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93" r:id="rId2"/>
    <p:sldId id="257" r:id="rId3"/>
    <p:sldId id="258" r:id="rId4"/>
    <p:sldId id="259" r:id="rId5"/>
    <p:sldId id="304" r:id="rId6"/>
    <p:sldId id="295" r:id="rId7"/>
    <p:sldId id="305" r:id="rId8"/>
    <p:sldId id="306" r:id="rId9"/>
    <p:sldId id="307" r:id="rId10"/>
    <p:sldId id="303" r:id="rId11"/>
  </p:sldIdLst>
  <p:sldSz cx="9144000" cy="5143500" type="screen16x9"/>
  <p:notesSz cx="6858000" cy="9144000"/>
  <p:embeddedFontLst>
    <p:embeddedFont>
      <p:font typeface="Bree Serif" panose="020B060402020202020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Roboto Black" panose="020B0604020202020204" charset="0"/>
      <p:bold r:id="rId19"/>
      <p:boldItalic r:id="rId20"/>
    </p:embeddedFont>
    <p:embeddedFont>
      <p:font typeface="Roboto Light" panose="020B0604020202020204" charset="0"/>
      <p:regular r:id="rId21"/>
      <p:bold r:id="rId22"/>
      <p:italic r:id="rId23"/>
      <p:boldItalic r:id="rId24"/>
    </p:embeddedFont>
    <p:embeddedFont>
      <p:font typeface="Roboto Mono Thin" panose="020B0604020202020204" charset="0"/>
      <p:regular r:id="rId25"/>
      <p:bold r:id="rId26"/>
      <p:italic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10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38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81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6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iago-panin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hiagoPanin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QUERYING DATA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WITH T-SQL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Módulo 4 - UNION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</a:t>
            </a:r>
            <a:r>
              <a:rPr lang="es" dirty="0"/>
              <a:t>!</a:t>
            </a:r>
            <a:endParaRPr dirty="0"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206812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/>
            <a:r>
              <a:rPr lang="pt-BR" sz="1600" dirty="0">
                <a:hlinkClick r:id="rId3"/>
              </a:rPr>
              <a:t>https://www.linkedin.com/in/thiago-panini/ </a:t>
            </a:r>
            <a:endParaRPr lang="pt-BR" sz="1600" dirty="0"/>
          </a:p>
          <a:p>
            <a:pPr marL="0" lvl="0" indent="0"/>
            <a:endParaRPr lang="pt-BR" sz="1600" dirty="0"/>
          </a:p>
          <a:p>
            <a:pPr marL="0" lvl="0" indent="0"/>
            <a:r>
              <a:rPr lang="pt-BR" sz="1600" dirty="0">
                <a:hlinkClick r:id="rId4"/>
              </a:rPr>
              <a:t>https://github.com/ThiagoPanini</a:t>
            </a:r>
            <a:endParaRPr sz="16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</a:pPr>
            <a:r>
              <a:rPr lang="pt-BR" dirty="0"/>
              <a:t>Retorna apenas instâncias do primeiro set que não estão no segundo set</a:t>
            </a:r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</a:rPr>
              <a:t>Unindo queries e combinando as linhas resultantes</a:t>
            </a:r>
            <a:endParaRPr dirty="0">
              <a:solidFill>
                <a:srgbClr val="48FFD5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dirty="0"/>
              <a:t>Otimização de processamento ao manter duplicatas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Retorna apenas linhas que aparecem nos dois sets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UNION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UNION ALL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INTERSECT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EXCEPT</a:t>
            </a:r>
            <a:endParaRPr dirty="0"/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áfico 3" descr="Alianças de casamento">
            <a:extLst>
              <a:ext uri="{FF2B5EF4-FFF2-40B4-BE49-F238E27FC236}">
                <a16:creationId xmlns:a16="http://schemas.microsoft.com/office/drawing/2014/main" id="{6D3B25A2-986C-4F8B-90D7-1B145A69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37" y="1691675"/>
            <a:ext cx="914400" cy="914400"/>
          </a:xfrm>
          <a:prstGeom prst="rect">
            <a:avLst/>
          </a:prstGeom>
        </p:spPr>
      </p:pic>
      <p:pic>
        <p:nvPicPr>
          <p:cNvPr id="6" name="Gráfico 5" descr="Grupo de pessoas">
            <a:extLst>
              <a:ext uri="{FF2B5EF4-FFF2-40B4-BE49-F238E27FC236}">
                <a16:creationId xmlns:a16="http://schemas.microsoft.com/office/drawing/2014/main" id="{4BCA60B8-6971-4DDC-BB08-8CB918B41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738" y="2637908"/>
            <a:ext cx="852122" cy="852122"/>
          </a:xfrm>
          <a:prstGeom prst="rect">
            <a:avLst/>
          </a:prstGeo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EE3B9BD-62DA-4A4E-A6ED-8EBCD42558BC}"/>
              </a:ext>
            </a:extLst>
          </p:cNvPr>
          <p:cNvGrpSpPr/>
          <p:nvPr/>
        </p:nvGrpSpPr>
        <p:grpSpPr>
          <a:xfrm rot="5400000">
            <a:off x="3423275" y="3771361"/>
            <a:ext cx="852123" cy="634875"/>
            <a:chOff x="3447009" y="1877011"/>
            <a:chExt cx="637954" cy="550689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208BF56B-A951-4AEA-B91B-98E63CF9F365}"/>
                </a:ext>
              </a:extLst>
            </p:cNvPr>
            <p:cNvGrpSpPr/>
            <p:nvPr/>
          </p:nvGrpSpPr>
          <p:grpSpPr>
            <a:xfrm>
              <a:off x="3447009" y="1877011"/>
              <a:ext cx="637954" cy="550689"/>
              <a:chOff x="1417674" y="545805"/>
              <a:chExt cx="637954" cy="550689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C208404B-AC1A-42D2-B59A-2B77C4D60C96}"/>
                  </a:ext>
                </a:extLst>
              </p:cNvPr>
              <p:cNvSpPr/>
              <p:nvPr/>
            </p:nvSpPr>
            <p:spPr>
              <a:xfrm>
                <a:off x="1417674" y="545805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58A5901E-B6B6-41A6-A6AF-E272866D59F8}"/>
                  </a:ext>
                </a:extLst>
              </p:cNvPr>
              <p:cNvSpPr/>
              <p:nvPr/>
            </p:nvSpPr>
            <p:spPr>
              <a:xfrm>
                <a:off x="1630325" y="558906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3484CB4-4EA2-475F-8502-0FD23F1E84C9}"/>
                </a:ext>
              </a:extLst>
            </p:cNvPr>
            <p:cNvSpPr/>
            <p:nvPr/>
          </p:nvSpPr>
          <p:spPr>
            <a:xfrm>
              <a:off x="3659660" y="1941733"/>
              <a:ext cx="212652" cy="4475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B2BA0E2-8E95-4E0C-99D7-F3879CAB5497}"/>
              </a:ext>
            </a:extLst>
          </p:cNvPr>
          <p:cNvGrpSpPr/>
          <p:nvPr/>
        </p:nvGrpSpPr>
        <p:grpSpPr>
          <a:xfrm rot="5400000">
            <a:off x="4935148" y="1906923"/>
            <a:ext cx="852124" cy="634876"/>
            <a:chOff x="1417674" y="545805"/>
            <a:chExt cx="637955" cy="55069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8C78E8A-59BF-4EAE-AF85-078DEBADE2AB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2A544EE-F5A2-4EA0-B354-3498A7D4A28C}"/>
                </a:ext>
              </a:extLst>
            </p:cNvPr>
            <p:cNvSpPr/>
            <p:nvPr/>
          </p:nvSpPr>
          <p:spPr>
            <a:xfrm>
              <a:off x="1630326" y="558907"/>
              <a:ext cx="425303" cy="537588"/>
            </a:xfrm>
            <a:prstGeom prst="ellipse">
              <a:avLst/>
            </a:prstGeom>
            <a:solidFill>
              <a:srgbClr val="0E2A47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SINTAXE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Unindo consultas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73563"/>
            <a:ext cx="2467500" cy="1209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UNION e</a:t>
            </a:r>
            <a:b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UNION ALL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" name="Google Shape;559;p28">
            <a:extLst>
              <a:ext uri="{FF2B5EF4-FFF2-40B4-BE49-F238E27FC236}">
                <a16:creationId xmlns:a16="http://schemas.microsoft.com/office/drawing/2014/main" id="{CF61ECFA-37C9-49BD-BAD2-949744C7C427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127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16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UNION / UNION ALL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</a:t>
            </a:r>
            <a:r>
              <a:rPr lang="pt-BR" sz="2400" i="1" dirty="0">
                <a:solidFill>
                  <a:srgbClr val="48FFD5"/>
                </a:solidFill>
              </a:rPr>
              <a:t>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24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Table2</a:t>
            </a:r>
          </a:p>
        </p:txBody>
      </p:sp>
      <p:pic>
        <p:nvPicPr>
          <p:cNvPr id="8" name="Gráfico 7" descr="Alianças de casamento">
            <a:extLst>
              <a:ext uri="{FF2B5EF4-FFF2-40B4-BE49-F238E27FC236}">
                <a16:creationId xmlns:a16="http://schemas.microsoft.com/office/drawing/2014/main" id="{F748F8F3-84D6-4B9F-B415-D193F7809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350" y="1368802"/>
            <a:ext cx="1577514" cy="1577514"/>
          </a:xfrm>
          <a:prstGeom prst="rect">
            <a:avLst/>
          </a:prstGeom>
        </p:spPr>
      </p:pic>
      <p:pic>
        <p:nvPicPr>
          <p:cNvPr id="9" name="Gráfico 8" descr="Grupo de pessoas">
            <a:extLst>
              <a:ext uri="{FF2B5EF4-FFF2-40B4-BE49-F238E27FC236}">
                <a16:creationId xmlns:a16="http://schemas.microsoft.com/office/drawing/2014/main" id="{C95A01A5-C9EE-4620-B24B-4FEEB8A47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089" y="1225763"/>
            <a:ext cx="1630074" cy="1630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Utilizando as tabelas de Clientes e Empregados, verificar se existem Empregados que também são Clientes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82A986-C102-4D98-8E9C-D4F7226A67C2}"/>
              </a:ext>
            </a:extLst>
          </p:cNvPr>
          <p:cNvSpPr/>
          <p:nvPr/>
        </p:nvSpPr>
        <p:spPr>
          <a:xfrm>
            <a:off x="1185854" y="234184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UNION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4B170D-A599-41C2-B8BE-66761F0A3BEF}"/>
              </a:ext>
            </a:extLst>
          </p:cNvPr>
          <p:cNvSpPr/>
          <p:nvPr/>
        </p:nvSpPr>
        <p:spPr>
          <a:xfrm>
            <a:off x="5052561" y="234184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Google Shape;271;p23">
            <a:extLst>
              <a:ext uri="{FF2B5EF4-FFF2-40B4-BE49-F238E27FC236}">
                <a16:creationId xmlns:a16="http://schemas.microsoft.com/office/drawing/2014/main" id="{EF67FD2B-AE27-4FAE-8C59-15C6B58E7FF5}"/>
              </a:ext>
            </a:extLst>
          </p:cNvPr>
          <p:cNvSpPr txBox="1">
            <a:spLocks/>
          </p:cNvSpPr>
          <p:nvPr/>
        </p:nvSpPr>
        <p:spPr>
          <a:xfrm>
            <a:off x="1185854" y="3726840"/>
            <a:ext cx="235688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- Remove as duplicatas</a:t>
            </a:r>
          </a:p>
          <a:p>
            <a:pPr algn="l"/>
            <a:r>
              <a:rPr lang="pt-BR" sz="1200" i="1" dirty="0">
                <a:solidFill>
                  <a:schemeClr val="bg1"/>
                </a:solidFill>
              </a:rPr>
              <a:t>- Processamento lento</a:t>
            </a:r>
          </a:p>
        </p:txBody>
      </p:sp>
      <p:sp>
        <p:nvSpPr>
          <p:cNvPr id="12" name="Google Shape;271;p23">
            <a:extLst>
              <a:ext uri="{FF2B5EF4-FFF2-40B4-BE49-F238E27FC236}">
                <a16:creationId xmlns:a16="http://schemas.microsoft.com/office/drawing/2014/main" id="{5DFC83DF-DA44-42F9-88F7-FC20D024AFB1}"/>
              </a:ext>
            </a:extLst>
          </p:cNvPr>
          <p:cNvSpPr txBox="1">
            <a:spLocks/>
          </p:cNvSpPr>
          <p:nvPr/>
        </p:nvSpPr>
        <p:spPr>
          <a:xfrm>
            <a:off x="5052561" y="3723328"/>
            <a:ext cx="2356884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- Não remove as duplicatas</a:t>
            </a:r>
          </a:p>
          <a:p>
            <a:pPr algn="l"/>
            <a:r>
              <a:rPr lang="pt-BR" sz="1200" i="1" dirty="0">
                <a:solidFill>
                  <a:schemeClr val="bg1"/>
                </a:solidFill>
              </a:rPr>
              <a:t>- Melhoria no processamento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Utilizando as tabelas de Clientes e Empregados, verificar se existem Empregados que também são Clientes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82A986-C102-4D98-8E9C-D4F7226A67C2}"/>
              </a:ext>
            </a:extLst>
          </p:cNvPr>
          <p:cNvSpPr/>
          <p:nvPr/>
        </p:nvSpPr>
        <p:spPr>
          <a:xfrm>
            <a:off x="2140687" y="2291813"/>
            <a:ext cx="49193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’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Customer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’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Google Shape;271;p23">
            <a:extLst>
              <a:ext uri="{FF2B5EF4-FFF2-40B4-BE49-F238E27FC236}">
                <a16:creationId xmlns:a16="http://schemas.microsoft.com/office/drawing/2014/main" id="{EF67FD2B-AE27-4FAE-8C59-15C6B58E7FF5}"/>
              </a:ext>
            </a:extLst>
          </p:cNvPr>
          <p:cNvSpPr txBox="1">
            <a:spLocks/>
          </p:cNvSpPr>
          <p:nvPr/>
        </p:nvSpPr>
        <p:spPr>
          <a:xfrm>
            <a:off x="2140688" y="3676808"/>
            <a:ext cx="4976038" cy="44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- Não remove duplicatas, mas diferencia Empregados de Clientes</a:t>
            </a:r>
          </a:p>
        </p:txBody>
      </p:sp>
    </p:spTree>
    <p:extLst>
      <p:ext uri="{BB962C8B-B14F-4D97-AF65-F5344CB8AC3E}">
        <p14:creationId xmlns:p14="http://schemas.microsoft.com/office/powerpoint/2010/main" val="74015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INTERSECT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Verificando resultados que aparecem nas duas queries relacionadas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INTERSECT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136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16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</a:p>
          <a:p>
            <a:pPr algn="l"/>
            <a:r>
              <a:rPr lang="pt-BR" sz="1600" i="1" dirty="0">
                <a:solidFill>
                  <a:srgbClr val="00B0F0"/>
                </a:solidFill>
              </a:rPr>
              <a:t>INTERSECT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</a:t>
            </a:r>
            <a:r>
              <a:rPr lang="pt-BR" sz="2400" i="1" dirty="0">
                <a:solidFill>
                  <a:srgbClr val="48FFD5"/>
                </a:solidFill>
              </a:rPr>
              <a:t>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24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Table2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96B718F-AEFA-476F-9F45-914A629BF8FD}"/>
              </a:ext>
            </a:extLst>
          </p:cNvPr>
          <p:cNvGrpSpPr/>
          <p:nvPr/>
        </p:nvGrpSpPr>
        <p:grpSpPr>
          <a:xfrm rot="5400000">
            <a:off x="1260815" y="1211009"/>
            <a:ext cx="2041018" cy="1480281"/>
            <a:chOff x="3447009" y="1877011"/>
            <a:chExt cx="637954" cy="55068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68553DAA-E0BC-4876-836A-351BDB061869}"/>
                </a:ext>
              </a:extLst>
            </p:cNvPr>
            <p:cNvGrpSpPr/>
            <p:nvPr/>
          </p:nvGrpSpPr>
          <p:grpSpPr>
            <a:xfrm>
              <a:off x="3447009" y="1877011"/>
              <a:ext cx="637954" cy="550689"/>
              <a:chOff x="1417674" y="545805"/>
              <a:chExt cx="637954" cy="550689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7914FC8-C195-4B65-A034-01C988694C3C}"/>
                  </a:ext>
                </a:extLst>
              </p:cNvPr>
              <p:cNvSpPr/>
              <p:nvPr/>
            </p:nvSpPr>
            <p:spPr>
              <a:xfrm>
                <a:off x="1417674" y="545805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E4156E-7490-4ED1-8F10-3C0BC27A1732}"/>
                  </a:ext>
                </a:extLst>
              </p:cNvPr>
              <p:cNvSpPr/>
              <p:nvPr/>
            </p:nvSpPr>
            <p:spPr>
              <a:xfrm>
                <a:off x="1630325" y="558906"/>
                <a:ext cx="425303" cy="537588"/>
              </a:xfrm>
              <a:prstGeom prst="ellipse">
                <a:avLst/>
              </a:prstGeom>
              <a:noFill/>
              <a:ln>
                <a:solidFill>
                  <a:srgbClr val="48FF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32CC1DB-1982-4104-8EDA-E974C4EF5ED7}"/>
                </a:ext>
              </a:extLst>
            </p:cNvPr>
            <p:cNvSpPr/>
            <p:nvPr/>
          </p:nvSpPr>
          <p:spPr>
            <a:xfrm>
              <a:off x="3659660" y="1941733"/>
              <a:ext cx="212652" cy="44759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218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INTERSECT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Utilizando as tabelas de Clientes e Empregados, retornar apenas Empregados que TAMBÉM são Clientes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82A986-C102-4D98-8E9C-D4F7226A67C2}"/>
              </a:ext>
            </a:extLst>
          </p:cNvPr>
          <p:cNvSpPr/>
          <p:nvPr/>
        </p:nvSpPr>
        <p:spPr>
          <a:xfrm>
            <a:off x="3154817" y="22283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INTERSECT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/>
              <a:t>EXCEPT</a:t>
            </a:r>
            <a:endParaRPr sz="3000" i="1"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1"/>
          </p:nvPr>
        </p:nvSpPr>
        <p:spPr>
          <a:xfrm>
            <a:off x="4930150" y="2635515"/>
            <a:ext cx="3457500" cy="98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Verificando resultados que aparecem na primeira query e não na segunda query relacionada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0" name="Google Shape;260;p2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EXCEPT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" name="Google Shape;559;p28">
            <a:extLst>
              <a:ext uri="{FF2B5EF4-FFF2-40B4-BE49-F238E27FC236}">
                <a16:creationId xmlns:a16="http://schemas.microsoft.com/office/drawing/2014/main" id="{BBB49186-773F-423E-83AD-983882E4D25C}"/>
              </a:ext>
            </a:extLst>
          </p:cNvPr>
          <p:cNvSpPr txBox="1">
            <a:spLocks/>
          </p:cNvSpPr>
          <p:nvPr/>
        </p:nvSpPr>
        <p:spPr>
          <a:xfrm>
            <a:off x="4930150" y="3242520"/>
            <a:ext cx="3594588" cy="136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16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Table1 </a:t>
            </a:r>
          </a:p>
          <a:p>
            <a:pPr algn="l"/>
            <a:r>
              <a:rPr lang="pt-BR" sz="1600" i="1" dirty="0">
                <a:solidFill>
                  <a:srgbClr val="00B0F0"/>
                </a:solidFill>
              </a:rPr>
              <a:t>EXCEPT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SELECT</a:t>
            </a:r>
            <a:r>
              <a:rPr lang="pt-BR" sz="2400" i="1" dirty="0">
                <a:solidFill>
                  <a:srgbClr val="48FFD5"/>
                </a:solidFill>
              </a:rPr>
              <a:t> </a:t>
            </a:r>
            <a:r>
              <a:rPr lang="pt-BR" sz="1100" i="1" dirty="0" err="1">
                <a:solidFill>
                  <a:schemeClr val="accent6"/>
                </a:solidFill>
              </a:rPr>
              <a:t>attribs</a:t>
            </a:r>
            <a:r>
              <a:rPr lang="pt-BR" sz="2400" i="1" dirty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pt-BR" sz="1600" i="1" dirty="0">
                <a:solidFill>
                  <a:srgbClr val="48FFD5"/>
                </a:solidFill>
              </a:rPr>
              <a:t>FROM </a:t>
            </a:r>
            <a:r>
              <a:rPr lang="pt-BR" sz="1200" i="1" dirty="0">
                <a:solidFill>
                  <a:schemeClr val="accent6"/>
                </a:solidFill>
              </a:rPr>
              <a:t>Table2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B660987-667E-463A-8199-B1A35F2F11AC}"/>
              </a:ext>
            </a:extLst>
          </p:cNvPr>
          <p:cNvGrpSpPr/>
          <p:nvPr/>
        </p:nvGrpSpPr>
        <p:grpSpPr>
          <a:xfrm rot="5400000">
            <a:off x="1326544" y="1268015"/>
            <a:ext cx="1909561" cy="1366269"/>
            <a:chOff x="1417674" y="545805"/>
            <a:chExt cx="637955" cy="55069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5140E8F-2596-495A-8FE1-964B1F8137B8}"/>
                </a:ext>
              </a:extLst>
            </p:cNvPr>
            <p:cNvSpPr/>
            <p:nvPr/>
          </p:nvSpPr>
          <p:spPr>
            <a:xfrm>
              <a:off x="1417674" y="545805"/>
              <a:ext cx="425303" cy="53758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2AA96C4-A5C1-4F6C-97B5-D625E84E9B1D}"/>
                </a:ext>
              </a:extLst>
            </p:cNvPr>
            <p:cNvSpPr/>
            <p:nvPr/>
          </p:nvSpPr>
          <p:spPr>
            <a:xfrm>
              <a:off x="1630326" y="558907"/>
              <a:ext cx="425303" cy="537588"/>
            </a:xfrm>
            <a:prstGeom prst="ellipse">
              <a:avLst/>
            </a:prstGeom>
            <a:solidFill>
              <a:srgbClr val="0E2A47"/>
            </a:solidFill>
            <a:ln>
              <a:solidFill>
                <a:srgbClr val="48F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093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EXCEPT</a:t>
            </a:r>
            <a:endParaRPr dirty="0"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271;p23">
            <a:extLst>
              <a:ext uri="{FF2B5EF4-FFF2-40B4-BE49-F238E27FC236}">
                <a16:creationId xmlns:a16="http://schemas.microsoft.com/office/drawing/2014/main" id="{2F6EC659-8B5F-4135-A0CD-0C8251C426BD}"/>
              </a:ext>
            </a:extLst>
          </p:cNvPr>
          <p:cNvSpPr txBox="1">
            <a:spLocks/>
          </p:cNvSpPr>
          <p:nvPr/>
        </p:nvSpPr>
        <p:spPr>
          <a:xfrm>
            <a:off x="393216" y="1254850"/>
            <a:ext cx="1747472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2000" dirty="0">
                <a:solidFill>
                  <a:schemeClr val="accent6"/>
                </a:solidFill>
              </a:rPr>
              <a:t>OBJETIVO:</a:t>
            </a:r>
          </a:p>
        </p:txBody>
      </p:sp>
      <p:sp>
        <p:nvSpPr>
          <p:cNvPr id="38" name="Google Shape;271;p23">
            <a:extLst>
              <a:ext uri="{FF2B5EF4-FFF2-40B4-BE49-F238E27FC236}">
                <a16:creationId xmlns:a16="http://schemas.microsoft.com/office/drawing/2014/main" id="{A23041BE-54AA-4545-A232-E6919EDE2A1E}"/>
              </a:ext>
            </a:extLst>
          </p:cNvPr>
          <p:cNvSpPr txBox="1">
            <a:spLocks/>
          </p:cNvSpPr>
          <p:nvPr/>
        </p:nvSpPr>
        <p:spPr>
          <a:xfrm>
            <a:off x="1839338" y="1361175"/>
            <a:ext cx="687591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l"/>
            <a:r>
              <a:rPr lang="pt-BR" sz="1200" i="1" dirty="0">
                <a:solidFill>
                  <a:schemeClr val="bg1"/>
                </a:solidFill>
              </a:rPr>
              <a:t>Utilizando as tabelas de Clientes e Empregados, retornar apenas Clientes que NÃO são Empregados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682A986-C102-4D98-8E9C-D4F7226A67C2}"/>
              </a:ext>
            </a:extLst>
          </p:cNvPr>
          <p:cNvSpPr/>
          <p:nvPr/>
        </p:nvSpPr>
        <p:spPr>
          <a:xfrm>
            <a:off x="3154817" y="22283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SalesLT.Employees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6"/>
                </a:solidFill>
                <a:latin typeface="Consolas" panose="020B0609020204030204" pitchFamily="49" charset="0"/>
              </a:rPr>
              <a:t>EXCEPT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SalesLT.Customers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0255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346</Words>
  <Application>Microsoft Office PowerPoint</Application>
  <PresentationFormat>Apresentação na tela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Impact</vt:lpstr>
      <vt:lpstr>Roboto Light</vt:lpstr>
      <vt:lpstr>Consolas</vt:lpstr>
      <vt:lpstr>Roboto Black</vt:lpstr>
      <vt:lpstr>Arial</vt:lpstr>
      <vt:lpstr>Roboto Mono Thin</vt:lpstr>
      <vt:lpstr>Bree Serif</vt:lpstr>
      <vt:lpstr>Roboto Thin</vt:lpstr>
      <vt:lpstr>WEB PROPOSAL</vt:lpstr>
      <vt:lpstr>QUERYING DATA WITH T-SQL</vt:lpstr>
      <vt:lpstr>TABLE OF CONTENTS</vt:lpstr>
      <vt:lpstr>SINTAXE</vt:lpstr>
      <vt:lpstr>EXEMPLO</vt:lpstr>
      <vt:lpstr>EXEMPLO</vt:lpstr>
      <vt:lpstr>INTERSECT</vt:lpstr>
      <vt:lpstr>INTERSECT</vt:lpstr>
      <vt:lpstr>EXCEPT</vt:lpstr>
      <vt:lpstr>EXCEPT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DATA WITH T-SQL</dc:title>
  <cp:lastModifiedBy>Thiago Panini</cp:lastModifiedBy>
  <cp:revision>28</cp:revision>
  <dcterms:modified xsi:type="dcterms:W3CDTF">2019-09-15T18:30:00Z</dcterms:modified>
</cp:coreProperties>
</file>