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3"/>
  </p:notesMasterIdLst>
  <p:sldIdLst>
    <p:sldId id="293" r:id="rId2"/>
    <p:sldId id="308" r:id="rId3"/>
    <p:sldId id="258" r:id="rId4"/>
    <p:sldId id="259" r:id="rId5"/>
    <p:sldId id="295" r:id="rId6"/>
    <p:sldId id="305" r:id="rId7"/>
    <p:sldId id="309" r:id="rId8"/>
    <p:sldId id="310" r:id="rId9"/>
    <p:sldId id="311" r:id="rId10"/>
    <p:sldId id="312" r:id="rId11"/>
    <p:sldId id="313" r:id="rId12"/>
    <p:sldId id="306" r:id="rId13"/>
    <p:sldId id="307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03" r:id="rId22"/>
  </p:sldIdLst>
  <p:sldSz cx="9144000" cy="5143500" type="screen16x9"/>
  <p:notesSz cx="6858000" cy="9144000"/>
  <p:embeddedFontLst>
    <p:embeddedFont>
      <p:font typeface="Bree Serif" panose="020B0604020202020204" charset="0"/>
      <p:regular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Impact" panose="020B0806030902050204" pitchFamily="34" charset="0"/>
      <p:regular r:id="rId29"/>
    </p:embeddedFont>
    <p:embeddedFont>
      <p:font typeface="Roboto Black" panose="020B0604020202020204" charset="0"/>
      <p:bold r:id="rId30"/>
      <p:boldItalic r:id="rId31"/>
    </p:embeddedFont>
    <p:embeddedFont>
      <p:font typeface="Roboto Light" panose="020B0604020202020204" charset="0"/>
      <p:regular r:id="rId32"/>
      <p:bold r:id="rId33"/>
      <p:italic r:id="rId34"/>
      <p:boldItalic r:id="rId35"/>
    </p:embeddedFont>
    <p:embeddedFont>
      <p:font typeface="Roboto Mono Thin" panose="020B0604020202020204" charset="0"/>
      <p:regular r:id="rId36"/>
      <p:bold r:id="rId37"/>
      <p:italic r:id="rId38"/>
      <p:boldItalic r:id="rId39"/>
    </p:embeddedFont>
    <p:embeddedFont>
      <p:font typeface="Roboto Thin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57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0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16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258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756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2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145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130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371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02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404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38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81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417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336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08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iago-panini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hiagoPanin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QUERYING DATA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WITH T-SQL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Módulo 5 - Funções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LEFT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71;p23">
            <a:extLst>
              <a:ext uri="{FF2B5EF4-FFF2-40B4-BE49-F238E27FC236}">
                <a16:creationId xmlns:a16="http://schemas.microsoft.com/office/drawing/2014/main" id="{ACE71B25-EFBD-4C39-B467-8D641D3A6A8B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9E29ED60-FD40-454C-A506-41029DEB3069}"/>
              </a:ext>
            </a:extLst>
          </p:cNvPr>
          <p:cNvSpPr txBox="1">
            <a:spLocks/>
          </p:cNvSpPr>
          <p:nvPr/>
        </p:nvSpPr>
        <p:spPr>
          <a:xfrm>
            <a:off x="1846521" y="1551063"/>
            <a:ext cx="6875910" cy="46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Selecionar o nome do produto (</a:t>
            </a:r>
            <a:r>
              <a:rPr lang="pt-BR" sz="1200" i="1" dirty="0" err="1">
                <a:solidFill>
                  <a:schemeClr val="bg1"/>
                </a:solidFill>
              </a:rPr>
              <a:t>ProductName</a:t>
            </a:r>
            <a:r>
              <a:rPr lang="pt-BR" sz="1200" i="1" dirty="0">
                <a:solidFill>
                  <a:schemeClr val="bg1"/>
                </a:solidFill>
              </a:rPr>
              <a:t>) e o tipo do produto (dois primeiros caracteres da coluna </a:t>
            </a:r>
            <a:r>
              <a:rPr lang="pt-BR" sz="1200" i="1" dirty="0" err="1">
                <a:solidFill>
                  <a:schemeClr val="bg1"/>
                </a:solidFill>
              </a:rPr>
              <a:t>ProductName</a:t>
            </a:r>
            <a:r>
              <a:rPr lang="pt-BR" sz="12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304BD72-48AF-4C0B-941F-7EF5A9AC4617}"/>
              </a:ext>
            </a:extLst>
          </p:cNvPr>
          <p:cNvSpPr/>
          <p:nvPr/>
        </p:nvSpPr>
        <p:spPr>
          <a:xfrm>
            <a:off x="2682948" y="259591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ProductNumber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ProductNumber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TipoProduto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SUBSTRING e CHARINDEX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71;p23">
            <a:extLst>
              <a:ext uri="{FF2B5EF4-FFF2-40B4-BE49-F238E27FC236}">
                <a16:creationId xmlns:a16="http://schemas.microsoft.com/office/drawing/2014/main" id="{ACE71B25-EFBD-4C39-B467-8D641D3A6A8B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9E29ED60-FD40-454C-A506-41029DEB3069}"/>
              </a:ext>
            </a:extLst>
          </p:cNvPr>
          <p:cNvSpPr txBox="1">
            <a:spLocks/>
          </p:cNvSpPr>
          <p:nvPr/>
        </p:nvSpPr>
        <p:spPr>
          <a:xfrm>
            <a:off x="1846521" y="1551063"/>
            <a:ext cx="6875910" cy="46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Selecionar o nome do produto (</a:t>
            </a:r>
            <a:r>
              <a:rPr lang="pt-BR" sz="1200" i="1" dirty="0" err="1">
                <a:solidFill>
                  <a:schemeClr val="bg1"/>
                </a:solidFill>
              </a:rPr>
              <a:t>ProductName</a:t>
            </a:r>
            <a:r>
              <a:rPr lang="pt-BR" sz="1200" i="1" dirty="0">
                <a:solidFill>
                  <a:schemeClr val="bg1"/>
                </a:solidFill>
              </a:rPr>
              <a:t>) e o tipo do produto (dois primeiros caracteres da coluna </a:t>
            </a:r>
            <a:r>
              <a:rPr lang="pt-BR" sz="1200" i="1" dirty="0" err="1">
                <a:solidFill>
                  <a:schemeClr val="bg1"/>
                </a:solidFill>
              </a:rPr>
              <a:t>ProductName</a:t>
            </a:r>
            <a:r>
              <a:rPr lang="pt-BR" sz="12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55A64C7-9186-4BA3-BACD-DC6ADE3A06AD}"/>
              </a:ext>
            </a:extLst>
          </p:cNvPr>
          <p:cNvSpPr/>
          <p:nvPr/>
        </p:nvSpPr>
        <p:spPr>
          <a:xfrm>
            <a:off x="666307" y="2515177"/>
            <a:ext cx="79994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NomeProduto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ProductNumber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NumeroProduto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ProductNumber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2)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TipoProduto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ProductNumber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'-'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ProductNumber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+ 1, 4)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CódigoModelo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8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LOGICAL FUNCTIONS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Comparando valores através de uma lógica / condição específica.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1181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LOGICAL FUNCTIONS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" name="Gráfico 9" descr="Apresentação com lista de verificação DPE">
            <a:extLst>
              <a:ext uri="{FF2B5EF4-FFF2-40B4-BE49-F238E27FC236}">
                <a16:creationId xmlns:a16="http://schemas.microsoft.com/office/drawing/2014/main" id="{3C032020-44F6-4B12-8461-D6B2CB9F3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6678" y="1066153"/>
            <a:ext cx="1949294" cy="19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3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ISNUMERIC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o nome (</a:t>
            </a:r>
            <a:r>
              <a:rPr lang="pt-BR" sz="1200" i="1" dirty="0" err="1">
                <a:solidFill>
                  <a:schemeClr val="bg1"/>
                </a:solidFill>
              </a:rPr>
              <a:t>Name</a:t>
            </a:r>
            <a:r>
              <a:rPr lang="pt-BR" sz="1200" i="1" dirty="0">
                <a:solidFill>
                  <a:schemeClr val="bg1"/>
                </a:solidFill>
              </a:rPr>
              <a:t>) e o tamanho (</a:t>
            </a:r>
            <a:r>
              <a:rPr lang="pt-BR" sz="1200" i="1" dirty="0" err="1">
                <a:solidFill>
                  <a:schemeClr val="bg1"/>
                </a:solidFill>
              </a:rPr>
              <a:t>Size</a:t>
            </a:r>
            <a:r>
              <a:rPr lang="pt-BR" sz="1200" i="1" dirty="0">
                <a:solidFill>
                  <a:schemeClr val="bg1"/>
                </a:solidFill>
              </a:rPr>
              <a:t>) do produto (</a:t>
            </a:r>
            <a:r>
              <a:rPr lang="pt-BR" sz="1200" i="1" dirty="0" err="1">
                <a:solidFill>
                  <a:schemeClr val="bg1"/>
                </a:solidFill>
              </a:rPr>
              <a:t>SalesLT.Product</a:t>
            </a:r>
            <a:r>
              <a:rPr lang="pt-BR" sz="1200" i="1" dirty="0">
                <a:solidFill>
                  <a:schemeClr val="bg1"/>
                </a:solidFill>
              </a:rPr>
              <a:t>) apenas para tamanhos registrados com valores numéricos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76CFADC-F157-4B2B-B31B-E44FA8CE9D3D}"/>
              </a:ext>
            </a:extLst>
          </p:cNvPr>
          <p:cNvSpPr/>
          <p:nvPr/>
        </p:nvSpPr>
        <p:spPr>
          <a:xfrm>
            <a:off x="2378149" y="246608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Size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ISNUMERIC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= 1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IIF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o nome (</a:t>
            </a:r>
            <a:r>
              <a:rPr lang="pt-BR" sz="1200" i="1" dirty="0" err="1">
                <a:solidFill>
                  <a:schemeClr val="bg1"/>
                </a:solidFill>
              </a:rPr>
              <a:t>Name</a:t>
            </a:r>
            <a:r>
              <a:rPr lang="pt-BR" sz="1200" i="1" dirty="0">
                <a:solidFill>
                  <a:schemeClr val="bg1"/>
                </a:solidFill>
              </a:rPr>
              <a:t>) e um informativo se o tipo primitivo do tamanho do </a:t>
            </a:r>
            <a:r>
              <a:rPr lang="pt-BR" sz="1200" i="1" dirty="0" err="1">
                <a:solidFill>
                  <a:schemeClr val="bg1"/>
                </a:solidFill>
              </a:rPr>
              <a:t>produdo</a:t>
            </a:r>
            <a:r>
              <a:rPr lang="pt-BR" sz="1200" i="1" dirty="0">
                <a:solidFill>
                  <a:schemeClr val="bg1"/>
                </a:solidFill>
              </a:rPr>
              <a:t> (</a:t>
            </a:r>
            <a:r>
              <a:rPr lang="pt-BR" sz="1200" i="1" dirty="0" err="1">
                <a:solidFill>
                  <a:schemeClr val="bg1"/>
                </a:solidFill>
              </a:rPr>
              <a:t>Size</a:t>
            </a:r>
            <a:r>
              <a:rPr lang="pt-BR" sz="1200" i="1" dirty="0">
                <a:solidFill>
                  <a:schemeClr val="bg1"/>
                </a:solidFill>
              </a:rPr>
              <a:t>) é ou não numérico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4C58DA-2359-4200-AD58-2C4074A52E58}"/>
              </a:ext>
            </a:extLst>
          </p:cNvPr>
          <p:cNvSpPr/>
          <p:nvPr/>
        </p:nvSpPr>
        <p:spPr>
          <a:xfrm>
            <a:off x="1839338" y="2460500"/>
            <a:ext cx="6446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NomeProduto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TamanhoProduto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IIF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ISNUMERIC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Numeric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'Non-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Numeric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TipoTamanho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6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WINDOW FUNCTIONS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Comparando valores através de uma lógica / condição específica.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1181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WINDOW FUNCTIONS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" name="Gráfico 6" descr="Janela do navegador">
            <a:extLst>
              <a:ext uri="{FF2B5EF4-FFF2-40B4-BE49-F238E27FC236}">
                <a16:creationId xmlns:a16="http://schemas.microsoft.com/office/drawing/2014/main" id="{03210C12-1C8D-4D83-B8C0-2569C8365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103" y="1041578"/>
            <a:ext cx="1998444" cy="19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RANK e OVER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Crie um Rank para mostrar os 100 produtos mais caros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3FB098-C0CB-484E-8126-75F3A232466B}"/>
              </a:ext>
            </a:extLst>
          </p:cNvPr>
          <p:cNvSpPr/>
          <p:nvPr/>
        </p:nvSpPr>
        <p:spPr>
          <a:xfrm>
            <a:off x="2434856" y="233430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ListPrice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ListPrice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RankByPrice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RankByPrice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RANK, OVER e PARTITION BY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Crie um Rank de produtos mais caros para cada uma das categorias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DB63D2D-57EA-433F-96B9-DB7BF46E4977}"/>
              </a:ext>
            </a:extLst>
          </p:cNvPr>
          <p:cNvSpPr/>
          <p:nvPr/>
        </p:nvSpPr>
        <p:spPr>
          <a:xfrm>
            <a:off x="847059" y="2308852"/>
            <a:ext cx="76625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c.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Categoria,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p.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Produto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ListPrice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c.Name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ListPrice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RankByPrice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INNER JOIN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SalesLT.ProductCategory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p.ProductCategoryID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c.ProductCategoryID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Categoria,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RankByPrice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0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AGGREGATE FUNCTIONS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Agregando as consultas e retornando resultados de acordo com operações aritméticas bem definidas (COUNT, SUM, AVERAGE, </a:t>
            </a:r>
            <a:r>
              <a:rPr lang="pt-BR" dirty="0" err="1"/>
              <a:t>etc</a:t>
            </a:r>
            <a:r>
              <a:rPr lang="pt-B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1181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AGGREGATE FUNCTIONS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8" name="Google Shape;244;p21">
            <a:extLst>
              <a:ext uri="{FF2B5EF4-FFF2-40B4-BE49-F238E27FC236}">
                <a16:creationId xmlns:a16="http://schemas.microsoft.com/office/drawing/2014/main" id="{4427937D-F1BA-4F46-B3AC-4D6934C6B67E}"/>
              </a:ext>
            </a:extLst>
          </p:cNvPr>
          <p:cNvGrpSpPr/>
          <p:nvPr/>
        </p:nvGrpSpPr>
        <p:grpSpPr>
          <a:xfrm>
            <a:off x="1459889" y="1182982"/>
            <a:ext cx="1642871" cy="1715636"/>
            <a:chOff x="5812000" y="2553488"/>
            <a:chExt cx="769850" cy="767400"/>
          </a:xfrm>
        </p:grpSpPr>
        <p:sp>
          <p:nvSpPr>
            <p:cNvPr id="9" name="Google Shape;245;p21">
              <a:extLst>
                <a:ext uri="{FF2B5EF4-FFF2-40B4-BE49-F238E27FC236}">
                  <a16:creationId xmlns:a16="http://schemas.microsoft.com/office/drawing/2014/main" id="{6B1297B3-AA93-425E-B428-A129C8A45B76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;p21">
              <a:extLst>
                <a:ext uri="{FF2B5EF4-FFF2-40B4-BE49-F238E27FC236}">
                  <a16:creationId xmlns:a16="http://schemas.microsoft.com/office/drawing/2014/main" id="{A9669994-4DE1-4FB0-BDE6-DA122152B479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7;p21">
              <a:extLst>
                <a:ext uri="{FF2B5EF4-FFF2-40B4-BE49-F238E27FC236}">
                  <a16:creationId xmlns:a16="http://schemas.microsoft.com/office/drawing/2014/main" id="{54ACA57C-932C-4D9E-A5AC-E3BD263891CC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;p21">
              <a:extLst>
                <a:ext uri="{FF2B5EF4-FFF2-40B4-BE49-F238E27FC236}">
                  <a16:creationId xmlns:a16="http://schemas.microsoft.com/office/drawing/2014/main" id="{FB6FA8F7-2E18-44D8-BD4F-475C2A1648A5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9;p21">
              <a:extLst>
                <a:ext uri="{FF2B5EF4-FFF2-40B4-BE49-F238E27FC236}">
                  <a16:creationId xmlns:a16="http://schemas.microsoft.com/office/drawing/2014/main" id="{FF6FD794-A66C-4733-83C0-76E6C34A749E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0;p21">
              <a:extLst>
                <a:ext uri="{FF2B5EF4-FFF2-40B4-BE49-F238E27FC236}">
                  <a16:creationId xmlns:a16="http://schemas.microsoft.com/office/drawing/2014/main" id="{FED8BD55-DD23-4269-8DEF-04FE953442C9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493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COUNT e AVG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5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Consultar a quantidade de produtos na tabela </a:t>
            </a:r>
            <a:r>
              <a:rPr lang="pt-BR" sz="1200" i="1" dirty="0" err="1">
                <a:solidFill>
                  <a:schemeClr val="bg1"/>
                </a:solidFill>
              </a:rPr>
              <a:t>SalesLT.Products</a:t>
            </a:r>
            <a:r>
              <a:rPr lang="pt-BR" sz="1200" i="1" dirty="0">
                <a:solidFill>
                  <a:schemeClr val="bg1"/>
                </a:solidFill>
              </a:rPr>
              <a:t>, a quantidade de produtos distintos nessa categoria (COUNT(DISTINCT()) e o preço de lista médio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F33F5EF-7729-4895-BA2A-9F2641E79DE1}"/>
              </a:ext>
            </a:extLst>
          </p:cNvPr>
          <p:cNvSpPr/>
          <p:nvPr/>
        </p:nvSpPr>
        <p:spPr>
          <a:xfrm>
            <a:off x="2491563" y="217696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Produtos,</a:t>
            </a: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ProductCategoryID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CategoriasDistintas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ListPrice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ValorMedio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Funções que trabalham em cima de sets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Agregando os dados a partir de </a:t>
            </a:r>
            <a:r>
              <a:rPr lang="pt-BR" dirty="0" err="1">
                <a:solidFill>
                  <a:srgbClr val="48FFD5"/>
                </a:solidFill>
              </a:rPr>
              <a:t>operaç</a:t>
            </a:r>
            <a:r>
              <a:rPr lang="pt-BR" dirty="0" err="1"/>
              <a:t>~pes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</a:rPr>
              <a:t>Categorias de funções que podem ser utilizadas em T-SQL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Operando em linhas e retornando um único valor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Comparando valores através de condições e retornando o resultado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BUILT IN FUNCTIONS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SCALAR FUNCTIONS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LOGICAL FUNCTIONS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WINDOW FUNCTIONS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AGGREGATE FUNCTIONS</a:t>
            </a:r>
            <a:endParaRPr dirty="0"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Gráfico 41" descr="Pote de ouro">
            <a:extLst>
              <a:ext uri="{FF2B5EF4-FFF2-40B4-BE49-F238E27FC236}">
                <a16:creationId xmlns:a16="http://schemas.microsoft.com/office/drawing/2014/main" id="{C6E5A86D-4B35-4448-869F-24BD34B0B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2493" y="1846306"/>
            <a:ext cx="716488" cy="716488"/>
          </a:xfrm>
          <a:prstGeom prst="rect">
            <a:avLst/>
          </a:prstGeom>
        </p:spPr>
      </p:pic>
      <p:pic>
        <p:nvPicPr>
          <p:cNvPr id="43" name="Gráfico 42" descr="Pesquisa">
            <a:extLst>
              <a:ext uri="{FF2B5EF4-FFF2-40B4-BE49-F238E27FC236}">
                <a16:creationId xmlns:a16="http://schemas.microsoft.com/office/drawing/2014/main" id="{3A3469F2-8BA0-41F3-A118-BDD9AE306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9024" y="2787034"/>
            <a:ext cx="683425" cy="683425"/>
          </a:xfrm>
          <a:prstGeom prst="rect">
            <a:avLst/>
          </a:prstGeom>
        </p:spPr>
      </p:pic>
      <p:pic>
        <p:nvPicPr>
          <p:cNvPr id="3" name="Gráfico 2" descr="Apresentação com lista de verificação DPE">
            <a:extLst>
              <a:ext uri="{FF2B5EF4-FFF2-40B4-BE49-F238E27FC236}">
                <a16:creationId xmlns:a16="http://schemas.microsoft.com/office/drawing/2014/main" id="{FC211EC0-59A2-45D3-AA6D-716C9B718F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6025" y="3691215"/>
            <a:ext cx="716488" cy="716488"/>
          </a:xfrm>
          <a:prstGeom prst="rect">
            <a:avLst/>
          </a:prstGeom>
        </p:spPr>
      </p:pic>
      <p:pic>
        <p:nvPicPr>
          <p:cNvPr id="5" name="Gráfico 4" descr="Janela do navegador">
            <a:extLst>
              <a:ext uri="{FF2B5EF4-FFF2-40B4-BE49-F238E27FC236}">
                <a16:creationId xmlns:a16="http://schemas.microsoft.com/office/drawing/2014/main" id="{25B7C5D9-ACAA-4838-A579-9F249E014B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6796" y="1880536"/>
            <a:ext cx="683425" cy="6834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GROUP BY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5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o valor total vendido para cada um dos vendedores. </a:t>
            </a:r>
            <a:r>
              <a:rPr lang="pt-BR" sz="1200" i="1" dirty="0" err="1">
                <a:solidFill>
                  <a:schemeClr val="bg1"/>
                </a:solidFill>
              </a:rPr>
              <a:t>SalesLT.Customer.SalesPerson</a:t>
            </a:r>
            <a:r>
              <a:rPr lang="pt-BR" sz="1200" i="1" dirty="0">
                <a:solidFill>
                  <a:schemeClr val="bg1"/>
                </a:solidFill>
              </a:rPr>
              <a:t> (unindo, através de um LEFT JOIN, a tabela </a:t>
            </a:r>
            <a:r>
              <a:rPr lang="pt-BR" sz="1200" i="1" dirty="0" err="1">
                <a:solidFill>
                  <a:schemeClr val="bg1"/>
                </a:solidFill>
              </a:rPr>
              <a:t>SalesLT.SalesOrderHeader</a:t>
            </a:r>
            <a:r>
              <a:rPr lang="pt-BR" sz="12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94A82C0-5815-47DF-9E7A-E7BCC5E60A08}"/>
              </a:ext>
            </a:extLst>
          </p:cNvPr>
          <p:cNvSpPr/>
          <p:nvPr/>
        </p:nvSpPr>
        <p:spPr>
          <a:xfrm>
            <a:off x="857694" y="2288212"/>
            <a:ext cx="77050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c.SalesPerson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oh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Subtotal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9, 2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Vendas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LEFT JOIN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SalesLT.SalesOrderHeader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oh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c.CustomerID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oh.CustomerID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c.SalesPerson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Vendas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4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s" dirty="0"/>
              <a:t>!</a:t>
            </a:r>
            <a:endParaRPr dirty="0"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206812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/>
            <a:r>
              <a:rPr lang="pt-BR" sz="1600" dirty="0">
                <a:hlinkClick r:id="rId3"/>
              </a:rPr>
              <a:t>https://www.linkedin.com/in/thiago-panini/ </a:t>
            </a:r>
            <a:endParaRPr lang="pt-BR" sz="1600" dirty="0"/>
          </a:p>
          <a:p>
            <a:pPr marL="0" lvl="0" indent="0"/>
            <a:endParaRPr lang="pt-BR" sz="1600" dirty="0"/>
          </a:p>
          <a:p>
            <a:pPr marL="0" lvl="0" indent="0"/>
            <a:r>
              <a:rPr lang="pt-BR" sz="1600" dirty="0">
                <a:hlinkClick r:id="rId4"/>
              </a:rPr>
              <a:t>https://github.com/ThiagoPanini</a:t>
            </a:r>
            <a:endParaRPr sz="16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BUILT-IN FUNCTIONS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Algumas funções extremamente úteis em T-SQL para o tratamento adequado de dados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73564"/>
            <a:ext cx="2467500" cy="744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BUILT-IN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" name="Gráfico 9" descr="Pote de ouro">
            <a:extLst>
              <a:ext uri="{FF2B5EF4-FFF2-40B4-BE49-F238E27FC236}">
                <a16:creationId xmlns:a16="http://schemas.microsoft.com/office/drawing/2014/main" id="{EAF9C9B6-0BBF-4EA3-B929-BD2733494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498" y="1118023"/>
            <a:ext cx="1993772" cy="19937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FUNÇÕES BUILT-IN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56028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559;p28">
            <a:extLst>
              <a:ext uri="{FF2B5EF4-FFF2-40B4-BE49-F238E27FC236}">
                <a16:creationId xmlns:a16="http://schemas.microsoft.com/office/drawing/2014/main" id="{8C739D79-5FB5-44C7-B6A9-61BE16DCB7D5}"/>
              </a:ext>
            </a:extLst>
          </p:cNvPr>
          <p:cNvSpPr txBox="1">
            <a:spLocks/>
          </p:cNvSpPr>
          <p:nvPr/>
        </p:nvSpPr>
        <p:spPr>
          <a:xfrm>
            <a:off x="464655" y="2290613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 err="1"/>
              <a:t>Scalar</a:t>
            </a:r>
            <a:endParaRPr lang="pt-BR" sz="1600" dirty="0"/>
          </a:p>
        </p:txBody>
      </p:sp>
      <p:sp>
        <p:nvSpPr>
          <p:cNvPr id="14" name="Google Shape;559;p28">
            <a:extLst>
              <a:ext uri="{FF2B5EF4-FFF2-40B4-BE49-F238E27FC236}">
                <a16:creationId xmlns:a16="http://schemas.microsoft.com/office/drawing/2014/main" id="{5E247EAD-54AE-4BBF-A4B7-0EC9A2BB7818}"/>
              </a:ext>
            </a:extLst>
          </p:cNvPr>
          <p:cNvSpPr txBox="1">
            <a:spLocks/>
          </p:cNvSpPr>
          <p:nvPr/>
        </p:nvSpPr>
        <p:spPr>
          <a:xfrm>
            <a:off x="2778647" y="2317976"/>
            <a:ext cx="5784106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Operam em uma única linha e retornam um único valor</a:t>
            </a:r>
          </a:p>
        </p:txBody>
      </p:sp>
      <p:cxnSp>
        <p:nvCxnSpPr>
          <p:cNvPr id="15" name="Google Shape;596;p28">
            <a:extLst>
              <a:ext uri="{FF2B5EF4-FFF2-40B4-BE49-F238E27FC236}">
                <a16:creationId xmlns:a16="http://schemas.microsoft.com/office/drawing/2014/main" id="{33A0D030-88E9-4051-9A7A-D3233AB215FB}"/>
              </a:ext>
            </a:extLst>
          </p:cNvPr>
          <p:cNvCxnSpPr/>
          <p:nvPr/>
        </p:nvCxnSpPr>
        <p:spPr>
          <a:xfrm>
            <a:off x="362302" y="264127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96;p28">
            <a:extLst>
              <a:ext uri="{FF2B5EF4-FFF2-40B4-BE49-F238E27FC236}">
                <a16:creationId xmlns:a16="http://schemas.microsoft.com/office/drawing/2014/main" id="{F6059D55-8E64-475A-841F-33FEC80F3EDD}"/>
              </a:ext>
            </a:extLst>
          </p:cNvPr>
          <p:cNvCxnSpPr/>
          <p:nvPr/>
        </p:nvCxnSpPr>
        <p:spPr>
          <a:xfrm>
            <a:off x="361316" y="221054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559;p28">
            <a:extLst>
              <a:ext uri="{FF2B5EF4-FFF2-40B4-BE49-F238E27FC236}">
                <a16:creationId xmlns:a16="http://schemas.microsoft.com/office/drawing/2014/main" id="{8607B4EA-D2FE-4ADF-82E9-5243D111C812}"/>
              </a:ext>
            </a:extLst>
          </p:cNvPr>
          <p:cNvSpPr txBox="1">
            <a:spLocks/>
          </p:cNvSpPr>
          <p:nvPr/>
        </p:nvSpPr>
        <p:spPr>
          <a:xfrm>
            <a:off x="464656" y="1645145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>
                <a:solidFill>
                  <a:srgbClr val="48FFD5"/>
                </a:solidFill>
              </a:rPr>
              <a:t>Categoria</a:t>
            </a:r>
          </a:p>
        </p:txBody>
      </p:sp>
      <p:sp>
        <p:nvSpPr>
          <p:cNvPr id="18" name="Google Shape;559;p28">
            <a:extLst>
              <a:ext uri="{FF2B5EF4-FFF2-40B4-BE49-F238E27FC236}">
                <a16:creationId xmlns:a16="http://schemas.microsoft.com/office/drawing/2014/main" id="{145C36C1-6D75-4DDA-815B-6535315CE155}"/>
              </a:ext>
            </a:extLst>
          </p:cNvPr>
          <p:cNvSpPr txBox="1">
            <a:spLocks/>
          </p:cNvSpPr>
          <p:nvPr/>
        </p:nvSpPr>
        <p:spPr>
          <a:xfrm>
            <a:off x="2619353" y="1672472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>
                <a:solidFill>
                  <a:srgbClr val="48FFD5"/>
                </a:solidFill>
              </a:rPr>
              <a:t>Descrição</a:t>
            </a:r>
          </a:p>
        </p:txBody>
      </p:sp>
      <p:sp>
        <p:nvSpPr>
          <p:cNvPr id="19" name="Google Shape;559;p28">
            <a:extLst>
              <a:ext uri="{FF2B5EF4-FFF2-40B4-BE49-F238E27FC236}">
                <a16:creationId xmlns:a16="http://schemas.microsoft.com/office/drawing/2014/main" id="{60B295CC-D5B0-480E-A564-87E1905B4A01}"/>
              </a:ext>
            </a:extLst>
          </p:cNvPr>
          <p:cNvSpPr txBox="1">
            <a:spLocks/>
          </p:cNvSpPr>
          <p:nvPr/>
        </p:nvSpPr>
        <p:spPr>
          <a:xfrm>
            <a:off x="463669" y="2721341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 err="1"/>
              <a:t>Logical</a:t>
            </a:r>
            <a:endParaRPr lang="pt-BR" sz="1600" dirty="0"/>
          </a:p>
        </p:txBody>
      </p:sp>
      <p:sp>
        <p:nvSpPr>
          <p:cNvPr id="20" name="Google Shape;559;p28">
            <a:extLst>
              <a:ext uri="{FF2B5EF4-FFF2-40B4-BE49-F238E27FC236}">
                <a16:creationId xmlns:a16="http://schemas.microsoft.com/office/drawing/2014/main" id="{91458545-A77B-4877-BF16-015B2C0D8474}"/>
              </a:ext>
            </a:extLst>
          </p:cNvPr>
          <p:cNvSpPr txBox="1">
            <a:spLocks/>
          </p:cNvSpPr>
          <p:nvPr/>
        </p:nvSpPr>
        <p:spPr>
          <a:xfrm>
            <a:off x="2777660" y="2748704"/>
            <a:ext cx="6366339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Comparam múltiplos valores para determinar uma única saída</a:t>
            </a:r>
          </a:p>
        </p:txBody>
      </p:sp>
      <p:cxnSp>
        <p:nvCxnSpPr>
          <p:cNvPr id="21" name="Google Shape;596;p28">
            <a:extLst>
              <a:ext uri="{FF2B5EF4-FFF2-40B4-BE49-F238E27FC236}">
                <a16:creationId xmlns:a16="http://schemas.microsoft.com/office/drawing/2014/main" id="{886CAB70-1DE8-44A9-A26D-51C8A66F4905}"/>
              </a:ext>
            </a:extLst>
          </p:cNvPr>
          <p:cNvCxnSpPr/>
          <p:nvPr/>
        </p:nvCxnSpPr>
        <p:spPr>
          <a:xfrm>
            <a:off x="361316" y="307200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559;p28">
            <a:extLst>
              <a:ext uri="{FF2B5EF4-FFF2-40B4-BE49-F238E27FC236}">
                <a16:creationId xmlns:a16="http://schemas.microsoft.com/office/drawing/2014/main" id="{3C8F9ED8-A3F1-4B5E-808F-ABAD6CC8DE55}"/>
              </a:ext>
            </a:extLst>
          </p:cNvPr>
          <p:cNvSpPr txBox="1">
            <a:spLocks/>
          </p:cNvSpPr>
          <p:nvPr/>
        </p:nvSpPr>
        <p:spPr>
          <a:xfrm>
            <a:off x="463669" y="3137893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 err="1"/>
              <a:t>Aggregate</a:t>
            </a:r>
            <a:endParaRPr lang="pt-BR" sz="1600" dirty="0"/>
          </a:p>
        </p:txBody>
      </p:sp>
      <p:sp>
        <p:nvSpPr>
          <p:cNvPr id="23" name="Google Shape;559;p28">
            <a:extLst>
              <a:ext uri="{FF2B5EF4-FFF2-40B4-BE49-F238E27FC236}">
                <a16:creationId xmlns:a16="http://schemas.microsoft.com/office/drawing/2014/main" id="{50F979ED-E45E-4E48-85A6-63C02D838D94}"/>
              </a:ext>
            </a:extLst>
          </p:cNvPr>
          <p:cNvSpPr txBox="1">
            <a:spLocks/>
          </p:cNvSpPr>
          <p:nvPr/>
        </p:nvSpPr>
        <p:spPr>
          <a:xfrm>
            <a:off x="2777661" y="3165256"/>
            <a:ext cx="5388144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Recebem um ou mais inputs e retorna um único valor agregado</a:t>
            </a:r>
          </a:p>
        </p:txBody>
      </p:sp>
      <p:cxnSp>
        <p:nvCxnSpPr>
          <p:cNvPr id="24" name="Google Shape;596;p28">
            <a:extLst>
              <a:ext uri="{FF2B5EF4-FFF2-40B4-BE49-F238E27FC236}">
                <a16:creationId xmlns:a16="http://schemas.microsoft.com/office/drawing/2014/main" id="{B83624B6-436D-4335-9482-22AFA281C614}"/>
              </a:ext>
            </a:extLst>
          </p:cNvPr>
          <p:cNvCxnSpPr/>
          <p:nvPr/>
        </p:nvCxnSpPr>
        <p:spPr>
          <a:xfrm>
            <a:off x="361316" y="348855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559;p28">
            <a:extLst>
              <a:ext uri="{FF2B5EF4-FFF2-40B4-BE49-F238E27FC236}">
                <a16:creationId xmlns:a16="http://schemas.microsoft.com/office/drawing/2014/main" id="{F47BCD92-7581-4619-AB5C-F08B49BF2066}"/>
              </a:ext>
            </a:extLst>
          </p:cNvPr>
          <p:cNvSpPr txBox="1">
            <a:spLocks/>
          </p:cNvSpPr>
          <p:nvPr/>
        </p:nvSpPr>
        <p:spPr>
          <a:xfrm>
            <a:off x="463669" y="3568619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 err="1"/>
              <a:t>Window</a:t>
            </a:r>
            <a:endParaRPr lang="pt-BR" sz="1600" dirty="0"/>
          </a:p>
        </p:txBody>
      </p:sp>
      <p:sp>
        <p:nvSpPr>
          <p:cNvPr id="26" name="Google Shape;559;p28">
            <a:extLst>
              <a:ext uri="{FF2B5EF4-FFF2-40B4-BE49-F238E27FC236}">
                <a16:creationId xmlns:a16="http://schemas.microsoft.com/office/drawing/2014/main" id="{04A46BCB-B895-4B31-89B5-9B69CE6493F2}"/>
              </a:ext>
            </a:extLst>
          </p:cNvPr>
          <p:cNvSpPr txBox="1">
            <a:spLocks/>
          </p:cNvSpPr>
          <p:nvPr/>
        </p:nvSpPr>
        <p:spPr>
          <a:xfrm>
            <a:off x="2777660" y="3595982"/>
            <a:ext cx="5902671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Operam em um set de linhas</a:t>
            </a:r>
          </a:p>
        </p:txBody>
      </p:sp>
      <p:cxnSp>
        <p:nvCxnSpPr>
          <p:cNvPr id="27" name="Google Shape;596;p28">
            <a:extLst>
              <a:ext uri="{FF2B5EF4-FFF2-40B4-BE49-F238E27FC236}">
                <a16:creationId xmlns:a16="http://schemas.microsoft.com/office/drawing/2014/main" id="{1F6310AC-D87D-463D-A87B-0FD22089EAB9}"/>
              </a:ext>
            </a:extLst>
          </p:cNvPr>
          <p:cNvCxnSpPr/>
          <p:nvPr/>
        </p:nvCxnSpPr>
        <p:spPr>
          <a:xfrm>
            <a:off x="361316" y="3919284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559;p28">
            <a:extLst>
              <a:ext uri="{FF2B5EF4-FFF2-40B4-BE49-F238E27FC236}">
                <a16:creationId xmlns:a16="http://schemas.microsoft.com/office/drawing/2014/main" id="{888A9920-98D5-458B-A195-B1DD067B6A54}"/>
              </a:ext>
            </a:extLst>
          </p:cNvPr>
          <p:cNvSpPr txBox="1">
            <a:spLocks/>
          </p:cNvSpPr>
          <p:nvPr/>
        </p:nvSpPr>
        <p:spPr>
          <a:xfrm>
            <a:off x="463669" y="3989172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 err="1"/>
              <a:t>Rowset</a:t>
            </a:r>
            <a:endParaRPr lang="pt-BR" sz="1600" dirty="0"/>
          </a:p>
        </p:txBody>
      </p:sp>
      <p:sp>
        <p:nvSpPr>
          <p:cNvPr id="29" name="Google Shape;559;p28">
            <a:extLst>
              <a:ext uri="{FF2B5EF4-FFF2-40B4-BE49-F238E27FC236}">
                <a16:creationId xmlns:a16="http://schemas.microsoft.com/office/drawing/2014/main" id="{F70456B2-8B65-4CF5-A6CB-963E2BB899B8}"/>
              </a:ext>
            </a:extLst>
          </p:cNvPr>
          <p:cNvSpPr txBox="1">
            <a:spLocks/>
          </p:cNvSpPr>
          <p:nvPr/>
        </p:nvSpPr>
        <p:spPr>
          <a:xfrm>
            <a:off x="2777660" y="4016535"/>
            <a:ext cx="6054639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Retornam uma </a:t>
            </a:r>
            <a:r>
              <a:rPr lang="pt-BR" sz="1400" b="1" i="1" dirty="0"/>
              <a:t>virtual </a:t>
            </a:r>
            <a:r>
              <a:rPr lang="pt-BR" sz="1400" b="1" i="1" dirty="0" err="1"/>
              <a:t>table</a:t>
            </a:r>
            <a:r>
              <a:rPr lang="pt-BR" sz="1400" b="1" i="1" dirty="0"/>
              <a:t> que pode ser usada sequencialmente</a:t>
            </a:r>
            <a:endParaRPr lang="pt-BR" sz="1400" i="1" dirty="0"/>
          </a:p>
        </p:txBody>
      </p:sp>
      <p:cxnSp>
        <p:nvCxnSpPr>
          <p:cNvPr id="30" name="Google Shape;596;p28">
            <a:extLst>
              <a:ext uri="{FF2B5EF4-FFF2-40B4-BE49-F238E27FC236}">
                <a16:creationId xmlns:a16="http://schemas.microsoft.com/office/drawing/2014/main" id="{8C0E921C-B62E-495B-9D22-63A57B6381E4}"/>
              </a:ext>
            </a:extLst>
          </p:cNvPr>
          <p:cNvCxnSpPr/>
          <p:nvPr/>
        </p:nvCxnSpPr>
        <p:spPr>
          <a:xfrm>
            <a:off x="361316" y="4339837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SCALAR FUNCTIONS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Funções que retornam um único valor e que podem ser utilizadas como expressões em Queries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11882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SCALAR FUNCTIONS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BBB49186-773F-423E-83AD-983882E4D25C}"/>
              </a:ext>
            </a:extLst>
          </p:cNvPr>
          <p:cNvSpPr txBox="1">
            <a:spLocks/>
          </p:cNvSpPr>
          <p:nvPr/>
        </p:nvSpPr>
        <p:spPr>
          <a:xfrm>
            <a:off x="4930150" y="3242520"/>
            <a:ext cx="1619506" cy="136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 err="1">
                <a:solidFill>
                  <a:srgbClr val="48FFD5"/>
                </a:solidFill>
              </a:rPr>
              <a:t>Configuration</a:t>
            </a:r>
            <a:endParaRPr lang="pt-BR" sz="1400" i="1" dirty="0">
              <a:solidFill>
                <a:srgbClr val="48FFD5"/>
              </a:solidFill>
            </a:endParaRPr>
          </a:p>
          <a:p>
            <a:pPr algn="l"/>
            <a:r>
              <a:rPr lang="pt-BR" sz="1400" i="1" dirty="0" err="1">
                <a:solidFill>
                  <a:srgbClr val="48FFD5"/>
                </a:solidFill>
              </a:rPr>
              <a:t>Conversion</a:t>
            </a:r>
            <a:endParaRPr lang="pt-BR" sz="1400" i="1" dirty="0">
              <a:solidFill>
                <a:srgbClr val="48FFD5"/>
              </a:solidFill>
            </a:endParaRPr>
          </a:p>
          <a:p>
            <a:pPr algn="l"/>
            <a:r>
              <a:rPr lang="pt-BR" sz="1400" i="1" dirty="0">
                <a:solidFill>
                  <a:srgbClr val="48FFD5"/>
                </a:solidFill>
              </a:rPr>
              <a:t>Cursor</a:t>
            </a:r>
          </a:p>
          <a:p>
            <a:pPr algn="l"/>
            <a:r>
              <a:rPr lang="pt-BR" sz="1400" i="1" dirty="0">
                <a:solidFill>
                  <a:srgbClr val="48FFD5"/>
                </a:solidFill>
              </a:rPr>
              <a:t>Date </a:t>
            </a:r>
            <a:r>
              <a:rPr lang="pt-BR" sz="1400" i="1" dirty="0" err="1">
                <a:solidFill>
                  <a:srgbClr val="48FFD5"/>
                </a:solidFill>
              </a:rPr>
              <a:t>and</a:t>
            </a:r>
            <a:r>
              <a:rPr lang="pt-BR" sz="1400" i="1" dirty="0">
                <a:solidFill>
                  <a:srgbClr val="48FFD5"/>
                </a:solidFill>
              </a:rPr>
              <a:t> Time</a:t>
            </a:r>
          </a:p>
          <a:p>
            <a:pPr algn="l"/>
            <a:r>
              <a:rPr lang="pt-BR" sz="1400" i="1" dirty="0" err="1">
                <a:solidFill>
                  <a:srgbClr val="48FFD5"/>
                </a:solidFill>
              </a:rPr>
              <a:t>Mathematical</a:t>
            </a:r>
            <a:endParaRPr lang="pt-BR" sz="1400" i="1" dirty="0">
              <a:solidFill>
                <a:srgbClr val="48FFD5"/>
              </a:solidFill>
            </a:endParaRPr>
          </a:p>
          <a:p>
            <a:pPr algn="l"/>
            <a:r>
              <a:rPr lang="pt-BR" sz="1400" i="1" dirty="0" err="1">
                <a:solidFill>
                  <a:srgbClr val="48FFD5"/>
                </a:solidFill>
              </a:rPr>
              <a:t>Metadata</a:t>
            </a:r>
            <a:endParaRPr lang="pt-BR" sz="1100" i="1" dirty="0">
              <a:solidFill>
                <a:schemeClr val="accent6"/>
              </a:solidFill>
            </a:endParaRPr>
          </a:p>
        </p:txBody>
      </p:sp>
      <p:sp>
        <p:nvSpPr>
          <p:cNvPr id="14" name="Google Shape;559;p28">
            <a:extLst>
              <a:ext uri="{FF2B5EF4-FFF2-40B4-BE49-F238E27FC236}">
                <a16:creationId xmlns:a16="http://schemas.microsoft.com/office/drawing/2014/main" id="{417FC3F9-75C6-4320-B456-044303C17F47}"/>
              </a:ext>
            </a:extLst>
          </p:cNvPr>
          <p:cNvSpPr txBox="1">
            <a:spLocks/>
          </p:cNvSpPr>
          <p:nvPr/>
        </p:nvSpPr>
        <p:spPr>
          <a:xfrm>
            <a:off x="6476919" y="3242520"/>
            <a:ext cx="1619506" cy="113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>
                <a:solidFill>
                  <a:srgbClr val="48FFD5"/>
                </a:solidFill>
              </a:rPr>
              <a:t>Security</a:t>
            </a:r>
          </a:p>
          <a:p>
            <a:pPr algn="l"/>
            <a:r>
              <a:rPr lang="pt-BR" sz="1400" i="1" dirty="0" err="1">
                <a:solidFill>
                  <a:srgbClr val="48FFD5"/>
                </a:solidFill>
              </a:rPr>
              <a:t>String</a:t>
            </a:r>
            <a:endParaRPr lang="pt-BR" sz="1400" i="1" dirty="0">
              <a:solidFill>
                <a:srgbClr val="48FFD5"/>
              </a:solidFill>
            </a:endParaRPr>
          </a:p>
          <a:p>
            <a:pPr algn="l"/>
            <a:r>
              <a:rPr lang="pt-BR" sz="1400" i="1" dirty="0">
                <a:solidFill>
                  <a:srgbClr val="48FFD5"/>
                </a:solidFill>
              </a:rPr>
              <a:t>System</a:t>
            </a:r>
          </a:p>
          <a:p>
            <a:pPr algn="l"/>
            <a:r>
              <a:rPr lang="pt-BR" sz="1400" i="1" dirty="0">
                <a:solidFill>
                  <a:srgbClr val="48FFD5"/>
                </a:solidFill>
              </a:rPr>
              <a:t>System </a:t>
            </a:r>
            <a:r>
              <a:rPr lang="pt-BR" sz="1400" i="1" dirty="0" err="1">
                <a:solidFill>
                  <a:srgbClr val="48FFD5"/>
                </a:solidFill>
              </a:rPr>
              <a:t>Statistical</a:t>
            </a:r>
            <a:endParaRPr lang="pt-BR" sz="1400" i="1" dirty="0">
              <a:solidFill>
                <a:srgbClr val="48FFD5"/>
              </a:solidFill>
            </a:endParaRPr>
          </a:p>
          <a:p>
            <a:pPr algn="l"/>
            <a:r>
              <a:rPr lang="pt-BR" sz="1400" i="1" dirty="0" err="1">
                <a:solidFill>
                  <a:srgbClr val="48FFD5"/>
                </a:solidFill>
              </a:rPr>
              <a:t>Text</a:t>
            </a:r>
            <a:r>
              <a:rPr lang="pt-BR" sz="1400" i="1" dirty="0">
                <a:solidFill>
                  <a:srgbClr val="48FFD5"/>
                </a:solidFill>
              </a:rPr>
              <a:t> </a:t>
            </a:r>
            <a:r>
              <a:rPr lang="pt-BR" sz="1400" i="1" dirty="0" err="1">
                <a:solidFill>
                  <a:srgbClr val="48FFD5"/>
                </a:solidFill>
              </a:rPr>
              <a:t>and</a:t>
            </a:r>
            <a:r>
              <a:rPr lang="pt-BR" sz="1400" i="1" dirty="0">
                <a:solidFill>
                  <a:srgbClr val="48FFD5"/>
                </a:solidFill>
              </a:rPr>
              <a:t> </a:t>
            </a:r>
            <a:r>
              <a:rPr lang="pt-BR" sz="1400" i="1" dirty="0" err="1">
                <a:solidFill>
                  <a:srgbClr val="48FFD5"/>
                </a:solidFill>
              </a:rPr>
              <a:t>Image</a:t>
            </a:r>
            <a:endParaRPr lang="pt-BR" sz="1100" i="1" dirty="0">
              <a:solidFill>
                <a:schemeClr val="accent6"/>
              </a:solidFill>
            </a:endParaRPr>
          </a:p>
        </p:txBody>
      </p:sp>
      <p:pic>
        <p:nvPicPr>
          <p:cNvPr id="15" name="Gráfico 14" descr="Pesquisa">
            <a:extLst>
              <a:ext uri="{FF2B5EF4-FFF2-40B4-BE49-F238E27FC236}">
                <a16:creationId xmlns:a16="http://schemas.microsoft.com/office/drawing/2014/main" id="{646DE08D-FAD2-43EF-BA6C-AE48F37CB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3131" y="1230224"/>
            <a:ext cx="1822021" cy="18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9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YEAR, MONTH, DAY e DATENAME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71;p23">
            <a:extLst>
              <a:ext uri="{FF2B5EF4-FFF2-40B4-BE49-F238E27FC236}">
                <a16:creationId xmlns:a16="http://schemas.microsoft.com/office/drawing/2014/main" id="{ACE71B25-EFBD-4C39-B467-8D641D3A6A8B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9E29ED60-FD40-454C-A506-41029DEB3069}"/>
              </a:ext>
            </a:extLst>
          </p:cNvPr>
          <p:cNvSpPr txBox="1">
            <a:spLocks/>
          </p:cNvSpPr>
          <p:nvPr/>
        </p:nvSpPr>
        <p:spPr>
          <a:xfrm>
            <a:off x="1846521" y="1413474"/>
            <a:ext cx="6875910" cy="5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Da tabela </a:t>
            </a:r>
            <a:r>
              <a:rPr lang="pt-BR" sz="1200" i="1" dirty="0" err="1">
                <a:solidFill>
                  <a:schemeClr val="bg1"/>
                </a:solidFill>
              </a:rPr>
              <a:t>SalesLT.Products</a:t>
            </a:r>
            <a:r>
              <a:rPr lang="pt-BR" sz="1200" i="1" dirty="0">
                <a:solidFill>
                  <a:schemeClr val="bg1"/>
                </a:solidFill>
              </a:rPr>
              <a:t>, retornar a data de início da venda (</a:t>
            </a:r>
            <a:r>
              <a:rPr lang="pt-BR" sz="1200" i="1" dirty="0" err="1">
                <a:solidFill>
                  <a:schemeClr val="bg1"/>
                </a:solidFill>
              </a:rPr>
              <a:t>SellStartDate</a:t>
            </a:r>
            <a:r>
              <a:rPr lang="pt-BR" sz="1200" i="1" dirty="0">
                <a:solidFill>
                  <a:schemeClr val="bg1"/>
                </a:solidFill>
              </a:rPr>
              <a:t>), seu respectivo ano, mês e dia, além do ID e do Nome do produto</a:t>
            </a:r>
          </a:p>
        </p:txBody>
      </p:sp>
      <p:sp>
        <p:nvSpPr>
          <p:cNvPr id="9" name="Google Shape;271;p23">
            <a:extLst>
              <a:ext uri="{FF2B5EF4-FFF2-40B4-BE49-F238E27FC236}">
                <a16:creationId xmlns:a16="http://schemas.microsoft.com/office/drawing/2014/main" id="{F37CED3E-AFE3-4DD1-AE84-BD00A1964F40}"/>
              </a:ext>
            </a:extLst>
          </p:cNvPr>
          <p:cNvSpPr txBox="1">
            <a:spLocks/>
          </p:cNvSpPr>
          <p:nvPr/>
        </p:nvSpPr>
        <p:spPr>
          <a:xfrm>
            <a:off x="421569" y="1710601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DESAFIO:</a:t>
            </a:r>
          </a:p>
        </p:txBody>
      </p:sp>
      <p:sp>
        <p:nvSpPr>
          <p:cNvPr id="10" name="Google Shape;271;p23">
            <a:extLst>
              <a:ext uri="{FF2B5EF4-FFF2-40B4-BE49-F238E27FC236}">
                <a16:creationId xmlns:a16="http://schemas.microsoft.com/office/drawing/2014/main" id="{7DEEB461-0874-4FAD-A4BC-507EC9127779}"/>
              </a:ext>
            </a:extLst>
          </p:cNvPr>
          <p:cNvSpPr txBox="1">
            <a:spLocks/>
          </p:cNvSpPr>
          <p:nvPr/>
        </p:nvSpPr>
        <p:spPr>
          <a:xfrm>
            <a:off x="1846521" y="1876313"/>
            <a:ext cx="6875910" cy="5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Adicionar à consulta acima duas colunas trazendo, respectivamente, o nome do mês e o dia da semana da data de início da venda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5B0C8B-0A20-49CC-8E80-54287C15482C}"/>
              </a:ext>
            </a:extLst>
          </p:cNvPr>
          <p:cNvSpPr/>
          <p:nvPr/>
        </p:nvSpPr>
        <p:spPr>
          <a:xfrm>
            <a:off x="2654595" y="257175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SellStartDate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DataVenda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SellStartDate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AnoInicioVenda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SellStartDate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MesInicioVenda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SellStartDate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DiaInicioVenda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0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DATEDIFF e GETDATE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71;p23">
            <a:extLst>
              <a:ext uri="{FF2B5EF4-FFF2-40B4-BE49-F238E27FC236}">
                <a16:creationId xmlns:a16="http://schemas.microsoft.com/office/drawing/2014/main" id="{ACE71B25-EFBD-4C39-B467-8D641D3A6A8B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9E29ED60-FD40-454C-A506-41029DEB3069}"/>
              </a:ext>
            </a:extLst>
          </p:cNvPr>
          <p:cNvSpPr txBox="1">
            <a:spLocks/>
          </p:cNvSpPr>
          <p:nvPr/>
        </p:nvSpPr>
        <p:spPr>
          <a:xfrm>
            <a:off x="1846521" y="1413474"/>
            <a:ext cx="6875910" cy="46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a “idade” do produto (diferença entre o ano atual e o ano da venda)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51564F4-D553-41DF-9518-7E8AFC11F875}"/>
              </a:ext>
            </a:extLst>
          </p:cNvPr>
          <p:cNvSpPr/>
          <p:nvPr/>
        </p:nvSpPr>
        <p:spPr>
          <a:xfrm>
            <a:off x="2363972" y="235136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ProductID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SellStartDate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DataVenda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yy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SellStartDate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IdadeEmAnos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7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UPPER E LOWER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71;p23">
            <a:extLst>
              <a:ext uri="{FF2B5EF4-FFF2-40B4-BE49-F238E27FC236}">
                <a16:creationId xmlns:a16="http://schemas.microsoft.com/office/drawing/2014/main" id="{ACE71B25-EFBD-4C39-B467-8D641D3A6A8B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9E29ED60-FD40-454C-A506-41029DEB3069}"/>
              </a:ext>
            </a:extLst>
          </p:cNvPr>
          <p:cNvSpPr txBox="1">
            <a:spLocks/>
          </p:cNvSpPr>
          <p:nvPr/>
        </p:nvSpPr>
        <p:spPr>
          <a:xfrm>
            <a:off x="1846521" y="1413474"/>
            <a:ext cx="6875910" cy="46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o nome do produto em duas colunas: uma em letras maiúsculas e outra em minúsculas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ED2C6B4-46C0-49E5-BA2A-34CF9867714E}"/>
              </a:ext>
            </a:extLst>
          </p:cNvPr>
          <p:cNvSpPr/>
          <p:nvPr/>
        </p:nvSpPr>
        <p:spPr>
          <a:xfrm>
            <a:off x="2286000" y="220241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UPPER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UpperName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LOWER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LowerName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SalesLT.Product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4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CONCAT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71;p23">
            <a:extLst>
              <a:ext uri="{FF2B5EF4-FFF2-40B4-BE49-F238E27FC236}">
                <a16:creationId xmlns:a16="http://schemas.microsoft.com/office/drawing/2014/main" id="{ACE71B25-EFBD-4C39-B467-8D641D3A6A8B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9E29ED60-FD40-454C-A506-41029DEB3069}"/>
              </a:ext>
            </a:extLst>
          </p:cNvPr>
          <p:cNvSpPr txBox="1">
            <a:spLocks/>
          </p:cNvSpPr>
          <p:nvPr/>
        </p:nvSpPr>
        <p:spPr>
          <a:xfrm>
            <a:off x="1846521" y="1413474"/>
            <a:ext cx="6875910" cy="46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Concatenar o Primeiro Nome (</a:t>
            </a:r>
            <a:r>
              <a:rPr lang="pt-BR" sz="1200" i="1" dirty="0" err="1">
                <a:solidFill>
                  <a:schemeClr val="bg1"/>
                </a:solidFill>
              </a:rPr>
              <a:t>FirstName</a:t>
            </a:r>
            <a:r>
              <a:rPr lang="pt-BR" sz="1200" i="1" dirty="0">
                <a:solidFill>
                  <a:schemeClr val="bg1"/>
                </a:solidFill>
              </a:rPr>
              <a:t>) e o Último Nome (</a:t>
            </a:r>
            <a:r>
              <a:rPr lang="pt-BR" sz="1200" i="1" dirty="0" err="1">
                <a:solidFill>
                  <a:schemeClr val="bg1"/>
                </a:solidFill>
              </a:rPr>
              <a:t>LastName</a:t>
            </a:r>
            <a:r>
              <a:rPr lang="pt-BR" sz="1200" i="1" dirty="0">
                <a:solidFill>
                  <a:schemeClr val="bg1"/>
                </a:solidFill>
              </a:rPr>
              <a:t>) da tabela </a:t>
            </a:r>
            <a:r>
              <a:rPr lang="pt-BR" sz="1200" i="1" dirty="0" err="1">
                <a:solidFill>
                  <a:schemeClr val="bg1"/>
                </a:solidFill>
              </a:rPr>
              <a:t>Customer</a:t>
            </a:r>
            <a:endParaRPr lang="pt-BR" sz="1200" i="1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1A061F-D5E5-402B-A5DD-C2A44FB00B9B}"/>
              </a:ext>
            </a:extLst>
          </p:cNvPr>
          <p:cNvSpPr/>
          <p:nvPr/>
        </p:nvSpPr>
        <p:spPr>
          <a:xfrm>
            <a:off x="2998476" y="240379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Nome,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Sobrenome,</a:t>
            </a:r>
          </a:p>
          <a:p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NomeCompleto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1973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945</Words>
  <Application>Microsoft Office PowerPoint</Application>
  <PresentationFormat>Apresentação na tela (16:9)</PresentationFormat>
  <Paragraphs>158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Roboto Light</vt:lpstr>
      <vt:lpstr>Roboto Thin</vt:lpstr>
      <vt:lpstr>Impact</vt:lpstr>
      <vt:lpstr>Consolas</vt:lpstr>
      <vt:lpstr>Roboto Mono Thin</vt:lpstr>
      <vt:lpstr>Roboto Black</vt:lpstr>
      <vt:lpstr>Arial</vt:lpstr>
      <vt:lpstr>Bree Serif</vt:lpstr>
      <vt:lpstr>WEB PROPOSAL</vt:lpstr>
      <vt:lpstr>QUERYING DATA WITH T-SQL</vt:lpstr>
      <vt:lpstr>TABLE OF CONTENTS</vt:lpstr>
      <vt:lpstr>BUILT-IN FUNCTIONS</vt:lpstr>
      <vt:lpstr>FUNÇÕES BUILT-IN</vt:lpstr>
      <vt:lpstr>SCALAR FUNCTIONS</vt:lpstr>
      <vt:lpstr>YEAR, MONTH, DAY e DATENAME</vt:lpstr>
      <vt:lpstr>DATEDIFF e GETDATE</vt:lpstr>
      <vt:lpstr>UPPER E LOWER</vt:lpstr>
      <vt:lpstr>CONCAT</vt:lpstr>
      <vt:lpstr>LEFT</vt:lpstr>
      <vt:lpstr>SUBSTRING e CHARINDEX</vt:lpstr>
      <vt:lpstr>LOGICAL FUNCTIONS</vt:lpstr>
      <vt:lpstr>ISNUMERIC</vt:lpstr>
      <vt:lpstr>IIF</vt:lpstr>
      <vt:lpstr>WINDOW FUNCTIONS</vt:lpstr>
      <vt:lpstr>RANK e OVER</vt:lpstr>
      <vt:lpstr>RANK, OVER e PARTITION BY</vt:lpstr>
      <vt:lpstr>AGGREGATE FUNCTIONS</vt:lpstr>
      <vt:lpstr>COUNT e AVG</vt:lpstr>
      <vt:lpstr>GROUP BY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DATA WITH T-SQL</dc:title>
  <cp:lastModifiedBy>Thiago Panini</cp:lastModifiedBy>
  <cp:revision>42</cp:revision>
  <dcterms:modified xsi:type="dcterms:W3CDTF">2019-09-17T01:31:30Z</dcterms:modified>
</cp:coreProperties>
</file>