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93" r:id="rId2"/>
    <p:sldId id="308" r:id="rId3"/>
    <p:sldId id="258" r:id="rId4"/>
    <p:sldId id="321" r:id="rId5"/>
    <p:sldId id="324" r:id="rId6"/>
    <p:sldId id="322" r:id="rId7"/>
    <p:sldId id="325" r:id="rId8"/>
    <p:sldId id="326" r:id="rId9"/>
    <p:sldId id="327" r:id="rId10"/>
    <p:sldId id="328" r:id="rId11"/>
    <p:sldId id="329" r:id="rId12"/>
    <p:sldId id="330" r:id="rId13"/>
    <p:sldId id="303" r:id="rId14"/>
  </p:sldIdLst>
  <p:sldSz cx="9144000" cy="5143500" type="screen16x9"/>
  <p:notesSz cx="6858000" cy="9144000"/>
  <p:embeddedFontLst>
    <p:embeddedFont>
      <p:font typeface="Bree Serif" panose="020B0604020202020204" charset="0"/>
      <p:regular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Impact" panose="020B0806030902050204" pitchFamily="34" charset="0"/>
      <p:regular r:id="rId21"/>
    </p:embeddedFont>
    <p:embeddedFont>
      <p:font typeface="Roboto Black" panose="020B0604020202020204" charset="0"/>
      <p:bold r:id="rId22"/>
      <p:boldItalic r:id="rId23"/>
    </p:embeddedFont>
    <p:embeddedFont>
      <p:font typeface="Roboto Light" panose="020B0604020202020204" charset="0"/>
      <p:regular r:id="rId24"/>
      <p:bold r:id="rId25"/>
      <p:italic r:id="rId26"/>
      <p:boldItalic r:id="rId27"/>
    </p:embeddedFont>
    <p:embeddedFont>
      <p:font typeface="Roboto Mono Thin" panose="020B0604020202020204" charset="0"/>
      <p:regular r:id="rId28"/>
      <p:bold r:id="rId29"/>
      <p:italic r:id="rId30"/>
      <p:boldItalic r:id="rId31"/>
    </p:embeddedFont>
    <p:embeddedFont>
      <p:font typeface="Roboto Thin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A47"/>
    <a:srgbClr val="48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154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019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435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358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323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410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588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128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90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0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hiago-panini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ThiagoPanini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QUERYING DATA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WITH T-SQL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Módulo 6 - </a:t>
            </a:r>
            <a:r>
              <a:rPr lang="pt-BR" dirty="0" err="1"/>
              <a:t>Subqueries</a:t>
            </a:r>
            <a:endParaRPr dirty="0"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2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CORRELATED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559;p28">
            <a:extLst>
              <a:ext uri="{FF2B5EF4-FFF2-40B4-BE49-F238E27FC236}">
                <a16:creationId xmlns:a16="http://schemas.microsoft.com/office/drawing/2014/main" id="{AA5761C5-52E9-4A56-BE9F-84854836783E}"/>
              </a:ext>
            </a:extLst>
          </p:cNvPr>
          <p:cNvSpPr txBox="1">
            <a:spLocks/>
          </p:cNvSpPr>
          <p:nvPr/>
        </p:nvSpPr>
        <p:spPr>
          <a:xfrm>
            <a:off x="1928231" y="1474999"/>
            <a:ext cx="6794200" cy="727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 err="1"/>
              <a:t>Subqueries</a:t>
            </a:r>
            <a:r>
              <a:rPr lang="pt-BR" sz="1400" i="1" dirty="0"/>
              <a:t> do tipo </a:t>
            </a:r>
            <a:r>
              <a:rPr lang="pt-BR" sz="1400" i="1" dirty="0" err="1"/>
              <a:t>Correlated</a:t>
            </a:r>
            <a:r>
              <a:rPr lang="pt-BR" sz="1400" i="1" dirty="0"/>
              <a:t> dependem de informações da query principal. Em outras palavras, é como se a informação da query principal fosse utilizada </a:t>
            </a:r>
            <a:r>
              <a:rPr lang="pt-BR" sz="1400" i="1" dirty="0">
                <a:solidFill>
                  <a:schemeClr val="accent6"/>
                </a:solidFill>
              </a:rPr>
              <a:t>para cada linha </a:t>
            </a:r>
            <a:r>
              <a:rPr lang="pt-BR" sz="1400" i="1" dirty="0"/>
              <a:t>da </a:t>
            </a:r>
            <a:r>
              <a:rPr lang="pt-BR" sz="1400" i="1" dirty="0" err="1"/>
              <a:t>subquery</a:t>
            </a:r>
            <a:r>
              <a:rPr lang="pt-BR" sz="1400" i="1" dirty="0"/>
              <a:t>.</a:t>
            </a:r>
          </a:p>
        </p:txBody>
      </p:sp>
      <p:sp>
        <p:nvSpPr>
          <p:cNvPr id="12" name="Google Shape;271;p23">
            <a:extLst>
              <a:ext uri="{FF2B5EF4-FFF2-40B4-BE49-F238E27FC236}">
                <a16:creationId xmlns:a16="http://schemas.microsoft.com/office/drawing/2014/main" id="{BA004D94-C8C9-4786-8D2A-D057A3B32EBF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CONCEITO:</a:t>
            </a:r>
          </a:p>
        </p:txBody>
      </p:sp>
      <p:sp>
        <p:nvSpPr>
          <p:cNvPr id="7" name="Google Shape;559;p28">
            <a:extLst>
              <a:ext uri="{FF2B5EF4-FFF2-40B4-BE49-F238E27FC236}">
                <a16:creationId xmlns:a16="http://schemas.microsoft.com/office/drawing/2014/main" id="{E2E08B79-0D24-4E9C-83A9-DF9DF8AE64E9}"/>
              </a:ext>
            </a:extLst>
          </p:cNvPr>
          <p:cNvSpPr txBox="1">
            <a:spLocks/>
          </p:cNvSpPr>
          <p:nvPr/>
        </p:nvSpPr>
        <p:spPr>
          <a:xfrm>
            <a:off x="1928231" y="2384217"/>
            <a:ext cx="6794200" cy="375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Para cada cliente, retornar o valor máximo da coluna </a:t>
            </a:r>
            <a:r>
              <a:rPr lang="pt-BR" sz="1400" i="1" dirty="0" err="1"/>
              <a:t>OrderDate</a:t>
            </a:r>
            <a:endParaRPr lang="pt-BR" sz="1400" i="1" dirty="0"/>
          </a:p>
        </p:txBody>
      </p:sp>
      <p:sp>
        <p:nvSpPr>
          <p:cNvPr id="8" name="Google Shape;271;p23">
            <a:extLst>
              <a:ext uri="{FF2B5EF4-FFF2-40B4-BE49-F238E27FC236}">
                <a16:creationId xmlns:a16="http://schemas.microsoft.com/office/drawing/2014/main" id="{3D17F590-DE22-4932-9913-2D191A80EB44}"/>
              </a:ext>
            </a:extLst>
          </p:cNvPr>
          <p:cNvSpPr txBox="1">
            <a:spLocks/>
          </p:cNvSpPr>
          <p:nvPr/>
        </p:nvSpPr>
        <p:spPr>
          <a:xfrm>
            <a:off x="421569" y="2280494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EXEMPLO: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F4DF712-0DD7-46D9-B772-46561C8390A1}"/>
              </a:ext>
            </a:extLst>
          </p:cNvPr>
          <p:cNvSpPr/>
          <p:nvPr/>
        </p:nvSpPr>
        <p:spPr>
          <a:xfrm>
            <a:off x="2363972" y="3019055"/>
            <a:ext cx="55679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CustomerID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SalesOrderID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OrderDate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SalesOrderHeader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SO1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OrderDate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OrderDate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SalesOrderHeader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SO2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292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CROSS APPLY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30150" y="2635515"/>
            <a:ext cx="3457500" cy="984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Aplicando funções como “</a:t>
            </a:r>
            <a:r>
              <a:rPr lang="pt-BR" dirty="0" err="1"/>
              <a:t>Subqueries</a:t>
            </a:r>
            <a:r>
              <a:rPr lang="pt-BR" dirty="0"/>
              <a:t>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73564"/>
            <a:ext cx="2467500" cy="7441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CROSS APPLY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" name="Gráfico 7" descr="Vela Estrela">
            <a:extLst>
              <a:ext uri="{FF2B5EF4-FFF2-40B4-BE49-F238E27FC236}">
                <a16:creationId xmlns:a16="http://schemas.microsoft.com/office/drawing/2014/main" id="{F7336BD6-6DD2-4479-B75C-46FABDAF7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0296" y="795953"/>
            <a:ext cx="1775797" cy="17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6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CROSS APPLY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559;p28">
            <a:extLst>
              <a:ext uri="{FF2B5EF4-FFF2-40B4-BE49-F238E27FC236}">
                <a16:creationId xmlns:a16="http://schemas.microsoft.com/office/drawing/2014/main" id="{AA5761C5-52E9-4A56-BE9F-84854836783E}"/>
              </a:ext>
            </a:extLst>
          </p:cNvPr>
          <p:cNvSpPr txBox="1">
            <a:spLocks/>
          </p:cNvSpPr>
          <p:nvPr/>
        </p:nvSpPr>
        <p:spPr>
          <a:xfrm>
            <a:off x="1928231" y="1251150"/>
            <a:ext cx="6794200" cy="727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É possível utilizar o CROSS APPLY a partir de uma função já definida, onde os argumentos dessa função podem ser as colunas selecionadas pela query principal</a:t>
            </a:r>
          </a:p>
        </p:txBody>
      </p:sp>
      <p:sp>
        <p:nvSpPr>
          <p:cNvPr id="12" name="Google Shape;271;p23">
            <a:extLst>
              <a:ext uri="{FF2B5EF4-FFF2-40B4-BE49-F238E27FC236}">
                <a16:creationId xmlns:a16="http://schemas.microsoft.com/office/drawing/2014/main" id="{BA004D94-C8C9-4786-8D2A-D057A3B32EBF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CONCEITO:</a:t>
            </a:r>
          </a:p>
        </p:txBody>
      </p:sp>
      <p:sp>
        <p:nvSpPr>
          <p:cNvPr id="7" name="Google Shape;559;p28">
            <a:extLst>
              <a:ext uri="{FF2B5EF4-FFF2-40B4-BE49-F238E27FC236}">
                <a16:creationId xmlns:a16="http://schemas.microsoft.com/office/drawing/2014/main" id="{E2E08B79-0D24-4E9C-83A9-DF9DF8AE64E9}"/>
              </a:ext>
            </a:extLst>
          </p:cNvPr>
          <p:cNvSpPr txBox="1">
            <a:spLocks/>
          </p:cNvSpPr>
          <p:nvPr/>
        </p:nvSpPr>
        <p:spPr>
          <a:xfrm>
            <a:off x="1928231" y="2074553"/>
            <a:ext cx="6794200" cy="375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Retornar o ID do Pedido e o valor máximo do Preço Unitário (retorno da função)</a:t>
            </a:r>
          </a:p>
        </p:txBody>
      </p:sp>
      <p:sp>
        <p:nvSpPr>
          <p:cNvPr id="8" name="Google Shape;271;p23">
            <a:extLst>
              <a:ext uri="{FF2B5EF4-FFF2-40B4-BE49-F238E27FC236}">
                <a16:creationId xmlns:a16="http://schemas.microsoft.com/office/drawing/2014/main" id="{3D17F590-DE22-4932-9913-2D191A80EB44}"/>
              </a:ext>
            </a:extLst>
          </p:cNvPr>
          <p:cNvSpPr txBox="1">
            <a:spLocks/>
          </p:cNvSpPr>
          <p:nvPr/>
        </p:nvSpPr>
        <p:spPr>
          <a:xfrm>
            <a:off x="421569" y="1970830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EXEMPLO: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79CDFD9-4C3C-46C9-99D9-77819207E070}"/>
              </a:ext>
            </a:extLst>
          </p:cNvPr>
          <p:cNvSpPr/>
          <p:nvPr/>
        </p:nvSpPr>
        <p:spPr>
          <a:xfrm>
            <a:off x="2286000" y="2829095"/>
            <a:ext cx="506464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SOH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SalesOrderID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MUP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MaxUnitPrice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SalesOrderHeader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SOH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CROSS APPLY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udfMaxUnitPrice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SalesOrderID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MUP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SOH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SalesOrderID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24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</a:t>
            </a:r>
            <a:r>
              <a:rPr lang="es" dirty="0"/>
              <a:t>!</a:t>
            </a:r>
            <a:endParaRPr dirty="0"/>
          </a:p>
        </p:txBody>
      </p:sp>
      <p:sp>
        <p:nvSpPr>
          <p:cNvPr id="1123" name="Google Shape;1123;p38"/>
          <p:cNvSpPr txBox="1">
            <a:spLocks noGrp="1"/>
          </p:cNvSpPr>
          <p:nvPr>
            <p:ph type="subTitle" idx="1"/>
          </p:nvPr>
        </p:nvSpPr>
        <p:spPr>
          <a:xfrm>
            <a:off x="3986575" y="2206812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/>
            <a:r>
              <a:rPr lang="pt-BR" sz="1600" dirty="0">
                <a:hlinkClick r:id="rId3"/>
              </a:rPr>
              <a:t>https://www.linkedin.com/in/thiago-panini/ </a:t>
            </a:r>
            <a:endParaRPr lang="pt-BR" sz="1600" dirty="0"/>
          </a:p>
          <a:p>
            <a:pPr marL="0" lvl="0" indent="0"/>
            <a:endParaRPr lang="pt-BR" sz="1600" dirty="0"/>
          </a:p>
          <a:p>
            <a:pPr marL="0" lvl="0" indent="0"/>
            <a:r>
              <a:rPr lang="pt-BR" sz="1600" dirty="0">
                <a:hlinkClick r:id="rId4"/>
              </a:rPr>
              <a:t>https://github.com/ThiagoPanini</a:t>
            </a:r>
            <a:endParaRPr sz="1600"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48FFD5"/>
                </a:solidFill>
              </a:rPr>
              <a:t>Uma das funcionalidades da função APPLY para trabalhar como “</a:t>
            </a:r>
            <a:r>
              <a:rPr lang="pt-BR" dirty="0" err="1">
                <a:solidFill>
                  <a:srgbClr val="48FFD5"/>
                </a:solidFill>
              </a:rPr>
              <a:t>subqueries</a:t>
            </a:r>
            <a:r>
              <a:rPr lang="pt-BR" dirty="0">
                <a:solidFill>
                  <a:srgbClr val="48FFD5"/>
                </a:solidFill>
              </a:rPr>
              <a:t>”</a:t>
            </a:r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04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</a:rPr>
              <a:t>Queries dentro de queries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01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err="1"/>
              <a:t>Subqueries</a:t>
            </a:r>
            <a:r>
              <a:rPr lang="pt-BR" dirty="0"/>
              <a:t> que retornam um ou mais valores para a query principal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02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48FFD5"/>
                </a:solidFill>
              </a:rPr>
              <a:t>Comparando valores através de condições e retornando o resultado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03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SUBQUERIES</a:t>
            </a:r>
            <a:endParaRPr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SCALAR e MULTI-VALUED</a:t>
            </a:r>
            <a:endParaRPr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SELF-CONTAINED e CORRELATED</a:t>
            </a:r>
            <a:endParaRPr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CROSS APPLY</a:t>
            </a:r>
            <a:endParaRPr dirty="0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3" name="Gráfico 42" descr="Pesquisa">
            <a:extLst>
              <a:ext uri="{FF2B5EF4-FFF2-40B4-BE49-F238E27FC236}">
                <a16:creationId xmlns:a16="http://schemas.microsoft.com/office/drawing/2014/main" id="{3A3469F2-8BA0-41F3-A118-BDD9AE306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9024" y="2787034"/>
            <a:ext cx="683425" cy="683425"/>
          </a:xfrm>
          <a:prstGeom prst="rect">
            <a:avLst/>
          </a:prstGeom>
        </p:spPr>
      </p:pic>
      <p:pic>
        <p:nvPicPr>
          <p:cNvPr id="4" name="Gráfico 3" descr="Calendário mensal">
            <a:extLst>
              <a:ext uri="{FF2B5EF4-FFF2-40B4-BE49-F238E27FC236}">
                <a16:creationId xmlns:a16="http://schemas.microsoft.com/office/drawing/2014/main" id="{D26776D1-5E5D-4486-B69D-30A2FE364A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1902" y="3617726"/>
            <a:ext cx="760547" cy="760547"/>
          </a:xfrm>
          <a:prstGeom prst="rect">
            <a:avLst/>
          </a:prstGeom>
        </p:spPr>
      </p:pic>
      <p:pic>
        <p:nvPicPr>
          <p:cNvPr id="7" name="Gráfico 6" descr="Público-alvo">
            <a:extLst>
              <a:ext uri="{FF2B5EF4-FFF2-40B4-BE49-F238E27FC236}">
                <a16:creationId xmlns:a16="http://schemas.microsoft.com/office/drawing/2014/main" id="{E3F9060C-2300-4BFB-B991-5A1691F5E0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74536" y="1798300"/>
            <a:ext cx="791845" cy="791845"/>
          </a:xfrm>
          <a:prstGeom prst="rect">
            <a:avLst/>
          </a:prstGeom>
        </p:spPr>
      </p:pic>
      <p:pic>
        <p:nvPicPr>
          <p:cNvPr id="9" name="Gráfico 8" descr="Vela Estrela">
            <a:extLst>
              <a:ext uri="{FF2B5EF4-FFF2-40B4-BE49-F238E27FC236}">
                <a16:creationId xmlns:a16="http://schemas.microsoft.com/office/drawing/2014/main" id="{74BBC839-E2CB-48DA-944F-39CF5617D7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99925" y="1798300"/>
            <a:ext cx="668938" cy="6689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INTRODUÇÃO A SUBQUERIES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30150" y="2635515"/>
            <a:ext cx="3457500" cy="984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Queries internas funcionando como uma expressão passada para as queries externas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73564"/>
            <a:ext cx="2467500" cy="7441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SUBQUERIES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" name="Gráfico 6" descr="Público-alvo">
            <a:extLst>
              <a:ext uri="{FF2B5EF4-FFF2-40B4-BE49-F238E27FC236}">
                <a16:creationId xmlns:a16="http://schemas.microsoft.com/office/drawing/2014/main" id="{46BDFDF1-3FBC-486B-B987-5A78CC2AB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5460" y="1334799"/>
            <a:ext cx="1898102" cy="18981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SCALAR SUBQUERIES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559;p28">
            <a:extLst>
              <a:ext uri="{FF2B5EF4-FFF2-40B4-BE49-F238E27FC236}">
                <a16:creationId xmlns:a16="http://schemas.microsoft.com/office/drawing/2014/main" id="{AA5761C5-52E9-4A56-BE9F-84854836783E}"/>
              </a:ext>
            </a:extLst>
          </p:cNvPr>
          <p:cNvSpPr txBox="1">
            <a:spLocks/>
          </p:cNvSpPr>
          <p:nvPr/>
        </p:nvSpPr>
        <p:spPr>
          <a:xfrm>
            <a:off x="1928231" y="1474999"/>
            <a:ext cx="6794200" cy="32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 err="1"/>
              <a:t>Subqueries</a:t>
            </a:r>
            <a:r>
              <a:rPr lang="pt-BR" sz="1400" i="1" dirty="0"/>
              <a:t> escalares retornam um único valor à query principal</a:t>
            </a:r>
          </a:p>
        </p:txBody>
      </p:sp>
      <p:sp>
        <p:nvSpPr>
          <p:cNvPr id="12" name="Google Shape;271;p23">
            <a:extLst>
              <a:ext uri="{FF2B5EF4-FFF2-40B4-BE49-F238E27FC236}">
                <a16:creationId xmlns:a16="http://schemas.microsoft.com/office/drawing/2014/main" id="{BA004D94-C8C9-4786-8D2A-D057A3B32EBF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CONCEITO: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8C25E0B-1EF2-4D9D-A102-2142C26D8D8C}"/>
              </a:ext>
            </a:extLst>
          </p:cNvPr>
          <p:cNvSpPr/>
          <p:nvPr/>
        </p:nvSpPr>
        <p:spPr>
          <a:xfrm>
            <a:off x="2169041" y="2347085"/>
            <a:ext cx="52560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SalesOrderID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OrderQty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SalesOrderDetail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SalesOrderID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SalesOrderID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LastOrder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3"/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SalesLT.SalesOrderDetail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66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SCALAR SUBQUERIES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559;p28">
            <a:extLst>
              <a:ext uri="{FF2B5EF4-FFF2-40B4-BE49-F238E27FC236}">
                <a16:creationId xmlns:a16="http://schemas.microsoft.com/office/drawing/2014/main" id="{AA5761C5-52E9-4A56-BE9F-84854836783E}"/>
              </a:ext>
            </a:extLst>
          </p:cNvPr>
          <p:cNvSpPr txBox="1">
            <a:spLocks/>
          </p:cNvSpPr>
          <p:nvPr/>
        </p:nvSpPr>
        <p:spPr>
          <a:xfrm>
            <a:off x="1928231" y="1474999"/>
            <a:ext cx="6794200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>
                <a:solidFill>
                  <a:schemeClr val="bg1"/>
                </a:solidFill>
              </a:rPr>
              <a:t>Da tabela </a:t>
            </a:r>
            <a:r>
              <a:rPr lang="pt-BR" sz="1400" i="1" dirty="0" err="1">
                <a:solidFill>
                  <a:schemeClr val="bg1"/>
                </a:solidFill>
              </a:rPr>
              <a:t>SalesLT.Products</a:t>
            </a:r>
            <a:r>
              <a:rPr lang="pt-BR" sz="1400" i="1" dirty="0">
                <a:solidFill>
                  <a:schemeClr val="bg1"/>
                </a:solidFill>
              </a:rPr>
              <a:t>, retornar todas as colunas onde a coluna </a:t>
            </a:r>
            <a:r>
              <a:rPr lang="pt-BR" sz="1400" i="1" dirty="0" err="1">
                <a:solidFill>
                  <a:schemeClr val="bg1"/>
                </a:solidFill>
              </a:rPr>
              <a:t>ListPrice</a:t>
            </a:r>
            <a:r>
              <a:rPr lang="pt-BR" sz="1400" i="1" dirty="0">
                <a:solidFill>
                  <a:schemeClr val="bg1"/>
                </a:solidFill>
              </a:rPr>
              <a:t> for maior que o valor máximo de </a:t>
            </a:r>
            <a:r>
              <a:rPr lang="pt-BR" sz="1400" i="1" dirty="0" err="1">
                <a:solidFill>
                  <a:schemeClr val="bg1"/>
                </a:solidFill>
              </a:rPr>
              <a:t>UnitPrice</a:t>
            </a:r>
            <a:r>
              <a:rPr lang="pt-BR" sz="1400" i="1" dirty="0">
                <a:solidFill>
                  <a:schemeClr val="bg1"/>
                </a:solidFill>
              </a:rPr>
              <a:t> da tabela </a:t>
            </a:r>
            <a:r>
              <a:rPr lang="pt-BR" sz="1400" i="1" dirty="0" err="1">
                <a:solidFill>
                  <a:schemeClr val="bg1"/>
                </a:solidFill>
              </a:rPr>
              <a:t>SalesLT.SalesOrderDetail</a:t>
            </a:r>
            <a:endParaRPr lang="pt-BR" sz="1400" i="1" dirty="0">
              <a:solidFill>
                <a:schemeClr val="bg1"/>
              </a:solidFill>
            </a:endParaRPr>
          </a:p>
        </p:txBody>
      </p:sp>
      <p:sp>
        <p:nvSpPr>
          <p:cNvPr id="12" name="Google Shape;271;p23">
            <a:extLst>
              <a:ext uri="{FF2B5EF4-FFF2-40B4-BE49-F238E27FC236}">
                <a16:creationId xmlns:a16="http://schemas.microsoft.com/office/drawing/2014/main" id="{BA004D94-C8C9-4786-8D2A-D057A3B32EBF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DESAFIO: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915033C-FC7D-47E8-98C1-3FBC7491445D}"/>
              </a:ext>
            </a:extLst>
          </p:cNvPr>
          <p:cNvSpPr/>
          <p:nvPr/>
        </p:nvSpPr>
        <p:spPr>
          <a:xfrm>
            <a:off x="1387548" y="2196005"/>
            <a:ext cx="6904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48FFD5"/>
                </a:solidFill>
                <a:latin typeface="Consolas" panose="020B0609020204030204" pitchFamily="49" charset="0"/>
              </a:rPr>
              <a:t>--2.1 Primeiro Passo: Verificando o valor máximo de </a:t>
            </a:r>
            <a:r>
              <a:rPr lang="pt-BR" dirty="0" err="1">
                <a:solidFill>
                  <a:srgbClr val="48FFD5"/>
                </a:solidFill>
                <a:latin typeface="Consolas" panose="020B0609020204030204" pitchFamily="49" charset="0"/>
              </a:rPr>
              <a:t>UnitPrice</a:t>
            </a:r>
            <a:endParaRPr lang="pt-BR" dirty="0">
              <a:solidFill>
                <a:srgbClr val="48FFD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SalesOrderDetail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45441FC-98A6-470D-B61B-9C6B53D9E7A2}"/>
              </a:ext>
            </a:extLst>
          </p:cNvPr>
          <p:cNvSpPr/>
          <p:nvPr/>
        </p:nvSpPr>
        <p:spPr>
          <a:xfrm>
            <a:off x="1387548" y="2919392"/>
            <a:ext cx="6092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48FFD5"/>
                </a:solidFill>
                <a:latin typeface="Consolas" panose="020B0609020204030204" pitchFamily="49" charset="0"/>
              </a:rPr>
              <a:t>--2.2 Segundo Passo: Entrando manualmente com o valor obtido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ListPrice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1466.01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4ABCBDB-9EA5-4A01-83BB-858FD49A67A4}"/>
              </a:ext>
            </a:extLst>
          </p:cNvPr>
          <p:cNvSpPr/>
          <p:nvPr/>
        </p:nvSpPr>
        <p:spPr>
          <a:xfrm>
            <a:off x="1387548" y="3606008"/>
            <a:ext cx="64787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48FFD5"/>
                </a:solidFill>
                <a:latin typeface="Consolas" panose="020B0609020204030204" pitchFamily="49" charset="0"/>
              </a:rPr>
              <a:t>--2.3 Terceiro Passo: Montando query com </a:t>
            </a:r>
            <a:r>
              <a:rPr lang="pt-BR" dirty="0" err="1">
                <a:solidFill>
                  <a:srgbClr val="48FFD5"/>
                </a:solidFill>
                <a:latin typeface="Consolas" panose="020B0609020204030204" pitchFamily="49" charset="0"/>
              </a:rPr>
              <a:t>subquery</a:t>
            </a:r>
            <a:r>
              <a:rPr lang="pt-BR" dirty="0">
                <a:solidFill>
                  <a:srgbClr val="48FFD5"/>
                </a:solidFill>
                <a:latin typeface="Consolas" panose="020B0609020204030204" pitchFamily="49" charset="0"/>
              </a:rPr>
              <a:t> para deixar o valor máximo de </a:t>
            </a:r>
            <a:r>
              <a:rPr lang="pt-BR" dirty="0" err="1">
                <a:solidFill>
                  <a:srgbClr val="48FFD5"/>
                </a:solidFill>
                <a:latin typeface="Consolas" panose="020B0609020204030204" pitchFamily="49" charset="0"/>
              </a:rPr>
              <a:t>UnitPrice</a:t>
            </a:r>
            <a:r>
              <a:rPr lang="pt-BR" dirty="0">
                <a:solidFill>
                  <a:srgbClr val="48FFD5"/>
                </a:solidFill>
                <a:latin typeface="Consolas" panose="020B0609020204030204" pitchFamily="49" charset="0"/>
              </a:rPr>
              <a:t> dinâmico</a:t>
            </a:r>
          </a:p>
        </p:txBody>
      </p:sp>
    </p:spTree>
    <p:extLst>
      <p:ext uri="{BB962C8B-B14F-4D97-AF65-F5344CB8AC3E}">
        <p14:creationId xmlns:p14="http://schemas.microsoft.com/office/powerpoint/2010/main" val="64946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MULTI-VALUED SUBQUERIES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559;p28">
            <a:extLst>
              <a:ext uri="{FF2B5EF4-FFF2-40B4-BE49-F238E27FC236}">
                <a16:creationId xmlns:a16="http://schemas.microsoft.com/office/drawing/2014/main" id="{AA5761C5-52E9-4A56-BE9F-84854836783E}"/>
              </a:ext>
            </a:extLst>
          </p:cNvPr>
          <p:cNvSpPr txBox="1">
            <a:spLocks/>
          </p:cNvSpPr>
          <p:nvPr/>
        </p:nvSpPr>
        <p:spPr>
          <a:xfrm>
            <a:off x="1928231" y="1474999"/>
            <a:ext cx="6794200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 err="1"/>
              <a:t>Subqueries</a:t>
            </a:r>
            <a:r>
              <a:rPr lang="pt-BR" sz="1400" i="1" dirty="0"/>
              <a:t> de </a:t>
            </a:r>
            <a:r>
              <a:rPr lang="pt-BR" sz="1400" i="1" dirty="0" err="1"/>
              <a:t>multi</a:t>
            </a:r>
            <a:r>
              <a:rPr lang="pt-BR" sz="1400" i="1" dirty="0"/>
              <a:t> valores retornam múltiplos valores como uma coluna para a query principal </a:t>
            </a:r>
          </a:p>
        </p:txBody>
      </p:sp>
      <p:sp>
        <p:nvSpPr>
          <p:cNvPr id="12" name="Google Shape;271;p23">
            <a:extLst>
              <a:ext uri="{FF2B5EF4-FFF2-40B4-BE49-F238E27FC236}">
                <a16:creationId xmlns:a16="http://schemas.microsoft.com/office/drawing/2014/main" id="{BA004D94-C8C9-4786-8D2A-D057A3B32EBF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CONCEITO: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0684634-9FE4-4134-A735-32349311574B}"/>
              </a:ext>
            </a:extLst>
          </p:cNvPr>
          <p:cNvSpPr/>
          <p:nvPr/>
        </p:nvSpPr>
        <p:spPr>
          <a:xfrm>
            <a:off x="2964903" y="245516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CustomerID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SalesOrderID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SalesOrderHeader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CustomerID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IN (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CustomerID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SalesLT.Customer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'Mr.'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310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MULTI-VALUED SUBQUERIES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559;p28">
            <a:extLst>
              <a:ext uri="{FF2B5EF4-FFF2-40B4-BE49-F238E27FC236}">
                <a16:creationId xmlns:a16="http://schemas.microsoft.com/office/drawing/2014/main" id="{AA5761C5-52E9-4A56-BE9F-84854836783E}"/>
              </a:ext>
            </a:extLst>
          </p:cNvPr>
          <p:cNvSpPr txBox="1">
            <a:spLocks/>
          </p:cNvSpPr>
          <p:nvPr/>
        </p:nvSpPr>
        <p:spPr>
          <a:xfrm>
            <a:off x="1928231" y="1474999"/>
            <a:ext cx="6794200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Selecionar as colunas </a:t>
            </a:r>
            <a:r>
              <a:rPr lang="pt-BR" sz="1400" i="1" dirty="0" err="1"/>
              <a:t>ProductID</a:t>
            </a:r>
            <a:r>
              <a:rPr lang="pt-BR" sz="1400" i="1" dirty="0"/>
              <a:t> e </a:t>
            </a:r>
            <a:r>
              <a:rPr lang="pt-BR" sz="1400" i="1" dirty="0" err="1"/>
              <a:t>UnitPrice</a:t>
            </a:r>
            <a:r>
              <a:rPr lang="pt-BR" sz="1400" i="1" dirty="0"/>
              <a:t> da tabela </a:t>
            </a:r>
            <a:r>
              <a:rPr lang="pt-BR" sz="1400" i="1" dirty="0" err="1"/>
              <a:t>SalesLT.SalesOrderDetail</a:t>
            </a:r>
            <a:r>
              <a:rPr lang="pt-BR" sz="1400" i="1" dirty="0"/>
              <a:t> de produtos cuja coluna </a:t>
            </a:r>
            <a:r>
              <a:rPr lang="pt-BR" sz="1400" i="1" dirty="0" err="1"/>
              <a:t>ProdutNumber</a:t>
            </a:r>
            <a:r>
              <a:rPr lang="pt-BR" sz="1400" i="1" dirty="0"/>
              <a:t> da tabela </a:t>
            </a:r>
            <a:r>
              <a:rPr lang="pt-BR" sz="1400" i="1" dirty="0" err="1"/>
              <a:t>SalesLT.Product</a:t>
            </a:r>
            <a:r>
              <a:rPr lang="pt-BR" sz="1400" i="1" dirty="0"/>
              <a:t> inicie com ‘FR’</a:t>
            </a:r>
          </a:p>
        </p:txBody>
      </p:sp>
      <p:sp>
        <p:nvSpPr>
          <p:cNvPr id="12" name="Google Shape;271;p23">
            <a:extLst>
              <a:ext uri="{FF2B5EF4-FFF2-40B4-BE49-F238E27FC236}">
                <a16:creationId xmlns:a16="http://schemas.microsoft.com/office/drawing/2014/main" id="{BA004D94-C8C9-4786-8D2A-D057A3B32EBF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DESAFIO: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0BA2DEE-A73A-44F0-93EC-14F3B746AC6D}"/>
              </a:ext>
            </a:extLst>
          </p:cNvPr>
          <p:cNvSpPr/>
          <p:nvPr/>
        </p:nvSpPr>
        <p:spPr>
          <a:xfrm>
            <a:off x="1928231" y="2202418"/>
            <a:ext cx="73364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48FFD5"/>
                </a:solidFill>
                <a:latin typeface="Consolas" panose="020B0609020204030204" pitchFamily="49" charset="0"/>
              </a:rPr>
              <a:t>--3.1 Primeiro Passo: Produtos que iniciam com ‘FR’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ProductNumber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LIKE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'FR%'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391FB3-7120-4BBA-9368-3A2E92B50D8A}"/>
              </a:ext>
            </a:extLst>
          </p:cNvPr>
          <p:cNvSpPr/>
          <p:nvPr/>
        </p:nvSpPr>
        <p:spPr>
          <a:xfrm>
            <a:off x="1928231" y="2993774"/>
            <a:ext cx="60780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48FFD5"/>
                </a:solidFill>
                <a:latin typeface="Consolas" panose="020B0609020204030204" pitchFamily="49" charset="0"/>
              </a:rPr>
              <a:t>--3.2 Segundo Passo: Retornar as colunas </a:t>
            </a:r>
            <a:r>
              <a:rPr lang="pt-BR" dirty="0" err="1">
                <a:solidFill>
                  <a:srgbClr val="48FFD5"/>
                </a:solidFill>
                <a:latin typeface="Consolas" panose="020B0609020204030204" pitchFamily="49" charset="0"/>
              </a:rPr>
              <a:t>ProductID</a:t>
            </a:r>
            <a:r>
              <a:rPr lang="pt-BR" dirty="0">
                <a:solidFill>
                  <a:srgbClr val="48FFD5"/>
                </a:solidFill>
                <a:latin typeface="Consolas" panose="020B0609020204030204" pitchFamily="49" charset="0"/>
              </a:rPr>
              <a:t> e </a:t>
            </a:r>
            <a:r>
              <a:rPr lang="pt-BR" dirty="0" err="1">
                <a:solidFill>
                  <a:srgbClr val="48FFD5"/>
                </a:solidFill>
                <a:latin typeface="Consolas" panose="020B0609020204030204" pitchFamily="49" charset="0"/>
              </a:rPr>
              <a:t>UnitPrice</a:t>
            </a:r>
            <a:r>
              <a:rPr lang="pt-BR" dirty="0">
                <a:solidFill>
                  <a:srgbClr val="48FFD5"/>
                </a:solidFill>
                <a:latin typeface="Consolas" panose="020B0609020204030204" pitchFamily="49" charset="0"/>
              </a:rPr>
              <a:t> de </a:t>
            </a:r>
            <a:r>
              <a:rPr lang="pt-BR" dirty="0" err="1">
                <a:solidFill>
                  <a:srgbClr val="48FFD5"/>
                </a:solidFill>
                <a:latin typeface="Consolas" panose="020B0609020204030204" pitchFamily="49" charset="0"/>
              </a:rPr>
              <a:t>SalesOrderDetail</a:t>
            </a:r>
            <a:r>
              <a:rPr lang="pt-BR" dirty="0">
                <a:solidFill>
                  <a:srgbClr val="48FFD5"/>
                </a:solidFill>
                <a:latin typeface="Consolas" panose="020B0609020204030204" pitchFamily="49" charset="0"/>
              </a:rPr>
              <a:t> com essa condição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62CC74F3-9498-4AC4-9318-8F845F39569A}"/>
              </a:ext>
            </a:extLst>
          </p:cNvPr>
          <p:cNvSpPr txBox="1">
            <a:spLocks/>
          </p:cNvSpPr>
          <p:nvPr/>
        </p:nvSpPr>
        <p:spPr>
          <a:xfrm>
            <a:off x="1928231" y="3810618"/>
            <a:ext cx="6794200" cy="31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Chegar ao mesmo resultado utilizando JOIN entre as tabelas</a:t>
            </a:r>
          </a:p>
        </p:txBody>
      </p:sp>
      <p:sp>
        <p:nvSpPr>
          <p:cNvPr id="10" name="Google Shape;271;p23">
            <a:extLst>
              <a:ext uri="{FF2B5EF4-FFF2-40B4-BE49-F238E27FC236}">
                <a16:creationId xmlns:a16="http://schemas.microsoft.com/office/drawing/2014/main" id="{81078F1B-6CE7-43BD-AE11-E25ADA3D38D7}"/>
              </a:ext>
            </a:extLst>
          </p:cNvPr>
          <p:cNvSpPr txBox="1">
            <a:spLocks/>
          </p:cNvSpPr>
          <p:nvPr/>
        </p:nvSpPr>
        <p:spPr>
          <a:xfrm>
            <a:off x="421569" y="3664845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DESAFIO 2:</a:t>
            </a:r>
          </a:p>
        </p:txBody>
      </p:sp>
    </p:spTree>
    <p:extLst>
      <p:ext uri="{BB962C8B-B14F-4D97-AF65-F5344CB8AC3E}">
        <p14:creationId xmlns:p14="http://schemas.microsoft.com/office/powerpoint/2010/main" val="304057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SELF-CONTAINED</a:t>
            </a:r>
            <a:br>
              <a:rPr lang="pt-BR" sz="3000" dirty="0"/>
            </a:br>
            <a:r>
              <a:rPr lang="pt-BR" sz="3000" dirty="0"/>
              <a:t>E CORRELATED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30150" y="2635515"/>
            <a:ext cx="3457500" cy="984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Dois tipos diferentes de </a:t>
            </a:r>
            <a:r>
              <a:rPr lang="pt-BR" dirty="0" err="1"/>
              <a:t>subqueries</a:t>
            </a:r>
            <a:r>
              <a:rPr lang="pt-BR" dirty="0"/>
              <a:t> de entendimento extremamente importante no sentido de trazer resultados de queries internas para queries externas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671890" y="3754810"/>
            <a:ext cx="3457499" cy="7441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SELF-CONTAINED</a:t>
            </a:r>
            <a:b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b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CORRELATED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" name="Gráfico 7" descr="Calendário mensal">
            <a:extLst>
              <a:ext uri="{FF2B5EF4-FFF2-40B4-BE49-F238E27FC236}">
                <a16:creationId xmlns:a16="http://schemas.microsoft.com/office/drawing/2014/main" id="{56E0BA15-B3FE-4DE9-9D97-CD210197B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0772" y="687895"/>
            <a:ext cx="2119733" cy="211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4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SELF-CONTAINED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559;p28">
            <a:extLst>
              <a:ext uri="{FF2B5EF4-FFF2-40B4-BE49-F238E27FC236}">
                <a16:creationId xmlns:a16="http://schemas.microsoft.com/office/drawing/2014/main" id="{AA5761C5-52E9-4A56-BE9F-84854836783E}"/>
              </a:ext>
            </a:extLst>
          </p:cNvPr>
          <p:cNvSpPr txBox="1">
            <a:spLocks/>
          </p:cNvSpPr>
          <p:nvPr/>
        </p:nvSpPr>
        <p:spPr>
          <a:xfrm>
            <a:off x="1928231" y="1474999"/>
            <a:ext cx="6794200" cy="727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 err="1"/>
              <a:t>Subqueries</a:t>
            </a:r>
            <a:r>
              <a:rPr lang="pt-BR" sz="1400" i="1" dirty="0"/>
              <a:t> Self-</a:t>
            </a:r>
            <a:r>
              <a:rPr lang="pt-BR" sz="1400" i="1" dirty="0" err="1"/>
              <a:t>Contained</a:t>
            </a:r>
            <a:r>
              <a:rPr lang="pt-BR" sz="1400" i="1" dirty="0"/>
              <a:t> são aquelas que podem ser executadas de forma independente (</a:t>
            </a:r>
            <a:r>
              <a:rPr lang="pt-BR" sz="1400" i="1" dirty="0" err="1"/>
              <a:t>subqueries</a:t>
            </a:r>
            <a:r>
              <a:rPr lang="pt-BR" sz="1400" i="1" dirty="0"/>
              <a:t> vistas anteriormente). A query interna não depende da query externa</a:t>
            </a:r>
          </a:p>
        </p:txBody>
      </p:sp>
      <p:sp>
        <p:nvSpPr>
          <p:cNvPr id="12" name="Google Shape;271;p23">
            <a:extLst>
              <a:ext uri="{FF2B5EF4-FFF2-40B4-BE49-F238E27FC236}">
                <a16:creationId xmlns:a16="http://schemas.microsoft.com/office/drawing/2014/main" id="{BA004D94-C8C9-4786-8D2A-D057A3B32EBF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52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CONCEITO: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20467BF-9A30-4FF8-A4E9-3A4516EC24E8}"/>
              </a:ext>
            </a:extLst>
          </p:cNvPr>
          <p:cNvSpPr/>
          <p:nvPr/>
        </p:nvSpPr>
        <p:spPr>
          <a:xfrm>
            <a:off x="1928231" y="2653282"/>
            <a:ext cx="58160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CustomerID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SalesOrderID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OrderDate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SalesOrderHeader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OrderDate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SalesOrderHeader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743531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550</Words>
  <Application>Microsoft Office PowerPoint</Application>
  <PresentationFormat>Apresentação na tela (16:9)</PresentationFormat>
  <Paragraphs>91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Impact</vt:lpstr>
      <vt:lpstr>Roboto Thin</vt:lpstr>
      <vt:lpstr>Consolas</vt:lpstr>
      <vt:lpstr>Roboto Black</vt:lpstr>
      <vt:lpstr>Roboto Mono Thin</vt:lpstr>
      <vt:lpstr>Arial</vt:lpstr>
      <vt:lpstr>Roboto Light</vt:lpstr>
      <vt:lpstr>Bree Serif</vt:lpstr>
      <vt:lpstr>WEB PROPOSAL</vt:lpstr>
      <vt:lpstr>QUERYING DATA WITH T-SQL</vt:lpstr>
      <vt:lpstr>TABLE OF CONTENTS</vt:lpstr>
      <vt:lpstr>INTRODUÇÃO A SUBQUERIES</vt:lpstr>
      <vt:lpstr>SCALAR SUBQUERIES</vt:lpstr>
      <vt:lpstr>SCALAR SUBQUERIES</vt:lpstr>
      <vt:lpstr>MULTI-VALUED SUBQUERIES</vt:lpstr>
      <vt:lpstr>MULTI-VALUED SUBQUERIES</vt:lpstr>
      <vt:lpstr>SELF-CONTAINED E CORRELATED</vt:lpstr>
      <vt:lpstr>SELF-CONTAINED</vt:lpstr>
      <vt:lpstr>CORRELATED</vt:lpstr>
      <vt:lpstr>CROSS APPLY</vt:lpstr>
      <vt:lpstr>CROSS APPLY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QUERYING DATA WITH T-SQL</dc:title>
  <cp:lastModifiedBy>Thiago Panini</cp:lastModifiedBy>
  <cp:revision>59</cp:revision>
  <dcterms:modified xsi:type="dcterms:W3CDTF">2019-09-22T17:48:46Z</dcterms:modified>
</cp:coreProperties>
</file>