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6"/>
  </p:notesMasterIdLst>
  <p:sldIdLst>
    <p:sldId id="293" r:id="rId2"/>
    <p:sldId id="308" r:id="rId3"/>
    <p:sldId id="258" r:id="rId4"/>
    <p:sldId id="321" r:id="rId5"/>
    <p:sldId id="324" r:id="rId6"/>
    <p:sldId id="331" r:id="rId7"/>
    <p:sldId id="326" r:id="rId8"/>
    <p:sldId id="327" r:id="rId9"/>
    <p:sldId id="335" r:id="rId10"/>
    <p:sldId id="332" r:id="rId11"/>
    <p:sldId id="333" r:id="rId12"/>
    <p:sldId id="334" r:id="rId13"/>
    <p:sldId id="336" r:id="rId14"/>
    <p:sldId id="337" r:id="rId15"/>
    <p:sldId id="338" r:id="rId16"/>
    <p:sldId id="339" r:id="rId17"/>
    <p:sldId id="340" r:id="rId18"/>
    <p:sldId id="341" r:id="rId19"/>
    <p:sldId id="328" r:id="rId20"/>
    <p:sldId id="342" r:id="rId21"/>
    <p:sldId id="343" r:id="rId22"/>
    <p:sldId id="344" r:id="rId23"/>
    <p:sldId id="345" r:id="rId24"/>
    <p:sldId id="303" r:id="rId25"/>
  </p:sldIdLst>
  <p:sldSz cx="9144000" cy="5143500" type="screen16x9"/>
  <p:notesSz cx="6858000" cy="9144000"/>
  <p:embeddedFontLst>
    <p:embeddedFont>
      <p:font typeface="Bree Serif" panose="020B0604020202020204" charset="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Impact" panose="020B0806030902050204" pitchFamily="34" charset="0"/>
      <p:regular r:id="rId32"/>
    </p:embeddedFont>
    <p:embeddedFont>
      <p:font typeface="Roboto Black" panose="020B0604020202020204" charset="0"/>
      <p:bold r:id="rId33"/>
      <p:boldItalic r:id="rId34"/>
    </p:embeddedFont>
    <p:embeddedFont>
      <p:font typeface="Roboto Light" panose="020B0604020202020204" charset="0"/>
      <p:regular r:id="rId35"/>
      <p:bold r:id="rId36"/>
      <p:italic r:id="rId37"/>
      <p:boldItalic r:id="rId38"/>
    </p:embeddedFont>
    <p:embeddedFont>
      <p:font typeface="Roboto Mono Thin" panose="020B0604020202020204" charset="0"/>
      <p:regular r:id="rId39"/>
      <p:bold r:id="rId40"/>
      <p:italic r:id="rId41"/>
      <p:boldItalic r:id="rId42"/>
    </p:embeddedFont>
    <p:embeddedFont>
      <p:font typeface="Roboto Thin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12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622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719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8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558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519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610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813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898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15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650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774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771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627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358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323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66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128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90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73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0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hiago-panini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ThiagoPanin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QUERYING DATA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WITH T-SQL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Módulo 7 –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TABELAS TEMPORÁRIAS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AA5761C5-52E9-4A56-BE9F-84854836783E}"/>
              </a:ext>
            </a:extLst>
          </p:cNvPr>
          <p:cNvSpPr txBox="1">
            <a:spLocks/>
          </p:cNvSpPr>
          <p:nvPr/>
        </p:nvSpPr>
        <p:spPr>
          <a:xfrm>
            <a:off x="2169041" y="1474999"/>
            <a:ext cx="655339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- Tabelas temporárias são excluídas e criadas a cada sessão</a:t>
            </a:r>
          </a:p>
          <a:p>
            <a:pPr algn="l"/>
            <a:r>
              <a:rPr lang="pt-BR" sz="1400" i="1" dirty="0">
                <a:solidFill>
                  <a:schemeClr val="bg1"/>
                </a:solidFill>
              </a:rPr>
              <a:t>- </a:t>
            </a:r>
            <a:r>
              <a:rPr lang="pt-BR" sz="1400" i="1" dirty="0" err="1">
                <a:solidFill>
                  <a:schemeClr val="bg1"/>
                </a:solidFill>
              </a:rPr>
              <a:t>Recompilações</a:t>
            </a:r>
            <a:r>
              <a:rPr lang="pt-BR" sz="1400" i="1" dirty="0">
                <a:solidFill>
                  <a:schemeClr val="bg1"/>
                </a:solidFill>
              </a:rPr>
              <a:t> indesejadas podem ser encontradas</a:t>
            </a:r>
          </a:p>
          <a:p>
            <a:pPr algn="l"/>
            <a:r>
              <a:rPr lang="pt-BR" sz="1400" i="1" dirty="0">
                <a:solidFill>
                  <a:schemeClr val="bg1"/>
                </a:solidFill>
              </a:rPr>
              <a:t>- </a:t>
            </a:r>
            <a:r>
              <a:rPr lang="pt-BR" sz="1400" i="1" dirty="0" err="1">
                <a:solidFill>
                  <a:schemeClr val="bg1"/>
                </a:solidFill>
              </a:rPr>
              <a:t>Stored</a:t>
            </a:r>
            <a:r>
              <a:rPr lang="pt-BR" sz="1400" i="1" dirty="0">
                <a:solidFill>
                  <a:schemeClr val="bg1"/>
                </a:solidFill>
              </a:rPr>
              <a:t> Procedures que usam tabelas temporárias em larga escala podem não ser eficientes</a:t>
            </a: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PROBLEMAS:</a:t>
            </a:r>
          </a:p>
        </p:txBody>
      </p:sp>
      <p:sp>
        <p:nvSpPr>
          <p:cNvPr id="8" name="Google Shape;271;p23">
            <a:extLst>
              <a:ext uri="{FF2B5EF4-FFF2-40B4-BE49-F238E27FC236}">
                <a16:creationId xmlns:a16="http://schemas.microsoft.com/office/drawing/2014/main" id="{8CA5CB0D-5FDA-4924-B1B4-FC7EABBB8F3D}"/>
              </a:ext>
            </a:extLst>
          </p:cNvPr>
          <p:cNvSpPr txBox="1">
            <a:spLocks/>
          </p:cNvSpPr>
          <p:nvPr/>
        </p:nvSpPr>
        <p:spPr>
          <a:xfrm>
            <a:off x="421569" y="3056540"/>
            <a:ext cx="1974301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ALTERNATIVA:</a:t>
            </a:r>
          </a:p>
        </p:txBody>
      </p:sp>
      <p:sp>
        <p:nvSpPr>
          <p:cNvPr id="9" name="Google Shape;271;p23">
            <a:extLst>
              <a:ext uri="{FF2B5EF4-FFF2-40B4-BE49-F238E27FC236}">
                <a16:creationId xmlns:a16="http://schemas.microsoft.com/office/drawing/2014/main" id="{A801B280-BBFB-4035-8D6F-4D33530D7DD2}"/>
              </a:ext>
            </a:extLst>
          </p:cNvPr>
          <p:cNvSpPr txBox="1">
            <a:spLocks/>
          </p:cNvSpPr>
          <p:nvPr/>
        </p:nvSpPr>
        <p:spPr>
          <a:xfrm>
            <a:off x="2268280" y="3026282"/>
            <a:ext cx="5100272" cy="109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dirty="0"/>
              <a:t>VARIÁVEIS DO TIPO TABELA</a:t>
            </a:r>
          </a:p>
        </p:txBody>
      </p:sp>
    </p:spTree>
    <p:extLst>
      <p:ext uri="{BB962C8B-B14F-4D97-AF65-F5344CB8AC3E}">
        <p14:creationId xmlns:p14="http://schemas.microsoft.com/office/powerpoint/2010/main" val="278458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699" y="1737500"/>
            <a:ext cx="367071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VARIÁVEIS DO TIPO TABELA</a:t>
            </a:r>
            <a:endParaRPr sz="30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644836" y="2990485"/>
            <a:ext cx="3457499" cy="12595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VARIÁVEIS </a:t>
            </a:r>
            <a:b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TABLE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1ADC5A81-55AD-4012-A467-E5EAC58F173C}"/>
              </a:ext>
            </a:extLst>
          </p:cNvPr>
          <p:cNvSpPr txBox="1">
            <a:spLocks/>
          </p:cNvSpPr>
          <p:nvPr/>
        </p:nvSpPr>
        <p:spPr>
          <a:xfrm>
            <a:off x="4969825" y="2524223"/>
            <a:ext cx="3594588" cy="18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@DECLARE </a:t>
            </a:r>
            <a:r>
              <a:rPr lang="pt-BR" sz="1200" i="1" dirty="0">
                <a:solidFill>
                  <a:schemeClr val="accent6"/>
                </a:solidFill>
              </a:rPr>
              <a:t>@</a:t>
            </a:r>
            <a:r>
              <a:rPr lang="pt-BR" sz="1200" i="1" dirty="0" err="1">
                <a:solidFill>
                  <a:schemeClr val="accent6"/>
                </a:solidFill>
              </a:rPr>
              <a:t>varProducts</a:t>
            </a:r>
            <a:r>
              <a:rPr lang="pt-BR" sz="1200" i="1" dirty="0">
                <a:solidFill>
                  <a:schemeClr val="accent6"/>
                </a:solidFill>
              </a:rPr>
              <a:t> </a:t>
            </a:r>
            <a:r>
              <a:rPr lang="pt-BR" sz="1600" i="1" dirty="0">
                <a:solidFill>
                  <a:srgbClr val="48FFD5"/>
                </a:solidFill>
              </a:rPr>
              <a:t>TABLE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(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   </a:t>
            </a:r>
            <a:r>
              <a:rPr lang="pt-BR" sz="1200" i="1" dirty="0">
                <a:solidFill>
                  <a:schemeClr val="accent6"/>
                </a:solidFill>
              </a:rPr>
              <a:t>&lt;column1&gt; DATA TYPE,</a:t>
            </a:r>
          </a:p>
          <a:p>
            <a:pPr algn="l"/>
            <a:r>
              <a:rPr lang="pt-BR" sz="1200" i="1" dirty="0">
                <a:solidFill>
                  <a:schemeClr val="accent6"/>
                </a:solidFill>
              </a:rPr>
              <a:t>    &lt;column2&gt; DATA TYPE,</a:t>
            </a:r>
          </a:p>
          <a:p>
            <a:pPr algn="l"/>
            <a:r>
              <a:rPr lang="pt-BR" sz="1200" i="1" dirty="0">
                <a:solidFill>
                  <a:schemeClr val="accent6"/>
                </a:solidFill>
              </a:rPr>
              <a:t>  </a:t>
            </a:r>
            <a:r>
              <a:rPr lang="pt-BR" sz="1600" i="1" dirty="0">
                <a:solidFill>
                  <a:srgbClr val="48FFD5"/>
                </a:solidFill>
              </a:rPr>
              <a:t>...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)</a:t>
            </a:r>
          </a:p>
        </p:txBody>
      </p:sp>
      <p:pic>
        <p:nvPicPr>
          <p:cNvPr id="7" name="Gráfico 6" descr="Mesa">
            <a:extLst>
              <a:ext uri="{FF2B5EF4-FFF2-40B4-BE49-F238E27FC236}">
                <a16:creationId xmlns:a16="http://schemas.microsoft.com/office/drawing/2014/main" id="{3E95653F-E82F-4D6A-85E1-7F5C350F2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1955" y="959170"/>
            <a:ext cx="2163260" cy="21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4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VARIÁVEIS DO TIPO TABELA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AA5761C5-52E9-4A56-BE9F-84854836783E}"/>
              </a:ext>
            </a:extLst>
          </p:cNvPr>
          <p:cNvSpPr txBox="1">
            <a:spLocks/>
          </p:cNvSpPr>
          <p:nvPr/>
        </p:nvSpPr>
        <p:spPr>
          <a:xfrm>
            <a:off x="1928231" y="1474999"/>
            <a:ext cx="6794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- Variáveis do tipo Tabela foram introduzidas por conta das </a:t>
            </a:r>
            <a:r>
              <a:rPr lang="pt-BR" sz="1400" i="1" dirty="0" err="1"/>
              <a:t>recompilações</a:t>
            </a:r>
            <a:r>
              <a:rPr lang="pt-BR" sz="1400" i="1" dirty="0"/>
              <a:t> indesejadas causadas por tabelas temporárias </a:t>
            </a:r>
          </a:p>
          <a:p>
            <a:pPr algn="l"/>
            <a:r>
              <a:rPr lang="pt-BR" sz="1400" i="1" dirty="0"/>
              <a:t>- O escopo dessas variáveis é a própria execução do comando (batch)</a:t>
            </a:r>
          </a:p>
          <a:p>
            <a:pPr algn="l"/>
            <a:r>
              <a:rPr lang="pt-BR" sz="1400" i="1" dirty="0"/>
              <a:t>- Não recomendadas para armazenar grandes volumes de dados</a:t>
            </a:r>
            <a:endParaRPr lang="pt-BR" sz="1400" i="1" dirty="0">
              <a:solidFill>
                <a:schemeClr val="accent6"/>
              </a:solidFill>
            </a:endParaRP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CONCEITO: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A44891D-E0D9-4526-B486-622146DE8FF3}"/>
              </a:ext>
            </a:extLst>
          </p:cNvPr>
          <p:cNvSpPr/>
          <p:nvPr/>
        </p:nvSpPr>
        <p:spPr>
          <a:xfrm>
            <a:off x="2169041" y="2571750"/>
            <a:ext cx="59187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--2. Criando variáveis do tipo TABLE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varProducts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ProductID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(50));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--2.1 O escopo da variável é o batch do comando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varProducts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--</a:t>
            </a:r>
            <a:r>
              <a:rPr lang="pt-BR" dirty="0" err="1">
                <a:solidFill>
                  <a:srgbClr val="48FFD5"/>
                </a:solidFill>
                <a:latin typeface="Consolas" panose="020B0609020204030204" pitchFamily="49" charset="0"/>
              </a:rPr>
              <a:t>Obs</a:t>
            </a:r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: SELECT e DECLARE devem ser executados juntos</a:t>
            </a:r>
          </a:p>
          <a:p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--Não é possível executar o SELECT individualmente</a:t>
            </a:r>
            <a:endParaRPr lang="pt-BR" dirty="0">
              <a:solidFill>
                <a:srgbClr val="48F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VARIÁVEIS DO TIPO TABELA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AA5761C5-52E9-4A56-BE9F-84854836783E}"/>
              </a:ext>
            </a:extLst>
          </p:cNvPr>
          <p:cNvSpPr txBox="1">
            <a:spLocks/>
          </p:cNvSpPr>
          <p:nvPr/>
        </p:nvSpPr>
        <p:spPr>
          <a:xfrm>
            <a:off x="1928231" y="1251150"/>
            <a:ext cx="6794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Criando tabela temporária para armazenar as cores únicas da tabela </a:t>
            </a:r>
            <a:r>
              <a:rPr lang="pt-BR" sz="1400" i="1" dirty="0" err="1"/>
              <a:t>SalesLT.Product</a:t>
            </a:r>
            <a:r>
              <a:rPr lang="pt-BR" sz="1400" i="1" dirty="0"/>
              <a:t>. Os comandos não podem ser executados separadamente e devem ser executados em uma mesma batch de execução.</a:t>
            </a:r>
            <a:endParaRPr lang="pt-BR" sz="1400" i="1" dirty="0">
              <a:solidFill>
                <a:schemeClr val="accent6"/>
              </a:solidFill>
            </a:endParaRP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EXEMPLO: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5D60271-B446-4178-B25D-B64578A7EFCB}"/>
              </a:ext>
            </a:extLst>
          </p:cNvPr>
          <p:cNvSpPr/>
          <p:nvPr/>
        </p:nvSpPr>
        <p:spPr>
          <a:xfrm>
            <a:off x="2427767" y="238542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Colors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(Color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(15));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Colors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SalesLT.Product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--A declaração, inserção e seleção devem ser executadas em uma mesma batch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Colors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43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699" y="1418527"/>
            <a:ext cx="367071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FUNÇÕES TABELA</a:t>
            </a:r>
            <a:endParaRPr sz="30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1964877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644836" y="2990485"/>
            <a:ext cx="3457499" cy="12595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FUNÇÕES </a:t>
            </a:r>
            <a:b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TABELA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1ADC5A81-55AD-4012-A467-E5EAC58F173C}"/>
              </a:ext>
            </a:extLst>
          </p:cNvPr>
          <p:cNvSpPr txBox="1">
            <a:spLocks/>
          </p:cNvSpPr>
          <p:nvPr/>
        </p:nvSpPr>
        <p:spPr>
          <a:xfrm>
            <a:off x="4931761" y="2218666"/>
            <a:ext cx="3594588" cy="240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CREATE FUNCTION </a:t>
            </a:r>
            <a:r>
              <a:rPr lang="pt-BR" sz="1200" i="1" dirty="0" err="1">
                <a:solidFill>
                  <a:schemeClr val="accent6"/>
                </a:solidFill>
              </a:rPr>
              <a:t>function_name</a:t>
            </a:r>
            <a:r>
              <a:rPr lang="pt-BR" sz="1200" i="1" dirty="0">
                <a:solidFill>
                  <a:schemeClr val="accent6"/>
                </a:solidFill>
              </a:rPr>
              <a:t> (@</a:t>
            </a:r>
            <a:r>
              <a:rPr lang="pt-BR" sz="1200" i="1" dirty="0" err="1">
                <a:solidFill>
                  <a:schemeClr val="accent6"/>
                </a:solidFill>
              </a:rPr>
              <a:t>params</a:t>
            </a:r>
            <a:r>
              <a:rPr lang="pt-BR" sz="1200" i="1" dirty="0">
                <a:solidFill>
                  <a:schemeClr val="accent6"/>
                </a:solidFill>
              </a:rPr>
              <a:t> AS DATATYPE)</a:t>
            </a:r>
            <a:endParaRPr lang="pt-BR" sz="1600" i="1" dirty="0">
              <a:solidFill>
                <a:srgbClr val="48FFD5"/>
              </a:solidFill>
            </a:endParaRP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RETURNS TABLE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AS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   </a:t>
            </a:r>
            <a:r>
              <a:rPr lang="pt-BR" sz="1200" i="1" dirty="0">
                <a:solidFill>
                  <a:schemeClr val="accent6"/>
                </a:solidFill>
              </a:rPr>
              <a:t>SELECT &lt;</a:t>
            </a:r>
            <a:r>
              <a:rPr lang="pt-BR" sz="1200" i="1" dirty="0" err="1">
                <a:solidFill>
                  <a:schemeClr val="accent6"/>
                </a:solidFill>
              </a:rPr>
              <a:t>columns</a:t>
            </a:r>
            <a:r>
              <a:rPr lang="pt-BR" sz="1200" i="1" dirty="0">
                <a:solidFill>
                  <a:schemeClr val="accent6"/>
                </a:solidFill>
              </a:rPr>
              <a:t>&gt;</a:t>
            </a:r>
          </a:p>
          <a:p>
            <a:pPr algn="l"/>
            <a:r>
              <a:rPr lang="pt-BR" sz="1200" i="1" dirty="0">
                <a:solidFill>
                  <a:schemeClr val="accent6"/>
                </a:solidFill>
              </a:rPr>
              <a:t>    FROM &lt;</a:t>
            </a:r>
            <a:r>
              <a:rPr lang="pt-BR" sz="1200" i="1" dirty="0" err="1">
                <a:solidFill>
                  <a:schemeClr val="accent6"/>
                </a:solidFill>
              </a:rPr>
              <a:t>table</a:t>
            </a:r>
            <a:r>
              <a:rPr lang="pt-BR" sz="1200" i="1" dirty="0">
                <a:solidFill>
                  <a:schemeClr val="accent6"/>
                </a:solidFill>
              </a:rPr>
              <a:t>&gt;</a:t>
            </a:r>
          </a:p>
          <a:p>
            <a:pPr algn="l"/>
            <a:r>
              <a:rPr lang="pt-BR" sz="1200" i="1" dirty="0">
                <a:solidFill>
                  <a:schemeClr val="accent6"/>
                </a:solidFill>
              </a:rPr>
              <a:t>    WHERE &lt;</a:t>
            </a:r>
            <a:r>
              <a:rPr lang="pt-BR" sz="1200" i="1" dirty="0" err="1">
                <a:solidFill>
                  <a:schemeClr val="accent6"/>
                </a:solidFill>
              </a:rPr>
              <a:t>column</a:t>
            </a:r>
            <a:r>
              <a:rPr lang="pt-BR" sz="1200" i="1" dirty="0">
                <a:solidFill>
                  <a:schemeClr val="accent6"/>
                </a:solidFill>
              </a:rPr>
              <a:t> = @param&gt;</a:t>
            </a:r>
          </a:p>
          <a:p>
            <a:pPr algn="l"/>
            <a:r>
              <a:rPr lang="pt-BR" sz="1200" i="1" dirty="0">
                <a:solidFill>
                  <a:schemeClr val="accent6"/>
                </a:solidFill>
              </a:rPr>
              <a:t>  </a:t>
            </a:r>
            <a:r>
              <a:rPr lang="pt-BR" sz="1600" i="1" dirty="0">
                <a:solidFill>
                  <a:srgbClr val="48FFD5"/>
                </a:solidFill>
              </a:rPr>
              <a:t>...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SELECT * FROM </a:t>
            </a:r>
            <a:r>
              <a:rPr lang="pt-BR" sz="1200" i="1" dirty="0" err="1">
                <a:solidFill>
                  <a:schemeClr val="accent6"/>
                </a:solidFill>
              </a:rPr>
              <a:t>function_name</a:t>
            </a:r>
            <a:r>
              <a:rPr lang="pt-BR" sz="1200" i="1" dirty="0">
                <a:solidFill>
                  <a:schemeClr val="accent6"/>
                </a:solidFill>
              </a:rPr>
              <a:t> (@</a:t>
            </a:r>
            <a:r>
              <a:rPr lang="pt-BR" sz="1200" i="1" dirty="0" err="1">
                <a:solidFill>
                  <a:schemeClr val="accent6"/>
                </a:solidFill>
              </a:rPr>
              <a:t>params</a:t>
            </a:r>
            <a:r>
              <a:rPr lang="pt-BR" sz="1200" i="1" dirty="0">
                <a:solidFill>
                  <a:schemeClr val="accent6"/>
                </a:solidFill>
              </a:rPr>
              <a:t>)</a:t>
            </a:r>
            <a:r>
              <a:rPr lang="pt-BR" sz="1600" i="1" dirty="0">
                <a:solidFill>
                  <a:srgbClr val="48FFD5"/>
                </a:solidFill>
              </a:rPr>
              <a:t> AS </a:t>
            </a:r>
            <a:r>
              <a:rPr lang="pt-BR" sz="1600" i="1" dirty="0" err="1">
                <a:solidFill>
                  <a:srgbClr val="48FFD5"/>
                </a:solidFill>
              </a:rPr>
              <a:t>allias</a:t>
            </a:r>
            <a:endParaRPr lang="pt-BR" sz="1600" i="1" dirty="0">
              <a:solidFill>
                <a:srgbClr val="48FFD5"/>
              </a:solidFill>
            </a:endParaRPr>
          </a:p>
        </p:txBody>
      </p:sp>
      <p:pic>
        <p:nvPicPr>
          <p:cNvPr id="8" name="Gráfico 7" descr="Quadro-negro">
            <a:extLst>
              <a:ext uri="{FF2B5EF4-FFF2-40B4-BE49-F238E27FC236}">
                <a16:creationId xmlns:a16="http://schemas.microsoft.com/office/drawing/2014/main" id="{E9D94F90-43CA-4066-A771-15A19490E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2659" y="1108633"/>
            <a:ext cx="1881852" cy="18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87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FUNÇÕES TABELA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559;p28">
            <a:extLst>
              <a:ext uri="{FF2B5EF4-FFF2-40B4-BE49-F238E27FC236}">
                <a16:creationId xmlns:a16="http://schemas.microsoft.com/office/drawing/2014/main" id="{4134305D-3209-4493-BAEB-95C41A17E460}"/>
              </a:ext>
            </a:extLst>
          </p:cNvPr>
          <p:cNvSpPr txBox="1">
            <a:spLocks/>
          </p:cNvSpPr>
          <p:nvPr/>
        </p:nvSpPr>
        <p:spPr>
          <a:xfrm>
            <a:off x="1928231" y="1474999"/>
            <a:ext cx="6794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- Definição armazenada no DB (diferente de tabelas temporárias e variáveis) </a:t>
            </a:r>
          </a:p>
          <a:p>
            <a:pPr algn="l"/>
            <a:r>
              <a:rPr lang="pt-BR" sz="1400" i="1" dirty="0"/>
              <a:t>- Retornam uma tabela virtual quando chamadas</a:t>
            </a:r>
          </a:p>
          <a:p>
            <a:pPr algn="l"/>
            <a:r>
              <a:rPr lang="pt-BR" sz="1400" i="1" dirty="0"/>
              <a:t>- Funcionam de forma semelhante às VIEWS, porém podem ser </a:t>
            </a:r>
            <a:r>
              <a:rPr lang="pt-BR" sz="1400" i="1" dirty="0">
                <a:solidFill>
                  <a:schemeClr val="accent6"/>
                </a:solidFill>
              </a:rPr>
              <a:t>parametrizadas </a:t>
            </a:r>
            <a:r>
              <a:rPr lang="pt-BR" sz="1400" i="1" dirty="0"/>
              <a:t>(tais funções são conhecidas como “</a:t>
            </a:r>
            <a:r>
              <a:rPr lang="pt-BR" sz="1400" i="1" dirty="0" err="1"/>
              <a:t>views</a:t>
            </a:r>
            <a:r>
              <a:rPr lang="pt-BR" sz="1400" i="1" dirty="0"/>
              <a:t> parametrizáveis”)</a:t>
            </a:r>
            <a:endParaRPr lang="pt-BR" sz="1400" i="1" dirty="0">
              <a:solidFill>
                <a:schemeClr val="accent6"/>
              </a:solidFill>
            </a:endParaRPr>
          </a:p>
        </p:txBody>
      </p:sp>
      <p:sp>
        <p:nvSpPr>
          <p:cNvPr id="8" name="Google Shape;271;p23">
            <a:extLst>
              <a:ext uri="{FF2B5EF4-FFF2-40B4-BE49-F238E27FC236}">
                <a16:creationId xmlns:a16="http://schemas.microsoft.com/office/drawing/2014/main" id="{657DA27A-B995-4908-B60B-A7D3A85B6D54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CONCEITO:</a:t>
            </a:r>
          </a:p>
        </p:txBody>
      </p:sp>
    </p:spTree>
    <p:extLst>
      <p:ext uri="{BB962C8B-B14F-4D97-AF65-F5344CB8AC3E}">
        <p14:creationId xmlns:p14="http://schemas.microsoft.com/office/powerpoint/2010/main" val="22537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FUNÇÕES TABELA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B4BF0B61-16B6-4DB2-8452-44AB469AB6C1}"/>
              </a:ext>
            </a:extLst>
          </p:cNvPr>
          <p:cNvSpPr/>
          <p:nvPr/>
        </p:nvSpPr>
        <p:spPr>
          <a:xfrm>
            <a:off x="914401" y="1403259"/>
            <a:ext cx="81516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--1. Criando uma função que retorna uma tabela virtual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SalesLT.udfCustomersByCity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(@City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(20))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c.CustomerID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FirstName,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AddressLine1, City,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StateProvince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SalesLT.Customer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c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INNER JOIN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SalesLT.CustomerAddress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ca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c.CustomerID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ca.CustomerID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INNER JOIN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ca.AddressID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a.AddressID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City = @City)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--1.1 Executando função e obtendo uma tabela como retorno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SalesLT.udfCustomersByCity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'Bellevue'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859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699" y="1858002"/>
            <a:ext cx="367071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DERIVED TABLES</a:t>
            </a:r>
            <a:endParaRPr sz="30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404352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644836" y="2990485"/>
            <a:ext cx="3457499" cy="83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DERIVED TABLES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1ADC5A81-55AD-4012-A467-E5EAC58F173C}"/>
              </a:ext>
            </a:extLst>
          </p:cNvPr>
          <p:cNvSpPr txBox="1">
            <a:spLocks/>
          </p:cNvSpPr>
          <p:nvPr/>
        </p:nvSpPr>
        <p:spPr>
          <a:xfrm>
            <a:off x="4931761" y="2404352"/>
            <a:ext cx="3594588" cy="136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SELECT </a:t>
            </a:r>
            <a:r>
              <a:rPr lang="pt-BR" sz="1200" i="1" dirty="0" err="1">
                <a:solidFill>
                  <a:schemeClr val="accent6"/>
                </a:solidFill>
              </a:rPr>
              <a:t>attribs</a:t>
            </a:r>
            <a:r>
              <a:rPr lang="pt-BR" sz="1200" i="1" dirty="0">
                <a:solidFill>
                  <a:schemeClr val="accent6"/>
                </a:solidFill>
              </a:rPr>
              <a:t> 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FROM 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     </a:t>
            </a:r>
            <a:r>
              <a:rPr lang="pt-BR" sz="1200" i="1" dirty="0">
                <a:solidFill>
                  <a:schemeClr val="accent6"/>
                </a:solidFill>
              </a:rPr>
              <a:t>(SELECT &lt;</a:t>
            </a:r>
            <a:r>
              <a:rPr lang="pt-BR" sz="1200" i="1" dirty="0" err="1">
                <a:solidFill>
                  <a:schemeClr val="accent6"/>
                </a:solidFill>
              </a:rPr>
              <a:t>columns</a:t>
            </a:r>
            <a:r>
              <a:rPr lang="pt-BR" sz="1200" i="1" dirty="0">
                <a:solidFill>
                  <a:schemeClr val="accent6"/>
                </a:solidFill>
              </a:rPr>
              <a:t>&gt;</a:t>
            </a:r>
          </a:p>
          <a:p>
            <a:pPr algn="l"/>
            <a:r>
              <a:rPr lang="pt-BR" sz="1200" i="1" dirty="0">
                <a:solidFill>
                  <a:schemeClr val="accent6"/>
                </a:solidFill>
              </a:rPr>
              <a:t>        FROM &lt;</a:t>
            </a:r>
            <a:r>
              <a:rPr lang="pt-BR" sz="1200" i="1" dirty="0" err="1">
                <a:solidFill>
                  <a:schemeClr val="accent6"/>
                </a:solidFill>
              </a:rPr>
              <a:t>table</a:t>
            </a:r>
            <a:r>
              <a:rPr lang="pt-BR" sz="1200" i="1" dirty="0">
                <a:solidFill>
                  <a:schemeClr val="accent6"/>
                </a:solidFill>
              </a:rPr>
              <a:t>&gt;) </a:t>
            </a:r>
            <a:r>
              <a:rPr lang="pt-BR" sz="1600" i="1" dirty="0">
                <a:solidFill>
                  <a:srgbClr val="48FFD5"/>
                </a:solidFill>
              </a:rPr>
              <a:t>AS </a:t>
            </a:r>
            <a:r>
              <a:rPr lang="pt-BR" sz="1200" i="1" dirty="0" err="1">
                <a:solidFill>
                  <a:schemeClr val="accent6"/>
                </a:solidFill>
              </a:rPr>
              <a:t>derived_table</a:t>
            </a:r>
            <a:endParaRPr lang="pt-BR" sz="1600" i="1" dirty="0">
              <a:solidFill>
                <a:srgbClr val="48FFD5"/>
              </a:solidFill>
            </a:endParaRPr>
          </a:p>
        </p:txBody>
      </p:sp>
      <p:pic>
        <p:nvPicPr>
          <p:cNvPr id="10" name="Gráfico 9" descr="Pirâmide com níveis">
            <a:extLst>
              <a:ext uri="{FF2B5EF4-FFF2-40B4-BE49-F238E27FC236}">
                <a16:creationId xmlns:a16="http://schemas.microsoft.com/office/drawing/2014/main" id="{DCEF8075-17FE-4F2C-AADF-E7D06FEC4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236" y="1083013"/>
            <a:ext cx="2140004" cy="21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6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TABELAS DERIVADAS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AA5761C5-52E9-4A56-BE9F-84854836783E}"/>
              </a:ext>
            </a:extLst>
          </p:cNvPr>
          <p:cNvSpPr txBox="1">
            <a:spLocks/>
          </p:cNvSpPr>
          <p:nvPr/>
        </p:nvSpPr>
        <p:spPr>
          <a:xfrm>
            <a:off x="1928231" y="1474999"/>
            <a:ext cx="6794200" cy="727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- Tabelas derivadas são criadas a partir de um SELECT principal</a:t>
            </a:r>
          </a:p>
          <a:p>
            <a:pPr algn="l"/>
            <a:r>
              <a:rPr lang="pt-BR" sz="1400" i="1" dirty="0"/>
              <a:t>- Não são armazenadas no Banco de Dados – representam tabelas virtuais</a:t>
            </a:r>
          </a:p>
          <a:p>
            <a:pPr algn="l"/>
            <a:r>
              <a:rPr lang="pt-BR" sz="1400" i="1" dirty="0"/>
              <a:t>- Seu escopo encontram-se na própria query onde é definida</a:t>
            </a: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CONCEITO:</a:t>
            </a:r>
          </a:p>
        </p:txBody>
      </p:sp>
      <p:sp>
        <p:nvSpPr>
          <p:cNvPr id="7" name="Google Shape;559;p28">
            <a:extLst>
              <a:ext uri="{FF2B5EF4-FFF2-40B4-BE49-F238E27FC236}">
                <a16:creationId xmlns:a16="http://schemas.microsoft.com/office/drawing/2014/main" id="{E2E08B79-0D24-4E9C-83A9-DF9DF8AE64E9}"/>
              </a:ext>
            </a:extLst>
          </p:cNvPr>
          <p:cNvSpPr txBox="1">
            <a:spLocks/>
          </p:cNvSpPr>
          <p:nvPr/>
        </p:nvSpPr>
        <p:spPr>
          <a:xfrm>
            <a:off x="2169041" y="2378483"/>
            <a:ext cx="6794200" cy="121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Tabelas derivadas devem:</a:t>
            </a:r>
          </a:p>
          <a:p>
            <a:pPr algn="l"/>
            <a:r>
              <a:rPr lang="pt-BR" sz="1400" i="1" dirty="0"/>
              <a:t>- Ter um </a:t>
            </a:r>
            <a:r>
              <a:rPr lang="pt-BR" sz="1400" i="1" dirty="0" err="1"/>
              <a:t>allias</a:t>
            </a:r>
            <a:endParaRPr lang="pt-BR" sz="1400" i="1" dirty="0"/>
          </a:p>
          <a:p>
            <a:pPr algn="l"/>
            <a:r>
              <a:rPr lang="pt-BR" sz="1400" i="1" dirty="0"/>
              <a:t>- Ter nomes únicos para todas as colunas</a:t>
            </a:r>
          </a:p>
          <a:p>
            <a:pPr algn="l"/>
            <a:r>
              <a:rPr lang="pt-BR" sz="1400" i="1" dirty="0"/>
              <a:t>- Não utilizar a cláusulas ORDER BY (sem TOP ou OFFSET / FETCH)</a:t>
            </a:r>
          </a:p>
          <a:p>
            <a:pPr algn="l"/>
            <a:r>
              <a:rPr lang="pt-BR" sz="1400" i="1" dirty="0"/>
              <a:t>- Não ser referenciada múltiplas vezes na mesma query</a:t>
            </a:r>
          </a:p>
        </p:txBody>
      </p:sp>
      <p:sp>
        <p:nvSpPr>
          <p:cNvPr id="8" name="Google Shape;271;p23">
            <a:extLst>
              <a:ext uri="{FF2B5EF4-FFF2-40B4-BE49-F238E27FC236}">
                <a16:creationId xmlns:a16="http://schemas.microsoft.com/office/drawing/2014/main" id="{3D17F590-DE22-4932-9913-2D191A80EB44}"/>
              </a:ext>
            </a:extLst>
          </p:cNvPr>
          <p:cNvSpPr txBox="1">
            <a:spLocks/>
          </p:cNvSpPr>
          <p:nvPr/>
        </p:nvSpPr>
        <p:spPr>
          <a:xfrm>
            <a:off x="421569" y="2280494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EXIGÊNCIAS:</a:t>
            </a: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B7AC336F-8228-47C7-B45C-1BB1CD6AA8BD}"/>
              </a:ext>
            </a:extLst>
          </p:cNvPr>
          <p:cNvSpPr txBox="1">
            <a:spLocks/>
          </p:cNvSpPr>
          <p:nvPr/>
        </p:nvSpPr>
        <p:spPr>
          <a:xfrm>
            <a:off x="2169041" y="3595159"/>
            <a:ext cx="5550004" cy="10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Tabelas derivadas podem:</a:t>
            </a:r>
          </a:p>
          <a:p>
            <a:pPr algn="l"/>
            <a:r>
              <a:rPr lang="pt-BR" sz="1400" i="1" dirty="0"/>
              <a:t>- Utilizar </a:t>
            </a:r>
            <a:r>
              <a:rPr lang="pt-BR" sz="1400" i="1" dirty="0" err="1"/>
              <a:t>allias</a:t>
            </a:r>
            <a:r>
              <a:rPr lang="pt-BR" sz="1400" i="1" dirty="0"/>
              <a:t> interno ou externo para as colunas</a:t>
            </a:r>
          </a:p>
          <a:p>
            <a:pPr algn="l"/>
            <a:r>
              <a:rPr lang="pt-BR" sz="1400" i="1" dirty="0"/>
              <a:t>- Referenciar parâmetros ou variáveis</a:t>
            </a:r>
          </a:p>
          <a:p>
            <a:pPr algn="l"/>
            <a:r>
              <a:rPr lang="pt-BR" sz="1400" i="1" dirty="0"/>
              <a:t>- Ser aninhada com outras tabelas derivadas</a:t>
            </a:r>
          </a:p>
        </p:txBody>
      </p:sp>
      <p:sp>
        <p:nvSpPr>
          <p:cNvPr id="10" name="Google Shape;271;p23">
            <a:extLst>
              <a:ext uri="{FF2B5EF4-FFF2-40B4-BE49-F238E27FC236}">
                <a16:creationId xmlns:a16="http://schemas.microsoft.com/office/drawing/2014/main" id="{2573F7BD-58FB-4014-83E8-24BBBE892E6D}"/>
              </a:ext>
            </a:extLst>
          </p:cNvPr>
          <p:cNvSpPr txBox="1">
            <a:spLocks/>
          </p:cNvSpPr>
          <p:nvPr/>
        </p:nvSpPr>
        <p:spPr>
          <a:xfrm>
            <a:off x="421568" y="3522272"/>
            <a:ext cx="2286189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POTENCIAL:</a:t>
            </a:r>
          </a:p>
        </p:txBody>
      </p:sp>
    </p:spTree>
    <p:extLst>
      <p:ext uri="{BB962C8B-B14F-4D97-AF65-F5344CB8AC3E}">
        <p14:creationId xmlns:p14="http://schemas.microsoft.com/office/powerpoint/2010/main" val="58950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TABELAS DERIVADAS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A861E395-4BB0-4546-AA42-8814D6360DEF}"/>
              </a:ext>
            </a:extLst>
          </p:cNvPr>
          <p:cNvSpPr/>
          <p:nvPr/>
        </p:nvSpPr>
        <p:spPr>
          <a:xfrm>
            <a:off x="1928231" y="2348191"/>
            <a:ext cx="62058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Category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Products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--Tabela derivada pode ser executada separadamente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p.ProductID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Category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SalesLT.Product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   INNER JOIN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SalesLT.ProductCategory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p.ProductCategoryID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c.ProductCategoryID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ProdCats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Category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Category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Google Shape;559;p28">
            <a:extLst>
              <a:ext uri="{FF2B5EF4-FFF2-40B4-BE49-F238E27FC236}">
                <a16:creationId xmlns:a16="http://schemas.microsoft.com/office/drawing/2014/main" id="{05C05059-FEE9-4439-8BEA-BEF8F0C91492}"/>
              </a:ext>
            </a:extLst>
          </p:cNvPr>
          <p:cNvSpPr txBox="1">
            <a:spLocks/>
          </p:cNvSpPr>
          <p:nvPr/>
        </p:nvSpPr>
        <p:spPr>
          <a:xfrm>
            <a:off x="1928231" y="1474999"/>
            <a:ext cx="6794200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Retornar a categoria e a contagem de produtos por categoria utilizando Tabelas Derivadas</a:t>
            </a:r>
          </a:p>
        </p:txBody>
      </p:sp>
      <p:sp>
        <p:nvSpPr>
          <p:cNvPr id="13" name="Google Shape;271;p23">
            <a:extLst>
              <a:ext uri="{FF2B5EF4-FFF2-40B4-BE49-F238E27FC236}">
                <a16:creationId xmlns:a16="http://schemas.microsoft.com/office/drawing/2014/main" id="{68135B37-6A5E-4086-B79A-C6F231544FAB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415292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8FFD5"/>
                </a:solidFill>
              </a:rPr>
              <a:t>Retorno de estruturas do tipo TABLE, porém com definições armazenadas no </a:t>
            </a:r>
            <a:r>
              <a:rPr lang="pt-BR" dirty="0" err="1">
                <a:solidFill>
                  <a:srgbClr val="48FFD5"/>
                </a:solidFill>
              </a:rPr>
              <a:t>Database</a:t>
            </a:r>
            <a:endParaRPr lang="pt-BR" dirty="0">
              <a:solidFill>
                <a:srgbClr val="48FFD5"/>
              </a:solidFill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</a:rPr>
              <a:t>Apresentando os dados de uma tabela de forma mais compacta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538716" y="3046600"/>
            <a:ext cx="2197034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8FFD5"/>
                </a:solidFill>
              </a:rPr>
              <a:t>Tabelas que temporariamente armazenam os resultados em uma </a:t>
            </a:r>
            <a:r>
              <a:rPr lang="pt-BR" dirty="0"/>
              <a:t>sessão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Variáveis criada com tipo primitivo TABLE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VIEWS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TABELAS TEMPORÁRIAS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VARIÁVEIS TABELA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FUNÇÕES TABELA</a:t>
            </a: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ráfico 3" descr="Calendário mensal">
            <a:extLst>
              <a:ext uri="{FF2B5EF4-FFF2-40B4-BE49-F238E27FC236}">
                <a16:creationId xmlns:a16="http://schemas.microsoft.com/office/drawing/2014/main" id="{D26776D1-5E5D-4486-B69D-30A2FE364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2432" y="2738196"/>
            <a:ext cx="760547" cy="760547"/>
          </a:xfrm>
          <a:prstGeom prst="rect">
            <a:avLst/>
          </a:prstGeom>
        </p:spPr>
      </p:pic>
      <p:pic>
        <p:nvPicPr>
          <p:cNvPr id="3" name="Gráfico 2" descr="Olho">
            <a:extLst>
              <a:ext uri="{FF2B5EF4-FFF2-40B4-BE49-F238E27FC236}">
                <a16:creationId xmlns:a16="http://schemas.microsoft.com/office/drawing/2014/main" id="{316E0875-0385-4A19-935B-90C8B2CB2D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0994" y="1858814"/>
            <a:ext cx="683425" cy="683425"/>
          </a:xfrm>
          <a:prstGeom prst="rect">
            <a:avLst/>
          </a:prstGeom>
        </p:spPr>
      </p:pic>
      <p:pic>
        <p:nvPicPr>
          <p:cNvPr id="6" name="Gráfico 5" descr="Mesa">
            <a:extLst>
              <a:ext uri="{FF2B5EF4-FFF2-40B4-BE49-F238E27FC236}">
                <a16:creationId xmlns:a16="http://schemas.microsoft.com/office/drawing/2014/main" id="{DC7F9D6C-7186-4ECC-AF95-A338277385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136" y="3653183"/>
            <a:ext cx="683426" cy="683426"/>
          </a:xfrm>
          <a:prstGeom prst="rect">
            <a:avLst/>
          </a:prstGeom>
        </p:spPr>
      </p:pic>
      <p:pic>
        <p:nvPicPr>
          <p:cNvPr id="12" name="Gráfico 11" descr="Quadro-negro">
            <a:extLst>
              <a:ext uri="{FF2B5EF4-FFF2-40B4-BE49-F238E27FC236}">
                <a16:creationId xmlns:a16="http://schemas.microsoft.com/office/drawing/2014/main" id="{F7E0EBC3-D5EE-44AE-8508-FD8400C28E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14372" y="1873261"/>
            <a:ext cx="654530" cy="654530"/>
          </a:xfrm>
          <a:prstGeom prst="rect">
            <a:avLst/>
          </a:prstGeom>
        </p:spPr>
      </p:pic>
      <p:sp>
        <p:nvSpPr>
          <p:cNvPr id="28" name="Google Shape;217;p21">
            <a:extLst>
              <a:ext uri="{FF2B5EF4-FFF2-40B4-BE49-F238E27FC236}">
                <a16:creationId xmlns:a16="http://schemas.microsoft.com/office/drawing/2014/main" id="{B4E83997-053D-4A5F-BE2E-89B685F3591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8FFD5"/>
                </a:solidFill>
              </a:rPr>
              <a:t>Tabelas utilizadas em cláusulas WHERE de consultas macro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9" name="Google Shape;218;p21">
            <a:extLst>
              <a:ext uri="{FF2B5EF4-FFF2-40B4-BE49-F238E27FC236}">
                <a16:creationId xmlns:a16="http://schemas.microsoft.com/office/drawing/2014/main" id="{14030E14-A136-4672-BE5F-5655665BC804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05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" name="Google Shape;231;p21">
            <a:extLst>
              <a:ext uri="{FF2B5EF4-FFF2-40B4-BE49-F238E27FC236}">
                <a16:creationId xmlns:a16="http://schemas.microsoft.com/office/drawing/2014/main" id="{E6DD80F4-A033-4F3A-A134-00545B70BB91}"/>
              </a:ext>
            </a:extLst>
          </p:cNvPr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DERIVED TABLES</a:t>
            </a:r>
            <a:endParaRPr dirty="0"/>
          </a:p>
        </p:txBody>
      </p:sp>
      <p:pic>
        <p:nvPicPr>
          <p:cNvPr id="16" name="Gráfico 15" descr="Pirâmide com níveis">
            <a:extLst>
              <a:ext uri="{FF2B5EF4-FFF2-40B4-BE49-F238E27FC236}">
                <a16:creationId xmlns:a16="http://schemas.microsoft.com/office/drawing/2014/main" id="{4B4F4253-AE64-42E3-A324-0812D43098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27102" y="2738196"/>
            <a:ext cx="670502" cy="670502"/>
          </a:xfrm>
          <a:prstGeom prst="rect">
            <a:avLst/>
          </a:prstGeom>
        </p:spPr>
      </p:pic>
      <p:sp>
        <p:nvSpPr>
          <p:cNvPr id="44" name="Google Shape;217;p21">
            <a:extLst>
              <a:ext uri="{FF2B5EF4-FFF2-40B4-BE49-F238E27FC236}">
                <a16:creationId xmlns:a16="http://schemas.microsoft.com/office/drawing/2014/main" id="{273ADA5B-A88C-4B83-8B1A-7A9C90FA8D23}"/>
              </a:ext>
            </a:extLst>
          </p:cNvPr>
          <p:cNvSpPr txBox="1">
            <a:spLocks/>
          </p:cNvSpPr>
          <p:nvPr/>
        </p:nvSpPr>
        <p:spPr>
          <a:xfrm>
            <a:off x="6411225" y="3944453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Facilitando o entendimento de consultas via </a:t>
            </a:r>
            <a:r>
              <a:rPr lang="pt-BR" dirty="0" err="1"/>
              <a:t>subqueries</a:t>
            </a:r>
            <a:endParaRPr lang="pt-BR" dirty="0"/>
          </a:p>
        </p:txBody>
      </p:sp>
      <p:sp>
        <p:nvSpPr>
          <p:cNvPr id="45" name="Google Shape;218;p21">
            <a:extLst>
              <a:ext uri="{FF2B5EF4-FFF2-40B4-BE49-F238E27FC236}">
                <a16:creationId xmlns:a16="http://schemas.microsoft.com/office/drawing/2014/main" id="{1297FF01-3A0C-4044-A761-E11759BFA5F0}"/>
              </a:ext>
            </a:extLst>
          </p:cNvPr>
          <p:cNvSpPr txBox="1">
            <a:spLocks/>
          </p:cNvSpPr>
          <p:nvPr/>
        </p:nvSpPr>
        <p:spPr>
          <a:xfrm>
            <a:off x="5167125" y="3695828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/>
              <a:t>05</a:t>
            </a:r>
          </a:p>
        </p:txBody>
      </p:sp>
      <p:sp>
        <p:nvSpPr>
          <p:cNvPr id="46" name="Google Shape;231;p21">
            <a:extLst>
              <a:ext uri="{FF2B5EF4-FFF2-40B4-BE49-F238E27FC236}">
                <a16:creationId xmlns:a16="http://schemas.microsoft.com/office/drawing/2014/main" id="{EF03ED98-8B00-4578-BC01-4FB7E37223BD}"/>
              </a:ext>
            </a:extLst>
          </p:cNvPr>
          <p:cNvSpPr txBox="1">
            <a:spLocks/>
          </p:cNvSpPr>
          <p:nvPr/>
        </p:nvSpPr>
        <p:spPr>
          <a:xfrm>
            <a:off x="6424513" y="387281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COMMON TABLE EXPRESSIONS</a:t>
            </a:r>
          </a:p>
        </p:txBody>
      </p:sp>
      <p:pic>
        <p:nvPicPr>
          <p:cNvPr id="47" name="Gráfico 46" descr="Pirâmide com níveis">
            <a:extLst>
              <a:ext uri="{FF2B5EF4-FFF2-40B4-BE49-F238E27FC236}">
                <a16:creationId xmlns:a16="http://schemas.microsoft.com/office/drawing/2014/main" id="{47E34448-54F5-4642-A332-B916F1902D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27102" y="3636049"/>
            <a:ext cx="670502" cy="6705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699" y="1858002"/>
            <a:ext cx="367071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COMMON TABLE EXPRESSIONS</a:t>
            </a:r>
            <a:endParaRPr sz="30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404352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644836" y="2990484"/>
            <a:ext cx="3457499" cy="13050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COMMON TABLES EXPRESSIONS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1ADC5A81-55AD-4012-A467-E5EAC58F173C}"/>
              </a:ext>
            </a:extLst>
          </p:cNvPr>
          <p:cNvSpPr txBox="1">
            <a:spLocks/>
          </p:cNvSpPr>
          <p:nvPr/>
        </p:nvSpPr>
        <p:spPr>
          <a:xfrm>
            <a:off x="4931761" y="2404351"/>
            <a:ext cx="3594588" cy="204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WITH </a:t>
            </a:r>
            <a:r>
              <a:rPr lang="pt-BR" sz="1200" i="1" dirty="0" err="1">
                <a:solidFill>
                  <a:schemeClr val="accent6"/>
                </a:solidFill>
              </a:rPr>
              <a:t>cte_description</a:t>
            </a:r>
            <a:r>
              <a:rPr lang="pt-BR" sz="1200" i="1" dirty="0">
                <a:solidFill>
                  <a:schemeClr val="accent6"/>
                </a:solidFill>
              </a:rPr>
              <a:t> (&lt;</a:t>
            </a:r>
            <a:r>
              <a:rPr lang="pt-BR" sz="1200" i="1" dirty="0" err="1">
                <a:solidFill>
                  <a:schemeClr val="accent6"/>
                </a:solidFill>
              </a:rPr>
              <a:t>attribs</a:t>
            </a:r>
            <a:r>
              <a:rPr lang="pt-BR" sz="1200" i="1" dirty="0">
                <a:solidFill>
                  <a:schemeClr val="accent6"/>
                </a:solidFill>
              </a:rPr>
              <a:t>&gt;) 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AS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(  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     SELECT </a:t>
            </a:r>
            <a:r>
              <a:rPr lang="pt-BR" sz="1200" i="1" dirty="0">
                <a:solidFill>
                  <a:schemeClr val="accent6"/>
                </a:solidFill>
              </a:rPr>
              <a:t>&lt;</a:t>
            </a:r>
            <a:r>
              <a:rPr lang="pt-BR" sz="1200" i="1" dirty="0" err="1">
                <a:solidFill>
                  <a:schemeClr val="accent6"/>
                </a:solidFill>
              </a:rPr>
              <a:t>attribs</a:t>
            </a:r>
            <a:r>
              <a:rPr lang="pt-BR" sz="1200" i="1" dirty="0">
                <a:solidFill>
                  <a:schemeClr val="accent6"/>
                </a:solidFill>
              </a:rPr>
              <a:t>&gt;</a:t>
            </a:r>
          </a:p>
          <a:p>
            <a:pPr algn="l"/>
            <a:r>
              <a:rPr lang="pt-BR" sz="1200" i="1" dirty="0">
                <a:solidFill>
                  <a:schemeClr val="accent6"/>
                </a:solidFill>
              </a:rPr>
              <a:t>       </a:t>
            </a:r>
            <a:r>
              <a:rPr lang="pt-BR" sz="1600" i="1" dirty="0">
                <a:solidFill>
                  <a:srgbClr val="48FFD5"/>
                </a:solidFill>
              </a:rPr>
              <a:t>FROM </a:t>
            </a:r>
            <a:r>
              <a:rPr lang="pt-BR" sz="1200" i="1" dirty="0">
                <a:solidFill>
                  <a:schemeClr val="accent6"/>
                </a:solidFill>
              </a:rPr>
              <a:t>&lt;</a:t>
            </a:r>
            <a:r>
              <a:rPr lang="pt-BR" sz="1200" i="1" dirty="0" err="1">
                <a:solidFill>
                  <a:schemeClr val="accent6"/>
                </a:solidFill>
              </a:rPr>
              <a:t>table</a:t>
            </a:r>
            <a:r>
              <a:rPr lang="pt-BR" sz="1200" i="1" dirty="0">
                <a:solidFill>
                  <a:schemeClr val="accent6"/>
                </a:solidFill>
              </a:rPr>
              <a:t>&gt;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)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SELECT</a:t>
            </a:r>
            <a:r>
              <a:rPr lang="pt-BR" sz="2000" i="1" dirty="0">
                <a:solidFill>
                  <a:srgbClr val="48FFD5"/>
                </a:solidFill>
              </a:rPr>
              <a:t> </a:t>
            </a:r>
            <a:r>
              <a:rPr lang="pt-BR" sz="1200" i="1" dirty="0">
                <a:solidFill>
                  <a:schemeClr val="accent6"/>
                </a:solidFill>
              </a:rPr>
              <a:t>&lt;</a:t>
            </a:r>
            <a:r>
              <a:rPr lang="pt-BR" sz="1200" i="1" dirty="0" err="1">
                <a:solidFill>
                  <a:schemeClr val="accent6"/>
                </a:solidFill>
              </a:rPr>
              <a:t>attribs</a:t>
            </a:r>
            <a:r>
              <a:rPr lang="pt-BR" sz="1200" i="1" dirty="0">
                <a:solidFill>
                  <a:schemeClr val="accent6"/>
                </a:solidFill>
              </a:rPr>
              <a:t>&gt; </a:t>
            </a:r>
            <a:r>
              <a:rPr lang="pt-BR" sz="1600" i="1" dirty="0">
                <a:solidFill>
                  <a:srgbClr val="48FFD5"/>
                </a:solidFill>
              </a:rPr>
              <a:t>FROM </a:t>
            </a:r>
            <a:r>
              <a:rPr lang="pt-BR" sz="1200" i="1" dirty="0" err="1">
                <a:solidFill>
                  <a:schemeClr val="accent6"/>
                </a:solidFill>
              </a:rPr>
              <a:t>cte_description</a:t>
            </a:r>
            <a:endParaRPr lang="pt-BR" sz="1600" i="1" dirty="0">
              <a:solidFill>
                <a:srgbClr val="48FFD5"/>
              </a:solidFill>
            </a:endParaRPr>
          </a:p>
        </p:txBody>
      </p:sp>
      <p:pic>
        <p:nvPicPr>
          <p:cNvPr id="10" name="Gráfico 9" descr="Pirâmide com níveis">
            <a:extLst>
              <a:ext uri="{FF2B5EF4-FFF2-40B4-BE49-F238E27FC236}">
                <a16:creationId xmlns:a16="http://schemas.microsoft.com/office/drawing/2014/main" id="{DCEF8075-17FE-4F2C-AADF-E7D06FEC4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236" y="1083013"/>
            <a:ext cx="2140004" cy="21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3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COMMON TABLE EXPRESSIONS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AA5761C5-52E9-4A56-BE9F-84854836783E}"/>
              </a:ext>
            </a:extLst>
          </p:cNvPr>
          <p:cNvSpPr txBox="1">
            <a:spLocks/>
          </p:cNvSpPr>
          <p:nvPr/>
        </p:nvSpPr>
        <p:spPr>
          <a:xfrm>
            <a:off x="1878612" y="1464522"/>
            <a:ext cx="6794200" cy="115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- </a:t>
            </a:r>
            <a:r>
              <a:rPr lang="pt-BR" sz="1400" i="1" dirty="0" err="1"/>
              <a:t>CTEs</a:t>
            </a:r>
            <a:r>
              <a:rPr lang="pt-BR" sz="1400" i="1" dirty="0"/>
              <a:t> evitam a confusão de “queries dentro de queries”</a:t>
            </a:r>
          </a:p>
          <a:p>
            <a:pPr algn="l"/>
            <a:r>
              <a:rPr lang="pt-BR" sz="1400" i="1" dirty="0"/>
              <a:t>- Definida antes da query principal com os termos </a:t>
            </a:r>
            <a:r>
              <a:rPr lang="pt-BR" sz="1400" i="1" dirty="0">
                <a:solidFill>
                  <a:schemeClr val="accent6"/>
                </a:solidFill>
              </a:rPr>
              <a:t>WITH</a:t>
            </a:r>
            <a:r>
              <a:rPr lang="pt-BR" sz="1400" i="1" dirty="0"/>
              <a:t> e </a:t>
            </a:r>
            <a:r>
              <a:rPr lang="pt-BR" sz="1400" i="1" dirty="0">
                <a:solidFill>
                  <a:schemeClr val="accent6"/>
                </a:solidFill>
              </a:rPr>
              <a:t>AS</a:t>
            </a:r>
          </a:p>
          <a:p>
            <a:pPr algn="l"/>
            <a:r>
              <a:rPr lang="pt-BR" sz="1400" i="1" dirty="0"/>
              <a:t>- A diferença para as ideias anteriores é que as </a:t>
            </a:r>
            <a:r>
              <a:rPr lang="pt-BR" sz="1400" i="1" dirty="0" err="1"/>
              <a:t>CTEs</a:t>
            </a:r>
            <a:r>
              <a:rPr lang="pt-BR" sz="1400" i="1" dirty="0"/>
              <a:t> podem ser referenciadas diversas vezes ao longo do programa, sendo definida uma única vez</a:t>
            </a:r>
          </a:p>
          <a:p>
            <a:pPr algn="l"/>
            <a:r>
              <a:rPr lang="pt-BR" sz="1400" i="1" dirty="0"/>
              <a:t>- É possível aplicar </a:t>
            </a:r>
            <a:r>
              <a:rPr lang="pt-BR" sz="1400" i="1" dirty="0" err="1"/>
              <a:t>CTEs</a:t>
            </a:r>
            <a:r>
              <a:rPr lang="pt-BR" sz="1400" i="1" dirty="0"/>
              <a:t> para recursão</a:t>
            </a: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CONCEITO: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EFD183-A79B-4322-BCA6-C46F008723B2}"/>
              </a:ext>
            </a:extLst>
          </p:cNvPr>
          <p:cNvSpPr/>
          <p:nvPr/>
        </p:nvSpPr>
        <p:spPr>
          <a:xfrm>
            <a:off x="1878612" y="2619309"/>
            <a:ext cx="61633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CTE_year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OrderYear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CustID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OrderDate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CustomerID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SalesLT.SalesOrderHeader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OrderYear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CustID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Cust_Count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CTE_year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OrderYear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COMMON TABLE EXPRESSIONS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RECURSÃO: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520F1B-491A-4E46-9BB6-8B898FE44E4B}"/>
              </a:ext>
            </a:extLst>
          </p:cNvPr>
          <p:cNvSpPr/>
          <p:nvPr/>
        </p:nvSpPr>
        <p:spPr>
          <a:xfrm>
            <a:off x="2264736" y="1495299"/>
            <a:ext cx="598613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OrgReport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ManagerID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EmployeeName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Level)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e.ManagerID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e.EmployeeID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e.EmployeeName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SalesLT.Employee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ManagerID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IS NULL</a:t>
            </a:r>
          </a:p>
          <a:p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UNION ALL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e.ManagerID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e.EmployeeID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e.EmployeeName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Level+1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SalesLT.Employee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INNER JOIN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OrgReport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e.ManagerID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o.EmployeeID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OrgReport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(MAXRECURSION 3);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4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COMMON TABLE EXPRESSIONS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EXEMPLO: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9A37EFF-B84A-46A3-9FFC-3B238487DC09}"/>
              </a:ext>
            </a:extLst>
          </p:cNvPr>
          <p:cNvSpPr/>
          <p:nvPr/>
        </p:nvSpPr>
        <p:spPr>
          <a:xfrm>
            <a:off x="2169041" y="1503784"/>
            <a:ext cx="643643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ProductByCategory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ProductName, Category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Category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SalesLT.Product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INNER JOIN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SalesLT.ProductCategory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c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	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p.ProductCategoryID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c.ProductCategoryID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Category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Products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ProductByCategory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Category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Category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22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r>
              <a:rPr lang="es" dirty="0"/>
              <a:t>!</a:t>
            </a:r>
            <a:endParaRPr dirty="0"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206812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/>
            <a:r>
              <a:rPr lang="pt-BR" sz="1600" dirty="0">
                <a:hlinkClick r:id="rId3"/>
              </a:rPr>
              <a:t>https://www.linkedin.com/in/thiago-panini/ </a:t>
            </a:r>
            <a:endParaRPr lang="pt-BR" sz="1600" dirty="0"/>
          </a:p>
          <a:p>
            <a:pPr marL="0" lvl="0" indent="0"/>
            <a:endParaRPr lang="pt-BR" sz="1600" dirty="0"/>
          </a:p>
          <a:p>
            <a:pPr marL="0" lvl="0" indent="0"/>
            <a:r>
              <a:rPr lang="pt-BR" sz="1600" dirty="0">
                <a:hlinkClick r:id="rId4"/>
              </a:rPr>
              <a:t>https://github.com/ThiagoPanini</a:t>
            </a:r>
            <a:endParaRPr sz="16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VIEWS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Encapsulando consultas de forma rápida e eficiente, sem a necessidade de aplicar toda a sintaxe ao retornar os dados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73564"/>
            <a:ext cx="2467500" cy="744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VIEWS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" name="Gráfico 7" descr="Olho">
            <a:extLst>
              <a:ext uri="{FF2B5EF4-FFF2-40B4-BE49-F238E27FC236}">
                <a16:creationId xmlns:a16="http://schemas.microsoft.com/office/drawing/2014/main" id="{2EE33702-1C4F-4FD2-9DA3-AF756E757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0343" y="1201654"/>
            <a:ext cx="1821963" cy="1821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VIEWS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AA5761C5-52E9-4A56-BE9F-84854836783E}"/>
              </a:ext>
            </a:extLst>
          </p:cNvPr>
          <p:cNvSpPr txBox="1">
            <a:spLocks/>
          </p:cNvSpPr>
          <p:nvPr/>
        </p:nvSpPr>
        <p:spPr>
          <a:xfrm>
            <a:off x="1928231" y="1474999"/>
            <a:ext cx="6794200" cy="93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As </a:t>
            </a:r>
            <a:r>
              <a:rPr lang="pt-BR" sz="1400" i="1" dirty="0" err="1"/>
              <a:t>Views</a:t>
            </a:r>
            <a:r>
              <a:rPr lang="pt-BR" sz="1400" i="1" dirty="0"/>
              <a:t> são queries nomeadas com definições armazenadas no Banco de Dados. Proporcionam abstração, encapsulamento e simplificação.</a:t>
            </a:r>
          </a:p>
          <a:p>
            <a:pPr algn="l"/>
            <a:r>
              <a:rPr lang="pt-BR" sz="1400" i="1" dirty="0"/>
              <a:t>De uma perspectiva administrativa, as </a:t>
            </a:r>
            <a:r>
              <a:rPr lang="pt-BR" sz="1400" i="1" dirty="0" err="1"/>
              <a:t>Views</a:t>
            </a:r>
            <a:r>
              <a:rPr lang="pt-BR" sz="1400" i="1" dirty="0"/>
              <a:t> proporcionam uma camada de segurança ao Banco de Dados</a:t>
            </a: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CONCEITO: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FD36621-7CF5-4BAF-B33A-79333FC1B061}"/>
              </a:ext>
            </a:extLst>
          </p:cNvPr>
          <p:cNvSpPr/>
          <p:nvPr/>
        </p:nvSpPr>
        <p:spPr>
          <a:xfrm>
            <a:off x="2353339" y="2478273"/>
            <a:ext cx="54119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SalesLT.vSalesOrders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oh.SalesOrderID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oh.OrderDate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oh.CustomerID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od.LineTotal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od.ProductID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od.OrderQty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SalesLT.SalesOrderHeader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oh</a:t>
            </a:r>
          </a:p>
          <a:p>
            <a:r>
              <a:rPr lang="nb-NO" dirty="0">
                <a:solidFill>
                  <a:srgbClr val="FFFF00"/>
                </a:solidFill>
                <a:latin typeface="Consolas" panose="020B0609020204030204" pitchFamily="49" charset="0"/>
              </a:rPr>
              <a:t>INNER JOIN 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SalesLT.SalesOrderDetail od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oh.SalesOrderID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od.SalesOrderID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E21FDE-ADB9-4669-9394-481929A987F2}"/>
              </a:ext>
            </a:extLst>
          </p:cNvPr>
          <p:cNvSpPr/>
          <p:nvPr/>
        </p:nvSpPr>
        <p:spPr>
          <a:xfrm>
            <a:off x="2353339" y="4395518"/>
            <a:ext cx="3563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vSalesOrders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6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VIEWS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AA5761C5-52E9-4A56-BE9F-84854836783E}"/>
              </a:ext>
            </a:extLst>
          </p:cNvPr>
          <p:cNvSpPr txBox="1">
            <a:spLocks/>
          </p:cNvSpPr>
          <p:nvPr/>
        </p:nvSpPr>
        <p:spPr>
          <a:xfrm>
            <a:off x="1928231" y="1474999"/>
            <a:ext cx="6794200" cy="72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>
                <a:solidFill>
                  <a:schemeClr val="bg1"/>
                </a:solidFill>
              </a:rPr>
              <a:t>Criar uma </a:t>
            </a:r>
            <a:r>
              <a:rPr lang="pt-BR" sz="1400" i="1" dirty="0" err="1">
                <a:solidFill>
                  <a:schemeClr val="bg1"/>
                </a:solidFill>
              </a:rPr>
              <a:t>View</a:t>
            </a:r>
            <a:r>
              <a:rPr lang="pt-BR" sz="1400" i="1" dirty="0">
                <a:solidFill>
                  <a:schemeClr val="bg1"/>
                </a:solidFill>
              </a:rPr>
              <a:t> para mostrar as informações do cliente:</a:t>
            </a:r>
          </a:p>
          <a:p>
            <a:pPr algn="l"/>
            <a:r>
              <a:rPr lang="pt-BR" sz="1400" i="1" dirty="0" err="1">
                <a:solidFill>
                  <a:schemeClr val="bg1"/>
                </a:solidFill>
              </a:rPr>
              <a:t>CustomerID</a:t>
            </a:r>
            <a:r>
              <a:rPr lang="pt-BR" sz="1400" i="1" dirty="0">
                <a:solidFill>
                  <a:schemeClr val="bg1"/>
                </a:solidFill>
              </a:rPr>
              <a:t>, </a:t>
            </a:r>
            <a:r>
              <a:rPr lang="pt-BR" sz="1400" i="1" dirty="0" err="1">
                <a:solidFill>
                  <a:schemeClr val="bg1"/>
                </a:solidFill>
              </a:rPr>
              <a:t>FirstName</a:t>
            </a:r>
            <a:r>
              <a:rPr lang="pt-BR" sz="1400" i="1" dirty="0">
                <a:solidFill>
                  <a:schemeClr val="bg1"/>
                </a:solidFill>
              </a:rPr>
              <a:t> e </a:t>
            </a:r>
            <a:r>
              <a:rPr lang="pt-BR" sz="1400" i="1" dirty="0" err="1">
                <a:solidFill>
                  <a:schemeClr val="bg1"/>
                </a:solidFill>
              </a:rPr>
              <a:t>LastName</a:t>
            </a:r>
            <a:r>
              <a:rPr lang="pt-BR" sz="1400" i="1" dirty="0">
                <a:solidFill>
                  <a:schemeClr val="bg1"/>
                </a:solidFill>
              </a:rPr>
              <a:t> da tabela </a:t>
            </a:r>
            <a:r>
              <a:rPr lang="pt-BR" sz="1400" i="1" dirty="0" err="1">
                <a:solidFill>
                  <a:schemeClr val="bg1"/>
                </a:solidFill>
              </a:rPr>
              <a:t>SalesLT.Customer</a:t>
            </a:r>
            <a:r>
              <a:rPr lang="pt-BR" sz="1400" i="1" dirty="0">
                <a:solidFill>
                  <a:schemeClr val="bg1"/>
                </a:solidFill>
              </a:rPr>
              <a:t> e</a:t>
            </a:r>
          </a:p>
          <a:p>
            <a:pPr algn="l"/>
            <a:r>
              <a:rPr lang="pt-BR" sz="1400" i="1" dirty="0">
                <a:solidFill>
                  <a:schemeClr val="bg1"/>
                </a:solidFill>
              </a:rPr>
              <a:t>AddressLine1, City e </a:t>
            </a:r>
            <a:r>
              <a:rPr lang="pt-BR" sz="1400" i="1" dirty="0" err="1">
                <a:solidFill>
                  <a:schemeClr val="bg1"/>
                </a:solidFill>
              </a:rPr>
              <a:t>StateProvince</a:t>
            </a:r>
            <a:r>
              <a:rPr lang="pt-BR" sz="1400" i="1" dirty="0">
                <a:solidFill>
                  <a:schemeClr val="bg1"/>
                </a:solidFill>
              </a:rPr>
              <a:t> da tabela </a:t>
            </a:r>
            <a:r>
              <a:rPr lang="pt-BR" sz="1400" i="1" dirty="0" err="1">
                <a:solidFill>
                  <a:schemeClr val="bg1"/>
                </a:solidFill>
              </a:rPr>
              <a:t>SalesLT.Address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DESAFIO: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34E8346-E875-4995-8FF6-E12669984158}"/>
              </a:ext>
            </a:extLst>
          </p:cNvPr>
          <p:cNvSpPr/>
          <p:nvPr/>
        </p:nvSpPr>
        <p:spPr>
          <a:xfrm>
            <a:off x="2044996" y="2341778"/>
            <a:ext cx="52276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SalesLT.vCustomerAddress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c.CustomerID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c.FirstName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c.LastName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a.AddressLine1,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a.City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a.StateProvince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SalesLT.Customer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INNER JOIN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SalesLT.CustomerAddress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ca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c.CustomerID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ca.CustomerID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INNER JOIN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SalesLT.Address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ca.AddressID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a.AddressID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6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VIEWS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AA5761C5-52E9-4A56-BE9F-84854836783E}"/>
              </a:ext>
            </a:extLst>
          </p:cNvPr>
          <p:cNvSpPr txBox="1">
            <a:spLocks/>
          </p:cNvSpPr>
          <p:nvPr/>
        </p:nvSpPr>
        <p:spPr>
          <a:xfrm>
            <a:off x="1928231" y="1474999"/>
            <a:ext cx="6794200" cy="32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>
                <a:solidFill>
                  <a:schemeClr val="bg1"/>
                </a:solidFill>
              </a:rPr>
              <a:t>Utilizar a </a:t>
            </a:r>
            <a:r>
              <a:rPr lang="pt-BR" sz="1400" i="1" dirty="0" err="1">
                <a:solidFill>
                  <a:schemeClr val="bg1"/>
                </a:solidFill>
              </a:rPr>
              <a:t>View</a:t>
            </a:r>
            <a:r>
              <a:rPr lang="pt-BR" sz="1400" i="1" dirty="0">
                <a:solidFill>
                  <a:schemeClr val="bg1"/>
                </a:solidFill>
              </a:rPr>
              <a:t> para aplicar um JOIN com outra tabela</a:t>
            </a: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DESAFIO 2: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E1AF43B-1DDD-427E-8BF5-A835F5C7DF47}"/>
              </a:ext>
            </a:extLst>
          </p:cNvPr>
          <p:cNvSpPr/>
          <p:nvPr/>
        </p:nvSpPr>
        <p:spPr>
          <a:xfrm>
            <a:off x="2286000" y="2351362"/>
            <a:ext cx="56458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vca.StateProvince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vca.City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soh.TotalDue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), 0.00)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Revenue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SalesLT.vCustomerAddress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vca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LEFT JOIN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SalesLT.SalesOrderHeader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soh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vca.CustomerID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soh.CustomerID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vca.StateProvince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vca.City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vca.StateProvince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Revenue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03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TABELAS TEMPORÁRIAS</a:t>
            </a:r>
            <a:endParaRPr sz="30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644836" y="2990485"/>
            <a:ext cx="3457499" cy="12595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TABELAS TEMPORÁRIAS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" name="Gráfico 7" descr="Calendário mensal">
            <a:extLst>
              <a:ext uri="{FF2B5EF4-FFF2-40B4-BE49-F238E27FC236}">
                <a16:creationId xmlns:a16="http://schemas.microsoft.com/office/drawing/2014/main" id="{56E0BA15-B3FE-4DE9-9D97-CD210197B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3720" y="980933"/>
            <a:ext cx="2119733" cy="2119733"/>
          </a:xfrm>
          <a:prstGeom prst="rect">
            <a:avLst/>
          </a:prstGeom>
        </p:spPr>
      </p:pic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1ADC5A81-55AD-4012-A467-E5EAC58F173C}"/>
              </a:ext>
            </a:extLst>
          </p:cNvPr>
          <p:cNvSpPr txBox="1">
            <a:spLocks/>
          </p:cNvSpPr>
          <p:nvPr/>
        </p:nvSpPr>
        <p:spPr>
          <a:xfrm>
            <a:off x="4969825" y="2524223"/>
            <a:ext cx="3594588" cy="18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CREATE TABLE</a:t>
            </a:r>
            <a:r>
              <a:rPr lang="pt-BR" sz="2000" i="1" dirty="0">
                <a:solidFill>
                  <a:srgbClr val="48FFD5"/>
                </a:solidFill>
              </a:rPr>
              <a:t> </a:t>
            </a:r>
            <a:r>
              <a:rPr lang="pt-BR" sz="1200" i="1" dirty="0">
                <a:solidFill>
                  <a:schemeClr val="accent6"/>
                </a:solidFill>
              </a:rPr>
              <a:t>#</a:t>
            </a:r>
            <a:r>
              <a:rPr lang="pt-BR" sz="1200" i="1" dirty="0" err="1">
                <a:solidFill>
                  <a:schemeClr val="accent6"/>
                </a:solidFill>
              </a:rPr>
              <a:t>tmpTableName</a:t>
            </a:r>
            <a:r>
              <a:rPr lang="pt-BR" sz="1600" i="1" dirty="0">
                <a:solidFill>
                  <a:srgbClr val="48FFD5"/>
                </a:solidFill>
              </a:rPr>
              <a:t> 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(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   </a:t>
            </a:r>
            <a:r>
              <a:rPr lang="pt-BR" sz="1200" i="1" dirty="0">
                <a:solidFill>
                  <a:schemeClr val="accent6"/>
                </a:solidFill>
              </a:rPr>
              <a:t>&lt;column1&gt; DATA TYPE,</a:t>
            </a:r>
          </a:p>
          <a:p>
            <a:pPr algn="l"/>
            <a:r>
              <a:rPr lang="pt-BR" sz="1200" i="1" dirty="0">
                <a:solidFill>
                  <a:schemeClr val="accent6"/>
                </a:solidFill>
              </a:rPr>
              <a:t>    &lt;column2&gt; DATA TYPE,</a:t>
            </a:r>
          </a:p>
          <a:p>
            <a:pPr algn="l"/>
            <a:r>
              <a:rPr lang="pt-BR" sz="1200" i="1" dirty="0">
                <a:solidFill>
                  <a:schemeClr val="accent6"/>
                </a:solidFill>
              </a:rPr>
              <a:t>  </a:t>
            </a:r>
            <a:r>
              <a:rPr lang="pt-BR" sz="1600" i="1" dirty="0">
                <a:solidFill>
                  <a:srgbClr val="48FFD5"/>
                </a:solidFill>
              </a:rPr>
              <a:t>...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);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12184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TABELAS TEMPORÁRIAS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AA5761C5-52E9-4A56-BE9F-84854836783E}"/>
              </a:ext>
            </a:extLst>
          </p:cNvPr>
          <p:cNvSpPr txBox="1">
            <a:spLocks/>
          </p:cNvSpPr>
          <p:nvPr/>
        </p:nvSpPr>
        <p:spPr>
          <a:xfrm>
            <a:off x="1928231" y="1474999"/>
            <a:ext cx="6794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- Tabelas temporárias armazenam dados durante a sessão atual do usuário.</a:t>
            </a:r>
          </a:p>
          <a:p>
            <a:pPr algn="l"/>
            <a:r>
              <a:rPr lang="pt-BR" sz="1400" i="1" dirty="0"/>
              <a:t>- São criadas no </a:t>
            </a:r>
            <a:r>
              <a:rPr lang="pt-BR" sz="1400" i="1" dirty="0" err="1"/>
              <a:t>database</a:t>
            </a:r>
            <a:r>
              <a:rPr lang="pt-BR" sz="1400" i="1" dirty="0"/>
              <a:t> </a:t>
            </a:r>
            <a:r>
              <a:rPr lang="pt-BR" sz="1400" i="1" dirty="0" err="1"/>
              <a:t>tempdb</a:t>
            </a:r>
            <a:r>
              <a:rPr lang="pt-BR" sz="1400" i="1" dirty="0"/>
              <a:t> e deletadas automaticamente após a sessão.</a:t>
            </a:r>
          </a:p>
          <a:p>
            <a:pPr algn="l"/>
            <a:r>
              <a:rPr lang="pt-BR" sz="1400" i="1" dirty="0"/>
              <a:t>- Para sua criação, utiliza-se o prefixo </a:t>
            </a:r>
            <a:r>
              <a:rPr lang="pt-BR" sz="1400" i="1" dirty="0">
                <a:solidFill>
                  <a:schemeClr val="accent6"/>
                </a:solidFill>
              </a:rPr>
              <a:t>#</a:t>
            </a:r>
          </a:p>
          <a:p>
            <a:pPr algn="l"/>
            <a:r>
              <a:rPr lang="pt-BR" sz="1400" i="1" dirty="0"/>
              <a:t>- Tabelas temporárias globais utilizam são criadas com o prefixo </a:t>
            </a:r>
            <a:r>
              <a:rPr lang="pt-BR" sz="1400" i="1" dirty="0">
                <a:solidFill>
                  <a:schemeClr val="accent6"/>
                </a:solidFill>
              </a:rPr>
              <a:t>##</a:t>
            </a: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CONCEITO: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5EA4917-A6D8-4366-B4BA-C9C7A66EEF47}"/>
              </a:ext>
            </a:extLst>
          </p:cNvPr>
          <p:cNvSpPr/>
          <p:nvPr/>
        </p:nvSpPr>
        <p:spPr>
          <a:xfrm>
            <a:off x="2335619" y="2429106"/>
            <a:ext cx="58514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--1. Criando tabela temporária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tmpProducts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ProductID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(5));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--1.1 Selecionando dados da tabela temporária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tmpProducts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74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TABELAS TEMPORÁRIAS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EXEMPLO: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58F4ABE-E185-47DA-8325-D25205E1EDDA}"/>
              </a:ext>
            </a:extLst>
          </p:cNvPr>
          <p:cNvSpPr/>
          <p:nvPr/>
        </p:nvSpPr>
        <p:spPr>
          <a:xfrm>
            <a:off x="2498651" y="242998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Colors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(Color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(15));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Colors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SalesLT.Product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Colors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Google Shape;559;p28">
            <a:extLst>
              <a:ext uri="{FF2B5EF4-FFF2-40B4-BE49-F238E27FC236}">
                <a16:creationId xmlns:a16="http://schemas.microsoft.com/office/drawing/2014/main" id="{86B499BB-AE0F-4657-8F50-3C555E6EB998}"/>
              </a:ext>
            </a:extLst>
          </p:cNvPr>
          <p:cNvSpPr txBox="1">
            <a:spLocks/>
          </p:cNvSpPr>
          <p:nvPr/>
        </p:nvSpPr>
        <p:spPr>
          <a:xfrm>
            <a:off x="1928231" y="1474999"/>
            <a:ext cx="6794200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Criando tabela temporária para armazenar as cores únicas da tabela </a:t>
            </a:r>
            <a:r>
              <a:rPr lang="pt-BR" sz="1400" i="1" dirty="0" err="1"/>
              <a:t>SalesLT.Product</a:t>
            </a:r>
            <a:r>
              <a:rPr lang="pt-BR" sz="1400" i="1" dirty="0"/>
              <a:t>. Os comandos podem ser executados separadamente.</a:t>
            </a:r>
            <a:endParaRPr lang="pt-BR" sz="14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78458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1447</Words>
  <Application>Microsoft Office PowerPoint</Application>
  <PresentationFormat>Apresentação na tela (16:9)</PresentationFormat>
  <Paragraphs>256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Arial</vt:lpstr>
      <vt:lpstr>Roboto Thin</vt:lpstr>
      <vt:lpstr>Roboto Light</vt:lpstr>
      <vt:lpstr>Impact</vt:lpstr>
      <vt:lpstr>Consolas</vt:lpstr>
      <vt:lpstr>Roboto Mono Thin</vt:lpstr>
      <vt:lpstr>Roboto Black</vt:lpstr>
      <vt:lpstr>Bree Serif</vt:lpstr>
      <vt:lpstr>WEB PROPOSAL</vt:lpstr>
      <vt:lpstr>QUERYING DATA WITH T-SQL</vt:lpstr>
      <vt:lpstr>TABLE OF CONTENTS</vt:lpstr>
      <vt:lpstr>VIEWS</vt:lpstr>
      <vt:lpstr>VIEWS</vt:lpstr>
      <vt:lpstr>VIEWS</vt:lpstr>
      <vt:lpstr>VIEWS</vt:lpstr>
      <vt:lpstr>TABELAS TEMPORÁRIAS</vt:lpstr>
      <vt:lpstr>TABELAS TEMPORÁRIAS</vt:lpstr>
      <vt:lpstr>TABELAS TEMPORÁRIAS</vt:lpstr>
      <vt:lpstr>TABELAS TEMPORÁRIAS</vt:lpstr>
      <vt:lpstr>VARIÁVEIS DO TIPO TABELA</vt:lpstr>
      <vt:lpstr>VARIÁVEIS DO TIPO TABELA</vt:lpstr>
      <vt:lpstr>VARIÁVEIS DO TIPO TABELA</vt:lpstr>
      <vt:lpstr>FUNÇÕES TABELA</vt:lpstr>
      <vt:lpstr>FUNÇÕES TABELA</vt:lpstr>
      <vt:lpstr>FUNÇÕES TABELA</vt:lpstr>
      <vt:lpstr>DERIVED TABLES</vt:lpstr>
      <vt:lpstr>TABELAS DERIVADAS</vt:lpstr>
      <vt:lpstr>TABELAS DERIVADAS</vt:lpstr>
      <vt:lpstr>COMMON TABLE EXPRESSIONS</vt:lpstr>
      <vt:lpstr>COMMON TABLE EXPRESSIONS</vt:lpstr>
      <vt:lpstr>COMMON TABLE EXPRESSIONS</vt:lpstr>
      <vt:lpstr>COMMON TABLE EXPRESSIONS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DATA WITH T-SQL</dc:title>
  <cp:lastModifiedBy>Thiago Panini</cp:lastModifiedBy>
  <cp:revision>83</cp:revision>
  <dcterms:modified xsi:type="dcterms:W3CDTF">2019-09-23T19:54:54Z</dcterms:modified>
</cp:coreProperties>
</file>