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92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FA760D-6C1D-AB67-EEF3-265A86573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E9D334-2A0D-DA42-57DA-2EAAF09E2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C49EB2-3CB0-87E5-BE9A-5E5FC59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8559-BAA0-444B-8D3A-9245AE206D71}" type="datetimeFigureOut">
              <a:rPr lang="es-CO" smtClean="0"/>
              <a:t>20/06/2022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D254C-E8F8-EE8F-32CE-E0662FD6C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B33005-EB95-4A24-4568-D72153A3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994C-02DE-4F2D-8121-8265C8DCE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51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73B1CB-51AE-BDF9-4DBD-EC187655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8C9718-AD1B-6998-F4FD-65BFD2BA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3358F2-72CC-897E-1DF8-9A877B67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8559-BAA0-444B-8D3A-9245AE206D71}" type="datetimeFigureOut">
              <a:rPr lang="es-CO" smtClean="0"/>
              <a:t>20/06/2022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50D5BC-C57E-86C5-A3DE-E3DA1F71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8332C5-0678-B82C-321A-62EFFF04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994C-02DE-4F2D-8121-8265C8DCE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180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3F7AFE-A3C1-D970-E55E-2E1FC289C1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1E27CB-A276-D195-5396-E758C67DE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B6B27-61C9-13C3-EF4B-9414D6A6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8559-BAA0-444B-8D3A-9245AE206D71}" type="datetimeFigureOut">
              <a:rPr lang="es-CO" smtClean="0"/>
              <a:t>20/06/2022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36F6D8-39D3-03BE-B806-78DA8C2A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823EE4-A754-EA9A-9932-CFF185B1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994C-02DE-4F2D-8121-8265C8DCE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6457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1E859-49F6-DBAA-ECF1-10855AFF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5774E1-8C7A-F0FC-3382-530919283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1C2DC2-9FA6-01E6-C20B-1365F72E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8559-BAA0-444B-8D3A-9245AE206D71}" type="datetimeFigureOut">
              <a:rPr lang="es-CO" smtClean="0"/>
              <a:t>20/06/2022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2EE01-C973-81AC-99CD-91F70F9D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18B5F4-686C-C1BD-0845-61C9F087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994C-02DE-4F2D-8121-8265C8DCE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6455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A9EBD-F08F-ED4A-16F4-2B8EE0F1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CD0260-61BF-EFE1-EBEE-2E5E481B8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CA94C1-3F29-F8F5-5F1E-64006181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8559-BAA0-444B-8D3A-9245AE206D71}" type="datetimeFigureOut">
              <a:rPr lang="es-CO" smtClean="0"/>
              <a:t>20/06/2022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B079C7-67F2-5CB5-DF18-2EC6879A1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C3E65A-5ED0-C1ED-7B2B-B156E31F8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994C-02DE-4F2D-8121-8265C8DCE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4996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81824-8637-96E3-B5F8-00E1834AB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2D9E9D-364A-68E1-AB0C-3C1D29E31C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1870C8-06F0-3E52-4EEF-4A401B723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69C97B-E286-7846-45E7-52163959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8559-BAA0-444B-8D3A-9245AE206D71}" type="datetimeFigureOut">
              <a:rPr lang="es-CO" smtClean="0"/>
              <a:t>20/06/2022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9B9D45-4FA8-52FE-BBE0-358E6A7A9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20B782-2F67-1024-A230-09AD23C45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994C-02DE-4F2D-8121-8265C8DCE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2619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5EC79-CB43-1C3E-B42D-76CD5C1E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0C14D5-5D48-264F-CC00-D29F6236B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920ACBE-B0F4-6BD2-B099-01AF75869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CBB952-D3A2-55BF-B818-42DB3372A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DDFA2-EE0D-38BF-D6A8-4C3A61FD0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77A496-8013-7604-916C-BE80D093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8559-BAA0-444B-8D3A-9245AE206D71}" type="datetimeFigureOut">
              <a:rPr lang="es-CO" smtClean="0"/>
              <a:t>20/06/2022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91C5E81-8E1A-8CF3-8BA2-104154E1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8679E1B-D5A7-EA62-F38C-CD7D52193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994C-02DE-4F2D-8121-8265C8DCE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166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A54A3-92A9-B6F2-2B73-33BA405C5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730021-FC34-7858-DB12-B8DA8823A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8559-BAA0-444B-8D3A-9245AE206D71}" type="datetimeFigureOut">
              <a:rPr lang="es-CO" smtClean="0"/>
              <a:t>20/06/2022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C80EAC-83BD-F04E-F448-E1F27746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D30C81-446E-A04D-5602-6A7ABECF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994C-02DE-4F2D-8121-8265C8DCE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148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E93B1A-8EDA-1C13-3787-586098415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8559-BAA0-444B-8D3A-9245AE206D71}" type="datetimeFigureOut">
              <a:rPr lang="es-CO" smtClean="0"/>
              <a:t>20/06/2022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F86E9B-2A76-CC74-7A9E-8A75B378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9746EF-606D-715B-AEBB-8897587AA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994C-02DE-4F2D-8121-8265C8DCE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638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7C64F-3B5B-3536-172E-BB61EC02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95DB6-0356-2787-AE05-AB556EC5A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EC95A6-8DCB-DFF4-7DDC-6DF42695A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16BBE2-FA23-1FBC-2D71-0CEB4FC6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8559-BAA0-444B-8D3A-9245AE206D71}" type="datetimeFigureOut">
              <a:rPr lang="es-CO" smtClean="0"/>
              <a:t>20/06/2022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2D4D8D-B598-483F-47BD-82CEB704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7B73B1-3222-DF41-9D48-9D81A1AE5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994C-02DE-4F2D-8121-8265C8DCE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017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35E4F-2F18-D70E-9172-853FEEFB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E21612-57D2-7262-778F-588277EFF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92BF586-AAFA-8716-2778-4CEA56CEA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25B377-181A-289F-B3DF-9822C836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8559-BAA0-444B-8D3A-9245AE206D71}" type="datetimeFigureOut">
              <a:rPr lang="es-CO" smtClean="0"/>
              <a:t>20/06/2022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4C7ABD-955B-2996-4317-9DC04104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04F79B-1EE7-2BCF-7FCF-68CAAAC3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93994C-02DE-4F2D-8121-8265C8DCE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685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EA5A98-6AA7-A452-5742-483D1242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CF1EEA-0823-4BCA-E87A-116B054F5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41107C-8E59-327F-CD26-78F4F5A58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D8559-BAA0-444B-8D3A-9245AE206D71}" type="datetimeFigureOut">
              <a:rPr lang="es-CO" smtClean="0"/>
              <a:t>20/06/2022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30D2EB-FB63-AD61-CA19-98F6A8DE5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09977C-1FD7-F54F-BF5D-8AB87A43E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994C-02DE-4F2D-8121-8265C8DCE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84007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31BCF12-76B0-B561-D19F-AE3ACFF41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874837"/>
            <a:ext cx="9525000" cy="305752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D05D808A-FF14-DCFD-57E5-6825BE4EBB35}"/>
              </a:ext>
            </a:extLst>
          </p:cNvPr>
          <p:cNvSpPr/>
          <p:nvPr/>
        </p:nvSpPr>
        <p:spPr>
          <a:xfrm>
            <a:off x="9055100" y="2074069"/>
            <a:ext cx="1676400" cy="7239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CN (Cognitivamente Normal)</a:t>
            </a:r>
            <a:endParaRPr lang="es-CO" sz="14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31D17C6C-DD35-4D92-B33B-E44D1958C93C}"/>
              </a:ext>
            </a:extLst>
          </p:cNvPr>
          <p:cNvSpPr/>
          <p:nvPr/>
        </p:nvSpPr>
        <p:spPr>
          <a:xfrm>
            <a:off x="9029700" y="3016250"/>
            <a:ext cx="1676400" cy="7239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/>
              <a:t>MCI (Defecto cognitivo leve)</a:t>
            </a:r>
            <a:endParaRPr lang="es-CO" sz="16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D05FCA7-0AA7-D591-F93F-E0F17A4614B5}"/>
              </a:ext>
            </a:extLst>
          </p:cNvPr>
          <p:cNvSpPr/>
          <p:nvPr/>
        </p:nvSpPr>
        <p:spPr>
          <a:xfrm>
            <a:off x="9029700" y="4030661"/>
            <a:ext cx="1612900" cy="698502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AD (Demencia Alzheimer)</a:t>
            </a:r>
            <a:endParaRPr lang="es-CO" dirty="0">
              <a:solidFill>
                <a:schemeClr val="bg1"/>
              </a:solidFill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362D6935-3F51-3594-7B34-7C498F63FA3F}"/>
              </a:ext>
            </a:extLst>
          </p:cNvPr>
          <p:cNvCxnSpPr>
            <a:cxnSpLocks/>
          </p:cNvCxnSpPr>
          <p:nvPr/>
        </p:nvCxnSpPr>
        <p:spPr>
          <a:xfrm flipV="1">
            <a:off x="8369300" y="2461419"/>
            <a:ext cx="660400" cy="844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EE6A3D5-DFAE-DBDF-FA40-C735DB737240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8369300" y="3363117"/>
            <a:ext cx="660400" cy="1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873A6FAD-877B-DD44-E249-C3DF5162135D}"/>
              </a:ext>
            </a:extLst>
          </p:cNvPr>
          <p:cNvCxnSpPr>
            <a:cxnSpLocks/>
          </p:cNvCxnSpPr>
          <p:nvPr/>
        </p:nvCxnSpPr>
        <p:spPr>
          <a:xfrm>
            <a:off x="8356600" y="3365499"/>
            <a:ext cx="660400" cy="999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C464E36D-D74A-E395-E7B7-A8D9A1CB13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1820069"/>
            <a:ext cx="457200" cy="45720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2E4C43CC-A544-D649-9C21-CB72EE1847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200" y="2340769"/>
            <a:ext cx="457200" cy="457200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3B7CE409-BDB0-B2A1-FB76-6AD764F6E0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281" y="2936079"/>
            <a:ext cx="427038" cy="427038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DE6595A3-39BB-6351-1D5C-803F73CFB4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281" y="3429000"/>
            <a:ext cx="427038" cy="427038"/>
          </a:xfrm>
          <a:prstGeom prst="rect">
            <a:avLst/>
          </a:prstGeom>
        </p:spPr>
      </p:pic>
      <p:pic>
        <p:nvPicPr>
          <p:cNvPr id="42" name="Imagen 41">
            <a:extLst>
              <a:ext uri="{FF2B5EF4-FFF2-40B4-BE49-F238E27FC236}">
                <a16:creationId xmlns:a16="http://schemas.microsoft.com/office/drawing/2014/main" id="{54E3E212-55E7-E231-78B2-9F3E9A7AC6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280" y="4030661"/>
            <a:ext cx="427039" cy="427039"/>
          </a:xfrm>
          <a:prstGeom prst="rect">
            <a:avLst/>
          </a:prstGeom>
        </p:spPr>
      </p:pic>
      <p:pic>
        <p:nvPicPr>
          <p:cNvPr id="44" name="Imagen 43">
            <a:extLst>
              <a:ext uri="{FF2B5EF4-FFF2-40B4-BE49-F238E27FC236}">
                <a16:creationId xmlns:a16="http://schemas.microsoft.com/office/drawing/2014/main" id="{6323F383-84AE-B366-8559-64DB50F6D2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280" y="4523582"/>
            <a:ext cx="427039" cy="427039"/>
          </a:xfrm>
          <a:prstGeom prst="rect">
            <a:avLst/>
          </a:prstGeom>
        </p:spPr>
      </p:pic>
      <p:sp>
        <p:nvSpPr>
          <p:cNvPr id="45" name="CuadroTexto 44">
            <a:extLst>
              <a:ext uri="{FF2B5EF4-FFF2-40B4-BE49-F238E27FC236}">
                <a16:creationId xmlns:a16="http://schemas.microsoft.com/office/drawing/2014/main" id="{CE03662D-57DA-E865-2E37-403320B955A3}"/>
              </a:ext>
            </a:extLst>
          </p:cNvPr>
          <p:cNvSpPr txBox="1"/>
          <p:nvPr/>
        </p:nvSpPr>
        <p:spPr>
          <a:xfrm>
            <a:off x="1275779" y="3934480"/>
            <a:ext cx="2328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Imágenes alimentan modelo</a:t>
            </a:r>
          </a:p>
          <a:p>
            <a:pPr algn="ctr"/>
            <a:r>
              <a:rPr lang="es-ES" sz="1400" dirty="0"/>
              <a:t>(Corte axial y coronal)</a:t>
            </a:r>
            <a:endParaRPr lang="es-CO" sz="1400" dirty="0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1758DBD-CD3D-9FD0-D1F9-CA677E628CC7}"/>
              </a:ext>
            </a:extLst>
          </p:cNvPr>
          <p:cNvSpPr txBox="1"/>
          <p:nvPr/>
        </p:nvSpPr>
        <p:spPr>
          <a:xfrm>
            <a:off x="3911601" y="4575274"/>
            <a:ext cx="1383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Capa de entrada</a:t>
            </a:r>
            <a:endParaRPr lang="es-CO" sz="14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35844DC5-3463-03BA-E05A-734DC049646F}"/>
              </a:ext>
            </a:extLst>
          </p:cNvPr>
          <p:cNvSpPr txBox="1"/>
          <p:nvPr/>
        </p:nvSpPr>
        <p:spPr>
          <a:xfrm>
            <a:off x="5779050" y="4796732"/>
            <a:ext cx="11811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Capas ocultas</a:t>
            </a:r>
            <a:endParaRPr lang="es-CO" sz="1400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E3BE9DF-8B44-C8BD-7F4F-079759CB5465}"/>
              </a:ext>
            </a:extLst>
          </p:cNvPr>
          <p:cNvSpPr txBox="1"/>
          <p:nvPr/>
        </p:nvSpPr>
        <p:spPr>
          <a:xfrm>
            <a:off x="7600921" y="4267497"/>
            <a:ext cx="1080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Capas salida</a:t>
            </a:r>
            <a:endParaRPr lang="es-CO" sz="14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0286EA5A-7D4E-3047-4F83-964B62E6E7D9}"/>
              </a:ext>
            </a:extLst>
          </p:cNvPr>
          <p:cNvSpPr txBox="1"/>
          <p:nvPr/>
        </p:nvSpPr>
        <p:spPr>
          <a:xfrm>
            <a:off x="1962095" y="4389885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(224, 224, 3)</a:t>
            </a:r>
            <a:endParaRPr lang="es-CO" sz="14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50135D6-3FB9-1F75-85F0-67C34452AC04}"/>
              </a:ext>
            </a:extLst>
          </p:cNvPr>
          <p:cNvSpPr txBox="1"/>
          <p:nvPr/>
        </p:nvSpPr>
        <p:spPr>
          <a:xfrm>
            <a:off x="3597747" y="1252795"/>
            <a:ext cx="531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Red Neuronal Convolucional de Aprendizaje profundo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3146986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75E886B-12FE-E563-0FE3-FE1134E28CAA}"/>
              </a:ext>
            </a:extLst>
          </p:cNvPr>
          <p:cNvSpPr/>
          <p:nvPr/>
        </p:nvSpPr>
        <p:spPr>
          <a:xfrm>
            <a:off x="872833" y="757403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Solicitud  acceso datos repositorio </a:t>
            </a:r>
            <a:r>
              <a:rPr lang="es-ES" sz="1100" b="1" dirty="0"/>
              <a:t>ADNI</a:t>
            </a:r>
          </a:p>
          <a:p>
            <a:pPr algn="ctr"/>
            <a:r>
              <a:rPr lang="es-CO" sz="1100" dirty="0"/>
              <a:t>https://adni.loni.usc.edu/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A26951B-0DFD-B667-EB90-00E048C98E30}"/>
              </a:ext>
            </a:extLst>
          </p:cNvPr>
          <p:cNvSpPr/>
          <p:nvPr/>
        </p:nvSpPr>
        <p:spPr>
          <a:xfrm>
            <a:off x="3094178" y="757402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Descarga de imágenes en almacenamiento local</a:t>
            </a:r>
            <a:endParaRPr lang="es-CO" sz="1050" dirty="0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0B72BB8D-F80A-CFA1-8FC6-0044B3BCCE4C}"/>
              </a:ext>
            </a:extLst>
          </p:cNvPr>
          <p:cNvSpPr/>
          <p:nvPr/>
        </p:nvSpPr>
        <p:spPr>
          <a:xfrm>
            <a:off x="2528450" y="1089910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634310E-9B19-1513-F69B-3AD77E9427D0}"/>
              </a:ext>
            </a:extLst>
          </p:cNvPr>
          <p:cNvSpPr/>
          <p:nvPr/>
        </p:nvSpPr>
        <p:spPr>
          <a:xfrm>
            <a:off x="5338619" y="757403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Análisis de datos y formato de imagen medica (MRI – NIFTI)</a:t>
            </a:r>
            <a:endParaRPr lang="es-CO" sz="105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FB7CB69-E700-5EFF-4E0D-3E1CE73F0615}"/>
              </a:ext>
            </a:extLst>
          </p:cNvPr>
          <p:cNvSpPr/>
          <p:nvPr/>
        </p:nvSpPr>
        <p:spPr>
          <a:xfrm>
            <a:off x="7559964" y="757402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Estructuración de directorios y almacenamiento de datos demográficos</a:t>
            </a:r>
            <a:endParaRPr lang="es-CO" sz="1050" dirty="0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7B9A91BA-B0C7-BEE6-9D76-BBC04AF138D6}"/>
              </a:ext>
            </a:extLst>
          </p:cNvPr>
          <p:cNvSpPr/>
          <p:nvPr/>
        </p:nvSpPr>
        <p:spPr>
          <a:xfrm>
            <a:off x="6994236" y="1089910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3840AF13-0A48-765B-B10B-3F4B43F7287C}"/>
              </a:ext>
            </a:extLst>
          </p:cNvPr>
          <p:cNvSpPr/>
          <p:nvPr/>
        </p:nvSpPr>
        <p:spPr>
          <a:xfrm>
            <a:off x="4747487" y="1089910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7E15EFD4-25C1-4133-44E8-C1EFF90AA9F2}"/>
              </a:ext>
            </a:extLst>
          </p:cNvPr>
          <p:cNvSpPr/>
          <p:nvPr/>
        </p:nvSpPr>
        <p:spPr>
          <a:xfrm>
            <a:off x="872833" y="1962753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Lectura en ciclo directorio repositorio imágenes en formato  NIFTI</a:t>
            </a:r>
            <a:endParaRPr lang="es-CO" sz="105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D7A5DF5-0C72-4347-CF6A-4B30A1B894E8}"/>
              </a:ext>
            </a:extLst>
          </p:cNvPr>
          <p:cNvSpPr/>
          <p:nvPr/>
        </p:nvSpPr>
        <p:spPr>
          <a:xfrm>
            <a:off x="3094178" y="1962752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Función extracción cerebro</a:t>
            </a:r>
            <a:endParaRPr lang="es-CO" sz="1050" dirty="0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9391864A-4379-8392-7774-F8298CFC32FB}"/>
              </a:ext>
            </a:extLst>
          </p:cNvPr>
          <p:cNvSpPr/>
          <p:nvPr/>
        </p:nvSpPr>
        <p:spPr>
          <a:xfrm>
            <a:off x="2528450" y="2295260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68E4C089-FB05-BC2D-6840-4CAEA86B15AE}"/>
              </a:ext>
            </a:extLst>
          </p:cNvPr>
          <p:cNvSpPr/>
          <p:nvPr/>
        </p:nvSpPr>
        <p:spPr>
          <a:xfrm>
            <a:off x="5338619" y="1962753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Remover cuello, tejido extra cerebral y homogenizar imagen</a:t>
            </a:r>
            <a:endParaRPr lang="es-CO" sz="1050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3FF1F74A-D386-C932-CD36-EF4B319B8748}"/>
              </a:ext>
            </a:extLst>
          </p:cNvPr>
          <p:cNvSpPr/>
          <p:nvPr/>
        </p:nvSpPr>
        <p:spPr>
          <a:xfrm>
            <a:off x="7559964" y="1962751"/>
            <a:ext cx="1653309" cy="7890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Despojar calavera</a:t>
            </a:r>
            <a:endParaRPr lang="es-CO" sz="1050" dirty="0"/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B7360F69-558D-A2AD-DED6-708B8E101005}"/>
              </a:ext>
            </a:extLst>
          </p:cNvPr>
          <p:cNvSpPr/>
          <p:nvPr/>
        </p:nvSpPr>
        <p:spPr>
          <a:xfrm>
            <a:off x="6994236" y="2295260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64E1592B-8035-DE61-35C5-B823B568FF50}"/>
              </a:ext>
            </a:extLst>
          </p:cNvPr>
          <p:cNvSpPr/>
          <p:nvPr/>
        </p:nvSpPr>
        <p:spPr>
          <a:xfrm>
            <a:off x="4747487" y="2295260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D750115A-C646-A96F-8EFE-9433B7FCE50A}"/>
              </a:ext>
            </a:extLst>
          </p:cNvPr>
          <p:cNvSpPr/>
          <p:nvPr/>
        </p:nvSpPr>
        <p:spPr>
          <a:xfrm>
            <a:off x="9781309" y="1962751"/>
            <a:ext cx="1884218" cy="78900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Eliminar objetos extraños, zoom y almacenamiento en formato NIFTI comprimido (gz)</a:t>
            </a:r>
            <a:endParaRPr lang="es-CO" sz="1050" dirty="0"/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485AE264-F171-2525-14A1-33D62E656D09}"/>
              </a:ext>
            </a:extLst>
          </p:cNvPr>
          <p:cNvSpPr/>
          <p:nvPr/>
        </p:nvSpPr>
        <p:spPr>
          <a:xfrm>
            <a:off x="9215581" y="2295260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5204739-BC3C-8DA0-9ABC-D64B0893A52B}"/>
              </a:ext>
            </a:extLst>
          </p:cNvPr>
          <p:cNvSpPr txBox="1"/>
          <p:nvPr/>
        </p:nvSpPr>
        <p:spPr>
          <a:xfrm>
            <a:off x="5209309" y="6208"/>
            <a:ext cx="15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Flujo de datos</a:t>
            </a:r>
            <a:endParaRPr lang="es-CO" b="1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7730F73-BAFF-D14D-4BE9-1A4CFAC8ACB6}"/>
              </a:ext>
            </a:extLst>
          </p:cNvPr>
          <p:cNvSpPr txBox="1"/>
          <p:nvPr/>
        </p:nvSpPr>
        <p:spPr>
          <a:xfrm>
            <a:off x="808178" y="399610"/>
            <a:ext cx="227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1. Extracción de datos</a:t>
            </a:r>
            <a:endParaRPr lang="es-CO" b="1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42AE971-4933-C7BC-61B1-8E32948BCAFE}"/>
              </a:ext>
            </a:extLst>
          </p:cNvPr>
          <p:cNvSpPr txBox="1"/>
          <p:nvPr/>
        </p:nvSpPr>
        <p:spPr>
          <a:xfrm>
            <a:off x="786748" y="1602530"/>
            <a:ext cx="461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2. Extracción de cerebro (IMR, Formato NIFTI)</a:t>
            </a:r>
            <a:endParaRPr lang="es-CO" b="1" dirty="0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763A30A7-3B17-71E2-1E37-B3E65C1C87B0}"/>
              </a:ext>
            </a:extLst>
          </p:cNvPr>
          <p:cNvSpPr/>
          <p:nvPr/>
        </p:nvSpPr>
        <p:spPr>
          <a:xfrm>
            <a:off x="875141" y="757401"/>
            <a:ext cx="1653309" cy="7890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Solicitud  acceso datos repositorio </a:t>
            </a:r>
            <a:r>
              <a:rPr lang="es-ES" sz="1100" b="1" dirty="0"/>
              <a:t>ADNI</a:t>
            </a:r>
          </a:p>
          <a:p>
            <a:pPr algn="ctr"/>
            <a:r>
              <a:rPr lang="es-CO" sz="1100" dirty="0"/>
              <a:t>https://adni.loni.usc.edu/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84378392-5E67-9008-F3A6-AE95504A89B5}"/>
              </a:ext>
            </a:extLst>
          </p:cNvPr>
          <p:cNvSpPr/>
          <p:nvPr/>
        </p:nvSpPr>
        <p:spPr>
          <a:xfrm>
            <a:off x="3096486" y="757400"/>
            <a:ext cx="1653309" cy="7890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Descarga de imágenes en almacenamiento local</a:t>
            </a:r>
            <a:endParaRPr lang="es-CO" sz="1050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CE9A4111-94F9-4106-5A75-E23CB977BAD1}"/>
              </a:ext>
            </a:extLst>
          </p:cNvPr>
          <p:cNvSpPr/>
          <p:nvPr/>
        </p:nvSpPr>
        <p:spPr>
          <a:xfrm>
            <a:off x="5340927" y="757401"/>
            <a:ext cx="1653309" cy="7890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Análisis de datos y formato de imagen medica (MRI – NIFTI) y generación logs de auditoria</a:t>
            </a:r>
            <a:endParaRPr lang="es-CO" sz="1050" dirty="0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1EEE9425-BFAE-2812-D818-A94163018906}"/>
              </a:ext>
            </a:extLst>
          </p:cNvPr>
          <p:cNvSpPr/>
          <p:nvPr/>
        </p:nvSpPr>
        <p:spPr>
          <a:xfrm>
            <a:off x="7562272" y="757400"/>
            <a:ext cx="1653309" cy="7890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Estructuración de directorios y almacenamiento de datos demográficos</a:t>
            </a:r>
            <a:endParaRPr lang="es-CO" sz="1050" dirty="0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54B70420-AE80-AE2A-2B13-43922DC36E3B}"/>
              </a:ext>
            </a:extLst>
          </p:cNvPr>
          <p:cNvSpPr/>
          <p:nvPr/>
        </p:nvSpPr>
        <p:spPr>
          <a:xfrm>
            <a:off x="875141" y="1962751"/>
            <a:ext cx="1653309" cy="7890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Lectura en ciclo directorio repositorio imágenes en formato  NIFTI</a:t>
            </a:r>
            <a:endParaRPr lang="es-CO" sz="1050" dirty="0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3E03BFCD-53F7-506F-B0FC-D2E8431514D7}"/>
              </a:ext>
            </a:extLst>
          </p:cNvPr>
          <p:cNvSpPr/>
          <p:nvPr/>
        </p:nvSpPr>
        <p:spPr>
          <a:xfrm>
            <a:off x="3096486" y="1962750"/>
            <a:ext cx="1653309" cy="7890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Función extracción cerebro</a:t>
            </a:r>
            <a:endParaRPr lang="es-CO" sz="1050" dirty="0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21C2FCD8-6E7D-9FC7-DCBD-7DD7588B90E1}"/>
              </a:ext>
            </a:extLst>
          </p:cNvPr>
          <p:cNvSpPr/>
          <p:nvPr/>
        </p:nvSpPr>
        <p:spPr>
          <a:xfrm>
            <a:off x="5340927" y="1962751"/>
            <a:ext cx="1653309" cy="7890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Remover cuello, tejido extra cerebral y homogenizar imagen</a:t>
            </a:r>
            <a:endParaRPr lang="es-CO" sz="1050" dirty="0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3A2E8596-7EF2-1367-2643-098B7043BDD0}"/>
              </a:ext>
            </a:extLst>
          </p:cNvPr>
          <p:cNvSpPr/>
          <p:nvPr/>
        </p:nvSpPr>
        <p:spPr>
          <a:xfrm>
            <a:off x="870525" y="3228135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Lectura en ciclo directorio repositorio imágenes en formato  NIFTI</a:t>
            </a:r>
            <a:endParaRPr lang="es-CO" sz="1050" dirty="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FD4B3143-DEF5-77FF-C149-F536AEF015E0}"/>
              </a:ext>
            </a:extLst>
          </p:cNvPr>
          <p:cNvSpPr/>
          <p:nvPr/>
        </p:nvSpPr>
        <p:spPr>
          <a:xfrm>
            <a:off x="3091870" y="3228134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Función extracción cerebro</a:t>
            </a:r>
            <a:endParaRPr lang="es-CO" sz="1050" dirty="0"/>
          </a:p>
        </p:txBody>
      </p:sp>
      <p:sp>
        <p:nvSpPr>
          <p:cNvPr id="46" name="Flecha: a la derecha 45">
            <a:extLst>
              <a:ext uri="{FF2B5EF4-FFF2-40B4-BE49-F238E27FC236}">
                <a16:creationId xmlns:a16="http://schemas.microsoft.com/office/drawing/2014/main" id="{F4CC1AB2-7343-754F-37B9-AD680ED2510F}"/>
              </a:ext>
            </a:extLst>
          </p:cNvPr>
          <p:cNvSpPr/>
          <p:nvPr/>
        </p:nvSpPr>
        <p:spPr>
          <a:xfrm>
            <a:off x="2526142" y="3560642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3A30DF57-DFD3-5BC3-1A9F-4E19B575F5B6}"/>
              </a:ext>
            </a:extLst>
          </p:cNvPr>
          <p:cNvSpPr/>
          <p:nvPr/>
        </p:nvSpPr>
        <p:spPr>
          <a:xfrm>
            <a:off x="5336311" y="3228135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Remover cuello, tejido extra cerebral y homogenizar imagen</a:t>
            </a:r>
            <a:endParaRPr lang="es-CO" sz="1050" dirty="0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BF68F509-D8BE-CC7A-6334-371C6861EEC9}"/>
              </a:ext>
            </a:extLst>
          </p:cNvPr>
          <p:cNvSpPr/>
          <p:nvPr/>
        </p:nvSpPr>
        <p:spPr>
          <a:xfrm>
            <a:off x="7557656" y="3228133"/>
            <a:ext cx="1653309" cy="7890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Ecualizar contraste Y NORMALIZAR ESCALA DE GRISES</a:t>
            </a:r>
            <a:endParaRPr lang="es-CO" sz="1050" dirty="0"/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00E4F3E9-86E8-FF7D-E35B-439091CCEFC1}"/>
              </a:ext>
            </a:extLst>
          </p:cNvPr>
          <p:cNvSpPr/>
          <p:nvPr/>
        </p:nvSpPr>
        <p:spPr>
          <a:xfrm>
            <a:off x="6991928" y="3560642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F3416B2D-3E41-56B5-3B1F-6C2630AC2600}"/>
              </a:ext>
            </a:extLst>
          </p:cNvPr>
          <p:cNvSpPr/>
          <p:nvPr/>
        </p:nvSpPr>
        <p:spPr>
          <a:xfrm>
            <a:off x="4745179" y="3560642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7AB3BBA8-36B5-4B82-1A5B-1F440B5CB6CF}"/>
              </a:ext>
            </a:extLst>
          </p:cNvPr>
          <p:cNvSpPr/>
          <p:nvPr/>
        </p:nvSpPr>
        <p:spPr>
          <a:xfrm>
            <a:off x="9779001" y="3228133"/>
            <a:ext cx="1884218" cy="78900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Generar ruta jerárquica de almacenamiento de imágenes y guardar en formato JPG</a:t>
            </a:r>
            <a:endParaRPr lang="es-CO" sz="1050" dirty="0"/>
          </a:p>
        </p:txBody>
      </p: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B8563D7B-A5FD-9844-41D5-D7EC0BC2E2E2}"/>
              </a:ext>
            </a:extLst>
          </p:cNvPr>
          <p:cNvSpPr/>
          <p:nvPr/>
        </p:nvSpPr>
        <p:spPr>
          <a:xfrm>
            <a:off x="9213273" y="3560642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FB890BF9-EBC6-88C9-5628-C51C18B7A500}"/>
              </a:ext>
            </a:extLst>
          </p:cNvPr>
          <p:cNvSpPr/>
          <p:nvPr/>
        </p:nvSpPr>
        <p:spPr>
          <a:xfrm>
            <a:off x="872833" y="3228133"/>
            <a:ext cx="1653309" cy="7890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Conversión IMR de NIFTI a JPG (corte axial y coronal)</a:t>
            </a:r>
            <a:endParaRPr lang="es-CO" sz="1050" dirty="0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63B19ECD-7EBE-85F6-DAB6-4631B8C29759}"/>
              </a:ext>
            </a:extLst>
          </p:cNvPr>
          <p:cNvSpPr/>
          <p:nvPr/>
        </p:nvSpPr>
        <p:spPr>
          <a:xfrm>
            <a:off x="3094178" y="3228132"/>
            <a:ext cx="1653309" cy="7890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Redimensionamiento estándar en 2D (256,256,1)</a:t>
            </a:r>
            <a:endParaRPr lang="es-CO" sz="1050" dirty="0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7413FC5-8DDE-3052-C0D5-4C05E6C6218E}"/>
              </a:ext>
            </a:extLst>
          </p:cNvPr>
          <p:cNvSpPr/>
          <p:nvPr/>
        </p:nvSpPr>
        <p:spPr>
          <a:xfrm>
            <a:off x="5338619" y="3228133"/>
            <a:ext cx="1653309" cy="7890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Eliminación de ruido y suavizar imágenes JPG</a:t>
            </a:r>
            <a:endParaRPr lang="es-CO" sz="1050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79838BB-B2BD-5EB4-C29E-09DEF9B97A90}"/>
              </a:ext>
            </a:extLst>
          </p:cNvPr>
          <p:cNvSpPr txBox="1"/>
          <p:nvPr/>
        </p:nvSpPr>
        <p:spPr>
          <a:xfrm>
            <a:off x="771405" y="2839621"/>
            <a:ext cx="730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3. Transformación (pre-procesamiento Imágenes de resonancia magnética)</a:t>
            </a:r>
            <a:endParaRPr lang="es-CO" b="1" dirty="0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3DE91D3B-477F-46E9-59D4-78E962F32358}"/>
              </a:ext>
            </a:extLst>
          </p:cNvPr>
          <p:cNvSpPr/>
          <p:nvPr/>
        </p:nvSpPr>
        <p:spPr>
          <a:xfrm>
            <a:off x="868218" y="4552290"/>
            <a:ext cx="1630212" cy="78885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Copiado de imágenes JPG a estructura (Entrenamiento, pruebas y validación &gt; AD, MCI, CN)</a:t>
            </a:r>
            <a:endParaRPr lang="es-CO" sz="1050" dirty="0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12E5AEE8-E72B-5008-72EC-06C84C4ADC82}"/>
              </a:ext>
            </a:extLst>
          </p:cNvPr>
          <p:cNvSpPr/>
          <p:nvPr/>
        </p:nvSpPr>
        <p:spPr>
          <a:xfrm>
            <a:off x="3089562" y="4552290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Función extracción cerebro</a:t>
            </a:r>
            <a:endParaRPr lang="es-CO" sz="1050" dirty="0"/>
          </a:p>
        </p:txBody>
      </p:sp>
      <p:sp>
        <p:nvSpPr>
          <p:cNvPr id="72" name="Flecha: a la derecha 71">
            <a:extLst>
              <a:ext uri="{FF2B5EF4-FFF2-40B4-BE49-F238E27FC236}">
                <a16:creationId xmlns:a16="http://schemas.microsoft.com/office/drawing/2014/main" id="{9A9E5A43-CECC-1D4A-F5DE-B1242004C9B5}"/>
              </a:ext>
            </a:extLst>
          </p:cNvPr>
          <p:cNvSpPr/>
          <p:nvPr/>
        </p:nvSpPr>
        <p:spPr>
          <a:xfrm>
            <a:off x="2523834" y="4884798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705B1A5F-E23F-B4E8-427B-246CBD7362A9}"/>
              </a:ext>
            </a:extLst>
          </p:cNvPr>
          <p:cNvSpPr/>
          <p:nvPr/>
        </p:nvSpPr>
        <p:spPr>
          <a:xfrm>
            <a:off x="5334003" y="4552291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Remover cuello, tejido extra cerebral y homogenizar imagen</a:t>
            </a:r>
            <a:endParaRPr lang="es-CO" sz="1050" dirty="0"/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021BE42C-60F2-F785-362F-23860C80EDE3}"/>
              </a:ext>
            </a:extLst>
          </p:cNvPr>
          <p:cNvSpPr/>
          <p:nvPr/>
        </p:nvSpPr>
        <p:spPr>
          <a:xfrm>
            <a:off x="7555348" y="4552289"/>
            <a:ext cx="1653309" cy="7890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Generación de datos aleatorios, variaciones a partir de originales</a:t>
            </a:r>
            <a:endParaRPr lang="es-CO" sz="1050" dirty="0"/>
          </a:p>
        </p:txBody>
      </p:sp>
      <p:sp>
        <p:nvSpPr>
          <p:cNvPr id="75" name="Flecha: a la derecha 74">
            <a:extLst>
              <a:ext uri="{FF2B5EF4-FFF2-40B4-BE49-F238E27FC236}">
                <a16:creationId xmlns:a16="http://schemas.microsoft.com/office/drawing/2014/main" id="{51E195C5-10EB-5C69-CD38-B01282991414}"/>
              </a:ext>
            </a:extLst>
          </p:cNvPr>
          <p:cNvSpPr/>
          <p:nvPr/>
        </p:nvSpPr>
        <p:spPr>
          <a:xfrm>
            <a:off x="6989620" y="4884798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Flecha: a la derecha 75">
            <a:extLst>
              <a:ext uri="{FF2B5EF4-FFF2-40B4-BE49-F238E27FC236}">
                <a16:creationId xmlns:a16="http://schemas.microsoft.com/office/drawing/2014/main" id="{61228F41-DE52-7D15-AD47-F68016AF4F84}"/>
              </a:ext>
            </a:extLst>
          </p:cNvPr>
          <p:cNvSpPr/>
          <p:nvPr/>
        </p:nvSpPr>
        <p:spPr>
          <a:xfrm>
            <a:off x="4742871" y="4884798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C01D5F22-A0D1-90F4-E53E-D807E7E62F22}"/>
              </a:ext>
            </a:extLst>
          </p:cNvPr>
          <p:cNvSpPr/>
          <p:nvPr/>
        </p:nvSpPr>
        <p:spPr>
          <a:xfrm>
            <a:off x="9776693" y="4552289"/>
            <a:ext cx="1884218" cy="78900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Almacenar datos</a:t>
            </a:r>
            <a:endParaRPr lang="es-CO" sz="1050" dirty="0"/>
          </a:p>
        </p:txBody>
      </p:sp>
      <p:sp>
        <p:nvSpPr>
          <p:cNvPr id="78" name="Flecha: a la derecha 77">
            <a:extLst>
              <a:ext uri="{FF2B5EF4-FFF2-40B4-BE49-F238E27FC236}">
                <a16:creationId xmlns:a16="http://schemas.microsoft.com/office/drawing/2014/main" id="{2057D518-4936-03ED-D9F4-CBCDC63FC300}"/>
              </a:ext>
            </a:extLst>
          </p:cNvPr>
          <p:cNvSpPr/>
          <p:nvPr/>
        </p:nvSpPr>
        <p:spPr>
          <a:xfrm>
            <a:off x="9210965" y="4884798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D11A4238-D79A-FC00-57FE-727491C79A9A}"/>
              </a:ext>
            </a:extLst>
          </p:cNvPr>
          <p:cNvSpPr/>
          <p:nvPr/>
        </p:nvSpPr>
        <p:spPr>
          <a:xfrm>
            <a:off x="3091870" y="4552288"/>
            <a:ext cx="1653309" cy="7890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Asignación grupos de datos</a:t>
            </a:r>
            <a:endParaRPr lang="es-CO" sz="1050" dirty="0"/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BD6B7BD7-BF36-4C57-7667-E6298DB31FB9}"/>
              </a:ext>
            </a:extLst>
          </p:cNvPr>
          <p:cNvSpPr/>
          <p:nvPr/>
        </p:nvSpPr>
        <p:spPr>
          <a:xfrm>
            <a:off x="5336311" y="4552289"/>
            <a:ext cx="1653309" cy="7890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Balanceo de clases</a:t>
            </a:r>
            <a:endParaRPr lang="es-CO" sz="1050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28697F78-DD3E-280D-FE4A-C6568A08C5F7}"/>
              </a:ext>
            </a:extLst>
          </p:cNvPr>
          <p:cNvSpPr txBox="1"/>
          <p:nvPr/>
        </p:nvSpPr>
        <p:spPr>
          <a:xfrm>
            <a:off x="771405" y="4090385"/>
            <a:ext cx="572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4. Homogenizar y preparar conjuntos de datos procesados</a:t>
            </a:r>
            <a:endParaRPr lang="es-CO" b="1" dirty="0"/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104A4CF0-189A-FF54-AA9A-417099BA28C3}"/>
              </a:ext>
            </a:extLst>
          </p:cNvPr>
          <p:cNvSpPr/>
          <p:nvPr/>
        </p:nvSpPr>
        <p:spPr>
          <a:xfrm>
            <a:off x="883561" y="5839375"/>
            <a:ext cx="1630212" cy="78885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Selección de 4 modelos pre-entrenados</a:t>
            </a:r>
            <a:endParaRPr lang="es-CO" sz="1050" dirty="0"/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4CB4E048-0468-5B3A-8404-D90C54835832}"/>
              </a:ext>
            </a:extLst>
          </p:cNvPr>
          <p:cNvSpPr/>
          <p:nvPr/>
        </p:nvSpPr>
        <p:spPr>
          <a:xfrm>
            <a:off x="3104905" y="5839375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Función extracción cerebro</a:t>
            </a:r>
            <a:endParaRPr lang="es-CO" sz="1050" dirty="0"/>
          </a:p>
        </p:txBody>
      </p:sp>
      <p:sp>
        <p:nvSpPr>
          <p:cNvPr id="97" name="Flecha: a la derecha 96">
            <a:extLst>
              <a:ext uri="{FF2B5EF4-FFF2-40B4-BE49-F238E27FC236}">
                <a16:creationId xmlns:a16="http://schemas.microsoft.com/office/drawing/2014/main" id="{CA72F99A-1941-B40A-B8EF-E3F5ACB8A9BA}"/>
              </a:ext>
            </a:extLst>
          </p:cNvPr>
          <p:cNvSpPr/>
          <p:nvPr/>
        </p:nvSpPr>
        <p:spPr>
          <a:xfrm>
            <a:off x="2539177" y="6171883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E536054F-4101-0207-7346-915C770FD850}"/>
              </a:ext>
            </a:extLst>
          </p:cNvPr>
          <p:cNvSpPr/>
          <p:nvPr/>
        </p:nvSpPr>
        <p:spPr>
          <a:xfrm>
            <a:off x="5349346" y="5839376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Remover cuello, tejido extra cerebral y homogenizar imagen</a:t>
            </a:r>
            <a:endParaRPr lang="es-CO" sz="1050" dirty="0"/>
          </a:p>
        </p:txBody>
      </p:sp>
      <p:sp>
        <p:nvSpPr>
          <p:cNvPr id="99" name="Rectángulo: esquinas redondeadas 98">
            <a:extLst>
              <a:ext uri="{FF2B5EF4-FFF2-40B4-BE49-F238E27FC236}">
                <a16:creationId xmlns:a16="http://schemas.microsoft.com/office/drawing/2014/main" id="{37D0F3D9-995D-3168-71E1-ADE9473D8F86}"/>
              </a:ext>
            </a:extLst>
          </p:cNvPr>
          <p:cNvSpPr/>
          <p:nvPr/>
        </p:nvSpPr>
        <p:spPr>
          <a:xfrm>
            <a:off x="7570691" y="5839374"/>
            <a:ext cx="1653309" cy="7890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Análisis resultados</a:t>
            </a:r>
            <a:endParaRPr lang="es-CO" sz="1050" dirty="0"/>
          </a:p>
        </p:txBody>
      </p:sp>
      <p:sp>
        <p:nvSpPr>
          <p:cNvPr id="100" name="Flecha: a la derecha 99">
            <a:extLst>
              <a:ext uri="{FF2B5EF4-FFF2-40B4-BE49-F238E27FC236}">
                <a16:creationId xmlns:a16="http://schemas.microsoft.com/office/drawing/2014/main" id="{921DC3FF-5694-8B6A-D002-6D15AE714907}"/>
              </a:ext>
            </a:extLst>
          </p:cNvPr>
          <p:cNvSpPr/>
          <p:nvPr/>
        </p:nvSpPr>
        <p:spPr>
          <a:xfrm>
            <a:off x="7004963" y="6171883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1" name="Flecha: a la derecha 100">
            <a:extLst>
              <a:ext uri="{FF2B5EF4-FFF2-40B4-BE49-F238E27FC236}">
                <a16:creationId xmlns:a16="http://schemas.microsoft.com/office/drawing/2014/main" id="{205270B3-ED8F-7602-4A27-35405766D4F6}"/>
              </a:ext>
            </a:extLst>
          </p:cNvPr>
          <p:cNvSpPr/>
          <p:nvPr/>
        </p:nvSpPr>
        <p:spPr>
          <a:xfrm>
            <a:off x="4758214" y="6171883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EB49A601-2C90-B626-2E6E-5994606F4EFA}"/>
              </a:ext>
            </a:extLst>
          </p:cNvPr>
          <p:cNvSpPr/>
          <p:nvPr/>
        </p:nvSpPr>
        <p:spPr>
          <a:xfrm>
            <a:off x="9792036" y="5839374"/>
            <a:ext cx="1884218" cy="789006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Crear modelo afinado y repetir pasos anteriores</a:t>
            </a:r>
            <a:endParaRPr lang="es-CO" sz="1050" dirty="0"/>
          </a:p>
        </p:txBody>
      </p:sp>
      <p:sp>
        <p:nvSpPr>
          <p:cNvPr id="103" name="Flecha: a la derecha 102">
            <a:extLst>
              <a:ext uri="{FF2B5EF4-FFF2-40B4-BE49-F238E27FC236}">
                <a16:creationId xmlns:a16="http://schemas.microsoft.com/office/drawing/2014/main" id="{AA0322CC-CC94-3188-9924-B6694E15CF13}"/>
              </a:ext>
            </a:extLst>
          </p:cNvPr>
          <p:cNvSpPr/>
          <p:nvPr/>
        </p:nvSpPr>
        <p:spPr>
          <a:xfrm>
            <a:off x="9226308" y="6171883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Rectángulo: esquinas redondeadas 103">
            <a:extLst>
              <a:ext uri="{FF2B5EF4-FFF2-40B4-BE49-F238E27FC236}">
                <a16:creationId xmlns:a16="http://schemas.microsoft.com/office/drawing/2014/main" id="{6750A4BE-0DA1-D526-7EBF-447415269333}"/>
              </a:ext>
            </a:extLst>
          </p:cNvPr>
          <p:cNvSpPr/>
          <p:nvPr/>
        </p:nvSpPr>
        <p:spPr>
          <a:xfrm>
            <a:off x="3107213" y="5839373"/>
            <a:ext cx="1653309" cy="7890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Lectura de datos en formato adecuado para cada modelo pre-entrenado</a:t>
            </a:r>
            <a:endParaRPr lang="es-CO" sz="1050" dirty="0"/>
          </a:p>
        </p:txBody>
      </p:sp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D29243F6-4B9F-D1F1-4DEB-70D74F559A4D}"/>
              </a:ext>
            </a:extLst>
          </p:cNvPr>
          <p:cNvSpPr/>
          <p:nvPr/>
        </p:nvSpPr>
        <p:spPr>
          <a:xfrm>
            <a:off x="5351654" y="5839374"/>
            <a:ext cx="1653309" cy="7890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Creación modelo extrayendo características de modelo original o base</a:t>
            </a:r>
            <a:endParaRPr lang="es-CO" sz="1050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DD173652-F85C-D36A-955F-A10DE0BABAE1}"/>
              </a:ext>
            </a:extLst>
          </p:cNvPr>
          <p:cNvSpPr txBox="1"/>
          <p:nvPr/>
        </p:nvSpPr>
        <p:spPr>
          <a:xfrm>
            <a:off x="786748" y="5377470"/>
            <a:ext cx="59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5. Construcción modelos pre-entredados (Tensorflow - Keras)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480298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75E886B-12FE-E563-0FE3-FE1134E28CAA}"/>
              </a:ext>
            </a:extLst>
          </p:cNvPr>
          <p:cNvSpPr/>
          <p:nvPr/>
        </p:nvSpPr>
        <p:spPr>
          <a:xfrm>
            <a:off x="872833" y="757403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Solicitud  acceso datos repositorio </a:t>
            </a:r>
            <a:r>
              <a:rPr lang="es-ES" sz="1100" b="1" dirty="0"/>
              <a:t>ADNI</a:t>
            </a:r>
          </a:p>
          <a:p>
            <a:pPr algn="ctr"/>
            <a:r>
              <a:rPr lang="es-CO" sz="1100" dirty="0"/>
              <a:t>https://adni.loni.usc.edu/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5A26951B-0DFD-B667-EB90-00E048C98E30}"/>
              </a:ext>
            </a:extLst>
          </p:cNvPr>
          <p:cNvSpPr/>
          <p:nvPr/>
        </p:nvSpPr>
        <p:spPr>
          <a:xfrm>
            <a:off x="3094178" y="757402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Descarga de imágenes en almacenamiento local</a:t>
            </a:r>
            <a:endParaRPr lang="es-CO" sz="1050" dirty="0"/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0B72BB8D-F80A-CFA1-8FC6-0044B3BCCE4C}"/>
              </a:ext>
            </a:extLst>
          </p:cNvPr>
          <p:cNvSpPr/>
          <p:nvPr/>
        </p:nvSpPr>
        <p:spPr>
          <a:xfrm>
            <a:off x="2528450" y="1089910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5634310E-9B19-1513-F69B-3AD77E9427D0}"/>
              </a:ext>
            </a:extLst>
          </p:cNvPr>
          <p:cNvSpPr/>
          <p:nvPr/>
        </p:nvSpPr>
        <p:spPr>
          <a:xfrm>
            <a:off x="5338619" y="757403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Análisis de datos y formato de imagen medica (MRI – NIFTI)</a:t>
            </a:r>
            <a:endParaRPr lang="es-CO" sz="105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FB7CB69-E700-5EFF-4E0D-3E1CE73F0615}"/>
              </a:ext>
            </a:extLst>
          </p:cNvPr>
          <p:cNvSpPr/>
          <p:nvPr/>
        </p:nvSpPr>
        <p:spPr>
          <a:xfrm>
            <a:off x="7559964" y="757402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Estructuración de directorios y almacenamiento de datos demográficos</a:t>
            </a:r>
            <a:endParaRPr lang="es-CO" sz="1050" dirty="0"/>
          </a:p>
        </p:txBody>
      </p:sp>
      <p:sp>
        <p:nvSpPr>
          <p:cNvPr id="21" name="Flecha: a la derecha 20">
            <a:extLst>
              <a:ext uri="{FF2B5EF4-FFF2-40B4-BE49-F238E27FC236}">
                <a16:creationId xmlns:a16="http://schemas.microsoft.com/office/drawing/2014/main" id="{7B9A91BA-B0C7-BEE6-9D76-BBC04AF138D6}"/>
              </a:ext>
            </a:extLst>
          </p:cNvPr>
          <p:cNvSpPr/>
          <p:nvPr/>
        </p:nvSpPr>
        <p:spPr>
          <a:xfrm>
            <a:off x="6994236" y="1089910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2" name="Flecha: a la derecha 21">
            <a:extLst>
              <a:ext uri="{FF2B5EF4-FFF2-40B4-BE49-F238E27FC236}">
                <a16:creationId xmlns:a16="http://schemas.microsoft.com/office/drawing/2014/main" id="{3840AF13-0A48-765B-B10B-3F4B43F7287C}"/>
              </a:ext>
            </a:extLst>
          </p:cNvPr>
          <p:cNvSpPr/>
          <p:nvPr/>
        </p:nvSpPr>
        <p:spPr>
          <a:xfrm>
            <a:off x="4747487" y="1089910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7E15EFD4-25C1-4133-44E8-C1EFF90AA9F2}"/>
              </a:ext>
            </a:extLst>
          </p:cNvPr>
          <p:cNvSpPr/>
          <p:nvPr/>
        </p:nvSpPr>
        <p:spPr>
          <a:xfrm>
            <a:off x="872833" y="1962753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Lectura en ciclo directorio repositorio imágenes en formato  NIFTI</a:t>
            </a:r>
            <a:endParaRPr lang="es-CO" sz="1050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6D7A5DF5-0C72-4347-CF6A-4B30A1B894E8}"/>
              </a:ext>
            </a:extLst>
          </p:cNvPr>
          <p:cNvSpPr/>
          <p:nvPr/>
        </p:nvSpPr>
        <p:spPr>
          <a:xfrm>
            <a:off x="3094178" y="1962752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Función extracción cerebro</a:t>
            </a:r>
            <a:endParaRPr lang="es-CO" sz="1050" dirty="0"/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9391864A-4379-8392-7774-F8298CFC32FB}"/>
              </a:ext>
            </a:extLst>
          </p:cNvPr>
          <p:cNvSpPr/>
          <p:nvPr/>
        </p:nvSpPr>
        <p:spPr>
          <a:xfrm>
            <a:off x="2528450" y="2295260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68E4C089-FB05-BC2D-6840-4CAEA86B15AE}"/>
              </a:ext>
            </a:extLst>
          </p:cNvPr>
          <p:cNvSpPr/>
          <p:nvPr/>
        </p:nvSpPr>
        <p:spPr>
          <a:xfrm>
            <a:off x="5338619" y="1962753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Remover cuello, tejido extra cerebral y homogenizar imagen</a:t>
            </a:r>
            <a:endParaRPr lang="es-CO" sz="1050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3FF1F74A-D386-C932-CD36-EF4B319B8748}"/>
              </a:ext>
            </a:extLst>
          </p:cNvPr>
          <p:cNvSpPr/>
          <p:nvPr/>
        </p:nvSpPr>
        <p:spPr>
          <a:xfrm>
            <a:off x="7559964" y="1962751"/>
            <a:ext cx="1653309" cy="789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Despojar calavera</a:t>
            </a:r>
            <a:endParaRPr lang="es-CO" sz="1050" dirty="0"/>
          </a:p>
        </p:txBody>
      </p:sp>
      <p:sp>
        <p:nvSpPr>
          <p:cNvPr id="30" name="Flecha: a la derecha 29">
            <a:extLst>
              <a:ext uri="{FF2B5EF4-FFF2-40B4-BE49-F238E27FC236}">
                <a16:creationId xmlns:a16="http://schemas.microsoft.com/office/drawing/2014/main" id="{B7360F69-558D-A2AD-DED6-708B8E101005}"/>
              </a:ext>
            </a:extLst>
          </p:cNvPr>
          <p:cNvSpPr/>
          <p:nvPr/>
        </p:nvSpPr>
        <p:spPr>
          <a:xfrm>
            <a:off x="6994236" y="2295260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1" name="Flecha: a la derecha 30">
            <a:extLst>
              <a:ext uri="{FF2B5EF4-FFF2-40B4-BE49-F238E27FC236}">
                <a16:creationId xmlns:a16="http://schemas.microsoft.com/office/drawing/2014/main" id="{64E1592B-8035-DE61-35C5-B823B568FF50}"/>
              </a:ext>
            </a:extLst>
          </p:cNvPr>
          <p:cNvSpPr/>
          <p:nvPr/>
        </p:nvSpPr>
        <p:spPr>
          <a:xfrm>
            <a:off x="4747487" y="2295260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D750115A-C646-A96F-8EFE-9433B7FCE50A}"/>
              </a:ext>
            </a:extLst>
          </p:cNvPr>
          <p:cNvSpPr/>
          <p:nvPr/>
        </p:nvSpPr>
        <p:spPr>
          <a:xfrm>
            <a:off x="9781309" y="1962751"/>
            <a:ext cx="1884218" cy="78900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Eliminar objetos extraños, zoom y almacenamiento en formato NIFTI comprimido (gz)</a:t>
            </a:r>
            <a:endParaRPr lang="es-CO" sz="1050" dirty="0"/>
          </a:p>
        </p:txBody>
      </p:sp>
      <p:sp>
        <p:nvSpPr>
          <p:cNvPr id="33" name="Flecha: a la derecha 32">
            <a:extLst>
              <a:ext uri="{FF2B5EF4-FFF2-40B4-BE49-F238E27FC236}">
                <a16:creationId xmlns:a16="http://schemas.microsoft.com/office/drawing/2014/main" id="{485AE264-F171-2525-14A1-33D62E656D09}"/>
              </a:ext>
            </a:extLst>
          </p:cNvPr>
          <p:cNvSpPr/>
          <p:nvPr/>
        </p:nvSpPr>
        <p:spPr>
          <a:xfrm>
            <a:off x="9215581" y="2295260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5204739-BC3C-8DA0-9ABC-D64B0893A52B}"/>
              </a:ext>
            </a:extLst>
          </p:cNvPr>
          <p:cNvSpPr txBox="1"/>
          <p:nvPr/>
        </p:nvSpPr>
        <p:spPr>
          <a:xfrm>
            <a:off x="5209309" y="6208"/>
            <a:ext cx="1525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Flujo de datos</a:t>
            </a:r>
            <a:endParaRPr lang="es-CO" b="1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B7730F73-BAFF-D14D-4BE9-1A4CFAC8ACB6}"/>
              </a:ext>
            </a:extLst>
          </p:cNvPr>
          <p:cNvSpPr txBox="1"/>
          <p:nvPr/>
        </p:nvSpPr>
        <p:spPr>
          <a:xfrm>
            <a:off x="808178" y="399610"/>
            <a:ext cx="2271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1. Extracción de datos</a:t>
            </a:r>
            <a:endParaRPr lang="es-CO" b="1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42AE971-4933-C7BC-61B1-8E32948BCAFE}"/>
              </a:ext>
            </a:extLst>
          </p:cNvPr>
          <p:cNvSpPr txBox="1"/>
          <p:nvPr/>
        </p:nvSpPr>
        <p:spPr>
          <a:xfrm>
            <a:off x="786748" y="1602530"/>
            <a:ext cx="4617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b="1" dirty="0"/>
              <a:t>2. Extracción de cerebro (IMR, Formato NIFTI)</a:t>
            </a:r>
            <a:endParaRPr lang="es-CO" b="1" dirty="0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763A30A7-3B17-71E2-1E37-B3E65C1C87B0}"/>
              </a:ext>
            </a:extLst>
          </p:cNvPr>
          <p:cNvSpPr/>
          <p:nvPr/>
        </p:nvSpPr>
        <p:spPr>
          <a:xfrm>
            <a:off x="875141" y="757401"/>
            <a:ext cx="1653309" cy="789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100" dirty="0"/>
              <a:t>Solicitud  acceso datos repositorio </a:t>
            </a:r>
            <a:r>
              <a:rPr lang="es-ES" sz="1100" b="1" dirty="0"/>
              <a:t>ADNI</a:t>
            </a:r>
          </a:p>
          <a:p>
            <a:pPr algn="ctr"/>
            <a:r>
              <a:rPr lang="es-CO" sz="1100" dirty="0"/>
              <a:t>https://adni.loni.usc.edu/</a:t>
            </a:r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84378392-5E67-9008-F3A6-AE95504A89B5}"/>
              </a:ext>
            </a:extLst>
          </p:cNvPr>
          <p:cNvSpPr/>
          <p:nvPr/>
        </p:nvSpPr>
        <p:spPr>
          <a:xfrm>
            <a:off x="3096486" y="757400"/>
            <a:ext cx="1653309" cy="789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Descarga de imágenes en almacenamiento local</a:t>
            </a:r>
            <a:endParaRPr lang="es-CO" sz="1050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CE9A4111-94F9-4106-5A75-E23CB977BAD1}"/>
              </a:ext>
            </a:extLst>
          </p:cNvPr>
          <p:cNvSpPr/>
          <p:nvPr/>
        </p:nvSpPr>
        <p:spPr>
          <a:xfrm>
            <a:off x="5340927" y="757401"/>
            <a:ext cx="1653309" cy="789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Análisis de datos y formato de imagen medica (MRI – NIFTI) y generación logs de auditoria</a:t>
            </a:r>
            <a:endParaRPr lang="es-CO" sz="1050" dirty="0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1EEE9425-BFAE-2812-D818-A94163018906}"/>
              </a:ext>
            </a:extLst>
          </p:cNvPr>
          <p:cNvSpPr/>
          <p:nvPr/>
        </p:nvSpPr>
        <p:spPr>
          <a:xfrm>
            <a:off x="7562272" y="757400"/>
            <a:ext cx="1653309" cy="789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Estructuración de directorios y almacenamiento de datos demográficos</a:t>
            </a:r>
            <a:endParaRPr lang="es-CO" sz="1050" dirty="0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54B70420-AE80-AE2A-2B13-43922DC36E3B}"/>
              </a:ext>
            </a:extLst>
          </p:cNvPr>
          <p:cNvSpPr/>
          <p:nvPr/>
        </p:nvSpPr>
        <p:spPr>
          <a:xfrm>
            <a:off x="875141" y="1962751"/>
            <a:ext cx="1653309" cy="789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Lectura en ciclo directorio repositorio imágenes en formato  NIFTI</a:t>
            </a:r>
            <a:endParaRPr lang="es-CO" sz="1050" dirty="0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3E03BFCD-53F7-506F-B0FC-D2E8431514D7}"/>
              </a:ext>
            </a:extLst>
          </p:cNvPr>
          <p:cNvSpPr/>
          <p:nvPr/>
        </p:nvSpPr>
        <p:spPr>
          <a:xfrm>
            <a:off x="3096486" y="1962750"/>
            <a:ext cx="1653309" cy="789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Función extracción cerebro</a:t>
            </a:r>
            <a:endParaRPr lang="es-CO" sz="1050" dirty="0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21C2FCD8-6E7D-9FC7-DCBD-7DD7588B90E1}"/>
              </a:ext>
            </a:extLst>
          </p:cNvPr>
          <p:cNvSpPr/>
          <p:nvPr/>
        </p:nvSpPr>
        <p:spPr>
          <a:xfrm>
            <a:off x="5340927" y="1962751"/>
            <a:ext cx="1653309" cy="789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Remover cuello, tejido extra cerebral y homogenizar imagen</a:t>
            </a:r>
            <a:endParaRPr lang="es-CO" sz="1050" dirty="0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3A2E8596-7EF2-1367-2643-098B7043BDD0}"/>
              </a:ext>
            </a:extLst>
          </p:cNvPr>
          <p:cNvSpPr/>
          <p:nvPr/>
        </p:nvSpPr>
        <p:spPr>
          <a:xfrm>
            <a:off x="870525" y="3228135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Lectura en ciclo directorio repositorio imágenes en formato  NIFTI</a:t>
            </a:r>
            <a:endParaRPr lang="es-CO" sz="1050" dirty="0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FD4B3143-DEF5-77FF-C149-F536AEF015E0}"/>
              </a:ext>
            </a:extLst>
          </p:cNvPr>
          <p:cNvSpPr/>
          <p:nvPr/>
        </p:nvSpPr>
        <p:spPr>
          <a:xfrm>
            <a:off x="3091870" y="3228134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Función extracción cerebro</a:t>
            </a:r>
            <a:endParaRPr lang="es-CO" sz="1050" dirty="0"/>
          </a:p>
        </p:txBody>
      </p:sp>
      <p:sp>
        <p:nvSpPr>
          <p:cNvPr id="46" name="Flecha: a la derecha 45">
            <a:extLst>
              <a:ext uri="{FF2B5EF4-FFF2-40B4-BE49-F238E27FC236}">
                <a16:creationId xmlns:a16="http://schemas.microsoft.com/office/drawing/2014/main" id="{F4CC1AB2-7343-754F-37B9-AD680ED2510F}"/>
              </a:ext>
            </a:extLst>
          </p:cNvPr>
          <p:cNvSpPr/>
          <p:nvPr/>
        </p:nvSpPr>
        <p:spPr>
          <a:xfrm>
            <a:off x="2526142" y="3560642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3A30DF57-DFD3-5BC3-1A9F-4E19B575F5B6}"/>
              </a:ext>
            </a:extLst>
          </p:cNvPr>
          <p:cNvSpPr/>
          <p:nvPr/>
        </p:nvSpPr>
        <p:spPr>
          <a:xfrm>
            <a:off x="5336311" y="3228135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Remover cuello, tejido extra cerebral y homogenizar imagen</a:t>
            </a:r>
            <a:endParaRPr lang="es-CO" sz="1050" dirty="0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BF68F509-D8BE-CC7A-6334-371C6861EEC9}"/>
              </a:ext>
            </a:extLst>
          </p:cNvPr>
          <p:cNvSpPr/>
          <p:nvPr/>
        </p:nvSpPr>
        <p:spPr>
          <a:xfrm>
            <a:off x="7557656" y="3228133"/>
            <a:ext cx="1653309" cy="789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Ecualizar contraste Y NORMALIZAR ESCALA DE GRISES</a:t>
            </a:r>
            <a:endParaRPr lang="es-CO" sz="1050" dirty="0"/>
          </a:p>
        </p:txBody>
      </p:sp>
      <p:sp>
        <p:nvSpPr>
          <p:cNvPr id="49" name="Flecha: a la derecha 48">
            <a:extLst>
              <a:ext uri="{FF2B5EF4-FFF2-40B4-BE49-F238E27FC236}">
                <a16:creationId xmlns:a16="http://schemas.microsoft.com/office/drawing/2014/main" id="{00E4F3E9-86E8-FF7D-E35B-439091CCEFC1}"/>
              </a:ext>
            </a:extLst>
          </p:cNvPr>
          <p:cNvSpPr/>
          <p:nvPr/>
        </p:nvSpPr>
        <p:spPr>
          <a:xfrm>
            <a:off x="6991928" y="3560642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0" name="Flecha: a la derecha 49">
            <a:extLst>
              <a:ext uri="{FF2B5EF4-FFF2-40B4-BE49-F238E27FC236}">
                <a16:creationId xmlns:a16="http://schemas.microsoft.com/office/drawing/2014/main" id="{F3416B2D-3E41-56B5-3B1F-6C2630AC2600}"/>
              </a:ext>
            </a:extLst>
          </p:cNvPr>
          <p:cNvSpPr/>
          <p:nvPr/>
        </p:nvSpPr>
        <p:spPr>
          <a:xfrm>
            <a:off x="4745179" y="3560642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7AB3BBA8-36B5-4B82-1A5B-1F440B5CB6CF}"/>
              </a:ext>
            </a:extLst>
          </p:cNvPr>
          <p:cNvSpPr/>
          <p:nvPr/>
        </p:nvSpPr>
        <p:spPr>
          <a:xfrm>
            <a:off x="9779001" y="3228133"/>
            <a:ext cx="1884218" cy="78900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Generar ruta jerárquica de almacenamiento de imágenes y guardar en formato JPG</a:t>
            </a:r>
            <a:endParaRPr lang="es-CO" sz="1050" dirty="0"/>
          </a:p>
        </p:txBody>
      </p:sp>
      <p:sp>
        <p:nvSpPr>
          <p:cNvPr id="52" name="Flecha: a la derecha 51">
            <a:extLst>
              <a:ext uri="{FF2B5EF4-FFF2-40B4-BE49-F238E27FC236}">
                <a16:creationId xmlns:a16="http://schemas.microsoft.com/office/drawing/2014/main" id="{B8563D7B-A5FD-9844-41D5-D7EC0BC2E2E2}"/>
              </a:ext>
            </a:extLst>
          </p:cNvPr>
          <p:cNvSpPr/>
          <p:nvPr/>
        </p:nvSpPr>
        <p:spPr>
          <a:xfrm>
            <a:off x="9213273" y="3560642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FB890BF9-EBC6-88C9-5628-C51C18B7A500}"/>
              </a:ext>
            </a:extLst>
          </p:cNvPr>
          <p:cNvSpPr/>
          <p:nvPr/>
        </p:nvSpPr>
        <p:spPr>
          <a:xfrm>
            <a:off x="872833" y="3228133"/>
            <a:ext cx="1653309" cy="789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Conversión IMR de NIFTI a JPG (corte axial y coronal)</a:t>
            </a:r>
            <a:endParaRPr lang="es-CO" sz="1050" dirty="0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63B19ECD-7EBE-85F6-DAB6-4631B8C29759}"/>
              </a:ext>
            </a:extLst>
          </p:cNvPr>
          <p:cNvSpPr/>
          <p:nvPr/>
        </p:nvSpPr>
        <p:spPr>
          <a:xfrm>
            <a:off x="3094178" y="3228132"/>
            <a:ext cx="1653309" cy="789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Redimensionamiento estándar en 2D (256,256,1)</a:t>
            </a:r>
            <a:endParaRPr lang="es-CO" sz="1050" dirty="0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77413FC5-8DDE-3052-C0D5-4C05E6C6218E}"/>
              </a:ext>
            </a:extLst>
          </p:cNvPr>
          <p:cNvSpPr/>
          <p:nvPr/>
        </p:nvSpPr>
        <p:spPr>
          <a:xfrm>
            <a:off x="5338619" y="3228133"/>
            <a:ext cx="1653309" cy="789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Eliminación de ruido y suavizar imágenes JPG</a:t>
            </a:r>
            <a:endParaRPr lang="es-CO" sz="1050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79838BB-B2BD-5EB4-C29E-09DEF9B97A90}"/>
              </a:ext>
            </a:extLst>
          </p:cNvPr>
          <p:cNvSpPr txBox="1"/>
          <p:nvPr/>
        </p:nvSpPr>
        <p:spPr>
          <a:xfrm>
            <a:off x="771405" y="2839621"/>
            <a:ext cx="7300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3. Transformación (pre-procesamiento Imágenes de resonancia magnética)</a:t>
            </a:r>
            <a:endParaRPr lang="es-CO" b="1" dirty="0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3DE91D3B-477F-46E9-59D4-78E962F32358}"/>
              </a:ext>
            </a:extLst>
          </p:cNvPr>
          <p:cNvSpPr/>
          <p:nvPr/>
        </p:nvSpPr>
        <p:spPr>
          <a:xfrm>
            <a:off x="868218" y="4552290"/>
            <a:ext cx="1630212" cy="7888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Copiado de imágenes JPG a estructura (Entrenamiento, pruebas y validación &gt; AD, MCI, CN)</a:t>
            </a:r>
            <a:endParaRPr lang="es-CO" sz="1050" dirty="0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12E5AEE8-E72B-5008-72EC-06C84C4ADC82}"/>
              </a:ext>
            </a:extLst>
          </p:cNvPr>
          <p:cNvSpPr/>
          <p:nvPr/>
        </p:nvSpPr>
        <p:spPr>
          <a:xfrm>
            <a:off x="3089562" y="4552290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Función extracción cerebro</a:t>
            </a:r>
            <a:endParaRPr lang="es-CO" sz="1050" dirty="0"/>
          </a:p>
        </p:txBody>
      </p:sp>
      <p:sp>
        <p:nvSpPr>
          <p:cNvPr id="72" name="Flecha: a la derecha 71">
            <a:extLst>
              <a:ext uri="{FF2B5EF4-FFF2-40B4-BE49-F238E27FC236}">
                <a16:creationId xmlns:a16="http://schemas.microsoft.com/office/drawing/2014/main" id="{9A9E5A43-CECC-1D4A-F5DE-B1242004C9B5}"/>
              </a:ext>
            </a:extLst>
          </p:cNvPr>
          <p:cNvSpPr/>
          <p:nvPr/>
        </p:nvSpPr>
        <p:spPr>
          <a:xfrm>
            <a:off x="2523834" y="4884798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705B1A5F-E23F-B4E8-427B-246CBD7362A9}"/>
              </a:ext>
            </a:extLst>
          </p:cNvPr>
          <p:cNvSpPr/>
          <p:nvPr/>
        </p:nvSpPr>
        <p:spPr>
          <a:xfrm>
            <a:off x="5334003" y="4552291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Remover cuello, tejido extra cerebral y homogenizar imagen</a:t>
            </a:r>
            <a:endParaRPr lang="es-CO" sz="1050" dirty="0"/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021BE42C-60F2-F785-362F-23860C80EDE3}"/>
              </a:ext>
            </a:extLst>
          </p:cNvPr>
          <p:cNvSpPr/>
          <p:nvPr/>
        </p:nvSpPr>
        <p:spPr>
          <a:xfrm>
            <a:off x="7555348" y="4552289"/>
            <a:ext cx="1653309" cy="789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Generación de datos aleatorios, variaciones a partir de originales</a:t>
            </a:r>
            <a:endParaRPr lang="es-CO" sz="1050" dirty="0"/>
          </a:p>
        </p:txBody>
      </p:sp>
      <p:sp>
        <p:nvSpPr>
          <p:cNvPr id="75" name="Flecha: a la derecha 74">
            <a:extLst>
              <a:ext uri="{FF2B5EF4-FFF2-40B4-BE49-F238E27FC236}">
                <a16:creationId xmlns:a16="http://schemas.microsoft.com/office/drawing/2014/main" id="{51E195C5-10EB-5C69-CD38-B01282991414}"/>
              </a:ext>
            </a:extLst>
          </p:cNvPr>
          <p:cNvSpPr/>
          <p:nvPr/>
        </p:nvSpPr>
        <p:spPr>
          <a:xfrm>
            <a:off x="6989620" y="4884798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6" name="Flecha: a la derecha 75">
            <a:extLst>
              <a:ext uri="{FF2B5EF4-FFF2-40B4-BE49-F238E27FC236}">
                <a16:creationId xmlns:a16="http://schemas.microsoft.com/office/drawing/2014/main" id="{61228F41-DE52-7D15-AD47-F68016AF4F84}"/>
              </a:ext>
            </a:extLst>
          </p:cNvPr>
          <p:cNvSpPr/>
          <p:nvPr/>
        </p:nvSpPr>
        <p:spPr>
          <a:xfrm>
            <a:off x="4742871" y="4884798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C01D5F22-A0D1-90F4-E53E-D807E7E62F22}"/>
              </a:ext>
            </a:extLst>
          </p:cNvPr>
          <p:cNvSpPr/>
          <p:nvPr/>
        </p:nvSpPr>
        <p:spPr>
          <a:xfrm>
            <a:off x="9776693" y="4552289"/>
            <a:ext cx="1884218" cy="78900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Almacenar datos</a:t>
            </a:r>
            <a:endParaRPr lang="es-CO" sz="1050" dirty="0"/>
          </a:p>
        </p:txBody>
      </p:sp>
      <p:sp>
        <p:nvSpPr>
          <p:cNvPr id="78" name="Flecha: a la derecha 77">
            <a:extLst>
              <a:ext uri="{FF2B5EF4-FFF2-40B4-BE49-F238E27FC236}">
                <a16:creationId xmlns:a16="http://schemas.microsoft.com/office/drawing/2014/main" id="{2057D518-4936-03ED-D9F4-CBCDC63FC300}"/>
              </a:ext>
            </a:extLst>
          </p:cNvPr>
          <p:cNvSpPr/>
          <p:nvPr/>
        </p:nvSpPr>
        <p:spPr>
          <a:xfrm>
            <a:off x="9210965" y="4884798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D11A4238-D79A-FC00-57FE-727491C79A9A}"/>
              </a:ext>
            </a:extLst>
          </p:cNvPr>
          <p:cNvSpPr/>
          <p:nvPr/>
        </p:nvSpPr>
        <p:spPr>
          <a:xfrm>
            <a:off x="3091870" y="4552288"/>
            <a:ext cx="1653309" cy="789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Asignación grupos de datos</a:t>
            </a:r>
            <a:endParaRPr lang="es-CO" sz="1050" dirty="0"/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BD6B7BD7-BF36-4C57-7667-E6298DB31FB9}"/>
              </a:ext>
            </a:extLst>
          </p:cNvPr>
          <p:cNvSpPr/>
          <p:nvPr/>
        </p:nvSpPr>
        <p:spPr>
          <a:xfrm>
            <a:off x="5336311" y="4552289"/>
            <a:ext cx="1653309" cy="789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Balanceo de clases</a:t>
            </a:r>
            <a:endParaRPr lang="es-CO" sz="1050" dirty="0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28697F78-DD3E-280D-FE4A-C6568A08C5F7}"/>
              </a:ext>
            </a:extLst>
          </p:cNvPr>
          <p:cNvSpPr txBox="1"/>
          <p:nvPr/>
        </p:nvSpPr>
        <p:spPr>
          <a:xfrm>
            <a:off x="771405" y="4090385"/>
            <a:ext cx="572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4. Homogenizar y preparar conjuntos de datos procesados</a:t>
            </a:r>
            <a:endParaRPr lang="es-CO" b="1" dirty="0"/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104A4CF0-189A-FF54-AA9A-417099BA28C3}"/>
              </a:ext>
            </a:extLst>
          </p:cNvPr>
          <p:cNvSpPr/>
          <p:nvPr/>
        </p:nvSpPr>
        <p:spPr>
          <a:xfrm>
            <a:off x="883561" y="5839375"/>
            <a:ext cx="1630212" cy="788859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Selección de 4 modelos pre-entrenados</a:t>
            </a:r>
            <a:endParaRPr lang="es-CO" sz="1050" dirty="0"/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4CB4E048-0468-5B3A-8404-D90C54835832}"/>
              </a:ext>
            </a:extLst>
          </p:cNvPr>
          <p:cNvSpPr/>
          <p:nvPr/>
        </p:nvSpPr>
        <p:spPr>
          <a:xfrm>
            <a:off x="3104905" y="5839375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Función extracción cerebro</a:t>
            </a:r>
            <a:endParaRPr lang="es-CO" sz="1050" dirty="0"/>
          </a:p>
        </p:txBody>
      </p:sp>
      <p:sp>
        <p:nvSpPr>
          <p:cNvPr id="97" name="Flecha: a la derecha 96">
            <a:extLst>
              <a:ext uri="{FF2B5EF4-FFF2-40B4-BE49-F238E27FC236}">
                <a16:creationId xmlns:a16="http://schemas.microsoft.com/office/drawing/2014/main" id="{CA72F99A-1941-B40A-B8EF-E3F5ACB8A9BA}"/>
              </a:ext>
            </a:extLst>
          </p:cNvPr>
          <p:cNvSpPr/>
          <p:nvPr/>
        </p:nvSpPr>
        <p:spPr>
          <a:xfrm>
            <a:off x="2539177" y="6171883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E536054F-4101-0207-7346-915C770FD850}"/>
              </a:ext>
            </a:extLst>
          </p:cNvPr>
          <p:cNvSpPr/>
          <p:nvPr/>
        </p:nvSpPr>
        <p:spPr>
          <a:xfrm>
            <a:off x="5349346" y="5839376"/>
            <a:ext cx="1653309" cy="7389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Remover cuello, tejido extra cerebral y homogenizar imagen</a:t>
            </a:r>
            <a:endParaRPr lang="es-CO" sz="1050" dirty="0"/>
          </a:p>
        </p:txBody>
      </p:sp>
      <p:sp>
        <p:nvSpPr>
          <p:cNvPr id="99" name="Rectángulo: esquinas redondeadas 98">
            <a:extLst>
              <a:ext uri="{FF2B5EF4-FFF2-40B4-BE49-F238E27FC236}">
                <a16:creationId xmlns:a16="http://schemas.microsoft.com/office/drawing/2014/main" id="{37D0F3D9-995D-3168-71E1-ADE9473D8F86}"/>
              </a:ext>
            </a:extLst>
          </p:cNvPr>
          <p:cNvSpPr/>
          <p:nvPr/>
        </p:nvSpPr>
        <p:spPr>
          <a:xfrm>
            <a:off x="7570691" y="5839374"/>
            <a:ext cx="1653309" cy="789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Análisis resultados</a:t>
            </a:r>
            <a:endParaRPr lang="es-CO" sz="1050" dirty="0"/>
          </a:p>
        </p:txBody>
      </p:sp>
      <p:sp>
        <p:nvSpPr>
          <p:cNvPr id="100" name="Flecha: a la derecha 99">
            <a:extLst>
              <a:ext uri="{FF2B5EF4-FFF2-40B4-BE49-F238E27FC236}">
                <a16:creationId xmlns:a16="http://schemas.microsoft.com/office/drawing/2014/main" id="{921DC3FF-5694-8B6A-D002-6D15AE714907}"/>
              </a:ext>
            </a:extLst>
          </p:cNvPr>
          <p:cNvSpPr/>
          <p:nvPr/>
        </p:nvSpPr>
        <p:spPr>
          <a:xfrm>
            <a:off x="7004963" y="6171883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1" name="Flecha: a la derecha 100">
            <a:extLst>
              <a:ext uri="{FF2B5EF4-FFF2-40B4-BE49-F238E27FC236}">
                <a16:creationId xmlns:a16="http://schemas.microsoft.com/office/drawing/2014/main" id="{205270B3-ED8F-7602-4A27-35405766D4F6}"/>
              </a:ext>
            </a:extLst>
          </p:cNvPr>
          <p:cNvSpPr/>
          <p:nvPr/>
        </p:nvSpPr>
        <p:spPr>
          <a:xfrm>
            <a:off x="4758214" y="6171883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EB49A601-2C90-B626-2E6E-5994606F4EFA}"/>
              </a:ext>
            </a:extLst>
          </p:cNvPr>
          <p:cNvSpPr/>
          <p:nvPr/>
        </p:nvSpPr>
        <p:spPr>
          <a:xfrm>
            <a:off x="9792036" y="5839374"/>
            <a:ext cx="1884218" cy="789006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Crear modelo afinado y repetir pasos anteriores</a:t>
            </a:r>
            <a:endParaRPr lang="es-CO" sz="1050" dirty="0"/>
          </a:p>
        </p:txBody>
      </p:sp>
      <p:sp>
        <p:nvSpPr>
          <p:cNvPr id="103" name="Flecha: a la derecha 102">
            <a:extLst>
              <a:ext uri="{FF2B5EF4-FFF2-40B4-BE49-F238E27FC236}">
                <a16:creationId xmlns:a16="http://schemas.microsoft.com/office/drawing/2014/main" id="{AA0322CC-CC94-3188-9924-B6694E15CF13}"/>
              </a:ext>
            </a:extLst>
          </p:cNvPr>
          <p:cNvSpPr/>
          <p:nvPr/>
        </p:nvSpPr>
        <p:spPr>
          <a:xfrm>
            <a:off x="9226308" y="6171883"/>
            <a:ext cx="565727" cy="277091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4" name="Rectángulo: esquinas redondeadas 103">
            <a:extLst>
              <a:ext uri="{FF2B5EF4-FFF2-40B4-BE49-F238E27FC236}">
                <a16:creationId xmlns:a16="http://schemas.microsoft.com/office/drawing/2014/main" id="{6750A4BE-0DA1-D526-7EBF-447415269333}"/>
              </a:ext>
            </a:extLst>
          </p:cNvPr>
          <p:cNvSpPr/>
          <p:nvPr/>
        </p:nvSpPr>
        <p:spPr>
          <a:xfrm>
            <a:off x="3107213" y="5839373"/>
            <a:ext cx="1653309" cy="789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Lectura de datos en formato adecuado para cada modelo pre-entrenado</a:t>
            </a:r>
            <a:endParaRPr lang="es-CO" sz="1050" dirty="0"/>
          </a:p>
        </p:txBody>
      </p:sp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D29243F6-4B9F-D1F1-4DEB-70D74F559A4D}"/>
              </a:ext>
            </a:extLst>
          </p:cNvPr>
          <p:cNvSpPr/>
          <p:nvPr/>
        </p:nvSpPr>
        <p:spPr>
          <a:xfrm>
            <a:off x="5351654" y="5839374"/>
            <a:ext cx="1653309" cy="789007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50" dirty="0"/>
              <a:t>Creación modelo extrayendo características de modelo original o base</a:t>
            </a:r>
            <a:endParaRPr lang="es-CO" sz="1050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DD173652-F85C-D36A-955F-A10DE0BABAE1}"/>
              </a:ext>
            </a:extLst>
          </p:cNvPr>
          <p:cNvSpPr txBox="1"/>
          <p:nvPr/>
        </p:nvSpPr>
        <p:spPr>
          <a:xfrm>
            <a:off x="786748" y="5377470"/>
            <a:ext cx="5950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5. Construcción modelos pre-entredados (Tensorflow - Keras)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19356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757</Words>
  <Application>Microsoft Office PowerPoint</Application>
  <PresentationFormat>Panorámica</PresentationFormat>
  <Paragraphs>102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David Escobar Escobar</dc:creator>
  <cp:lastModifiedBy>Juan David Escobar Escobar</cp:lastModifiedBy>
  <cp:revision>10</cp:revision>
  <dcterms:created xsi:type="dcterms:W3CDTF">2022-06-20T22:47:21Z</dcterms:created>
  <dcterms:modified xsi:type="dcterms:W3CDTF">2022-06-21T00:39:21Z</dcterms:modified>
</cp:coreProperties>
</file>