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1" r:id="rId2"/>
    <p:sldId id="274" r:id="rId3"/>
    <p:sldId id="277" r:id="rId4"/>
    <p:sldId id="281" r:id="rId5"/>
    <p:sldId id="278" r:id="rId6"/>
    <p:sldId id="280" r:id="rId7"/>
    <p:sldId id="275" r:id="rId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e" initials="J" lastIdx="1" clrIdx="0">
    <p:extLst>
      <p:ext uri="{19B8F6BF-5375-455C-9EA6-DF929625EA0E}">
        <p15:presenceInfo xmlns:p15="http://schemas.microsoft.com/office/powerpoint/2012/main" userId="Ju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21" autoAdjust="0"/>
  </p:normalViewPr>
  <p:slideViewPr>
    <p:cSldViewPr>
      <p:cViewPr varScale="1">
        <p:scale>
          <a:sx n="86" d="100"/>
          <a:sy n="86" d="100"/>
        </p:scale>
        <p:origin x="15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Color histogram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490</c:v>
                </c:pt>
                <c:pt idx="2">
                  <c:v>288</c:v>
                </c:pt>
                <c:pt idx="3">
                  <c:v>404</c:v>
                </c:pt>
                <c:pt idx="4">
                  <c:v>458</c:v>
                </c:pt>
                <c:pt idx="5">
                  <c:v>51</c:v>
                </c:pt>
                <c:pt idx="6">
                  <c:v>530</c:v>
                </c:pt>
                <c:pt idx="7">
                  <c:v>689</c:v>
                </c:pt>
                <c:pt idx="8">
                  <c:v>1149</c:v>
                </c:pt>
                <c:pt idx="9">
                  <c:v>3215</c:v>
                </c:pt>
                <c:pt idx="10">
                  <c:v>161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07505232"/>
        <c:axId val="-1607509040"/>
      </c:barChart>
      <c:catAx>
        <c:axId val="-160750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07509040"/>
        <c:crosses val="autoZero"/>
        <c:auto val="1"/>
        <c:lblAlgn val="ctr"/>
        <c:lblOffset val="100"/>
        <c:noMultiLvlLbl val="0"/>
      </c:catAx>
      <c:valAx>
        <c:axId val="-160750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0750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Color histogram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588</c:v>
                </c:pt>
                <c:pt idx="2">
                  <c:v>0</c:v>
                </c:pt>
                <c:pt idx="3">
                  <c:v>0</c:v>
                </c:pt>
                <c:pt idx="4">
                  <c:v>58</c:v>
                </c:pt>
                <c:pt idx="5">
                  <c:v>247</c:v>
                </c:pt>
                <c:pt idx="6">
                  <c:v>571</c:v>
                </c:pt>
                <c:pt idx="7">
                  <c:v>1560</c:v>
                </c:pt>
                <c:pt idx="8">
                  <c:v>1323</c:v>
                </c:pt>
                <c:pt idx="9">
                  <c:v>4924</c:v>
                </c:pt>
                <c:pt idx="10">
                  <c:v>29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07507952"/>
        <c:axId val="-1607507408"/>
      </c:barChart>
      <c:catAx>
        <c:axId val="-16075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07507408"/>
        <c:crosses val="autoZero"/>
        <c:auto val="1"/>
        <c:lblAlgn val="ctr"/>
        <c:lblOffset val="100"/>
        <c:noMultiLvlLbl val="0"/>
      </c:catAx>
      <c:valAx>
        <c:axId val="-1607507408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0750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1916-AAE4-412B-AE04-C5601BFF234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AEF9-41F9-46C4-8C39-43CE9551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0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6A698-F5C9-4A2A-AD0B-29F8FD7683D1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6464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710D-1A84-45C3-B2EE-1AA68A12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4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710D-1A84-45C3-B2EE-1AA68A12FE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0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710D-1A84-45C3-B2EE-1AA68A12FE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4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710D-1A84-45C3-B2EE-1AA68A12FE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평균 하품시간 </a:t>
            </a:r>
            <a:r>
              <a:rPr lang="en-US" altLang="ko-KR" dirty="0" smtClean="0"/>
              <a:t>6.5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710D-1A84-45C3-B2EE-1AA68A12FE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0703984" y="1066800"/>
            <a:ext cx="0" cy="4495800"/>
          </a:xfrm>
          <a:prstGeom prst="line">
            <a:avLst/>
          </a:prstGeom>
          <a:noFill/>
          <a:ln w="6350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5361" y="332656"/>
            <a:ext cx="9888140" cy="1809750"/>
          </a:xfrm>
        </p:spPr>
        <p:txBody>
          <a:bodyPr anchor="b" anchorCtr="0"/>
          <a:lstStyle>
            <a:lvl1pPr algn="r">
              <a:defRPr sz="26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19967" y="2708276"/>
            <a:ext cx="7105651" cy="27035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89701"/>
            <a:ext cx="3860800" cy="252413"/>
          </a:xfrm>
          <a:prstGeom prst="rect">
            <a:avLst/>
          </a:prstGeom>
        </p:spPr>
        <p:txBody>
          <a:bodyPr/>
          <a:lstStyle>
            <a:lvl1pPr>
              <a:buClrTx/>
              <a:defRPr b="1"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12767" y="6489701"/>
            <a:ext cx="2844800" cy="252413"/>
          </a:xfrm>
        </p:spPr>
        <p:txBody>
          <a:bodyPr/>
          <a:lstStyle>
            <a:lvl1pPr>
              <a:buClrTx/>
              <a:defRPr/>
            </a:lvl1pPr>
          </a:lstStyle>
          <a:p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912284" y="2420938"/>
            <a:ext cx="10972800" cy="0"/>
          </a:xfrm>
          <a:prstGeom prst="line">
            <a:avLst/>
          </a:prstGeom>
          <a:noFill/>
          <a:ln w="190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>
              <a:solidFill>
                <a:srgbClr val="000000"/>
              </a:solidFill>
            </a:endParaRPr>
          </a:p>
        </p:txBody>
      </p:sp>
      <p:pic>
        <p:nvPicPr>
          <p:cNvPr id="34824" name="Picture 8" descr="logo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4" y="4365626"/>
            <a:ext cx="2400300" cy="18002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98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Wingdings" panose="05000000000000000000" pitchFamily="2" charset="2"/>
              <a:buChar char="§"/>
              <a:defRPr b="1" baseline="0">
                <a:latin typeface="Times New Roman" pitchFamily="18" charset="0"/>
                <a:ea typeface="HY중고딕" pitchFamily="18" charset="-127"/>
              </a:defRPr>
            </a:lvl1pPr>
            <a:lvl2pPr marL="692150" indent="-347663">
              <a:buFont typeface="Wingdings" panose="05000000000000000000" pitchFamily="2" charset="2"/>
              <a:buChar char="§"/>
              <a:defRPr sz="2200" baseline="0">
                <a:latin typeface="Arial Narrow" pitchFamily="34" charset="0"/>
                <a:ea typeface="맑은 고딕" pitchFamily="50" charset="-127"/>
              </a:defRPr>
            </a:lvl2pPr>
            <a:lvl3pPr>
              <a:defRPr sz="2000" baseline="0">
                <a:latin typeface="Arial Narrow" pitchFamily="34" charset="0"/>
                <a:ea typeface="맑은 고딕" pitchFamily="50" charset="-127"/>
              </a:defRPr>
            </a:lvl3pPr>
            <a:lvl4pPr>
              <a:defRPr sz="1800" baseline="0">
                <a:latin typeface="Arial Narrow" pitchFamily="34" charset="0"/>
                <a:ea typeface="맑은 고딕" pitchFamily="50" charset="-127"/>
              </a:defRPr>
            </a:lvl4pPr>
            <a:lvl5pPr>
              <a:defRPr sz="1800" baseline="0">
                <a:latin typeface="Arial Narrow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644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810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137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667" y="122238"/>
            <a:ext cx="9948333" cy="785812"/>
          </a:xfrm>
        </p:spPr>
        <p:txBody>
          <a:bodyPr/>
          <a:lstStyle>
            <a:lvl1pPr>
              <a:defRPr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9667" y="1125538"/>
            <a:ext cx="5329767" cy="52562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692150" indent="-347663"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52634" y="1125538"/>
            <a:ext cx="5329767" cy="52562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692150" indent="-347663">
              <a:buFont typeface="Wingdings" panose="05000000000000000000" pitchFamily="2" charset="2"/>
              <a:buChar char="§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9012767" y="6489700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135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22238"/>
            <a:ext cx="1090087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197124"/>
            <a:ext cx="10862733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489700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kumimoji="0" sz="1000"/>
            </a:lvl1pPr>
          </a:lstStyle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" y="6453188"/>
            <a:ext cx="11952817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>
              <a:solidFill>
                <a:srgbClr val="000000"/>
              </a:solidFill>
            </a:endParaRPr>
          </a:p>
        </p:txBody>
      </p:sp>
      <p:pic>
        <p:nvPicPr>
          <p:cNvPr id="33799" name="Picture 7" descr="로고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184" y="6542089"/>
            <a:ext cx="2207683" cy="200025"/>
          </a:xfrm>
          <a:prstGeom prst="rect">
            <a:avLst/>
          </a:prstGeom>
          <a:noFill/>
        </p:spPr>
      </p:pic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19403" y="981075"/>
            <a:ext cx="10945216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165600" y="64751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1125" y="80168"/>
            <a:ext cx="231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cap="small" spc="-100" dirty="0">
                <a:solidFill>
                  <a:srgbClr val="000000"/>
                </a:solidFill>
              </a:rPr>
              <a:t>Natural Language Processing Lab.</a:t>
            </a:r>
            <a:endParaRPr lang="ko-KR" altLang="en-US" sz="1200" cap="small" spc="-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4D4D4D"/>
        </a:buClr>
        <a:buFont typeface="Wingdings" pitchFamily="2" charset="2"/>
        <a:buChar char="l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92150" indent="-347663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Tx/>
        <a:buSzPct val="100000"/>
        <a:buFont typeface="Times New Roman" pitchFamily="18" charset="0"/>
        <a:buChar char="○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7425" indent="-293688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Times New Roman" pitchFamily="18" charset="0"/>
        <a:buChar char="−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81113" indent="-29210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4D4D4D"/>
        </a:buClr>
        <a:buChar char="•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598613" indent="-315913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055813" indent="-315913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0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/>
              <a:t>졸음운전 장면 감지</a:t>
            </a:r>
            <a:endParaRPr lang="ko-KR" altLang="en-US" sz="2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42981" y="4365104"/>
            <a:ext cx="3880520" cy="1152129"/>
          </a:xfrm>
        </p:spPr>
        <p:txBody>
          <a:bodyPr/>
          <a:lstStyle/>
          <a:p>
            <a:r>
              <a:rPr lang="ko-KR" altLang="en-US" sz="1600" dirty="0" smtClean="0"/>
              <a:t>서강대학교</a:t>
            </a:r>
            <a:endParaRPr lang="en-US" altLang="ko-KR" sz="1600" dirty="0" smtClean="0"/>
          </a:p>
          <a:p>
            <a:r>
              <a:rPr lang="ko-KR" altLang="en-US" sz="1600" dirty="0" smtClean="0"/>
              <a:t>자연어처리연구실</a:t>
            </a:r>
            <a:endParaRPr lang="en-US" altLang="ko-KR" sz="1600" dirty="0" smtClean="0"/>
          </a:p>
          <a:p>
            <a:r>
              <a:rPr lang="ko-KR" altLang="en-US" sz="1600" dirty="0" smtClean="0"/>
              <a:t>김 주 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8851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2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26" name="Picture 2" descr="camera video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2" y="2751931"/>
            <a:ext cx="1507930" cy="15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817862" y="3246861"/>
            <a:ext cx="498006" cy="432048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028" name="Picture 4" descr="drowsy driver dete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0"/>
            <a:ext cx="2107207" cy="15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iver drowsines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988205"/>
            <a:ext cx="2107207" cy="15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707650"/>
            <a:ext cx="2064121" cy="15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1" y="2782461"/>
            <a:ext cx="1793356" cy="13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rprise icon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/>
        </p:blipFill>
        <p:spPr bwMode="auto">
          <a:xfrm>
            <a:off x="10348431" y="2668119"/>
            <a:ext cx="1409095" cy="13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57" y="4618499"/>
            <a:ext cx="3087451" cy="14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7261" y="4221088"/>
            <a:ext cx="1367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sz="13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77305" y="2943388"/>
            <a:ext cx="2174553" cy="10713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졸음운전</a:t>
            </a:r>
            <a:endParaRPr kumimoji="1"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634937" y="3255899"/>
            <a:ext cx="498006" cy="432048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7631453" y="3263050"/>
            <a:ext cx="498006" cy="432048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7872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54400" y="1196752"/>
            <a:ext cx="10058400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smtClean="0"/>
              <a:t>실시간 카메라 영상에서의 </a:t>
            </a:r>
            <a:r>
              <a:rPr lang="en-US" altLang="ko-KR" sz="2200" b="1" dirty="0" smtClean="0"/>
              <a:t>Face/Eye detection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운전자의 눈꺼풀이 닫힌 </a:t>
            </a:r>
            <a:r>
              <a:rPr lang="ko-KR" altLang="en-US" b="1" dirty="0" smtClean="0"/>
              <a:t>정도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운전자의 </a:t>
            </a:r>
            <a:r>
              <a:rPr lang="ko-KR" altLang="en-US" b="1" dirty="0"/>
              <a:t>눈꺼풀의 깜빡임 </a:t>
            </a:r>
            <a:r>
              <a:rPr lang="ko-KR" altLang="en-US" b="1" dirty="0" smtClean="0"/>
              <a:t>정도</a:t>
            </a:r>
            <a:endParaRPr lang="ko-KR" altLang="en-US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운전자의 눈꺼풀이 감긴 시간 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운전자의 얼굴 각도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입모양의</a:t>
            </a:r>
            <a:r>
              <a:rPr lang="ko-KR" altLang="en-US" b="1" dirty="0"/>
              <a:t> </a:t>
            </a:r>
            <a:r>
              <a:rPr lang="ko-KR" altLang="en-US" b="1" dirty="0" smtClean="0"/>
              <a:t>변화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하품여부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구현 방법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Opencv</a:t>
            </a:r>
            <a:r>
              <a:rPr lang="ko-KR" altLang="en-US" b="1" dirty="0" smtClean="0"/>
              <a:t>를 활용한 영상처리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buFont typeface="Wingdings" panose="05000000000000000000" pitchFamily="2" charset="2"/>
              <a:buChar char="l"/>
            </a:pP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559496" y="3789040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7" name="Picture 4" descr="drowsy driver dete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266023"/>
            <a:ext cx="3098492" cy="23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892490"/>
            <a:ext cx="3096344" cy="229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765551" y="4033139"/>
            <a:ext cx="390144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87387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1" lang="ko-KR" altLang="en-US" sz="2200" b="1" kern="0" dirty="0" smtClean="0">
                <a:solidFill>
                  <a:srgbClr val="000000"/>
                </a:solidFill>
                <a:latin typeface="Arial Narrow" pitchFamily="34" charset="0"/>
                <a:ea typeface="맑은 고딕" pitchFamily="50" charset="-127"/>
              </a:rPr>
              <a:t>하품 여부</a:t>
            </a:r>
            <a:endParaRPr kumimoji="1" lang="en-US" altLang="ko-KR" sz="2200" b="1" kern="0" dirty="0">
              <a:solidFill>
                <a:srgbClr val="000000"/>
              </a:solidFill>
              <a:latin typeface="Arial Narrow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21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4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636" r="13636"/>
          <a:stretch/>
        </p:blipFill>
        <p:spPr>
          <a:xfrm>
            <a:off x="4965652" y="3352448"/>
            <a:ext cx="1295666" cy="13021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384" y="1499064"/>
            <a:ext cx="1344278" cy="1257672"/>
          </a:xfrm>
          <a:prstGeom prst="rect">
            <a:avLst/>
          </a:prstGeom>
        </p:spPr>
      </p:pic>
      <p:sp>
        <p:nvSpPr>
          <p:cNvPr id="10" name="다이아몬드 9"/>
          <p:cNvSpPr/>
          <p:nvPr/>
        </p:nvSpPr>
        <p:spPr bwMode="auto">
          <a:xfrm>
            <a:off x="2578516" y="3569015"/>
            <a:ext cx="1944216" cy="888832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눈이 탐지 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되었는가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/>
          <p:cNvCxnSpPr>
            <a:stCxn id="55" idx="3"/>
            <a:endCxn id="10" idx="1"/>
          </p:cNvCxnSpPr>
          <p:nvPr/>
        </p:nvCxnSpPr>
        <p:spPr bwMode="auto">
          <a:xfrm>
            <a:off x="1902103" y="4013431"/>
            <a:ext cx="676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29841" y="4103320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ye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2732" y="3654373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r>
              <a:rPr lang="en-US" altLang="ko-KR" sz="1200" dirty="0" smtClean="0"/>
              <a:t>es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20" idx="3"/>
            <a:endCxn id="48" idx="1"/>
          </p:cNvCxnSpPr>
          <p:nvPr/>
        </p:nvCxnSpPr>
        <p:spPr bwMode="auto">
          <a:xfrm flipV="1">
            <a:off x="9024489" y="4564985"/>
            <a:ext cx="1362967" cy="5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10387456" y="4140828"/>
            <a:ext cx="1428836" cy="848314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 감김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73" y="3372260"/>
            <a:ext cx="1349130" cy="1282341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8" idx="2"/>
            <a:endCxn id="55" idx="0"/>
          </p:cNvCxnSpPr>
          <p:nvPr/>
        </p:nvCxnSpPr>
        <p:spPr bwMode="auto">
          <a:xfrm>
            <a:off x="1223523" y="2756736"/>
            <a:ext cx="4015" cy="615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362629" y="2833665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Face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184232" y="1177734"/>
            <a:ext cx="3816424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운전자의 눈꺼풀이 닫힌 정도</a:t>
            </a:r>
            <a:endParaRPr lang="en-US" altLang="ko-KR" sz="1600" b="1" dirty="0"/>
          </a:p>
        </p:txBody>
      </p:sp>
      <p:cxnSp>
        <p:nvCxnSpPr>
          <p:cNvPr id="34" name="직선 화살표 연결선 33"/>
          <p:cNvCxnSpPr>
            <a:stCxn id="10" idx="3"/>
            <a:endCxn id="6" idx="1"/>
          </p:cNvCxnSpPr>
          <p:nvPr/>
        </p:nvCxnSpPr>
        <p:spPr bwMode="auto">
          <a:xfrm flipV="1">
            <a:off x="4522732" y="4003525"/>
            <a:ext cx="442920" cy="9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491" y="3140968"/>
            <a:ext cx="1249173" cy="6468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184" y="4272222"/>
            <a:ext cx="1272305" cy="596938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6" idx="3"/>
            <a:endCxn id="19" idx="1"/>
          </p:cNvCxnSpPr>
          <p:nvPr/>
        </p:nvCxnSpPr>
        <p:spPr bwMode="auto">
          <a:xfrm flipV="1">
            <a:off x="6261318" y="3464371"/>
            <a:ext cx="1513173" cy="539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6" idx="3"/>
            <a:endCxn id="20" idx="1"/>
          </p:cNvCxnSpPr>
          <p:nvPr/>
        </p:nvCxnSpPr>
        <p:spPr bwMode="auto">
          <a:xfrm>
            <a:off x="6261318" y="4003525"/>
            <a:ext cx="1490866" cy="5671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858915" y="3772691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Pupil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2435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636" r="13636"/>
          <a:stretch/>
        </p:blipFill>
        <p:spPr>
          <a:xfrm>
            <a:off x="4790720" y="2105660"/>
            <a:ext cx="1295666" cy="1302153"/>
          </a:xfrm>
          <a:prstGeom prst="rect">
            <a:avLst/>
          </a:prstGeom>
        </p:spPr>
      </p:pic>
      <p:sp>
        <p:nvSpPr>
          <p:cNvPr id="7" name="다이아몬드 6"/>
          <p:cNvSpPr/>
          <p:nvPr/>
        </p:nvSpPr>
        <p:spPr bwMode="auto">
          <a:xfrm>
            <a:off x="7473261" y="5070096"/>
            <a:ext cx="1874676" cy="914400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상태지속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384" y="1499064"/>
            <a:ext cx="1344278" cy="1257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27" y="4688278"/>
            <a:ext cx="1295667" cy="1303359"/>
          </a:xfrm>
          <a:prstGeom prst="rect">
            <a:avLst/>
          </a:prstGeom>
        </p:spPr>
      </p:pic>
      <p:sp>
        <p:nvSpPr>
          <p:cNvPr id="10" name="다이아몬드 9"/>
          <p:cNvSpPr/>
          <p:nvPr/>
        </p:nvSpPr>
        <p:spPr bwMode="auto">
          <a:xfrm>
            <a:off x="2578516" y="3569015"/>
            <a:ext cx="1944216" cy="888832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2" name="꺾인 연결선 11"/>
          <p:cNvCxnSpPr>
            <a:stCxn id="10" idx="0"/>
            <a:endCxn id="6" idx="1"/>
          </p:cNvCxnSpPr>
          <p:nvPr/>
        </p:nvCxnSpPr>
        <p:spPr bwMode="auto">
          <a:xfrm rot="5400000" flipH="1" flipV="1">
            <a:off x="3764533" y="2542828"/>
            <a:ext cx="812278" cy="124009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10" idx="2"/>
            <a:endCxn id="9" idx="1"/>
          </p:cNvCxnSpPr>
          <p:nvPr/>
        </p:nvCxnSpPr>
        <p:spPr bwMode="auto">
          <a:xfrm rot="16200000" flipH="1">
            <a:off x="3775220" y="4233250"/>
            <a:ext cx="882111" cy="133130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55" idx="3"/>
            <a:endCxn id="10" idx="1"/>
          </p:cNvCxnSpPr>
          <p:nvPr/>
        </p:nvCxnSpPr>
        <p:spPr bwMode="auto">
          <a:xfrm>
            <a:off x="1902103" y="4013431"/>
            <a:ext cx="676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929841" y="4103320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ye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1089" y="2393644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r>
              <a:rPr lang="en-US" altLang="ko-KR" sz="1200" dirty="0" smtClean="0"/>
              <a:t>es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1886" y="5388797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925165" y="3506951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눈을 뜬 상태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5839" y="6104329"/>
            <a:ext cx="12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눈을 감은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177594" y="3556231"/>
            <a:ext cx="2376264" cy="914400"/>
            <a:chOff x="7141350" y="2689736"/>
            <a:chExt cx="2376264" cy="914400"/>
          </a:xfrm>
          <a:solidFill>
            <a:schemeClr val="bg1">
              <a:lumMod val="85000"/>
            </a:schemeClr>
          </a:solidFill>
        </p:grpSpPr>
        <p:sp>
          <p:nvSpPr>
            <p:cNvPr id="31" name="다이아몬드 30"/>
            <p:cNvSpPr/>
            <p:nvPr/>
          </p:nvSpPr>
          <p:spPr bwMode="auto">
            <a:xfrm>
              <a:off x="7392144" y="2689736"/>
              <a:ext cx="1874676" cy="914400"/>
            </a:xfrm>
            <a:prstGeom prst="diamond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1" dirty="0" smtClean="0">
                <a:latin typeface="굴림" charset="-127"/>
                <a:ea typeface="굴림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41350" y="2972429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상태가 </a:t>
              </a:r>
              <a:r>
                <a:rPr kumimoji="1"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반복된 정도가 </a:t>
              </a:r>
              <a:r>
                <a:rPr kumimoji="1"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kumimoji="1"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1"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</a:t>
              </a:r>
              <a:r>
                <a:rPr kumimoji="1"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이상</a:t>
              </a:r>
              <a:r>
                <a:rPr kumimoji="1"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cxnSp>
        <p:nvCxnSpPr>
          <p:cNvPr id="35" name="꺾인 연결선 34"/>
          <p:cNvCxnSpPr>
            <a:stCxn id="6" idx="3"/>
            <a:endCxn id="31" idx="0"/>
          </p:cNvCxnSpPr>
          <p:nvPr/>
        </p:nvCxnSpPr>
        <p:spPr bwMode="auto">
          <a:xfrm>
            <a:off x="6086386" y="2756737"/>
            <a:ext cx="1279340" cy="7994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꺾인 연결선 36"/>
          <p:cNvCxnSpPr>
            <a:stCxn id="9" idx="3"/>
            <a:endCxn id="31" idx="2"/>
          </p:cNvCxnSpPr>
          <p:nvPr/>
        </p:nvCxnSpPr>
        <p:spPr bwMode="auto">
          <a:xfrm flipV="1">
            <a:off x="6177594" y="4470631"/>
            <a:ext cx="1188132" cy="86932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>
            <a:endCxn id="7" idx="1"/>
          </p:cNvCxnSpPr>
          <p:nvPr/>
        </p:nvCxnSpPr>
        <p:spPr bwMode="auto">
          <a:xfrm>
            <a:off x="6177594" y="5527296"/>
            <a:ext cx="12956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직선 화살표 연결선 46"/>
          <p:cNvCxnSpPr>
            <a:stCxn id="32" idx="3"/>
            <a:endCxn id="48" idx="1"/>
          </p:cNvCxnSpPr>
          <p:nvPr/>
        </p:nvCxnSpPr>
        <p:spPr bwMode="auto">
          <a:xfrm>
            <a:off x="8553858" y="4100534"/>
            <a:ext cx="1905656" cy="13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10459514" y="3689836"/>
            <a:ext cx="1428836" cy="848314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ALARM!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2" name="꺾인 연결선 51"/>
          <p:cNvCxnSpPr>
            <a:stCxn id="7" idx="3"/>
            <a:endCxn id="48" idx="1"/>
          </p:cNvCxnSpPr>
          <p:nvPr/>
        </p:nvCxnSpPr>
        <p:spPr bwMode="auto">
          <a:xfrm flipV="1">
            <a:off x="9347937" y="4113993"/>
            <a:ext cx="1111577" cy="14133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993298" y="3816805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r>
              <a:rPr lang="en-US" altLang="ko-KR" sz="1200" dirty="0" smtClean="0"/>
              <a:t>es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416225" y="5246243"/>
            <a:ext cx="102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</a:t>
            </a:r>
            <a:r>
              <a:rPr lang="en-US" altLang="ko-KR" sz="1200" dirty="0" smtClean="0"/>
              <a:t>es</a:t>
            </a:r>
            <a:endParaRPr lang="ko-KR" altLang="en-US" sz="12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73" y="3372260"/>
            <a:ext cx="1349130" cy="1282341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8" idx="2"/>
            <a:endCxn id="55" idx="0"/>
          </p:cNvCxnSpPr>
          <p:nvPr/>
        </p:nvCxnSpPr>
        <p:spPr bwMode="auto">
          <a:xfrm>
            <a:off x="1223523" y="2756736"/>
            <a:ext cx="4015" cy="615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362629" y="2833665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Face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184232" y="1177734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운전자의 눈꺼풀의 깜빡임 </a:t>
            </a:r>
            <a:r>
              <a:rPr lang="ko-KR" altLang="en-US" sz="1600" b="1" dirty="0" smtClean="0"/>
              <a:t>정도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운전자의 </a:t>
            </a:r>
            <a:r>
              <a:rPr lang="ko-KR" altLang="en-US" sz="1600" b="1" dirty="0"/>
              <a:t>눈꺼풀이 감긴 시간 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382958" y="381093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눈동자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눈이 탐지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되었는가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1350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3636" r="13636"/>
          <a:stretch/>
        </p:blipFill>
        <p:spPr>
          <a:xfrm>
            <a:off x="581016" y="3365024"/>
            <a:ext cx="1295666" cy="13021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1384" y="1499064"/>
            <a:ext cx="1344278" cy="1257672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8" idx="2"/>
            <a:endCxn id="6" idx="0"/>
          </p:cNvCxnSpPr>
          <p:nvPr/>
        </p:nvCxnSpPr>
        <p:spPr bwMode="auto">
          <a:xfrm>
            <a:off x="1223523" y="2756736"/>
            <a:ext cx="5326" cy="608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362629" y="2833665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Face/Eye</a:t>
            </a:r>
            <a:br>
              <a:rPr lang="en-US" altLang="ko-KR" sz="1200" dirty="0" smtClean="0"/>
            </a:br>
            <a:r>
              <a:rPr lang="en-US" altLang="ko-KR" sz="1200" dirty="0" smtClean="0"/>
              <a:t>detection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804115" y="1280795"/>
            <a:ext cx="3816424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하품 여부</a:t>
            </a:r>
            <a:endParaRPr lang="en-US" altLang="ko-KR" sz="16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575720" y="2730758"/>
            <a:ext cx="1581150" cy="990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575720" y="4698687"/>
            <a:ext cx="1581150" cy="999695"/>
          </a:xfrm>
          <a:prstGeom prst="rect">
            <a:avLst/>
          </a:prstGeom>
        </p:spPr>
      </p:pic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2235199169"/>
              </p:ext>
            </p:extLst>
          </p:nvPr>
        </p:nvGraphicFramePr>
        <p:xfrm>
          <a:off x="5936501" y="4506199"/>
          <a:ext cx="2696291" cy="1384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6" name="차트 45"/>
          <p:cNvGraphicFramePr/>
          <p:nvPr>
            <p:extLst>
              <p:ext uri="{D42A27DB-BD31-4B8C-83A1-F6EECF244321}">
                <p14:modId xmlns:p14="http://schemas.microsoft.com/office/powerpoint/2010/main" val="4171080545"/>
              </p:ext>
            </p:extLst>
          </p:nvPr>
        </p:nvGraphicFramePr>
        <p:xfrm>
          <a:off x="5936501" y="2451637"/>
          <a:ext cx="2549673" cy="152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38" name="직선 화살표 연결선 37"/>
          <p:cNvCxnSpPr>
            <a:stCxn id="6" idx="3"/>
            <a:endCxn id="18" idx="1"/>
          </p:cNvCxnSpPr>
          <p:nvPr/>
        </p:nvCxnSpPr>
        <p:spPr bwMode="auto">
          <a:xfrm flipV="1">
            <a:off x="1876682" y="3226058"/>
            <a:ext cx="1699038" cy="790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6" idx="3"/>
            <a:endCxn id="19" idx="1"/>
          </p:cNvCxnSpPr>
          <p:nvPr/>
        </p:nvCxnSpPr>
        <p:spPr bwMode="auto">
          <a:xfrm>
            <a:off x="1876682" y="4016101"/>
            <a:ext cx="1699038" cy="1182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375980" y="3854540"/>
            <a:ext cx="163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Mouth detection</a:t>
            </a:r>
            <a:br>
              <a:rPr lang="en-US" altLang="ko-KR" sz="1200" dirty="0"/>
            </a:br>
            <a:r>
              <a:rPr lang="en-US" altLang="ko-KR" sz="1200" dirty="0"/>
              <a:t>gray </a:t>
            </a:r>
            <a:r>
              <a:rPr lang="en-US" altLang="ko-KR" sz="1200" dirty="0" smtClean="0"/>
              <a:t>scale inversion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18" idx="3"/>
            <a:endCxn id="46" idx="1"/>
          </p:cNvCxnSpPr>
          <p:nvPr/>
        </p:nvCxnSpPr>
        <p:spPr bwMode="auto">
          <a:xfrm flipV="1">
            <a:off x="5156870" y="3214775"/>
            <a:ext cx="779631" cy="112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>
            <a:stCxn id="19" idx="3"/>
            <a:endCxn id="26" idx="1"/>
          </p:cNvCxnSpPr>
          <p:nvPr/>
        </p:nvCxnSpPr>
        <p:spPr bwMode="auto">
          <a:xfrm flipV="1">
            <a:off x="5156870" y="5198534"/>
            <a:ext cx="7796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8" name="다이아몬드 57"/>
          <p:cNvSpPr/>
          <p:nvPr/>
        </p:nvSpPr>
        <p:spPr bwMode="auto">
          <a:xfrm>
            <a:off x="9192344" y="4741334"/>
            <a:ext cx="1874676" cy="914400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상태지속</a:t>
            </a: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화살표 연결선 59"/>
          <p:cNvCxnSpPr>
            <a:stCxn id="26" idx="3"/>
            <a:endCxn id="58" idx="1"/>
          </p:cNvCxnSpPr>
          <p:nvPr/>
        </p:nvCxnSpPr>
        <p:spPr bwMode="auto">
          <a:xfrm>
            <a:off x="8632792" y="5198534"/>
            <a:ext cx="5595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10560496" y="3144086"/>
            <a:ext cx="1428836" cy="848314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ALARM!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79" name="꺾인 연결선 78"/>
          <p:cNvCxnSpPr>
            <a:stCxn id="58" idx="3"/>
          </p:cNvCxnSpPr>
          <p:nvPr/>
        </p:nvCxnSpPr>
        <p:spPr bwMode="auto">
          <a:xfrm flipV="1">
            <a:off x="11067020" y="3992400"/>
            <a:ext cx="285564" cy="1206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80538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졸음운전 측정 가능 척도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fld id="{7F197893-F6B7-4855-BA53-A20AB18773A7}" type="slidenum">
              <a:rPr lang="ko-KR" altLang="en-US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7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88" y="4345953"/>
            <a:ext cx="3112495" cy="1778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97" y="1326674"/>
            <a:ext cx="6031035" cy="4716092"/>
          </a:xfrm>
          <a:prstGeom prst="rect">
            <a:avLst/>
          </a:prstGeom>
        </p:spPr>
      </p:pic>
      <p:sp>
        <p:nvSpPr>
          <p:cNvPr id="7" name="내용 개체 틀 6"/>
          <p:cNvSpPr txBox="1">
            <a:spLocks noGrp="1"/>
          </p:cNvSpPr>
          <p:nvPr>
            <p:ph idx="1"/>
          </p:nvPr>
        </p:nvSpPr>
        <p:spPr>
          <a:xfrm>
            <a:off x="1053727" y="6097038"/>
            <a:ext cx="10862733" cy="28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100" dirty="0"/>
              <a:t>Zhang, Wei, Bo Cheng, and </a:t>
            </a:r>
            <a:r>
              <a:rPr lang="en-US" altLang="ko-KR" sz="1100" dirty="0" err="1"/>
              <a:t>Yingzi</a:t>
            </a:r>
            <a:r>
              <a:rPr lang="en-US" altLang="ko-KR" sz="1100" dirty="0"/>
              <a:t> Lin. "Driver drowsiness recognition based on computer vision technology." </a:t>
            </a:r>
            <a:r>
              <a:rPr lang="en-US" altLang="ko-KR" sz="1100" i="1" dirty="0"/>
              <a:t>Tsinghua Science and Technology</a:t>
            </a:r>
            <a:r>
              <a:rPr lang="en-US" altLang="ko-KR" sz="1100" dirty="0"/>
              <a:t> 17.3 (2012): 354-362.</a:t>
            </a:r>
            <a:endParaRPr lang="ko-KR" altLang="en-US" sz="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3" y="1052737"/>
            <a:ext cx="538184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69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강대">
  <a:themeElements>
    <a:clrScheme name="2_서강대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_서강대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서강대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서강대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4355</TotalTime>
  <Words>144</Words>
  <Application>Microsoft Office PowerPoint</Application>
  <PresentationFormat>와이드스크린</PresentationFormat>
  <Paragraphs>61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HY중고딕</vt:lpstr>
      <vt:lpstr>HY헤드라인M</vt:lpstr>
      <vt:lpstr>굴림</vt:lpstr>
      <vt:lpstr>맑은 고딕</vt:lpstr>
      <vt:lpstr>Arial</vt:lpstr>
      <vt:lpstr>Arial Narrow</vt:lpstr>
      <vt:lpstr>Times New Roman</vt:lpstr>
      <vt:lpstr>Wingdings</vt:lpstr>
      <vt:lpstr>서강대</vt:lpstr>
      <vt:lpstr>졸음운전 장면 감지</vt:lpstr>
      <vt:lpstr>프로젝트 목표</vt:lpstr>
      <vt:lpstr>제안 방법</vt:lpstr>
      <vt:lpstr>제안 모델</vt:lpstr>
      <vt:lpstr>제안 모델</vt:lpstr>
      <vt:lpstr>제안 모델</vt:lpstr>
      <vt:lpstr>졸음운전 측정 가능 척도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Kimjooae</dc:creator>
  <cp:lastModifiedBy>Juae</cp:lastModifiedBy>
  <cp:revision>201</cp:revision>
  <cp:lastPrinted>2017-01-16T05:02:10Z</cp:lastPrinted>
  <dcterms:created xsi:type="dcterms:W3CDTF">2016-06-21T16:29:08Z</dcterms:created>
  <dcterms:modified xsi:type="dcterms:W3CDTF">2017-06-28T11:46:48Z</dcterms:modified>
</cp:coreProperties>
</file>