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93" r:id="rId6"/>
    <p:sldId id="269" r:id="rId7"/>
    <p:sldId id="271" r:id="rId8"/>
    <p:sldId id="273" r:id="rId9"/>
    <p:sldId id="397" r:id="rId10"/>
    <p:sldId id="275" r:id="rId11"/>
    <p:sldId id="396" r:id="rId12"/>
    <p:sldId id="394" r:id="rId13"/>
    <p:sldId id="277" r:id="rId14"/>
    <p:sldId id="278" r:id="rId15"/>
    <p:sldId id="395" r:id="rId16"/>
    <p:sldId id="28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3A"/>
    <a:srgbClr val="E7512C"/>
    <a:srgbClr val="575756"/>
    <a:srgbClr val="F29231"/>
    <a:srgbClr val="1D1D1B"/>
    <a:srgbClr val="F29232"/>
    <a:srgbClr val="F19910"/>
    <a:srgbClr val="E2E6E8"/>
    <a:srgbClr val="FFEC01"/>
    <a:srgbClr val="F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/>
    <p:restoredTop sz="94653"/>
  </p:normalViewPr>
  <p:slideViewPr>
    <p:cSldViewPr snapToGrid="0">
      <p:cViewPr varScale="1">
        <p:scale>
          <a:sx n="163" d="100"/>
          <a:sy n="163" d="100"/>
        </p:scale>
        <p:origin x="192" y="216"/>
      </p:cViewPr>
      <p:guideLst>
        <p:guide orient="horz" pos="392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760" y="17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B70E6E-351A-86BD-4940-5B7A41EDC4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89DDF-8636-07C5-5E92-8D08D7324E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0DA2-E497-954A-BBCA-A41328AA2D60}" type="datetimeFigureOut">
              <a:rPr lang="es-ES" smtClean="0"/>
              <a:t>22/4/24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25586A-879C-FB11-E16B-D2B12B92E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F1A40F-7900-9BF6-7E73-ED22E47F55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1312-4EF0-9B42-B398-6F775D5FF1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5ACCD3C-B25A-42AD-88C4-45BD5E8BB681}"/>
              </a:ext>
            </a:extLst>
          </p:cNvPr>
          <p:cNvSpPr txBox="1">
            <a:spLocks/>
          </p:cNvSpPr>
          <p:nvPr/>
        </p:nvSpPr>
        <p:spPr>
          <a:xfrm>
            <a:off x="872192" y="333403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rgbClr val="595959"/>
                </a:solidFill>
              </a:rPr>
              <a:t>GitHub</a:t>
            </a:r>
            <a:r>
              <a:rPr lang="es-ES" sz="2400" spc="-433" dirty="0">
                <a:solidFill>
                  <a:srgbClr val="595959"/>
                </a:solidFill>
              </a:rPr>
              <a:t>  </a:t>
            </a:r>
            <a:r>
              <a:rPr lang="es-ES" sz="2400" spc="73" dirty="0" err="1">
                <a:solidFill>
                  <a:srgbClr val="595959"/>
                </a:solidFill>
              </a:rPr>
              <a:t>Actions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679507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335B-9E47-804A-85A1-436948A065C2}" type="datetimeFigureOut">
              <a:rPr lang="es-ES" smtClean="0"/>
              <a:t>22/4/24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A09C-4C69-1442-B3F0-7BDAE6F45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13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8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30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30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9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298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75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2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F0C0E9FA-CA7B-435A-AAD5-643B53F69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22504E39-4BE4-4F2F-A69A-564CF65A92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1348" y="1891529"/>
            <a:ext cx="3869304" cy="30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oscuro - 2 títul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BE668D06-474E-6B46-ADEB-ACD7A93F05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9" name="Marcador de texto 43">
            <a:extLst>
              <a:ext uri="{FF2B5EF4-FFF2-40B4-BE49-F238E27FC236}">
                <a16:creationId xmlns:a16="http://schemas.microsoft.com/office/drawing/2014/main" id="{2EE123C6-AB29-094D-A4F1-0E8AA33B9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3" y="1888078"/>
            <a:ext cx="5514446" cy="7848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destacado</a:t>
            </a:r>
          </a:p>
        </p:txBody>
      </p:sp>
      <p:sp>
        <p:nvSpPr>
          <p:cNvPr id="20" name="Marcador de texto 43">
            <a:extLst>
              <a:ext uri="{FF2B5EF4-FFF2-40B4-BE49-F238E27FC236}">
                <a16:creationId xmlns:a16="http://schemas.microsoft.com/office/drawing/2014/main" id="{8B4F4804-1169-D942-9141-7E4DC18E96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5823" y="3649275"/>
            <a:ext cx="5170177" cy="307777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Párrafo de texto</a:t>
            </a:r>
          </a:p>
        </p:txBody>
      </p:sp>
      <p:sp>
        <p:nvSpPr>
          <p:cNvPr id="22" name="Marcador de texto 43">
            <a:extLst>
              <a:ext uri="{FF2B5EF4-FFF2-40B4-BE49-F238E27FC236}">
                <a16:creationId xmlns:a16="http://schemas.microsoft.com/office/drawing/2014/main" id="{0FB9C572-FBE8-0048-88F8-F8D32FB913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283" y="2726406"/>
            <a:ext cx="3960894" cy="338554"/>
          </a:xfrm>
          <a:noFill/>
        </p:spPr>
        <p:txBody>
          <a:bodyPr wrap="square" rtlCol="0">
            <a:spAutoFit/>
          </a:bodyPr>
          <a:lstStyle>
            <a:lvl1pPr marL="360000" indent="-360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953A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Lista destacada</a:t>
            </a:r>
          </a:p>
        </p:txBody>
      </p:sp>
      <p:sp>
        <p:nvSpPr>
          <p:cNvPr id="23" name="Título 28">
            <a:extLst>
              <a:ext uri="{FF2B5EF4-FFF2-40B4-BE49-F238E27FC236}">
                <a16:creationId xmlns:a16="http://schemas.microsoft.com/office/drawing/2014/main" id="{97C9C52A-1212-8B4D-B6CE-43FC6229D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45822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24" name="Marcador de texto 43">
            <a:extLst>
              <a:ext uri="{FF2B5EF4-FFF2-40B4-BE49-F238E27FC236}">
                <a16:creationId xmlns:a16="http://schemas.microsoft.com/office/drawing/2014/main" id="{5484A57B-7417-D141-80C6-4CC861BDEF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56909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548B580-3BB5-4F9F-8CCF-88966911E3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" y="313200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1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96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2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4728" y="2570424"/>
            <a:ext cx="4382541" cy="36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58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0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- 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17623D48-FE9A-4F32-9C42-FFA2ED866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800" y="0"/>
            <a:ext cx="9220200" cy="6858000"/>
          </a:xfrm>
          <a:prstGeom prst="rect">
            <a:avLst/>
          </a:prstGeom>
        </p:spPr>
      </p:pic>
      <p:sp>
        <p:nvSpPr>
          <p:cNvPr id="7" name="Marcador de texto 43">
            <a:extLst>
              <a:ext uri="{FF2B5EF4-FFF2-40B4-BE49-F238E27FC236}">
                <a16:creationId xmlns:a16="http://schemas.microsoft.com/office/drawing/2014/main" id="{A0F39E58-39CF-0543-BA9A-4A6157608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303" y="2690388"/>
            <a:ext cx="7375814" cy="609398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80000"/>
              </a:lnSpc>
              <a:spcBef>
                <a:spcPts val="600"/>
              </a:spcBef>
              <a:buClr>
                <a:srgbClr val="F2953A"/>
              </a:buClr>
              <a:buNone/>
              <a:defRPr lang="es-ES" sz="42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Título de la presentación</a:t>
            </a:r>
          </a:p>
        </p:txBody>
      </p:sp>
      <p:sp>
        <p:nvSpPr>
          <p:cNvPr id="8" name="Marcador de texto 43">
            <a:extLst>
              <a:ext uri="{FF2B5EF4-FFF2-40B4-BE49-F238E27FC236}">
                <a16:creationId xmlns:a16="http://schemas.microsoft.com/office/drawing/2014/main" id="{EB4BF06D-3C9A-1543-BEEC-547D1065B7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1303" y="3508567"/>
            <a:ext cx="7375814" cy="7571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Clr>
                <a:srgbClr val="F2953A"/>
              </a:buClr>
              <a:buNone/>
              <a:defRPr lang="es-ES" sz="2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Frase resumen o sumario un poco más detallado </a:t>
            </a:r>
            <a:br>
              <a:rPr lang="es-ES"/>
            </a:br>
            <a:r>
              <a:rPr lang="es-ES"/>
              <a:t>de la presentación</a:t>
            </a:r>
          </a:p>
        </p:txBody>
      </p:sp>
      <p:sp>
        <p:nvSpPr>
          <p:cNvPr id="9" name="Marcador de texto 43">
            <a:extLst>
              <a:ext uri="{FF2B5EF4-FFF2-40B4-BE49-F238E27FC236}">
                <a16:creationId xmlns:a16="http://schemas.microsoft.com/office/drawing/2014/main" id="{9A7C15D3-48C6-174E-B91D-E5304BCEF27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41601" y="6351097"/>
            <a:ext cx="3152317" cy="307777"/>
          </a:xfr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fecha</a:t>
            </a:r>
          </a:p>
        </p:txBody>
      </p:sp>
      <p:sp>
        <p:nvSpPr>
          <p:cNvPr id="10" name="Marcador de posición de imagen 3">
            <a:extLst>
              <a:ext uri="{FF2B5EF4-FFF2-40B4-BE49-F238E27FC236}">
                <a16:creationId xmlns:a16="http://schemas.microsoft.com/office/drawing/2014/main" id="{30E6DACF-213F-3C40-8C18-0E98C2486B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5424" y="5286436"/>
            <a:ext cx="2497017" cy="1308002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s-ES"/>
          </a:p>
          <a:p>
            <a:r>
              <a:rPr lang="es-ES"/>
              <a:t>Logo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046C027-88A3-412A-81F0-510D7911DA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8721" y="573236"/>
            <a:ext cx="2618262" cy="6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D9D82DC-A1C9-1040-933F-23A388626252}"/>
              </a:ext>
            </a:extLst>
          </p:cNvPr>
          <p:cNvSpPr/>
          <p:nvPr userDrawn="1"/>
        </p:nvSpPr>
        <p:spPr>
          <a:xfrm>
            <a:off x="2960370" y="0"/>
            <a:ext cx="9237345" cy="6858000"/>
          </a:xfrm>
          <a:prstGeom prst="rect">
            <a:avLst/>
          </a:prstGeom>
          <a:solidFill>
            <a:srgbClr val="F29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14F87E-35F8-3E42-A259-461FE0666E79}"/>
              </a:ext>
            </a:extLst>
          </p:cNvPr>
          <p:cNvSpPr txBox="1"/>
          <p:nvPr userDrawn="1"/>
        </p:nvSpPr>
        <p:spPr>
          <a:xfrm>
            <a:off x="491490" y="914400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>
                <a:solidFill>
                  <a:srgbClr val="F29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15" name="Marcador de texto 43">
            <a:extLst>
              <a:ext uri="{FF2B5EF4-FFF2-40B4-BE49-F238E27FC236}">
                <a16:creationId xmlns:a16="http://schemas.microsoft.com/office/drawing/2014/main" id="{D080F8B8-661E-6E4D-B8C3-53578203CB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8823" y="3932974"/>
            <a:ext cx="7056556" cy="2246769"/>
          </a:xfrm>
          <a:noFill/>
        </p:spPr>
        <p:txBody>
          <a:bodyPr wrap="square" rtlCol="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2400"/>
              </a:spcBef>
              <a:buClr>
                <a:schemeClr val="bg1"/>
              </a:buClr>
              <a:buFont typeface="Arial" panose="020B0604020202020204" pitchFamily="34" charset="0"/>
              <a:buNone/>
              <a:defRPr lang="es-ES" sz="20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01. Título apartado</a:t>
            </a:r>
          </a:p>
          <a:p>
            <a:pPr marL="0" lvl="0" algn="just"/>
            <a:r>
              <a:rPr lang="es-ES"/>
              <a:t>02. Otro título</a:t>
            </a:r>
          </a:p>
          <a:p>
            <a:pPr marL="0" lvl="0" algn="just"/>
            <a:r>
              <a:rPr lang="es-ES"/>
              <a:t>03. Otro título</a:t>
            </a:r>
          </a:p>
          <a:p>
            <a:pPr marL="0" lvl="0" algn="just"/>
            <a:r>
              <a:rPr lang="es-ES"/>
              <a:t>04. Otro título</a:t>
            </a:r>
          </a:p>
        </p:txBody>
      </p:sp>
    </p:spTree>
    <p:extLst>
      <p:ext uri="{BB962C8B-B14F-4D97-AF65-F5344CB8AC3E}">
        <p14:creationId xmlns:p14="http://schemas.microsoft.com/office/powerpoint/2010/main" val="44313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C29E8E01-2D7E-4BCD-99F2-3C78CE2E6F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14EAFFC-D44F-9146-9E29-100292373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4460" y="3377269"/>
            <a:ext cx="9403080" cy="130231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2000"/>
              </a:spcAft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5649F75-2257-2342-A95B-3078D055E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99869" y="2475041"/>
            <a:ext cx="1592263" cy="773768"/>
          </a:xfrm>
        </p:spPr>
        <p:txBody>
          <a:bodyPr>
            <a:noAutofit/>
          </a:bodyPr>
          <a:lstStyle>
            <a:lvl1pPr marL="0" indent="0" algn="ctr"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3094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 - 1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FDC781F-45A7-4230-9861-A03A1200A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8049"/>
            <a:ext cx="2190578" cy="3681903"/>
          </a:xfrm>
          <a:prstGeom prst="rect">
            <a:avLst/>
          </a:prstGeom>
        </p:spPr>
      </p:pic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2" y="1199589"/>
            <a:ext cx="10110773" cy="467051"/>
          </a:xfr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2400" b="1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en formato titulo</a:t>
            </a:r>
          </a:p>
        </p:txBody>
      </p:sp>
      <p:sp>
        <p:nvSpPr>
          <p:cNvPr id="60" name="Marcador de posición de imagen 3">
            <a:extLst>
              <a:ext uri="{FF2B5EF4-FFF2-40B4-BE49-F238E27FC236}">
                <a16:creationId xmlns:a16="http://schemas.microsoft.com/office/drawing/2014/main" id="{DE5D5906-C725-8344-AD02-B9A654FA9A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0" name="Título 28">
            <a:extLst>
              <a:ext uri="{FF2B5EF4-FFF2-40B4-BE49-F238E27FC236}">
                <a16:creationId xmlns:a16="http://schemas.microsoft.com/office/drawing/2014/main" id="{34967889-ADB5-9C42-84A9-EF6DCE21E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12" name="Marcador de texto 43">
            <a:extLst>
              <a:ext uri="{FF2B5EF4-FFF2-40B4-BE49-F238E27FC236}">
                <a16:creationId xmlns:a16="http://schemas.microsoft.com/office/drawing/2014/main" id="{E61C634C-1835-0841-9D6A-DD771A0A0D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5822" y="1882965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9CE77F0-B1CD-4C95-A3DE-7778BF0CA9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2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 - 2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60" name="Marcador de posición de imagen 3">
            <a:extLst>
              <a:ext uri="{FF2B5EF4-FFF2-40B4-BE49-F238E27FC236}">
                <a16:creationId xmlns:a16="http://schemas.microsoft.com/office/drawing/2014/main" id="{DE5D5906-C725-8344-AD02-B9A654FA9A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2" name="Título 28">
            <a:extLst>
              <a:ext uri="{FF2B5EF4-FFF2-40B4-BE49-F238E27FC236}">
                <a16:creationId xmlns:a16="http://schemas.microsoft.com/office/drawing/2014/main" id="{F2E9C745-F62D-8A4A-B803-688EADFA5B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58348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13" name="Marcador de texto 43">
            <a:extLst>
              <a:ext uri="{FF2B5EF4-FFF2-40B4-BE49-F238E27FC236}">
                <a16:creationId xmlns:a16="http://schemas.microsoft.com/office/drawing/2014/main" id="{0B80AD2F-F83D-2B40-8125-DA266C4CED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94487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77B9D56-B482-4E99-8ECE-A1A5CA6E4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6F03E2C-3BEB-49B6-8447-12E8DBCC0F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588049"/>
            <a:ext cx="2190578" cy="36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- 1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653B24D1-7E2E-1A4F-9290-74E49CD9F4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8" name="Título 28">
            <a:extLst>
              <a:ext uri="{FF2B5EF4-FFF2-40B4-BE49-F238E27FC236}">
                <a16:creationId xmlns:a16="http://schemas.microsoft.com/office/drawing/2014/main" id="{952690F6-66CA-204A-9432-9FDB6DA6B2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79FC7A1-F0DB-4D83-B7B3-90DFE6310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- 2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28">
            <a:extLst>
              <a:ext uri="{FF2B5EF4-FFF2-40B4-BE49-F238E27FC236}">
                <a16:creationId xmlns:a16="http://schemas.microsoft.com/office/drawing/2014/main" id="{7A9F5525-71DE-EC42-9D5B-EB18A5C84D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58348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53" name="Marcador de texto 43">
            <a:extLst>
              <a:ext uri="{FF2B5EF4-FFF2-40B4-BE49-F238E27FC236}">
                <a16:creationId xmlns:a16="http://schemas.microsoft.com/office/drawing/2014/main" id="{AACDDBEB-368A-6240-B196-92092D13B3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94487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653B24D1-7E2E-1A4F-9290-74E49CD9F4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1BC543C-8156-429B-89EB-6FE55C270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oscuro - 1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BE668D06-474E-6B46-ADEB-ACD7A93F05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6" name="Título 28">
            <a:extLst>
              <a:ext uri="{FF2B5EF4-FFF2-40B4-BE49-F238E27FC236}">
                <a16:creationId xmlns:a16="http://schemas.microsoft.com/office/drawing/2014/main" id="{E07C2280-7489-234E-B29E-275BCF0DE3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7" name="Marcador de texto 43">
            <a:extLst>
              <a:ext uri="{FF2B5EF4-FFF2-40B4-BE49-F238E27FC236}">
                <a16:creationId xmlns:a16="http://schemas.microsoft.com/office/drawing/2014/main" id="{C45923DC-53A3-3648-98ED-E3D38EBE93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3" y="1888078"/>
            <a:ext cx="5514446" cy="7848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destacado</a:t>
            </a:r>
          </a:p>
        </p:txBody>
      </p:sp>
      <p:sp>
        <p:nvSpPr>
          <p:cNvPr id="8" name="Marcador de texto 43">
            <a:extLst>
              <a:ext uri="{FF2B5EF4-FFF2-40B4-BE49-F238E27FC236}">
                <a16:creationId xmlns:a16="http://schemas.microsoft.com/office/drawing/2014/main" id="{5BAA7CCA-EE0E-E14B-B835-AC0F0E30C1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5823" y="3649275"/>
            <a:ext cx="5170177" cy="307777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Párrafo de texto</a:t>
            </a:r>
          </a:p>
        </p:txBody>
      </p:sp>
      <p:sp>
        <p:nvSpPr>
          <p:cNvPr id="9" name="Marcador de texto 43">
            <a:extLst>
              <a:ext uri="{FF2B5EF4-FFF2-40B4-BE49-F238E27FC236}">
                <a16:creationId xmlns:a16="http://schemas.microsoft.com/office/drawing/2014/main" id="{E0A155D2-0A9E-7445-BDA1-2F2CA355C7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283" y="2726406"/>
            <a:ext cx="3960894" cy="338554"/>
          </a:xfrm>
          <a:noFill/>
        </p:spPr>
        <p:txBody>
          <a:bodyPr wrap="square" rtlCol="0">
            <a:spAutoFit/>
          </a:bodyPr>
          <a:lstStyle>
            <a:lvl1pPr marL="360000" indent="-360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953A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Lista destacada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E8F8EDA-76DE-4FF3-8D4B-01F27F765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" y="313200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7FCE9F-DBC8-CE4F-8557-C23D789F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FD431-3842-FA43-B372-C0990506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04AED-91CC-204E-AB74-6529C446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40EB8-C91B-6945-8724-95558775D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699EC-7850-7544-9B60-DDBED113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87D4-D9F5-0C4F-B7C2-F7E61F70B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88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9" r:id="rId2"/>
    <p:sldLayoutId id="2147483658" r:id="rId3"/>
    <p:sldLayoutId id="2147483657" r:id="rId4"/>
    <p:sldLayoutId id="2147483653" r:id="rId5"/>
    <p:sldLayoutId id="2147483649" r:id="rId6"/>
    <p:sldLayoutId id="2147483654" r:id="rId7"/>
    <p:sldLayoutId id="2147483650" r:id="rId8"/>
    <p:sldLayoutId id="2147483651" r:id="rId9"/>
    <p:sldLayoutId id="2147483652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github.com/es/actions/using-jobs/using-conditions-to-control-job-execution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s/actions/using-jobs/using-jobs-in-a-workflow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contexts#context-availability" TargetMode="External"/><Relationship Id="rId2" Type="http://schemas.openxmlformats.org/officeDocument/2006/relationships/hyperlink" Target="https://docs.github.com/es/actions/learn-github-actions/context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s/actions/learn-github-actions/expressions#opera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github.com/es/actions/learn-github-actions/express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s/actions/learn-github-actions/variabl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s/actions/learn-github-actions/expressions#function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647" y="2352055"/>
            <a:ext cx="5390167" cy="3691339"/>
          </a:xfrm>
          <a:custGeom>
            <a:avLst/>
            <a:gdLst/>
            <a:ahLst/>
            <a:cxnLst/>
            <a:rect l="l" t="t" r="r" b="b"/>
            <a:pathLst>
              <a:path w="3810000" h="2296795">
                <a:moveTo>
                  <a:pt x="0" y="2296411"/>
                </a:moveTo>
                <a:lnTo>
                  <a:pt x="3809999" y="2296411"/>
                </a:lnTo>
                <a:lnTo>
                  <a:pt x="3809999" y="0"/>
                </a:lnTo>
                <a:lnTo>
                  <a:pt x="0" y="0"/>
                </a:lnTo>
                <a:lnTo>
                  <a:pt x="0" y="2296411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457648" y="1884456"/>
            <a:ext cx="5080000" cy="341974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25307" rIns="0" bIns="0" rtlCol="0">
            <a:spAutoFit/>
          </a:bodyPr>
          <a:lstStyle/>
          <a:p>
            <a:pPr algn="ctr">
              <a:spcBef>
                <a:spcPts val="987"/>
              </a:spcBef>
            </a:pPr>
            <a:r>
              <a:rPr lang="es-ES" sz="1400" b="1" dirty="0">
                <a:latin typeface="Arial"/>
                <a:cs typeface="Arial"/>
              </a:rPr>
              <a:t>Ejecución por defecto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9150" y="2352048"/>
            <a:ext cx="5734473" cy="3062393"/>
          </a:xfrm>
          <a:custGeom>
            <a:avLst/>
            <a:gdLst/>
            <a:ahLst/>
            <a:cxnLst/>
            <a:rect l="l" t="t" r="r" b="b"/>
            <a:pathLst>
              <a:path w="4300855" h="2296795">
                <a:moveTo>
                  <a:pt x="0" y="2296679"/>
                </a:moveTo>
                <a:lnTo>
                  <a:pt x="4300499" y="2296679"/>
                </a:lnTo>
                <a:lnTo>
                  <a:pt x="4300499" y="0"/>
                </a:lnTo>
                <a:lnTo>
                  <a:pt x="0" y="0"/>
                </a:lnTo>
                <a:lnTo>
                  <a:pt x="0" y="2296679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6119150" y="1883889"/>
            <a:ext cx="5734473" cy="847"/>
          </a:xfrm>
          <a:custGeom>
            <a:avLst/>
            <a:gdLst/>
            <a:ahLst/>
            <a:cxnLst/>
            <a:rect l="l" t="t" r="r" b="b"/>
            <a:pathLst>
              <a:path w="4300855" h="635">
                <a:moveTo>
                  <a:pt x="0" y="419"/>
                </a:moveTo>
                <a:lnTo>
                  <a:pt x="4300499" y="419"/>
                </a:lnTo>
                <a:lnTo>
                  <a:pt x="4300499" y="0"/>
                </a:lnTo>
                <a:lnTo>
                  <a:pt x="0" y="0"/>
                </a:lnTo>
                <a:lnTo>
                  <a:pt x="0" y="419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119150" y="1884450"/>
            <a:ext cx="5734473" cy="341974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125307" rIns="0" bIns="0" rtlCol="0">
            <a:spAutoFit/>
          </a:bodyPr>
          <a:lstStyle/>
          <a:p>
            <a:pPr algn="ctr">
              <a:spcBef>
                <a:spcPts val="987"/>
              </a:spcBef>
            </a:pPr>
            <a:r>
              <a:rPr lang="es-ES" sz="1400" b="1" spc="-13" dirty="0" err="1">
                <a:latin typeface="Arial"/>
                <a:cs typeface="Arial"/>
              </a:rPr>
              <a:t>Ej</a:t>
            </a:r>
            <a:r>
              <a:rPr sz="1400" b="1" spc="-13" dirty="0" err="1">
                <a:latin typeface="Arial"/>
                <a:cs typeface="Arial"/>
              </a:rPr>
              <a:t>ecución</a:t>
            </a:r>
            <a:r>
              <a:rPr lang="es-ES" sz="1400" b="1" spc="-13" dirty="0">
                <a:latin typeface="Arial"/>
                <a:cs typeface="Arial"/>
              </a:rPr>
              <a:t> condicional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2349" y="3017088"/>
            <a:ext cx="3454400" cy="1766295"/>
          </a:xfrm>
          <a:prstGeom prst="rect">
            <a:avLst/>
          </a:prstGeom>
          <a:solidFill>
            <a:srgbClr val="222222"/>
          </a:solidFill>
          <a:ln w="9524">
            <a:solidFill>
              <a:srgbClr val="666666"/>
            </a:solidFill>
          </a:ln>
        </p:spPr>
        <p:txBody>
          <a:bodyPr vert="horz" wrap="square" lIns="0" tIns="103293" rIns="0" bIns="0" rtlCol="0">
            <a:spAutoFit/>
          </a:bodyPr>
          <a:lstStyle/>
          <a:p>
            <a:pPr marL="114297">
              <a:spcBef>
                <a:spcPts val="813"/>
              </a:spcBef>
            </a:pPr>
            <a:r>
              <a:rPr lang="es-ES" sz="1400" spc="-13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sz="14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316645">
              <a:spcBef>
                <a:spcPts val="200"/>
              </a:spcBef>
            </a:pPr>
            <a:r>
              <a:rPr lang="es-ES" sz="1400" spc="-13" dirty="0">
                <a:solidFill>
                  <a:srgbClr val="CC7831"/>
                </a:solidFill>
                <a:latin typeface="Courier New"/>
                <a:cs typeface="Courier New"/>
              </a:rPr>
              <a:t>job1:</a:t>
            </a:r>
            <a:endParaRPr sz="1400" dirty="0">
              <a:latin typeface="Courier New"/>
              <a:cs typeface="Courier New"/>
            </a:endParaRPr>
          </a:p>
          <a:p>
            <a:pPr marL="519840">
              <a:spcBef>
                <a:spcPts val="200"/>
              </a:spcBef>
            </a:pPr>
            <a:r>
              <a:rPr lang="es-ES" sz="1400" spc="-13" dirty="0" err="1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lang="es-ES" sz="1400" spc="-13" dirty="0">
                <a:solidFill>
                  <a:srgbClr val="CC7831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926230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92623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id: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3" dirty="0">
                <a:solidFill>
                  <a:srgbClr val="A9B7C6"/>
                </a:solidFill>
                <a:latin typeface="Courier New"/>
                <a:cs typeface="Courier New"/>
              </a:rPr>
              <a:t>step1</a:t>
            </a:r>
            <a:endParaRPr sz="1400" dirty="0">
              <a:latin typeface="Courier New"/>
              <a:cs typeface="Courier New"/>
            </a:endParaRPr>
          </a:p>
          <a:p>
            <a:pPr marL="926230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92623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id: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3" dirty="0">
                <a:solidFill>
                  <a:srgbClr val="A9B7C6"/>
                </a:solidFill>
                <a:latin typeface="Courier New"/>
                <a:cs typeface="Courier New"/>
              </a:rPr>
              <a:t>step</a:t>
            </a:r>
            <a:r>
              <a:rPr sz="1400" spc="-13" dirty="0">
                <a:solidFill>
                  <a:srgbClr val="A9B7C6"/>
                </a:solidFill>
                <a:latin typeface="Courier New"/>
                <a:cs typeface="Courier New"/>
              </a:rPr>
              <a:t>2</a:t>
            </a:r>
            <a:endParaRPr sz="1400" dirty="0">
              <a:latin typeface="Courier New"/>
              <a:cs typeface="Courier New"/>
            </a:endParaRPr>
          </a:p>
          <a:p>
            <a:pPr marL="926230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92623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id: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3" dirty="0">
                <a:solidFill>
                  <a:srgbClr val="A9B7C6"/>
                </a:solidFill>
                <a:latin typeface="Courier New"/>
                <a:cs typeface="Courier New"/>
              </a:rPr>
              <a:t>step3</a:t>
            </a:r>
            <a:endParaRPr sz="1400" dirty="0">
              <a:latin typeface="Courier New"/>
              <a:cs typeface="Courier New"/>
            </a:endParaRPr>
          </a:p>
          <a:p>
            <a:pPr marL="926230">
              <a:spcBef>
                <a:spcPts val="200"/>
              </a:spcBef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:</a:t>
            </a: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${{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!cancel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led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()</a:t>
            </a:r>
            <a:r>
              <a:rPr sz="14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33" dirty="0">
                <a:solidFill>
                  <a:srgbClr val="A9B7C6"/>
                </a:solidFill>
                <a:latin typeface="Courier New"/>
                <a:cs typeface="Courier New"/>
              </a:rPr>
              <a:t>}}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948" y="2450983"/>
            <a:ext cx="4707467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lang="es-ES" sz="1400" spc="13" dirty="0">
                <a:latin typeface="Arial"/>
                <a:cs typeface="Arial"/>
              </a:rPr>
              <a:t>Por defecto, los Jobs y </a:t>
            </a:r>
            <a:r>
              <a:rPr lang="es-ES" sz="1400" spc="13" dirty="0" err="1">
                <a:latin typeface="Arial"/>
                <a:cs typeface="Arial"/>
              </a:rPr>
              <a:t>steps</a:t>
            </a:r>
            <a:r>
              <a:rPr lang="es-ES" sz="1400" spc="13" dirty="0">
                <a:latin typeface="Arial"/>
                <a:cs typeface="Arial"/>
              </a:rPr>
              <a:t> se ejecutan hacia abajo, y  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solo</a:t>
            </a:r>
            <a:r>
              <a:rPr sz="1400" spc="87" dirty="0">
                <a:latin typeface="Arial"/>
                <a:cs typeface="Arial"/>
              </a:rPr>
              <a:t> </a:t>
            </a:r>
            <a:r>
              <a:rPr sz="1400" spc="13" dirty="0" err="1">
                <a:latin typeface="Arial"/>
                <a:cs typeface="Arial"/>
              </a:rPr>
              <a:t>si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lang="es-ES" sz="1400" spc="80" dirty="0">
                <a:latin typeface="Arial"/>
                <a:cs typeface="Arial"/>
              </a:rPr>
              <a:t>los </a:t>
            </a:r>
            <a:r>
              <a:rPr lang="es-ES" sz="1400" dirty="0" err="1">
                <a:latin typeface="Arial"/>
                <a:cs typeface="Arial"/>
              </a:rPr>
              <a:t>jobs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lang="es-ES" sz="1400" dirty="0">
                <a:latin typeface="Arial"/>
                <a:cs typeface="Arial"/>
              </a:rPr>
              <a:t>y </a:t>
            </a:r>
            <a:r>
              <a:rPr lang="es-ES" sz="1400" dirty="0" err="1">
                <a:latin typeface="Arial"/>
                <a:cs typeface="Arial"/>
              </a:rPr>
              <a:t>steps</a:t>
            </a:r>
            <a:r>
              <a:rPr lang="es-ES" sz="1400" dirty="0">
                <a:latin typeface="Arial"/>
                <a:cs typeface="Arial"/>
              </a:rPr>
              <a:t> ascendientes no han fallado</a:t>
            </a:r>
            <a:r>
              <a:rPr sz="1400" spc="-13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883" y="3017087"/>
            <a:ext cx="2010833" cy="1512379"/>
          </a:xfrm>
          <a:prstGeom prst="rect">
            <a:avLst/>
          </a:prstGeom>
          <a:solidFill>
            <a:srgbClr val="222222"/>
          </a:solidFill>
          <a:ln w="9524">
            <a:solidFill>
              <a:srgbClr val="666666"/>
            </a:solidFill>
          </a:ln>
        </p:spPr>
        <p:txBody>
          <a:bodyPr vert="horz" wrap="square" lIns="0" tIns="90593" rIns="0" bIns="0" rtlCol="0">
            <a:spAutoFit/>
          </a:bodyPr>
          <a:lstStyle/>
          <a:p>
            <a:pPr marL="113450">
              <a:spcBef>
                <a:spcPts val="713"/>
              </a:spcBef>
            </a:pPr>
            <a:r>
              <a:rPr lang="es-ES" sz="1400" spc="-13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sz="14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316645">
              <a:spcBef>
                <a:spcPts val="200"/>
              </a:spcBef>
            </a:pPr>
            <a:r>
              <a:rPr lang="es-ES" sz="1400" spc="-13" dirty="0">
                <a:solidFill>
                  <a:srgbClr val="CC7831"/>
                </a:solidFill>
                <a:latin typeface="Courier New"/>
                <a:cs typeface="Courier New"/>
              </a:rPr>
              <a:t>job1:</a:t>
            </a:r>
            <a:endParaRPr sz="1400" dirty="0">
              <a:latin typeface="Courier New"/>
              <a:cs typeface="Courier New"/>
            </a:endParaRPr>
          </a:p>
          <a:p>
            <a:pPr marL="519840">
              <a:spcBef>
                <a:spcPts val="200"/>
              </a:spcBef>
            </a:pPr>
            <a:r>
              <a:rPr lang="es-ES" sz="1400" spc="-13" dirty="0" err="1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lang="es-ES" sz="1400" spc="-13" dirty="0">
                <a:solidFill>
                  <a:srgbClr val="CC7831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926230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92623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id: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3" dirty="0">
                <a:solidFill>
                  <a:srgbClr val="A9B7C6"/>
                </a:solidFill>
                <a:latin typeface="Courier New"/>
                <a:cs typeface="Courier New"/>
              </a:rPr>
              <a:t>step1</a:t>
            </a:r>
            <a:endParaRPr sz="1400" dirty="0">
              <a:latin typeface="Courier New"/>
              <a:cs typeface="Courier New"/>
            </a:endParaRPr>
          </a:p>
          <a:p>
            <a:pPr marL="926230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92623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id: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3" dirty="0">
                <a:solidFill>
                  <a:srgbClr val="A9B7C6"/>
                </a:solidFill>
                <a:latin typeface="Courier New"/>
                <a:cs typeface="Courier New"/>
              </a:rPr>
              <a:t>step2</a:t>
            </a:r>
            <a:endParaRPr sz="1400" dirty="0">
              <a:latin typeface="Courier New"/>
              <a:cs typeface="Courier New"/>
            </a:endParaRPr>
          </a:p>
          <a:p>
            <a:pPr marL="926230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92623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id: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3" dirty="0">
                <a:solidFill>
                  <a:srgbClr val="A9B7C6"/>
                </a:solidFill>
                <a:latin typeface="Courier New"/>
                <a:cs typeface="Courier New"/>
              </a:rPr>
              <a:t>step3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7598" y="3028389"/>
            <a:ext cx="948267" cy="308632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219281">
              <a:spcBef>
                <a:spcPts val="727"/>
              </a:spcBef>
            </a:pPr>
            <a:r>
              <a:rPr lang="es-ES" sz="1400" spc="-13" dirty="0" err="1">
                <a:solidFill>
                  <a:srgbClr val="B85450"/>
                </a:solidFill>
                <a:latin typeface="Courier New"/>
                <a:cs typeface="Courier New"/>
              </a:rPr>
              <a:t>start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40376" y="3547840"/>
            <a:ext cx="1408099" cy="1439415"/>
            <a:chOff x="3395055" y="3193900"/>
            <a:chExt cx="1226821" cy="812800"/>
          </a:xfrm>
        </p:grpSpPr>
        <p:sp>
          <p:nvSpPr>
            <p:cNvPr id="17" name="object 17"/>
            <p:cNvSpPr/>
            <p:nvPr/>
          </p:nvSpPr>
          <p:spPr>
            <a:xfrm>
              <a:off x="3395056" y="3193900"/>
              <a:ext cx="1226820" cy="812800"/>
            </a:xfrm>
            <a:custGeom>
              <a:avLst/>
              <a:gdLst/>
              <a:ahLst/>
              <a:cxnLst/>
              <a:rect l="l" t="t" r="r" b="b"/>
              <a:pathLst>
                <a:path w="1226820" h="812800">
                  <a:moveTo>
                    <a:pt x="0" y="812251"/>
                  </a:moveTo>
                  <a:lnTo>
                    <a:pt x="235469" y="649499"/>
                  </a:lnTo>
                  <a:lnTo>
                    <a:pt x="37219" y="649499"/>
                  </a:lnTo>
                  <a:lnTo>
                    <a:pt x="37219" y="0"/>
                  </a:lnTo>
                  <a:lnTo>
                    <a:pt x="1226719" y="0"/>
                  </a:lnTo>
                  <a:lnTo>
                    <a:pt x="1226719" y="649499"/>
                  </a:lnTo>
                  <a:lnTo>
                    <a:pt x="532844" y="649499"/>
                  </a:lnTo>
                  <a:lnTo>
                    <a:pt x="0" y="812251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144000" tIns="0" rIns="0" bIns="0" rtlCol="0"/>
            <a:lstStyle/>
            <a:p>
              <a:r>
                <a:rPr lang="es-E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step3 no se  ejecuta  porque step2 falló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395055" y="3193900"/>
              <a:ext cx="1226820" cy="812800"/>
            </a:xfrm>
            <a:custGeom>
              <a:avLst/>
              <a:gdLst/>
              <a:ahLst/>
              <a:cxnLst/>
              <a:rect l="l" t="t" r="r" b="b"/>
              <a:pathLst>
                <a:path w="1226820" h="812800">
                  <a:moveTo>
                    <a:pt x="37219" y="0"/>
                  </a:moveTo>
                  <a:lnTo>
                    <a:pt x="235469" y="0"/>
                  </a:lnTo>
                  <a:lnTo>
                    <a:pt x="532844" y="0"/>
                  </a:lnTo>
                  <a:lnTo>
                    <a:pt x="1226719" y="0"/>
                  </a:lnTo>
                  <a:lnTo>
                    <a:pt x="1226719" y="378874"/>
                  </a:lnTo>
                  <a:lnTo>
                    <a:pt x="1226719" y="541249"/>
                  </a:lnTo>
                  <a:lnTo>
                    <a:pt x="1226719" y="649499"/>
                  </a:lnTo>
                  <a:lnTo>
                    <a:pt x="532844" y="649499"/>
                  </a:lnTo>
                  <a:lnTo>
                    <a:pt x="0" y="812251"/>
                  </a:lnTo>
                  <a:lnTo>
                    <a:pt x="235469" y="649499"/>
                  </a:lnTo>
                  <a:lnTo>
                    <a:pt x="37219" y="649499"/>
                  </a:lnTo>
                  <a:lnTo>
                    <a:pt x="37219" y="541249"/>
                  </a:lnTo>
                  <a:lnTo>
                    <a:pt x="37219" y="378874"/>
                  </a:lnTo>
                  <a:lnTo>
                    <a:pt x="3721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67384" y="4838789"/>
            <a:ext cx="1168400" cy="308632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29345">
              <a:spcBef>
                <a:spcPts val="727"/>
              </a:spcBef>
            </a:pP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step3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30752" y="4634277"/>
            <a:ext cx="1038860" cy="590127"/>
            <a:chOff x="2555702" y="3719066"/>
            <a:chExt cx="779145" cy="442595"/>
          </a:xfrm>
        </p:grpSpPr>
        <p:sp>
          <p:nvSpPr>
            <p:cNvPr id="24" name="object 24"/>
            <p:cNvSpPr/>
            <p:nvPr/>
          </p:nvSpPr>
          <p:spPr>
            <a:xfrm>
              <a:off x="3062075" y="388925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799" y="267599"/>
                  </a:moveTo>
                  <a:lnTo>
                    <a:pt x="91508" y="260778"/>
                  </a:lnTo>
                  <a:lnTo>
                    <a:pt x="54779" y="241784"/>
                  </a:lnTo>
                  <a:lnTo>
                    <a:pt x="25815" y="212820"/>
                  </a:lnTo>
                  <a:lnTo>
                    <a:pt x="6821" y="176091"/>
                  </a:lnTo>
                  <a:lnTo>
                    <a:pt x="0" y="133799"/>
                  </a:lnTo>
                  <a:lnTo>
                    <a:pt x="6821" y="91508"/>
                  </a:lnTo>
                  <a:lnTo>
                    <a:pt x="25815" y="54779"/>
                  </a:lnTo>
                  <a:lnTo>
                    <a:pt x="54779" y="25815"/>
                  </a:lnTo>
                  <a:lnTo>
                    <a:pt x="91508" y="6821"/>
                  </a:lnTo>
                  <a:lnTo>
                    <a:pt x="133799" y="0"/>
                  </a:lnTo>
                  <a:lnTo>
                    <a:pt x="160024" y="2594"/>
                  </a:lnTo>
                  <a:lnTo>
                    <a:pt x="185003" y="10184"/>
                  </a:lnTo>
                  <a:lnTo>
                    <a:pt x="208032" y="22480"/>
                  </a:lnTo>
                  <a:lnTo>
                    <a:pt x="228410" y="39188"/>
                  </a:lnTo>
                  <a:lnTo>
                    <a:pt x="238145" y="51061"/>
                  </a:lnTo>
                  <a:lnTo>
                    <a:pt x="145943" y="51061"/>
                  </a:lnTo>
                  <a:lnTo>
                    <a:pt x="119632" y="51377"/>
                  </a:lnTo>
                  <a:lnTo>
                    <a:pt x="94153" y="60170"/>
                  </a:lnTo>
                  <a:lnTo>
                    <a:pt x="128136" y="94153"/>
                  </a:lnTo>
                  <a:lnTo>
                    <a:pt x="60170" y="94153"/>
                  </a:lnTo>
                  <a:lnTo>
                    <a:pt x="51377" y="119632"/>
                  </a:lnTo>
                  <a:lnTo>
                    <a:pt x="51061" y="145943"/>
                  </a:lnTo>
                  <a:lnTo>
                    <a:pt x="58924" y="171053"/>
                  </a:lnTo>
                  <a:lnTo>
                    <a:pt x="74668" y="192931"/>
                  </a:lnTo>
                  <a:lnTo>
                    <a:pt x="96546" y="208675"/>
                  </a:lnTo>
                  <a:lnTo>
                    <a:pt x="121656" y="216538"/>
                  </a:lnTo>
                  <a:lnTo>
                    <a:pt x="238066" y="216538"/>
                  </a:lnTo>
                  <a:lnTo>
                    <a:pt x="212820" y="241784"/>
                  </a:lnTo>
                  <a:lnTo>
                    <a:pt x="176091" y="260778"/>
                  </a:lnTo>
                  <a:lnTo>
                    <a:pt x="133799" y="267599"/>
                  </a:lnTo>
                  <a:close/>
                </a:path>
                <a:path w="267970" h="267970">
                  <a:moveTo>
                    <a:pt x="261205" y="173446"/>
                  </a:moveTo>
                  <a:lnTo>
                    <a:pt x="207429" y="173446"/>
                  </a:lnTo>
                  <a:lnTo>
                    <a:pt x="216222" y="147967"/>
                  </a:lnTo>
                  <a:lnTo>
                    <a:pt x="216538" y="121656"/>
                  </a:lnTo>
                  <a:lnTo>
                    <a:pt x="208675" y="96546"/>
                  </a:lnTo>
                  <a:lnTo>
                    <a:pt x="192931" y="74668"/>
                  </a:lnTo>
                  <a:lnTo>
                    <a:pt x="171053" y="58924"/>
                  </a:lnTo>
                  <a:lnTo>
                    <a:pt x="145943" y="51061"/>
                  </a:lnTo>
                  <a:lnTo>
                    <a:pt x="238145" y="51061"/>
                  </a:lnTo>
                  <a:lnTo>
                    <a:pt x="245119" y="59567"/>
                  </a:lnTo>
                  <a:lnTo>
                    <a:pt x="257414" y="82597"/>
                  </a:lnTo>
                  <a:lnTo>
                    <a:pt x="265005" y="107575"/>
                  </a:lnTo>
                  <a:lnTo>
                    <a:pt x="267599" y="133799"/>
                  </a:lnTo>
                  <a:lnTo>
                    <a:pt x="261205" y="173446"/>
                  </a:lnTo>
                  <a:close/>
                </a:path>
                <a:path w="267970" h="267970">
                  <a:moveTo>
                    <a:pt x="238066" y="216538"/>
                  </a:moveTo>
                  <a:lnTo>
                    <a:pt x="121656" y="216538"/>
                  </a:lnTo>
                  <a:lnTo>
                    <a:pt x="147967" y="216222"/>
                  </a:lnTo>
                  <a:lnTo>
                    <a:pt x="173446" y="207429"/>
                  </a:lnTo>
                  <a:lnTo>
                    <a:pt x="60170" y="94153"/>
                  </a:lnTo>
                  <a:lnTo>
                    <a:pt x="128136" y="94153"/>
                  </a:lnTo>
                  <a:lnTo>
                    <a:pt x="207429" y="173446"/>
                  </a:lnTo>
                  <a:lnTo>
                    <a:pt x="261205" y="173446"/>
                  </a:lnTo>
                  <a:lnTo>
                    <a:pt x="260778" y="176091"/>
                  </a:lnTo>
                  <a:lnTo>
                    <a:pt x="241784" y="212820"/>
                  </a:lnTo>
                  <a:lnTo>
                    <a:pt x="238066" y="21653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062075" y="388925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799"/>
                  </a:moveTo>
                  <a:lnTo>
                    <a:pt x="6821" y="91508"/>
                  </a:lnTo>
                  <a:lnTo>
                    <a:pt x="25815" y="54779"/>
                  </a:lnTo>
                  <a:lnTo>
                    <a:pt x="54779" y="25815"/>
                  </a:lnTo>
                  <a:lnTo>
                    <a:pt x="91508" y="6821"/>
                  </a:lnTo>
                  <a:lnTo>
                    <a:pt x="133799" y="0"/>
                  </a:lnTo>
                  <a:lnTo>
                    <a:pt x="185003" y="10184"/>
                  </a:lnTo>
                  <a:lnTo>
                    <a:pt x="228410" y="39188"/>
                  </a:lnTo>
                  <a:lnTo>
                    <a:pt x="257414" y="82597"/>
                  </a:lnTo>
                  <a:lnTo>
                    <a:pt x="267599" y="133799"/>
                  </a:lnTo>
                  <a:lnTo>
                    <a:pt x="260778" y="176091"/>
                  </a:lnTo>
                  <a:lnTo>
                    <a:pt x="241784" y="212820"/>
                  </a:lnTo>
                  <a:lnTo>
                    <a:pt x="212820" y="241784"/>
                  </a:lnTo>
                  <a:lnTo>
                    <a:pt x="176091" y="260778"/>
                  </a:lnTo>
                  <a:lnTo>
                    <a:pt x="133799" y="267599"/>
                  </a:lnTo>
                  <a:lnTo>
                    <a:pt x="91508" y="260778"/>
                  </a:lnTo>
                  <a:lnTo>
                    <a:pt x="54779" y="241784"/>
                  </a:lnTo>
                  <a:lnTo>
                    <a:pt x="25815" y="212820"/>
                  </a:lnTo>
                  <a:lnTo>
                    <a:pt x="6821" y="176091"/>
                  </a:lnTo>
                  <a:lnTo>
                    <a:pt x="0" y="133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373" y="3935548"/>
              <a:ext cx="175002" cy="1750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571176" y="3723829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0"/>
                  </a:moveTo>
                  <a:lnTo>
                    <a:pt x="0" y="11585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0464" y="38289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29430"/>
                  </a:moveTo>
                  <a:lnTo>
                    <a:pt x="0" y="0"/>
                  </a:lnTo>
                  <a:lnTo>
                    <a:pt x="10711" y="10711"/>
                  </a:lnTo>
                  <a:lnTo>
                    <a:pt x="21423" y="0"/>
                  </a:lnTo>
                  <a:lnTo>
                    <a:pt x="10711" y="294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0464" y="38289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0711"/>
                  </a:moveTo>
                  <a:lnTo>
                    <a:pt x="0" y="0"/>
                  </a:lnTo>
                  <a:lnTo>
                    <a:pt x="10711" y="29430"/>
                  </a:lnTo>
                  <a:lnTo>
                    <a:pt x="21423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67384" y="3639267"/>
            <a:ext cx="1168400" cy="308632"/>
          </a:xfrm>
          <a:prstGeom prst="rect">
            <a:avLst/>
          </a:prstGeom>
          <a:solidFill>
            <a:srgbClr val="D4E7D4"/>
          </a:solidFill>
          <a:ln w="9524">
            <a:solidFill>
              <a:srgbClr val="82B3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29345">
              <a:spcBef>
                <a:spcPts val="727"/>
              </a:spcBef>
            </a:pP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step1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30765" y="3423638"/>
            <a:ext cx="1056640" cy="1216659"/>
            <a:chOff x="2555712" y="2811087"/>
            <a:chExt cx="792480" cy="912494"/>
          </a:xfrm>
        </p:grpSpPr>
        <p:sp>
          <p:nvSpPr>
            <p:cNvPr id="32" name="object 32"/>
            <p:cNvSpPr/>
            <p:nvPr/>
          </p:nvSpPr>
          <p:spPr>
            <a:xfrm>
              <a:off x="2571186" y="2815850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0"/>
                  </a:moveTo>
                  <a:lnTo>
                    <a:pt x="0" y="12425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0475" y="292939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29429"/>
                  </a:moveTo>
                  <a:lnTo>
                    <a:pt x="0" y="0"/>
                  </a:lnTo>
                  <a:lnTo>
                    <a:pt x="10711" y="10711"/>
                  </a:lnTo>
                  <a:lnTo>
                    <a:pt x="21423" y="0"/>
                  </a:lnTo>
                  <a:lnTo>
                    <a:pt x="10711" y="2942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560475" y="292939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0711"/>
                  </a:moveTo>
                  <a:lnTo>
                    <a:pt x="0" y="0"/>
                  </a:lnTo>
                  <a:lnTo>
                    <a:pt x="10711" y="29429"/>
                  </a:lnTo>
                  <a:lnTo>
                    <a:pt x="21423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43628" y="2972808"/>
              <a:ext cx="304506" cy="3045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43624" y="34185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249" y="304499"/>
                  </a:moveTo>
                  <a:lnTo>
                    <a:pt x="104127" y="296738"/>
                  </a:lnTo>
                  <a:lnTo>
                    <a:pt x="62333" y="275124"/>
                  </a:lnTo>
                  <a:lnTo>
                    <a:pt x="29375" y="242166"/>
                  </a:lnTo>
                  <a:lnTo>
                    <a:pt x="7761" y="200372"/>
                  </a:lnTo>
                  <a:lnTo>
                    <a:pt x="0" y="152249"/>
                  </a:lnTo>
                  <a:lnTo>
                    <a:pt x="7761" y="104127"/>
                  </a:lnTo>
                  <a:lnTo>
                    <a:pt x="29375" y="62333"/>
                  </a:lnTo>
                  <a:lnTo>
                    <a:pt x="62333" y="29375"/>
                  </a:lnTo>
                  <a:lnTo>
                    <a:pt x="104127" y="7761"/>
                  </a:lnTo>
                  <a:lnTo>
                    <a:pt x="152249" y="0"/>
                  </a:lnTo>
                  <a:lnTo>
                    <a:pt x="182091" y="2952"/>
                  </a:lnTo>
                  <a:lnTo>
                    <a:pt x="236718" y="25579"/>
                  </a:lnTo>
                  <a:lnTo>
                    <a:pt x="278920" y="67781"/>
                  </a:lnTo>
                  <a:lnTo>
                    <a:pt x="301547" y="122408"/>
                  </a:lnTo>
                  <a:lnTo>
                    <a:pt x="304499" y="152249"/>
                  </a:lnTo>
                  <a:lnTo>
                    <a:pt x="296738" y="200372"/>
                  </a:lnTo>
                  <a:lnTo>
                    <a:pt x="275124" y="242166"/>
                  </a:lnTo>
                  <a:lnTo>
                    <a:pt x="242166" y="275124"/>
                  </a:lnTo>
                  <a:lnTo>
                    <a:pt x="200372" y="296738"/>
                  </a:lnTo>
                  <a:lnTo>
                    <a:pt x="152249" y="3044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67384" y="4239028"/>
            <a:ext cx="1168400" cy="308632"/>
          </a:xfrm>
          <a:prstGeom prst="rect">
            <a:avLst/>
          </a:prstGeom>
          <a:solidFill>
            <a:srgbClr val="F7CECC"/>
          </a:solidFill>
          <a:ln w="9524">
            <a:solidFill>
              <a:srgbClr val="B85450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29345">
              <a:spcBef>
                <a:spcPts val="727"/>
              </a:spcBef>
            </a:pP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step2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430752" y="4034516"/>
            <a:ext cx="966893" cy="515620"/>
            <a:chOff x="2555702" y="3269245"/>
            <a:chExt cx="725170" cy="386715"/>
          </a:xfrm>
        </p:grpSpPr>
        <p:sp>
          <p:nvSpPr>
            <p:cNvPr id="39" name="object 39"/>
            <p:cNvSpPr/>
            <p:nvPr/>
          </p:nvSpPr>
          <p:spPr>
            <a:xfrm>
              <a:off x="2571176" y="3274008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0"/>
                  </a:moveTo>
                  <a:lnTo>
                    <a:pt x="0" y="11585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2560464" y="337915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29429"/>
                  </a:moveTo>
                  <a:lnTo>
                    <a:pt x="0" y="0"/>
                  </a:lnTo>
                  <a:lnTo>
                    <a:pt x="10711" y="10711"/>
                  </a:lnTo>
                  <a:lnTo>
                    <a:pt x="21423" y="0"/>
                  </a:lnTo>
                  <a:lnTo>
                    <a:pt x="10711" y="2942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2560464" y="337915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0711"/>
                  </a:moveTo>
                  <a:lnTo>
                    <a:pt x="0" y="0"/>
                  </a:lnTo>
                  <a:lnTo>
                    <a:pt x="10711" y="29429"/>
                  </a:lnTo>
                  <a:lnTo>
                    <a:pt x="21423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1169" y="3486094"/>
              <a:ext cx="169411" cy="16941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0158298" y="3022539"/>
            <a:ext cx="948267" cy="308632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219281">
              <a:spcBef>
                <a:spcPts val="727"/>
              </a:spcBef>
            </a:pPr>
            <a:r>
              <a:rPr lang="es-ES" sz="1400" spc="-13" dirty="0" err="1">
                <a:solidFill>
                  <a:srgbClr val="B85450"/>
                </a:solidFill>
                <a:latin typeface="Courier New"/>
                <a:cs typeface="Courier New"/>
              </a:rPr>
              <a:t>start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777532" y="5094971"/>
            <a:ext cx="2139527" cy="878840"/>
            <a:chOff x="5815787" y="4064587"/>
            <a:chExt cx="1604645" cy="659130"/>
          </a:xfrm>
        </p:grpSpPr>
        <p:sp>
          <p:nvSpPr>
            <p:cNvPr id="45" name="object 45"/>
            <p:cNvSpPr/>
            <p:nvPr/>
          </p:nvSpPr>
          <p:spPr>
            <a:xfrm>
              <a:off x="5820550" y="4069350"/>
              <a:ext cx="1595120" cy="649605"/>
            </a:xfrm>
            <a:custGeom>
              <a:avLst/>
              <a:gdLst/>
              <a:ahLst/>
              <a:cxnLst/>
              <a:rect l="l" t="t" r="r" b="b"/>
              <a:pathLst>
                <a:path w="1595120" h="649604">
                  <a:moveTo>
                    <a:pt x="1376699" y="649499"/>
                  </a:moveTo>
                  <a:lnTo>
                    <a:pt x="0" y="649499"/>
                  </a:lnTo>
                  <a:lnTo>
                    <a:pt x="0" y="0"/>
                  </a:lnTo>
                  <a:lnTo>
                    <a:pt x="1376699" y="0"/>
                  </a:lnTo>
                  <a:lnTo>
                    <a:pt x="1376699" y="108249"/>
                  </a:lnTo>
                  <a:lnTo>
                    <a:pt x="1594838" y="55609"/>
                  </a:lnTo>
                  <a:lnTo>
                    <a:pt x="1376699" y="270624"/>
                  </a:lnTo>
                  <a:lnTo>
                    <a:pt x="1376699" y="649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820550" y="4069350"/>
              <a:ext cx="1595120" cy="649605"/>
            </a:xfrm>
            <a:custGeom>
              <a:avLst/>
              <a:gdLst/>
              <a:ahLst/>
              <a:cxnLst/>
              <a:rect l="l" t="t" r="r" b="b"/>
              <a:pathLst>
                <a:path w="1595120" h="649604">
                  <a:moveTo>
                    <a:pt x="0" y="0"/>
                  </a:moveTo>
                  <a:lnTo>
                    <a:pt x="803074" y="0"/>
                  </a:lnTo>
                  <a:lnTo>
                    <a:pt x="1147249" y="0"/>
                  </a:lnTo>
                  <a:lnTo>
                    <a:pt x="1376699" y="0"/>
                  </a:lnTo>
                  <a:lnTo>
                    <a:pt x="1376699" y="108249"/>
                  </a:lnTo>
                  <a:lnTo>
                    <a:pt x="1594838" y="55609"/>
                  </a:lnTo>
                  <a:lnTo>
                    <a:pt x="1376699" y="270624"/>
                  </a:lnTo>
                  <a:lnTo>
                    <a:pt x="1376699" y="649499"/>
                  </a:lnTo>
                  <a:lnTo>
                    <a:pt x="1147249" y="649499"/>
                  </a:lnTo>
                  <a:lnTo>
                    <a:pt x="803074" y="649499"/>
                  </a:lnTo>
                  <a:lnTo>
                    <a:pt x="0" y="649499"/>
                  </a:lnTo>
                  <a:lnTo>
                    <a:pt x="0" y="270624"/>
                  </a:lnTo>
                  <a:lnTo>
                    <a:pt x="0" y="108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881250" y="5205815"/>
            <a:ext cx="1597660" cy="6634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lang="es-ES" sz="1400" dirty="0">
                <a:latin typeface="Arial"/>
                <a:cs typeface="Arial"/>
              </a:rPr>
              <a:t>Step3 </a:t>
            </a:r>
            <a:r>
              <a:rPr sz="1400" spc="-13" dirty="0">
                <a:latin typeface="Arial"/>
                <a:cs typeface="Arial"/>
              </a:rPr>
              <a:t>se </a:t>
            </a:r>
            <a:r>
              <a:rPr sz="1400" spc="-13" dirty="0" err="1">
                <a:latin typeface="Arial"/>
                <a:cs typeface="Arial"/>
              </a:rPr>
              <a:t>ejecuta</a:t>
            </a:r>
            <a:r>
              <a:rPr lang="es-ES" sz="1400" spc="-13" dirty="0">
                <a:latin typeface="Arial"/>
                <a:cs typeface="Arial"/>
              </a:rPr>
              <a:t>, ya que e</a:t>
            </a:r>
            <a:r>
              <a:rPr sz="1400" spc="-13" dirty="0">
                <a:latin typeface="Arial"/>
                <a:cs typeface="Arial"/>
              </a:rPr>
              <a:t>l </a:t>
            </a:r>
            <a:r>
              <a:rPr lang="es-ES" sz="1400" spc="-13" dirty="0" err="1">
                <a:latin typeface="Arial"/>
                <a:cs typeface="Arial"/>
              </a:rPr>
              <a:t>workflow</a:t>
            </a:r>
            <a:r>
              <a:rPr sz="1400" spc="-13" dirty="0">
                <a:latin typeface="Arial"/>
                <a:cs typeface="Arial"/>
              </a:rPr>
              <a:t> </a:t>
            </a:r>
            <a:r>
              <a:rPr lang="es-ES" sz="1400" spc="-13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o</a:t>
            </a:r>
            <a:r>
              <a:rPr lang="es-ES" sz="1400" spc="80" dirty="0">
                <a:latin typeface="Arial"/>
                <a:cs typeface="Arial"/>
              </a:rPr>
              <a:t> fue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3" dirty="0">
                <a:latin typeface="Arial"/>
                <a:cs typeface="Arial"/>
              </a:rPr>
              <a:t>cancelado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048084" y="3633416"/>
            <a:ext cx="1168400" cy="402167"/>
          </a:xfrm>
          <a:custGeom>
            <a:avLst/>
            <a:gdLst/>
            <a:ahLst/>
            <a:cxnLst/>
            <a:rect l="l" t="t" r="r" b="b"/>
            <a:pathLst>
              <a:path w="876300" h="301625">
                <a:moveTo>
                  <a:pt x="875999" y="301199"/>
                </a:moveTo>
                <a:lnTo>
                  <a:pt x="0" y="301199"/>
                </a:lnTo>
                <a:lnTo>
                  <a:pt x="0" y="0"/>
                </a:lnTo>
                <a:lnTo>
                  <a:pt x="875999" y="0"/>
                </a:lnTo>
                <a:lnTo>
                  <a:pt x="875999" y="301199"/>
                </a:lnTo>
                <a:close/>
              </a:path>
            </a:pathLst>
          </a:custGeom>
          <a:solidFill>
            <a:srgbClr val="D4E7D4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49" name="object 49"/>
          <p:cNvSpPr txBox="1"/>
          <p:nvPr/>
        </p:nvSpPr>
        <p:spPr>
          <a:xfrm>
            <a:off x="10048084" y="3633416"/>
            <a:ext cx="1168400" cy="308632"/>
          </a:xfrm>
          <a:prstGeom prst="rect">
            <a:avLst/>
          </a:prstGeom>
          <a:ln w="9524">
            <a:solidFill>
              <a:srgbClr val="82B3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29345">
              <a:spcBef>
                <a:spcPts val="727"/>
              </a:spcBef>
            </a:pP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step</a:t>
            </a:r>
            <a:r>
              <a:rPr sz="1400" spc="-13" dirty="0">
                <a:solidFill>
                  <a:srgbClr val="B85450"/>
                </a:solidFill>
                <a:latin typeface="Courier New"/>
                <a:cs typeface="Courier New"/>
              </a:rPr>
              <a:t>1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611466" y="3417789"/>
            <a:ext cx="1056640" cy="1216659"/>
            <a:chOff x="7941238" y="2806700"/>
            <a:chExt cx="792480" cy="912494"/>
          </a:xfrm>
        </p:grpSpPr>
        <p:sp>
          <p:nvSpPr>
            <p:cNvPr id="51" name="object 51"/>
            <p:cNvSpPr/>
            <p:nvPr/>
          </p:nvSpPr>
          <p:spPr>
            <a:xfrm>
              <a:off x="7956712" y="2811462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0"/>
                  </a:moveTo>
                  <a:lnTo>
                    <a:pt x="0" y="12425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7946001" y="292500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29430"/>
                  </a:moveTo>
                  <a:lnTo>
                    <a:pt x="0" y="0"/>
                  </a:lnTo>
                  <a:lnTo>
                    <a:pt x="10711" y="10711"/>
                  </a:lnTo>
                  <a:lnTo>
                    <a:pt x="21423" y="0"/>
                  </a:lnTo>
                  <a:lnTo>
                    <a:pt x="10711" y="294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7946001" y="292500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0711"/>
                  </a:moveTo>
                  <a:lnTo>
                    <a:pt x="0" y="0"/>
                  </a:lnTo>
                  <a:lnTo>
                    <a:pt x="10711" y="29430"/>
                  </a:lnTo>
                  <a:lnTo>
                    <a:pt x="21423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9153" y="2968421"/>
              <a:ext cx="304506" cy="3045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429150" y="341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249" y="304499"/>
                  </a:moveTo>
                  <a:lnTo>
                    <a:pt x="104127" y="296738"/>
                  </a:lnTo>
                  <a:lnTo>
                    <a:pt x="62333" y="275124"/>
                  </a:lnTo>
                  <a:lnTo>
                    <a:pt x="29375" y="242166"/>
                  </a:lnTo>
                  <a:lnTo>
                    <a:pt x="7761" y="200372"/>
                  </a:lnTo>
                  <a:lnTo>
                    <a:pt x="0" y="152249"/>
                  </a:lnTo>
                  <a:lnTo>
                    <a:pt x="7761" y="104127"/>
                  </a:lnTo>
                  <a:lnTo>
                    <a:pt x="29375" y="62333"/>
                  </a:lnTo>
                  <a:lnTo>
                    <a:pt x="62333" y="29375"/>
                  </a:lnTo>
                  <a:lnTo>
                    <a:pt x="104127" y="7761"/>
                  </a:lnTo>
                  <a:lnTo>
                    <a:pt x="152249" y="0"/>
                  </a:lnTo>
                  <a:lnTo>
                    <a:pt x="182091" y="2952"/>
                  </a:lnTo>
                  <a:lnTo>
                    <a:pt x="236718" y="25579"/>
                  </a:lnTo>
                  <a:lnTo>
                    <a:pt x="278920" y="67781"/>
                  </a:lnTo>
                  <a:lnTo>
                    <a:pt x="301547" y="122408"/>
                  </a:lnTo>
                  <a:lnTo>
                    <a:pt x="304499" y="152249"/>
                  </a:lnTo>
                  <a:lnTo>
                    <a:pt x="296738" y="200372"/>
                  </a:lnTo>
                  <a:lnTo>
                    <a:pt x="275124" y="242166"/>
                  </a:lnTo>
                  <a:lnTo>
                    <a:pt x="242166" y="275124"/>
                  </a:lnTo>
                  <a:lnTo>
                    <a:pt x="200372" y="296738"/>
                  </a:lnTo>
                  <a:lnTo>
                    <a:pt x="152249" y="3044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048084" y="4233177"/>
            <a:ext cx="1168400" cy="308632"/>
          </a:xfrm>
          <a:prstGeom prst="rect">
            <a:avLst/>
          </a:prstGeom>
          <a:solidFill>
            <a:srgbClr val="F7CECC"/>
          </a:solidFill>
          <a:ln w="9524">
            <a:solidFill>
              <a:srgbClr val="B85450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29345">
              <a:spcBef>
                <a:spcPts val="727"/>
              </a:spcBef>
            </a:pP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step</a:t>
            </a:r>
            <a:r>
              <a:rPr sz="1400" spc="-13" dirty="0">
                <a:solidFill>
                  <a:srgbClr val="B85450"/>
                </a:solidFill>
                <a:latin typeface="Courier New"/>
                <a:cs typeface="Courier New"/>
              </a:rPr>
              <a:t>2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611452" y="4028667"/>
            <a:ext cx="966893" cy="515620"/>
            <a:chOff x="7941227" y="3264858"/>
            <a:chExt cx="725170" cy="386715"/>
          </a:xfrm>
        </p:grpSpPr>
        <p:sp>
          <p:nvSpPr>
            <p:cNvPr id="58" name="object 58"/>
            <p:cNvSpPr/>
            <p:nvPr/>
          </p:nvSpPr>
          <p:spPr>
            <a:xfrm>
              <a:off x="7956701" y="3269620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0"/>
                  </a:moveTo>
                  <a:lnTo>
                    <a:pt x="0" y="11585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5990" y="337476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29429"/>
                  </a:moveTo>
                  <a:lnTo>
                    <a:pt x="0" y="0"/>
                  </a:lnTo>
                  <a:lnTo>
                    <a:pt x="10711" y="10711"/>
                  </a:lnTo>
                  <a:lnTo>
                    <a:pt x="21423" y="0"/>
                  </a:lnTo>
                  <a:lnTo>
                    <a:pt x="10711" y="2942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5990" y="337476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0711"/>
                  </a:moveTo>
                  <a:lnTo>
                    <a:pt x="0" y="0"/>
                  </a:lnTo>
                  <a:lnTo>
                    <a:pt x="10711" y="29429"/>
                  </a:lnTo>
                  <a:lnTo>
                    <a:pt x="21423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6694" y="3481706"/>
              <a:ext cx="169410" cy="169411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0048084" y="4832939"/>
            <a:ext cx="1168400" cy="308632"/>
          </a:xfrm>
          <a:prstGeom prst="rect">
            <a:avLst/>
          </a:prstGeom>
          <a:solidFill>
            <a:srgbClr val="FFE6CC"/>
          </a:solidFill>
          <a:ln w="9524">
            <a:solidFill>
              <a:srgbClr val="D79B00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29345">
              <a:spcBef>
                <a:spcPts val="727"/>
              </a:spcBef>
            </a:pP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step</a:t>
            </a:r>
            <a:r>
              <a:rPr sz="1400" spc="-13" dirty="0">
                <a:solidFill>
                  <a:srgbClr val="B85450"/>
                </a:solidFill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0617803" y="4634781"/>
            <a:ext cx="1050221" cy="593259"/>
            <a:chOff x="7945990" y="3719441"/>
            <a:chExt cx="787666" cy="444944"/>
          </a:xfrm>
        </p:grpSpPr>
        <p:sp>
          <p:nvSpPr>
            <p:cNvPr id="64" name="object 64"/>
            <p:cNvSpPr/>
            <p:nvPr/>
          </p:nvSpPr>
          <p:spPr>
            <a:xfrm>
              <a:off x="7956701" y="3719441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0"/>
                  </a:moveTo>
                  <a:lnTo>
                    <a:pt x="0" y="11585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945990" y="382458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29430"/>
                  </a:moveTo>
                  <a:lnTo>
                    <a:pt x="0" y="0"/>
                  </a:lnTo>
                  <a:lnTo>
                    <a:pt x="10711" y="10711"/>
                  </a:lnTo>
                  <a:lnTo>
                    <a:pt x="21423" y="0"/>
                  </a:lnTo>
                  <a:lnTo>
                    <a:pt x="10711" y="294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945990" y="382458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0711"/>
                  </a:moveTo>
                  <a:lnTo>
                    <a:pt x="0" y="0"/>
                  </a:lnTo>
                  <a:lnTo>
                    <a:pt x="10711" y="29430"/>
                  </a:lnTo>
                  <a:lnTo>
                    <a:pt x="21423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pic>
          <p:nvPicPr>
            <p:cNvPr id="67" name="object 67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9132" y="3859864"/>
              <a:ext cx="304524" cy="304521"/>
            </a:xfrm>
            <a:prstGeom prst="rect">
              <a:avLst/>
            </a:prstGeom>
          </p:spPr>
        </p:pic>
      </p:grpSp>
      <p:sp>
        <p:nvSpPr>
          <p:cNvPr id="76" name="object 6">
            <a:extLst>
              <a:ext uri="{FF2B5EF4-FFF2-40B4-BE49-F238E27FC236}">
                <a16:creationId xmlns:a16="http://schemas.microsoft.com/office/drawing/2014/main" id="{531D7667-2FF0-C356-E012-BB0B29BDB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Control del Flujo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object 2">
            <a:extLst>
              <a:ext uri="{FF2B5EF4-FFF2-40B4-BE49-F238E27FC236}">
                <a16:creationId xmlns:a16="http://schemas.microsoft.com/office/drawing/2014/main" id="{36C2FD5E-4516-7851-73FA-48A14F49088A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E048BF4-6DCF-0733-FC72-FD8742FAEFAF}"/>
              </a:ext>
            </a:extLst>
          </p:cNvPr>
          <p:cNvSpPr txBox="1"/>
          <p:nvPr/>
        </p:nvSpPr>
        <p:spPr>
          <a:xfrm>
            <a:off x="858619" y="1139934"/>
            <a:ext cx="10884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GitHub permite ejecutar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y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steps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de forma condicional a través de la clave ‘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if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’</a:t>
            </a:r>
          </a:p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6"/>
              </a:rPr>
              <a:t>https://docs.github.com/es/actions/using-jobs/using-conditions-to-control-job-execution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9" name="Marcador de texto 59">
            <a:extLst>
              <a:ext uri="{FF2B5EF4-FFF2-40B4-BE49-F238E27FC236}">
                <a16:creationId xmlns:a16="http://schemas.microsoft.com/office/drawing/2014/main" id="{796A5E38-A454-A6D0-9852-D5F061424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814606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Condiciones</a:t>
            </a:r>
          </a:p>
        </p:txBody>
      </p:sp>
      <p:sp>
        <p:nvSpPr>
          <p:cNvPr id="80" name="object 10">
            <a:extLst>
              <a:ext uri="{FF2B5EF4-FFF2-40B4-BE49-F238E27FC236}">
                <a16:creationId xmlns:a16="http://schemas.microsoft.com/office/drawing/2014/main" id="{8E3096B5-F28E-6D43-0F3F-AD9D8791EFB7}"/>
              </a:ext>
            </a:extLst>
          </p:cNvPr>
          <p:cNvSpPr txBox="1"/>
          <p:nvPr/>
        </p:nvSpPr>
        <p:spPr>
          <a:xfrm>
            <a:off x="6278810" y="2371508"/>
            <a:ext cx="4707467" cy="6634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lang="es-ES" sz="1400" spc="13" dirty="0">
                <a:latin typeface="Arial"/>
                <a:cs typeface="Arial"/>
              </a:rPr>
              <a:t>Jobs y </a:t>
            </a:r>
            <a:r>
              <a:rPr lang="es-ES" sz="1400" spc="13" dirty="0" err="1">
                <a:latin typeface="Arial"/>
                <a:cs typeface="Arial"/>
              </a:rPr>
              <a:t>steps</a:t>
            </a:r>
            <a:r>
              <a:rPr lang="es-ES" sz="1400" spc="13" dirty="0">
                <a:latin typeface="Arial"/>
                <a:cs typeface="Arial"/>
              </a:rPr>
              <a:t> pueden ejecutarse hacia debajo de forma condicional, incluso si </a:t>
            </a:r>
            <a:r>
              <a:rPr lang="es-ES" sz="1400" dirty="0" err="1">
                <a:latin typeface="Arial"/>
                <a:cs typeface="Arial"/>
              </a:rPr>
              <a:t>jobs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lang="es-ES" sz="1400" dirty="0">
                <a:latin typeface="Arial"/>
                <a:cs typeface="Arial"/>
              </a:rPr>
              <a:t>y </a:t>
            </a:r>
            <a:r>
              <a:rPr lang="es-ES" sz="1400" dirty="0" err="1">
                <a:latin typeface="Arial"/>
                <a:cs typeface="Arial"/>
              </a:rPr>
              <a:t>steps</a:t>
            </a:r>
            <a:r>
              <a:rPr lang="es-ES" sz="1400" dirty="0">
                <a:latin typeface="Arial"/>
                <a:cs typeface="Arial"/>
              </a:rPr>
              <a:t> ascendientes han fallado</a:t>
            </a:r>
            <a:r>
              <a:rPr sz="1400" spc="-13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/>
      <p:bldP spid="14" grpId="0" animBg="1"/>
      <p:bldP spid="15" grpId="0" animBg="1"/>
      <p:bldP spid="22" grpId="0" animBg="1"/>
      <p:bldP spid="30" grpId="0" animBg="1"/>
      <p:bldP spid="37" grpId="0" animBg="1"/>
      <p:bldP spid="43" grpId="0" animBg="1"/>
      <p:bldP spid="47" grpId="0"/>
      <p:bldP spid="48" grpId="0" animBg="1"/>
      <p:bldP spid="49" grpId="0" animBg="1"/>
      <p:bldP spid="56" grpId="0" animBg="1"/>
      <p:bldP spid="62" grpId="0" animBg="1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42843" y="2290255"/>
            <a:ext cx="5080000" cy="3062393"/>
          </a:xfrm>
          <a:custGeom>
            <a:avLst/>
            <a:gdLst/>
            <a:ahLst/>
            <a:cxnLst/>
            <a:rect l="l" t="t" r="r" b="b"/>
            <a:pathLst>
              <a:path w="3810000" h="2296795">
                <a:moveTo>
                  <a:pt x="0" y="2296411"/>
                </a:moveTo>
                <a:lnTo>
                  <a:pt x="3809999" y="2296411"/>
                </a:lnTo>
                <a:lnTo>
                  <a:pt x="3809999" y="0"/>
                </a:lnTo>
                <a:lnTo>
                  <a:pt x="0" y="0"/>
                </a:lnTo>
                <a:lnTo>
                  <a:pt x="0" y="2296411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42843" y="1822656"/>
            <a:ext cx="5080000" cy="331651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25307" rIns="0" bIns="0" rtlCol="0">
            <a:spAutoFit/>
          </a:bodyPr>
          <a:lstStyle/>
          <a:p>
            <a:pPr marL="1435911">
              <a:spcBef>
                <a:spcPts val="987"/>
              </a:spcBef>
            </a:pPr>
            <a:r>
              <a:rPr lang="es-ES" sz="1333" b="1" spc="-13" dirty="0">
                <a:latin typeface="Arial"/>
                <a:cs typeface="Arial"/>
              </a:rPr>
              <a:t>E</a:t>
            </a:r>
            <a:r>
              <a:rPr sz="1333" b="1" spc="-13" dirty="0" err="1">
                <a:latin typeface="Arial"/>
                <a:cs typeface="Arial"/>
              </a:rPr>
              <a:t>jecución</a:t>
            </a:r>
            <a:r>
              <a:rPr lang="es-ES" sz="1333" b="1" spc="-13" dirty="0">
                <a:latin typeface="Arial"/>
                <a:cs typeface="Arial"/>
              </a:rPr>
              <a:t> NO dependiente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07544" y="2290255"/>
            <a:ext cx="5080000" cy="3062393"/>
          </a:xfrm>
          <a:custGeom>
            <a:avLst/>
            <a:gdLst/>
            <a:ahLst/>
            <a:cxnLst/>
            <a:rect l="l" t="t" r="r" b="b"/>
            <a:pathLst>
              <a:path w="3810000" h="2296795">
                <a:moveTo>
                  <a:pt x="0" y="2296679"/>
                </a:moveTo>
                <a:lnTo>
                  <a:pt x="3809999" y="2296679"/>
                </a:lnTo>
                <a:lnTo>
                  <a:pt x="3809999" y="0"/>
                </a:lnTo>
                <a:lnTo>
                  <a:pt x="0" y="0"/>
                </a:lnTo>
                <a:lnTo>
                  <a:pt x="0" y="2296679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507544" y="1822095"/>
            <a:ext cx="5080000" cy="847"/>
          </a:xfrm>
          <a:custGeom>
            <a:avLst/>
            <a:gdLst/>
            <a:ahLst/>
            <a:cxnLst/>
            <a:rect l="l" t="t" r="r" b="b"/>
            <a:pathLst>
              <a:path w="3810000" h="635">
                <a:moveTo>
                  <a:pt x="0" y="419"/>
                </a:moveTo>
                <a:lnTo>
                  <a:pt x="3809999" y="419"/>
                </a:lnTo>
                <a:lnTo>
                  <a:pt x="3809999" y="0"/>
                </a:lnTo>
                <a:lnTo>
                  <a:pt x="0" y="0"/>
                </a:lnTo>
                <a:lnTo>
                  <a:pt x="0" y="419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507544" y="1822656"/>
            <a:ext cx="5080000" cy="331651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125307" rIns="0" bIns="0" rtlCol="0">
            <a:spAutoFit/>
          </a:bodyPr>
          <a:lstStyle/>
          <a:p>
            <a:pPr marL="1631486">
              <a:spcBef>
                <a:spcPts val="987"/>
              </a:spcBef>
            </a:pPr>
            <a:r>
              <a:rPr lang="es-ES" sz="1333" b="1" spc="-13" dirty="0">
                <a:latin typeface="Arial"/>
                <a:cs typeface="Arial"/>
              </a:rPr>
              <a:t>E</a:t>
            </a:r>
            <a:r>
              <a:rPr sz="1333" b="1" spc="-13" dirty="0" err="1">
                <a:latin typeface="Arial"/>
                <a:cs typeface="Arial"/>
              </a:rPr>
              <a:t>jecución</a:t>
            </a:r>
            <a:r>
              <a:rPr lang="es-ES" sz="1333" b="1" spc="-13" dirty="0">
                <a:latin typeface="Arial"/>
                <a:cs typeface="Arial"/>
              </a:rPr>
              <a:t> dependiente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3745" y="2905097"/>
            <a:ext cx="1914313" cy="2205668"/>
          </a:xfrm>
          <a:prstGeom prst="rect">
            <a:avLst/>
          </a:prstGeom>
          <a:solidFill>
            <a:srgbClr val="222222"/>
          </a:solidFill>
          <a:ln w="9524">
            <a:solidFill>
              <a:srgbClr val="666666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14297">
              <a:spcBef>
                <a:spcPts val="1180"/>
              </a:spcBef>
            </a:pPr>
            <a:r>
              <a:rPr lang="es-ES" sz="1333" spc="-13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:</a:t>
            </a:r>
            <a:endParaRPr sz="1333" dirty="0">
              <a:latin typeface="Courier New"/>
              <a:cs typeface="Courier New"/>
            </a:endParaRPr>
          </a:p>
          <a:p>
            <a:pPr marL="316645" marR="1077780" algn="just">
              <a:lnSpc>
                <a:spcPct val="112500"/>
              </a:lnSpc>
            </a:pP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job1:</a:t>
            </a:r>
            <a:r>
              <a:rPr sz="1333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job2:</a:t>
            </a:r>
            <a:r>
              <a:rPr sz="1333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job3:</a:t>
            </a:r>
            <a:endParaRPr sz="1333" dirty="0">
              <a:latin typeface="Courier New"/>
              <a:cs typeface="Courier New"/>
            </a:endParaRPr>
          </a:p>
          <a:p>
            <a:pPr marL="519840">
              <a:spcBef>
                <a:spcPts val="200"/>
              </a:spcBef>
            </a:pPr>
            <a:r>
              <a:rPr lang="es-ES" sz="1333" spc="-13" dirty="0" err="1">
                <a:solidFill>
                  <a:srgbClr val="CC7831"/>
                </a:solidFill>
                <a:latin typeface="Courier New"/>
                <a:cs typeface="Courier New"/>
              </a:rPr>
              <a:t>needs</a:t>
            </a: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:</a:t>
            </a:r>
          </a:p>
          <a:p>
            <a:pPr marL="981075" indent="-266700">
              <a:spcBef>
                <a:spcPts val="200"/>
              </a:spcBef>
              <a:buFontTx/>
              <a:buChar char="-"/>
            </a:pPr>
            <a:r>
              <a:rPr lang="es-ES" sz="1333" spc="-27" dirty="0">
                <a:solidFill>
                  <a:srgbClr val="A9B7C6"/>
                </a:solidFill>
                <a:latin typeface="Courier New"/>
                <a:cs typeface="Courier New"/>
              </a:rPr>
              <a:t>job1</a:t>
            </a:r>
            <a:endParaRPr lang="es-ES" sz="1333" dirty="0">
              <a:latin typeface="Courier New"/>
              <a:cs typeface="Courier New"/>
            </a:endParaRPr>
          </a:p>
          <a:p>
            <a:pPr marL="981075" indent="-266700">
              <a:spcBef>
                <a:spcPts val="200"/>
              </a:spcBef>
              <a:buFontTx/>
              <a:buChar char="-"/>
            </a:pPr>
            <a:r>
              <a:rPr lang="es-ES" sz="1333" spc="-27" dirty="0">
                <a:solidFill>
                  <a:srgbClr val="A9B7C6"/>
                </a:solidFill>
                <a:latin typeface="Courier New"/>
                <a:cs typeface="Courier New"/>
              </a:rPr>
              <a:t>job2</a:t>
            </a:r>
          </a:p>
          <a:p>
            <a:pPr marL="519113" indent="-242888">
              <a:spcBef>
                <a:spcPts val="200"/>
              </a:spcBef>
            </a:pP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job4</a:t>
            </a:r>
            <a:r>
              <a:rPr sz="1333" spc="-13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333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333" dirty="0">
              <a:latin typeface="Courier New"/>
              <a:cs typeface="Courier New"/>
            </a:endParaRPr>
          </a:p>
          <a:p>
            <a:pPr marL="519840">
              <a:spcBef>
                <a:spcPts val="200"/>
              </a:spcBef>
            </a:pPr>
            <a:r>
              <a:rPr lang="es-ES" sz="1333" dirty="0" err="1">
                <a:solidFill>
                  <a:srgbClr val="CC7831"/>
                </a:solidFill>
                <a:latin typeface="Courier New"/>
                <a:cs typeface="Courier New"/>
              </a:rPr>
              <a:t>needs</a:t>
            </a:r>
            <a:r>
              <a:rPr lang="es-ES" sz="1333" dirty="0">
                <a:solidFill>
                  <a:srgbClr val="CC7831"/>
                </a:solidFill>
                <a:latin typeface="Courier New"/>
                <a:cs typeface="Courier New"/>
              </a:rPr>
              <a:t>:</a:t>
            </a:r>
            <a:r>
              <a:rPr sz="1333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333" spc="-27" dirty="0">
                <a:solidFill>
                  <a:srgbClr val="A9B7C6"/>
                </a:solidFill>
                <a:latin typeface="Courier New"/>
                <a:cs typeface="Courier New"/>
              </a:rPr>
              <a:t>job1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745" y="2800922"/>
            <a:ext cx="1914313" cy="1235060"/>
          </a:xfrm>
          <a:prstGeom prst="rect">
            <a:avLst/>
          </a:prstGeom>
          <a:solidFill>
            <a:srgbClr val="222222"/>
          </a:solidFill>
          <a:ln w="9524">
            <a:solidFill>
              <a:srgbClr val="666666"/>
            </a:solidFill>
          </a:ln>
        </p:spPr>
        <p:txBody>
          <a:bodyPr vert="horz" wrap="square" lIns="0" tIns="108373" rIns="0" bIns="0" rtlCol="0">
            <a:spAutoFit/>
          </a:bodyPr>
          <a:lstStyle/>
          <a:p>
            <a:pPr marL="114297">
              <a:spcBef>
                <a:spcPts val="853"/>
              </a:spcBef>
            </a:pPr>
            <a:r>
              <a:rPr lang="es-ES" sz="1333" spc="-13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:</a:t>
            </a:r>
            <a:endParaRPr sz="1333" dirty="0">
              <a:latin typeface="Courier New"/>
              <a:cs typeface="Courier New"/>
            </a:endParaRPr>
          </a:p>
          <a:p>
            <a:pPr marL="316645" marR="1077780" algn="just">
              <a:lnSpc>
                <a:spcPct val="112500"/>
              </a:lnSpc>
            </a:pP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job1:</a:t>
            </a:r>
            <a:r>
              <a:rPr sz="1333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job2:</a:t>
            </a:r>
            <a:r>
              <a:rPr sz="1333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job3:</a:t>
            </a:r>
            <a:r>
              <a:rPr sz="1333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333" spc="-13" dirty="0">
                <a:solidFill>
                  <a:srgbClr val="CC7831"/>
                </a:solidFill>
                <a:latin typeface="Courier New"/>
                <a:cs typeface="Courier New"/>
              </a:rPr>
              <a:t>job4: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4477" y="2794872"/>
            <a:ext cx="948267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219281">
              <a:spcBef>
                <a:spcPts val="72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start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7679" y="3362321"/>
            <a:ext cx="1168400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80144">
              <a:spcBef>
                <a:spcPts val="727"/>
              </a:spcBef>
            </a:pPr>
            <a:r>
              <a:rPr lang="es-ES" sz="1333" spc="-27" dirty="0">
                <a:solidFill>
                  <a:srgbClr val="B85450"/>
                </a:solidFill>
                <a:latin typeface="Courier New"/>
                <a:cs typeface="Courier New"/>
              </a:rPr>
              <a:t>job1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7679" y="3837156"/>
            <a:ext cx="1168400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80144">
              <a:spcBef>
                <a:spcPts val="727"/>
              </a:spcBef>
            </a:pPr>
            <a:r>
              <a:rPr lang="es-ES" sz="1333" spc="-27" dirty="0">
                <a:solidFill>
                  <a:srgbClr val="B85450"/>
                </a:solidFill>
                <a:latin typeface="Courier New"/>
                <a:cs typeface="Courier New"/>
              </a:rPr>
              <a:t>job2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7679" y="4311989"/>
            <a:ext cx="1168400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80144">
              <a:spcBef>
                <a:spcPts val="727"/>
              </a:spcBef>
            </a:pPr>
            <a:r>
              <a:rPr lang="es-ES" sz="1333" spc="-27" dirty="0">
                <a:solidFill>
                  <a:srgbClr val="B85450"/>
                </a:solidFill>
                <a:latin typeface="Courier New"/>
                <a:cs typeface="Courier New"/>
              </a:rPr>
              <a:t>job3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7679" y="4786821"/>
            <a:ext cx="1168400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380144">
              <a:spcBef>
                <a:spcPts val="727"/>
              </a:spcBef>
            </a:pPr>
            <a:r>
              <a:rPr lang="es-ES" sz="1333" spc="-27" dirty="0">
                <a:solidFill>
                  <a:srgbClr val="B85450"/>
                </a:solidFill>
                <a:latin typeface="Courier New"/>
                <a:cs typeface="Courier New"/>
              </a:rPr>
              <a:t>job4</a:t>
            </a:r>
            <a:endParaRPr sz="1333" dirty="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71928" y="3190122"/>
            <a:ext cx="314113" cy="1818640"/>
            <a:chOff x="2822687" y="2682300"/>
            <a:chExt cx="235585" cy="1363980"/>
          </a:xfrm>
        </p:grpSpPr>
        <p:sp>
          <p:nvSpPr>
            <p:cNvPr id="21" name="object 21"/>
            <p:cNvSpPr/>
            <p:nvPr/>
          </p:nvSpPr>
          <p:spPr>
            <a:xfrm>
              <a:off x="2827449" y="2687062"/>
              <a:ext cx="207645" cy="275590"/>
            </a:xfrm>
            <a:custGeom>
              <a:avLst/>
              <a:gdLst/>
              <a:ahLst/>
              <a:cxnLst/>
              <a:rect l="l" t="t" r="r" b="b"/>
              <a:pathLst>
                <a:path w="207644" h="275589">
                  <a:moveTo>
                    <a:pt x="0" y="0"/>
                  </a:moveTo>
                  <a:lnTo>
                    <a:pt x="0" y="275099"/>
                  </a:lnTo>
                  <a:lnTo>
                    <a:pt x="207056" y="2750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3795" y="29514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3795" y="29514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827449" y="2687062"/>
              <a:ext cx="207645" cy="631825"/>
            </a:xfrm>
            <a:custGeom>
              <a:avLst/>
              <a:gdLst/>
              <a:ahLst/>
              <a:cxnLst/>
              <a:rect l="l" t="t" r="r" b="b"/>
              <a:pathLst>
                <a:path w="207644" h="631825">
                  <a:moveTo>
                    <a:pt x="0" y="0"/>
                  </a:moveTo>
                  <a:lnTo>
                    <a:pt x="0" y="631199"/>
                  </a:lnTo>
                  <a:lnTo>
                    <a:pt x="207056" y="6311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795" y="33075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795" y="33075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7449" y="2687062"/>
              <a:ext cx="207645" cy="987425"/>
            </a:xfrm>
            <a:custGeom>
              <a:avLst/>
              <a:gdLst/>
              <a:ahLst/>
              <a:cxnLst/>
              <a:rect l="l" t="t" r="r" b="b"/>
              <a:pathLst>
                <a:path w="207644" h="987425">
                  <a:moveTo>
                    <a:pt x="0" y="0"/>
                  </a:moveTo>
                  <a:lnTo>
                    <a:pt x="0" y="987299"/>
                  </a:lnTo>
                  <a:lnTo>
                    <a:pt x="207056" y="9872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3795" y="36636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3795" y="36636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7449" y="2687062"/>
              <a:ext cx="207645" cy="1343660"/>
            </a:xfrm>
            <a:custGeom>
              <a:avLst/>
              <a:gdLst/>
              <a:ahLst/>
              <a:cxnLst/>
              <a:rect l="l" t="t" r="r" b="b"/>
              <a:pathLst>
                <a:path w="207644" h="1343660">
                  <a:moveTo>
                    <a:pt x="0" y="0"/>
                  </a:moveTo>
                  <a:lnTo>
                    <a:pt x="0" y="1343399"/>
                  </a:lnTo>
                  <a:lnTo>
                    <a:pt x="207056" y="1343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3795" y="4019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3795" y="4019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29139" y="2389183"/>
            <a:ext cx="4636940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dirty="0" err="1">
                <a:latin typeface="Arial"/>
                <a:cs typeface="Arial"/>
              </a:rPr>
              <a:t>Todo</a:t>
            </a:r>
            <a:r>
              <a:rPr lang="es-ES" sz="1333" dirty="0">
                <a:latin typeface="Arial"/>
                <a:cs typeface="Arial"/>
              </a:rPr>
              <a:t>s los</a:t>
            </a:r>
            <a:r>
              <a:rPr sz="1333" spc="107" dirty="0">
                <a:latin typeface="Arial"/>
                <a:cs typeface="Arial"/>
              </a:rPr>
              <a:t> </a:t>
            </a:r>
            <a:r>
              <a:rPr lang="es-ES" sz="1333" dirty="0" err="1">
                <a:latin typeface="Arial"/>
                <a:cs typeface="Arial"/>
              </a:rPr>
              <a:t>jobs</a:t>
            </a:r>
            <a:r>
              <a:rPr sz="1333" spc="107" dirty="0">
                <a:latin typeface="Arial"/>
                <a:cs typeface="Arial"/>
              </a:rPr>
              <a:t> </a:t>
            </a:r>
            <a:r>
              <a:rPr sz="1333" dirty="0">
                <a:latin typeface="Arial"/>
                <a:cs typeface="Arial"/>
              </a:rPr>
              <a:t>son</a:t>
            </a:r>
            <a:r>
              <a:rPr sz="1333" spc="107" dirty="0">
                <a:latin typeface="Arial"/>
                <a:cs typeface="Arial"/>
              </a:rPr>
              <a:t> </a:t>
            </a:r>
            <a:r>
              <a:rPr sz="1333" dirty="0" err="1">
                <a:latin typeface="Arial"/>
                <a:cs typeface="Arial"/>
              </a:rPr>
              <a:t>ejecutado</a:t>
            </a:r>
            <a:r>
              <a:rPr lang="es-ES" sz="1333" dirty="0">
                <a:latin typeface="Arial"/>
                <a:cs typeface="Arial"/>
              </a:rPr>
              <a:t>s</a:t>
            </a:r>
            <a:r>
              <a:rPr sz="1333" spc="107" dirty="0">
                <a:latin typeface="Arial"/>
                <a:cs typeface="Arial"/>
              </a:rPr>
              <a:t> </a:t>
            </a:r>
            <a:r>
              <a:rPr sz="1333" dirty="0">
                <a:latin typeface="Arial"/>
                <a:cs typeface="Arial"/>
              </a:rPr>
              <a:t>en</a:t>
            </a:r>
            <a:r>
              <a:rPr sz="1333" spc="113" dirty="0">
                <a:latin typeface="Arial"/>
                <a:cs typeface="Arial"/>
              </a:rPr>
              <a:t> </a:t>
            </a:r>
            <a:r>
              <a:rPr sz="1333" dirty="0" err="1">
                <a:latin typeface="Arial"/>
                <a:cs typeface="Arial"/>
              </a:rPr>
              <a:t>paralelo</a:t>
            </a:r>
            <a:r>
              <a:rPr sz="1333" spc="107" dirty="0">
                <a:latin typeface="Arial"/>
                <a:cs typeface="Arial"/>
              </a:rPr>
              <a:t> </a:t>
            </a:r>
            <a:r>
              <a:rPr sz="1333" dirty="0" err="1">
                <a:latin typeface="Arial"/>
                <a:cs typeface="Arial"/>
              </a:rPr>
              <a:t>por</a:t>
            </a:r>
            <a:r>
              <a:rPr lang="es-ES" sz="1333" spc="107" dirty="0">
                <a:latin typeface="Arial"/>
                <a:cs typeface="Arial"/>
              </a:rPr>
              <a:t> </a:t>
            </a:r>
            <a:r>
              <a:rPr sz="1333" spc="-13" dirty="0" err="1">
                <a:latin typeface="Arial"/>
                <a:cs typeface="Arial"/>
              </a:rPr>
              <a:t>defecto</a:t>
            </a:r>
            <a:r>
              <a:rPr sz="1333" spc="-13" dirty="0">
                <a:latin typeface="Arial"/>
                <a:cs typeface="Arial"/>
              </a:rPr>
              <a:t>: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10392" y="2906714"/>
            <a:ext cx="948267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219281">
              <a:spcBef>
                <a:spcPts val="72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start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98614" y="3468131"/>
            <a:ext cx="667173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129537">
              <a:spcBef>
                <a:spcPts val="727"/>
              </a:spcBef>
            </a:pPr>
            <a:r>
              <a:rPr lang="es-ES" sz="1333" spc="-27" dirty="0">
                <a:solidFill>
                  <a:srgbClr val="B85450"/>
                </a:solidFill>
                <a:latin typeface="Courier New"/>
                <a:cs typeface="Courier New"/>
              </a:rPr>
              <a:t>job1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98614" y="3942964"/>
            <a:ext cx="667173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129537">
              <a:spcBef>
                <a:spcPts val="727"/>
              </a:spcBef>
            </a:pPr>
            <a:r>
              <a:rPr lang="es-ES" sz="1333" spc="-27" dirty="0">
                <a:solidFill>
                  <a:srgbClr val="B85450"/>
                </a:solidFill>
                <a:latin typeface="Courier New"/>
                <a:cs typeface="Courier New"/>
              </a:rPr>
              <a:t>job2</a:t>
            </a:r>
            <a:endParaRPr sz="1333" dirty="0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277845" y="3301965"/>
            <a:ext cx="209127" cy="862753"/>
            <a:chOff x="6802125" y="2688050"/>
            <a:chExt cx="156845" cy="647065"/>
          </a:xfrm>
        </p:grpSpPr>
        <p:sp>
          <p:nvSpPr>
            <p:cNvPr id="38" name="object 38"/>
            <p:cNvSpPr/>
            <p:nvPr/>
          </p:nvSpPr>
          <p:spPr>
            <a:xfrm>
              <a:off x="6806887" y="2692812"/>
              <a:ext cx="128270" cy="271145"/>
            </a:xfrm>
            <a:custGeom>
              <a:avLst/>
              <a:gdLst/>
              <a:ahLst/>
              <a:cxnLst/>
              <a:rect l="l" t="t" r="r" b="b"/>
              <a:pathLst>
                <a:path w="128270" h="271144">
                  <a:moveTo>
                    <a:pt x="0" y="0"/>
                  </a:moveTo>
                  <a:lnTo>
                    <a:pt x="0" y="270599"/>
                  </a:lnTo>
                  <a:lnTo>
                    <a:pt x="128156" y="2705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924332" y="295270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924332" y="295270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806887" y="2692812"/>
              <a:ext cx="128270" cy="626745"/>
            </a:xfrm>
            <a:custGeom>
              <a:avLst/>
              <a:gdLst/>
              <a:ahLst/>
              <a:cxnLst/>
              <a:rect l="l" t="t" r="r" b="b"/>
              <a:pathLst>
                <a:path w="128270" h="626745">
                  <a:moveTo>
                    <a:pt x="0" y="0"/>
                  </a:moveTo>
                  <a:lnTo>
                    <a:pt x="0" y="626700"/>
                  </a:lnTo>
                  <a:lnTo>
                    <a:pt x="128156" y="62670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924332" y="330880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924332" y="330880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705273" y="2422065"/>
            <a:ext cx="4378113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333" spc="-60" dirty="0">
                <a:latin typeface="Arial"/>
                <a:cs typeface="Arial"/>
              </a:rPr>
              <a:t>Los Jobs esperan a que</a:t>
            </a:r>
            <a:r>
              <a:rPr sz="1333" spc="180" dirty="0">
                <a:latin typeface="Arial"/>
                <a:cs typeface="Arial"/>
              </a:rPr>
              <a:t> </a:t>
            </a:r>
            <a:r>
              <a:rPr sz="1333" dirty="0" err="1">
                <a:latin typeface="Arial"/>
                <a:cs typeface="Arial"/>
              </a:rPr>
              <a:t>su</a:t>
            </a:r>
            <a:r>
              <a:rPr lang="es-ES" sz="1333" dirty="0">
                <a:latin typeface="Arial"/>
                <a:cs typeface="Arial"/>
              </a:rPr>
              <a:t>s</a:t>
            </a:r>
            <a:r>
              <a:rPr sz="1333" spc="180" dirty="0">
                <a:latin typeface="Arial"/>
                <a:cs typeface="Arial"/>
              </a:rPr>
              <a:t> </a:t>
            </a:r>
            <a:r>
              <a:rPr sz="1333" dirty="0" err="1">
                <a:latin typeface="Arial"/>
                <a:cs typeface="Arial"/>
              </a:rPr>
              <a:t>dependencias</a:t>
            </a:r>
            <a:r>
              <a:rPr lang="es-ES" sz="1333" dirty="0">
                <a:latin typeface="Arial"/>
                <a:cs typeface="Arial"/>
              </a:rPr>
              <a:t> se ejecuten  correctamente</a:t>
            </a:r>
            <a:r>
              <a:rPr sz="1333" spc="-13" dirty="0">
                <a:latin typeface="Arial"/>
                <a:cs typeface="Arial"/>
              </a:rPr>
              <a:t>: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17947" y="3468131"/>
            <a:ext cx="667173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129537">
              <a:spcBef>
                <a:spcPts val="727"/>
              </a:spcBef>
            </a:pPr>
            <a:r>
              <a:rPr lang="es-ES" sz="1333" spc="-27" dirty="0">
                <a:solidFill>
                  <a:srgbClr val="B85450"/>
                </a:solidFill>
                <a:latin typeface="Courier New"/>
                <a:cs typeface="Courier New"/>
              </a:rPr>
              <a:t>job4</a:t>
            </a:r>
            <a:endParaRPr sz="1333" dirty="0">
              <a:latin typeface="Courier New"/>
              <a:cs typeface="Courier New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158665" y="3649099"/>
            <a:ext cx="546945" cy="41487"/>
            <a:chOff x="7462740" y="2948401"/>
            <a:chExt cx="410209" cy="31115"/>
          </a:xfrm>
        </p:grpSpPr>
        <p:sp>
          <p:nvSpPr>
            <p:cNvPr id="47" name="object 47"/>
            <p:cNvSpPr/>
            <p:nvPr/>
          </p:nvSpPr>
          <p:spPr>
            <a:xfrm>
              <a:off x="7467503" y="2963275"/>
              <a:ext cx="382270" cy="635"/>
            </a:xfrm>
            <a:custGeom>
              <a:avLst/>
              <a:gdLst/>
              <a:ahLst/>
              <a:cxnLst/>
              <a:rect l="l" t="t" r="r" b="b"/>
              <a:pathLst>
                <a:path w="382270" h="635">
                  <a:moveTo>
                    <a:pt x="0" y="0"/>
                  </a:moveTo>
                  <a:lnTo>
                    <a:pt x="207349" y="0"/>
                  </a:lnTo>
                  <a:lnTo>
                    <a:pt x="207349" y="599"/>
                  </a:lnTo>
                  <a:lnTo>
                    <a:pt x="381956" y="5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838748" y="295316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838748" y="295316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717947" y="3942964"/>
            <a:ext cx="667173" cy="29830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92287" rIns="0" bIns="0" rtlCol="0">
            <a:spAutoFit/>
          </a:bodyPr>
          <a:lstStyle/>
          <a:p>
            <a:pPr marL="129537">
              <a:spcBef>
                <a:spcPts val="727"/>
              </a:spcBef>
            </a:pPr>
            <a:r>
              <a:rPr lang="es-ES" sz="1333" spc="-27" dirty="0">
                <a:solidFill>
                  <a:srgbClr val="B85450"/>
                </a:solidFill>
                <a:latin typeface="Courier New"/>
                <a:cs typeface="Courier New"/>
              </a:rPr>
              <a:t>job3</a:t>
            </a:r>
            <a:endParaRPr sz="1333" dirty="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810377" y="3668929"/>
            <a:ext cx="2273009" cy="2186463"/>
            <a:chOff x="6451524" y="2963275"/>
            <a:chExt cx="1704757" cy="1639848"/>
          </a:xfrm>
        </p:grpSpPr>
        <p:sp>
          <p:nvSpPr>
            <p:cNvPr id="52" name="object 52"/>
            <p:cNvSpPr/>
            <p:nvPr/>
          </p:nvSpPr>
          <p:spPr>
            <a:xfrm>
              <a:off x="7467502" y="3319400"/>
              <a:ext cx="382270" cy="635"/>
            </a:xfrm>
            <a:custGeom>
              <a:avLst/>
              <a:gdLst/>
              <a:ahLst/>
              <a:cxnLst/>
              <a:rect l="l" t="t" r="r" b="b"/>
              <a:pathLst>
                <a:path w="382270" h="635">
                  <a:moveTo>
                    <a:pt x="0" y="0"/>
                  </a:moveTo>
                  <a:lnTo>
                    <a:pt x="207349" y="0"/>
                  </a:lnTo>
                  <a:lnTo>
                    <a:pt x="207349" y="599"/>
                  </a:lnTo>
                  <a:lnTo>
                    <a:pt x="381956" y="5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7838748" y="33092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838748" y="33092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467502" y="2963275"/>
              <a:ext cx="389890" cy="335280"/>
            </a:xfrm>
            <a:custGeom>
              <a:avLst/>
              <a:gdLst/>
              <a:ahLst/>
              <a:cxnLst/>
              <a:rect l="l" t="t" r="r" b="b"/>
              <a:pathLst>
                <a:path w="389890" h="335279">
                  <a:moveTo>
                    <a:pt x="0" y="0"/>
                  </a:moveTo>
                  <a:lnTo>
                    <a:pt x="389836" y="33483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42234" y="3283001"/>
              <a:ext cx="29845" cy="27305"/>
            </a:xfrm>
            <a:custGeom>
              <a:avLst/>
              <a:gdLst/>
              <a:ahLst/>
              <a:cxnLst/>
              <a:rect l="l" t="t" r="r" b="b"/>
              <a:pathLst>
                <a:path w="29845" h="27304">
                  <a:moveTo>
                    <a:pt x="29304" y="27301"/>
                  </a:moveTo>
                  <a:lnTo>
                    <a:pt x="0" y="16251"/>
                  </a:lnTo>
                  <a:lnTo>
                    <a:pt x="15104" y="15105"/>
                  </a:lnTo>
                  <a:lnTo>
                    <a:pt x="13958" y="0"/>
                  </a:lnTo>
                  <a:lnTo>
                    <a:pt x="29304" y="2730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842234" y="3283001"/>
              <a:ext cx="29845" cy="27305"/>
            </a:xfrm>
            <a:custGeom>
              <a:avLst/>
              <a:gdLst/>
              <a:ahLst/>
              <a:cxnLst/>
              <a:rect l="l" t="t" r="r" b="b"/>
              <a:pathLst>
                <a:path w="29845" h="27304">
                  <a:moveTo>
                    <a:pt x="15104" y="15105"/>
                  </a:moveTo>
                  <a:lnTo>
                    <a:pt x="0" y="16251"/>
                  </a:lnTo>
                  <a:lnTo>
                    <a:pt x="29304" y="27301"/>
                  </a:lnTo>
                  <a:lnTo>
                    <a:pt x="13958" y="0"/>
                  </a:lnTo>
                  <a:lnTo>
                    <a:pt x="15104" y="1510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6451524" y="3559222"/>
              <a:ext cx="1704757" cy="1043901"/>
            </a:xfrm>
            <a:custGeom>
              <a:avLst/>
              <a:gdLst/>
              <a:ahLst/>
              <a:cxnLst/>
              <a:rect l="l" t="t" r="r" b="b"/>
              <a:pathLst>
                <a:path w="1677670" h="904875">
                  <a:moveTo>
                    <a:pt x="1363499" y="904427"/>
                  </a:moveTo>
                  <a:lnTo>
                    <a:pt x="0" y="904427"/>
                  </a:lnTo>
                  <a:lnTo>
                    <a:pt x="0" y="166727"/>
                  </a:lnTo>
                  <a:lnTo>
                    <a:pt x="1363499" y="166727"/>
                  </a:lnTo>
                  <a:lnTo>
                    <a:pt x="1363499" y="289677"/>
                  </a:lnTo>
                  <a:lnTo>
                    <a:pt x="1677595" y="0"/>
                  </a:lnTo>
                  <a:lnTo>
                    <a:pt x="1363499" y="474102"/>
                  </a:lnTo>
                  <a:lnTo>
                    <a:pt x="1363499" y="90442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6451524" y="3559221"/>
              <a:ext cx="1704757" cy="1043902"/>
            </a:xfrm>
            <a:custGeom>
              <a:avLst/>
              <a:gdLst/>
              <a:ahLst/>
              <a:cxnLst/>
              <a:rect l="l" t="t" r="r" b="b"/>
              <a:pathLst>
                <a:path w="1677670" h="904875">
                  <a:moveTo>
                    <a:pt x="0" y="166727"/>
                  </a:moveTo>
                  <a:lnTo>
                    <a:pt x="795374" y="166727"/>
                  </a:lnTo>
                  <a:lnTo>
                    <a:pt x="1136249" y="166727"/>
                  </a:lnTo>
                  <a:lnTo>
                    <a:pt x="1363499" y="166727"/>
                  </a:lnTo>
                  <a:lnTo>
                    <a:pt x="1363499" y="289677"/>
                  </a:lnTo>
                  <a:lnTo>
                    <a:pt x="1677595" y="0"/>
                  </a:lnTo>
                  <a:lnTo>
                    <a:pt x="1363499" y="474102"/>
                  </a:lnTo>
                  <a:lnTo>
                    <a:pt x="1363499" y="904427"/>
                  </a:lnTo>
                  <a:lnTo>
                    <a:pt x="1136249" y="904427"/>
                  </a:lnTo>
                  <a:lnTo>
                    <a:pt x="795374" y="904427"/>
                  </a:lnTo>
                  <a:lnTo>
                    <a:pt x="0" y="904427"/>
                  </a:lnTo>
                  <a:lnTo>
                    <a:pt x="0" y="474102"/>
                  </a:lnTo>
                  <a:lnTo>
                    <a:pt x="0" y="289677"/>
                  </a:lnTo>
                  <a:lnTo>
                    <a:pt x="0" y="16672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907743" y="4747522"/>
            <a:ext cx="1560407" cy="10427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lang="es-ES" sz="1333" dirty="0">
                <a:solidFill>
                  <a:srgbClr val="B85450"/>
                </a:solidFill>
                <a:latin typeface="Courier New"/>
                <a:cs typeface="Courier New"/>
              </a:rPr>
              <a:t>job3</a:t>
            </a:r>
            <a:r>
              <a:rPr sz="1333" spc="-407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lang="es-ES" sz="1333" dirty="0">
                <a:latin typeface="Arial"/>
                <a:cs typeface="Arial"/>
              </a:rPr>
              <a:t>se e</a:t>
            </a:r>
            <a:r>
              <a:rPr sz="1333" dirty="0" err="1">
                <a:latin typeface="Arial"/>
                <a:cs typeface="Arial"/>
              </a:rPr>
              <a:t>jecuta</a:t>
            </a:r>
            <a:r>
              <a:rPr sz="1333" spc="27" dirty="0">
                <a:latin typeface="Arial"/>
                <a:cs typeface="Arial"/>
              </a:rPr>
              <a:t> </a:t>
            </a:r>
            <a:r>
              <a:rPr lang="es-ES" sz="1333" spc="-27" dirty="0">
                <a:latin typeface="Arial"/>
                <a:cs typeface="Arial"/>
              </a:rPr>
              <a:t>s</a:t>
            </a:r>
            <a:r>
              <a:rPr sz="1333" spc="-27" dirty="0" err="1">
                <a:latin typeface="Arial"/>
                <a:cs typeface="Arial"/>
              </a:rPr>
              <a:t>olo</a:t>
            </a:r>
            <a:r>
              <a:rPr sz="1333" spc="-27" dirty="0">
                <a:latin typeface="Arial"/>
                <a:cs typeface="Arial"/>
              </a:rPr>
              <a:t> </a:t>
            </a:r>
            <a:r>
              <a:rPr sz="1333" dirty="0" err="1">
                <a:latin typeface="Arial"/>
                <a:cs typeface="Arial"/>
              </a:rPr>
              <a:t>después</a:t>
            </a:r>
            <a:r>
              <a:rPr sz="1333" spc="100" dirty="0">
                <a:latin typeface="Arial"/>
                <a:cs typeface="Arial"/>
              </a:rPr>
              <a:t> </a:t>
            </a:r>
            <a:r>
              <a:rPr lang="es-ES" sz="1333" spc="100" dirty="0">
                <a:latin typeface="Arial"/>
                <a:cs typeface="Arial"/>
              </a:rPr>
              <a:t>de que </a:t>
            </a:r>
            <a:r>
              <a:rPr lang="es-ES" sz="1333" dirty="0">
                <a:solidFill>
                  <a:srgbClr val="B85450"/>
                </a:solidFill>
                <a:latin typeface="Courier New"/>
                <a:cs typeface="Courier New"/>
              </a:rPr>
              <a:t>job1</a:t>
            </a:r>
            <a:r>
              <a:rPr sz="1333" spc="-327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sz="1333" spc="-33" dirty="0">
                <a:latin typeface="Arial"/>
                <a:cs typeface="Arial"/>
              </a:rPr>
              <a:t>y </a:t>
            </a:r>
            <a:r>
              <a:rPr lang="es-ES" sz="1333" dirty="0">
                <a:solidFill>
                  <a:srgbClr val="B85450"/>
                </a:solidFill>
                <a:latin typeface="Courier New"/>
                <a:cs typeface="Courier New"/>
              </a:rPr>
              <a:t>job2</a:t>
            </a:r>
            <a:r>
              <a:rPr sz="1333" spc="-460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sz="1333" spc="-13" dirty="0">
                <a:latin typeface="Arial"/>
                <a:cs typeface="Arial"/>
              </a:rPr>
              <a:t> </a:t>
            </a:r>
            <a:r>
              <a:rPr lang="es-ES" sz="1333" spc="-13" dirty="0">
                <a:latin typeface="Arial"/>
                <a:cs typeface="Arial"/>
              </a:rPr>
              <a:t>finalicen de forma </a:t>
            </a:r>
            <a:r>
              <a:rPr sz="1333" spc="-13" dirty="0" err="1">
                <a:latin typeface="Arial"/>
                <a:cs typeface="Arial"/>
              </a:rPr>
              <a:t>exitosa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153E000-A020-B87C-21AA-709EF8B599F0}"/>
              </a:ext>
            </a:extLst>
          </p:cNvPr>
          <p:cNvSpPr txBox="1"/>
          <p:nvPr/>
        </p:nvSpPr>
        <p:spPr>
          <a:xfrm>
            <a:off x="858619" y="1139934"/>
            <a:ext cx="10884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GitHub permite definir dependencias sobre otros trabajos mediante la palabra clave 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.</a:t>
            </a:r>
          </a:p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2"/>
              </a:rPr>
              <a:t>https://docs.github.com/es/actions/using-jobs/using-jobs-in-a-workflow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Marcador de texto 59">
            <a:extLst>
              <a:ext uri="{FF2B5EF4-FFF2-40B4-BE49-F238E27FC236}">
                <a16:creationId xmlns:a16="http://schemas.microsoft.com/office/drawing/2014/main" id="{59255982-3A8C-191B-F500-6C1DD4C6E6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814606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Dependencias entre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</a:rPr>
              <a:t>jobs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object 6">
            <a:extLst>
              <a:ext uri="{FF2B5EF4-FFF2-40B4-BE49-F238E27FC236}">
                <a16:creationId xmlns:a16="http://schemas.microsoft.com/office/drawing/2014/main" id="{D4144975-FC4E-7EF1-FC6D-DE19D6E1C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Control del Flujo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object 2">
            <a:extLst>
              <a:ext uri="{FF2B5EF4-FFF2-40B4-BE49-F238E27FC236}">
                <a16:creationId xmlns:a16="http://schemas.microsoft.com/office/drawing/2014/main" id="{F4F9CB80-8A12-DEB0-C83E-57CF68BB3663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9E5BD-4494-AE64-397E-A12E92C64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5961" y="2931061"/>
            <a:ext cx="7375814" cy="1203406"/>
          </a:xfrm>
        </p:spPr>
        <p:txBody>
          <a:bodyPr/>
          <a:lstStyle/>
          <a:p>
            <a:r>
              <a:rPr lang="es-ES" dirty="0"/>
              <a:t>Entradas y Salidas</a:t>
            </a:r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6CFCED-D190-502B-89AD-514813F9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9" y="4973252"/>
            <a:ext cx="2693268" cy="13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84967" y="3877553"/>
            <a:ext cx="2277533" cy="1395254"/>
          </a:xfrm>
          <a:prstGeom prst="rect">
            <a:avLst/>
          </a:prstGeom>
          <a:solidFill>
            <a:srgbClr val="E1D4E7">
              <a:alpha val="50000"/>
            </a:srgbClr>
          </a:solidFill>
        </p:spPr>
        <p:txBody>
          <a:bodyPr vert="horz" wrap="square" lIns="0" tIns="101600" rIns="0" bIns="0" rtlCol="0">
            <a:spAutoFit/>
          </a:bodyPr>
          <a:lstStyle/>
          <a:p>
            <a:pPr marL="114297" marR="162556">
              <a:spcBef>
                <a:spcPts val="800"/>
              </a:spcBef>
            </a:pPr>
            <a:r>
              <a:rPr sz="1200" spc="27" dirty="0">
                <a:latin typeface="Arial"/>
                <a:cs typeface="Arial"/>
              </a:rPr>
              <a:t>Proporcionar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información</a:t>
            </a:r>
            <a:r>
              <a:rPr sz="1200" spc="93" dirty="0">
                <a:latin typeface="Arial"/>
                <a:cs typeface="Arial"/>
              </a:rPr>
              <a:t> </a:t>
            </a:r>
            <a:r>
              <a:rPr sz="1200" spc="-27" dirty="0" err="1">
                <a:latin typeface="Arial"/>
                <a:cs typeface="Arial"/>
              </a:rPr>
              <a:t>como</a:t>
            </a:r>
            <a:r>
              <a:rPr sz="1200" spc="-27" dirty="0">
                <a:latin typeface="Arial"/>
                <a:cs typeface="Arial"/>
              </a:rPr>
              <a:t> </a:t>
            </a:r>
            <a:r>
              <a:rPr lang="es-ES" sz="1200" dirty="0">
                <a:latin typeface="Arial"/>
                <a:cs typeface="Arial"/>
              </a:rPr>
              <a:t>la versión del compilador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 err="1">
                <a:latin typeface="Arial"/>
                <a:cs typeface="Arial"/>
              </a:rPr>
              <a:t>cuando</a:t>
            </a:r>
            <a:r>
              <a:rPr lang="es-ES" sz="1200" dirty="0">
                <a:latin typeface="Arial"/>
                <a:cs typeface="Arial"/>
              </a:rPr>
              <a:t> se configura</a:t>
            </a:r>
            <a:r>
              <a:rPr sz="1200" spc="113" dirty="0">
                <a:latin typeface="Arial"/>
                <a:cs typeface="Arial"/>
              </a:rPr>
              <a:t> </a:t>
            </a:r>
            <a:r>
              <a:rPr lang="es-ES" sz="1200" spc="113" dirty="0" err="1">
                <a:latin typeface="Arial"/>
                <a:cs typeface="Arial"/>
              </a:rPr>
              <a:t>N</a:t>
            </a:r>
            <a:r>
              <a:rPr lang="es-ES" sz="1200" dirty="0" err="1">
                <a:latin typeface="Arial"/>
                <a:cs typeface="Arial"/>
              </a:rPr>
              <a:t>ode</a:t>
            </a:r>
            <a:r>
              <a:rPr lang="es-ES" sz="1200" dirty="0">
                <a:latin typeface="Arial"/>
                <a:cs typeface="Arial"/>
              </a:rPr>
              <a:t>/java</a:t>
            </a:r>
            <a:r>
              <a:rPr sz="1200" spc="-13" dirty="0">
                <a:latin typeface="Arial"/>
                <a:cs typeface="Arial"/>
              </a:rPr>
              <a:t>, </a:t>
            </a:r>
            <a:r>
              <a:rPr lang="es-ES" sz="1200" spc="67" dirty="0">
                <a:latin typeface="Arial"/>
                <a:cs typeface="Arial"/>
              </a:rPr>
              <a:t>por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ejemplo),</a:t>
            </a:r>
            <a:r>
              <a:rPr sz="1200" spc="47" dirty="0">
                <a:latin typeface="Arial"/>
                <a:cs typeface="Arial"/>
              </a:rPr>
              <a:t> claves </a:t>
            </a:r>
            <a:r>
              <a:rPr sz="1200" spc="-13" dirty="0">
                <a:latin typeface="Arial"/>
                <a:cs typeface="Arial"/>
              </a:rPr>
              <a:t>de almacenamiento en caché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4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entre</a:t>
            </a:r>
            <a:r>
              <a:rPr sz="1200" spc="53" dirty="0">
                <a:latin typeface="Arial"/>
                <a:cs typeface="Arial"/>
              </a:rPr>
              <a:t> </a:t>
            </a:r>
            <a:r>
              <a:rPr sz="1200" spc="-13" dirty="0">
                <a:latin typeface="Arial"/>
                <a:cs typeface="Arial"/>
              </a:rPr>
              <a:t>otros.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4934" y="3457152"/>
            <a:ext cx="2277533" cy="420793"/>
          </a:xfrm>
          <a:custGeom>
            <a:avLst/>
            <a:gdLst/>
            <a:ahLst/>
            <a:cxnLst/>
            <a:rect l="l" t="t" r="r" b="b"/>
            <a:pathLst>
              <a:path w="1708150" h="315594">
                <a:moveTo>
                  <a:pt x="1707599" y="315299"/>
                </a:moveTo>
                <a:lnTo>
                  <a:pt x="0" y="315299"/>
                </a:lnTo>
                <a:lnTo>
                  <a:pt x="0" y="0"/>
                </a:lnTo>
                <a:lnTo>
                  <a:pt x="1707599" y="0"/>
                </a:lnTo>
                <a:lnTo>
                  <a:pt x="1707599" y="315299"/>
                </a:lnTo>
                <a:close/>
              </a:path>
            </a:pathLst>
          </a:custGeom>
          <a:solidFill>
            <a:srgbClr val="E1D4E7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9284967" y="3542047"/>
            <a:ext cx="22775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lang="es-ES" sz="1200" b="1" spc="-27" dirty="0">
                <a:latin typeface="Arial"/>
                <a:cs typeface="Arial"/>
              </a:rPr>
              <a:t>USOS</a:t>
            </a:r>
            <a:r>
              <a:rPr sz="1200" b="1" spc="-2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830" y="2781582"/>
            <a:ext cx="786399" cy="7863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9229" y="2596217"/>
            <a:ext cx="3370979" cy="2860887"/>
          </a:xfrm>
          <a:custGeom>
            <a:avLst/>
            <a:gdLst/>
            <a:ahLst/>
            <a:cxnLst/>
            <a:rect l="l" t="t" r="r" b="b"/>
            <a:pathLst>
              <a:path w="2264410" h="2145665">
                <a:moveTo>
                  <a:pt x="0" y="2145199"/>
                </a:moveTo>
                <a:lnTo>
                  <a:pt x="2264399" y="2145199"/>
                </a:lnTo>
                <a:lnTo>
                  <a:pt x="2264399" y="0"/>
                </a:lnTo>
                <a:lnTo>
                  <a:pt x="0" y="0"/>
                </a:lnTo>
                <a:lnTo>
                  <a:pt x="0" y="21451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309229" y="2128616"/>
            <a:ext cx="3370979" cy="311197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25307" rIns="0" bIns="0" rtlCol="0">
            <a:spAutoFit/>
          </a:bodyPr>
          <a:lstStyle/>
          <a:p>
            <a:pPr marL="916917">
              <a:spcBef>
                <a:spcPts val="987"/>
              </a:spcBef>
            </a:pPr>
            <a:r>
              <a:rPr sz="1200" b="1" dirty="0">
                <a:latin typeface="Arial"/>
                <a:cs typeface="Arial"/>
              </a:rPr>
              <a:t>GitHub</a:t>
            </a:r>
            <a:r>
              <a:rPr sz="1200" b="1" spc="160" dirty="0">
                <a:latin typeface="Arial"/>
                <a:cs typeface="Arial"/>
              </a:rPr>
              <a:t> </a:t>
            </a:r>
            <a:r>
              <a:rPr lang="es-ES" sz="1200" b="1" spc="-13" dirty="0" err="1">
                <a:latin typeface="Arial"/>
                <a:cs typeface="Arial"/>
              </a:rPr>
              <a:t>Action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0775" y="2616733"/>
            <a:ext cx="4468705" cy="2840567"/>
          </a:xfrm>
          <a:custGeom>
            <a:avLst/>
            <a:gdLst/>
            <a:ahLst/>
            <a:cxnLst/>
            <a:rect l="l" t="t" r="r" b="b"/>
            <a:pathLst>
              <a:path w="3351529" h="2130425">
                <a:moveTo>
                  <a:pt x="0" y="2130174"/>
                </a:moveTo>
                <a:lnTo>
                  <a:pt x="3351299" y="2130174"/>
                </a:lnTo>
                <a:lnTo>
                  <a:pt x="3351299" y="0"/>
                </a:lnTo>
                <a:lnTo>
                  <a:pt x="0" y="0"/>
                </a:lnTo>
                <a:lnTo>
                  <a:pt x="0" y="2130174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420775" y="2148565"/>
            <a:ext cx="4468705" cy="847"/>
          </a:xfrm>
          <a:custGeom>
            <a:avLst/>
            <a:gdLst/>
            <a:ahLst/>
            <a:cxnLst/>
            <a:rect l="l" t="t" r="r" b="b"/>
            <a:pathLst>
              <a:path w="3351529" h="635">
                <a:moveTo>
                  <a:pt x="0" y="424"/>
                </a:moveTo>
                <a:lnTo>
                  <a:pt x="3351299" y="424"/>
                </a:lnTo>
                <a:lnTo>
                  <a:pt x="3351299" y="0"/>
                </a:lnTo>
                <a:lnTo>
                  <a:pt x="0" y="0"/>
                </a:lnTo>
                <a:lnTo>
                  <a:pt x="0" y="424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4420775" y="2149132"/>
            <a:ext cx="4468705" cy="311197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125307" rIns="0" bIns="0" rtlCol="0">
            <a:spAutoFit/>
          </a:bodyPr>
          <a:lstStyle/>
          <a:p>
            <a:pPr algn="ctr">
              <a:spcBef>
                <a:spcPts val="987"/>
              </a:spcBef>
            </a:pPr>
            <a:r>
              <a:rPr lang="es-ES" sz="1200" b="1" spc="-13" dirty="0" err="1">
                <a:latin typeface="Arial"/>
                <a:cs typeface="Arial"/>
              </a:rPr>
              <a:t>Caller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63474" y="2801766"/>
            <a:ext cx="4170680" cy="2127674"/>
            <a:chOff x="3237749" y="2312674"/>
            <a:chExt cx="3128010" cy="1595755"/>
          </a:xfrm>
        </p:grpSpPr>
        <p:sp>
          <p:nvSpPr>
            <p:cNvPr id="17" name="object 17"/>
            <p:cNvSpPr/>
            <p:nvPr/>
          </p:nvSpPr>
          <p:spPr>
            <a:xfrm>
              <a:off x="3237749" y="2312674"/>
              <a:ext cx="3128010" cy="1595755"/>
            </a:xfrm>
            <a:custGeom>
              <a:avLst/>
              <a:gdLst/>
              <a:ahLst/>
              <a:cxnLst/>
              <a:rect l="l" t="t" r="r" b="b"/>
              <a:pathLst>
                <a:path w="3128010" h="1595754">
                  <a:moveTo>
                    <a:pt x="3127499" y="1595399"/>
                  </a:moveTo>
                  <a:lnTo>
                    <a:pt x="0" y="1595399"/>
                  </a:lnTo>
                  <a:lnTo>
                    <a:pt x="0" y="0"/>
                  </a:lnTo>
                  <a:lnTo>
                    <a:pt x="3127499" y="0"/>
                  </a:lnTo>
                  <a:lnTo>
                    <a:pt x="3127499" y="15953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7749" y="2312674"/>
              <a:ext cx="3128010" cy="1595755"/>
            </a:xfrm>
            <a:custGeom>
              <a:avLst/>
              <a:gdLst/>
              <a:ahLst/>
              <a:cxnLst/>
              <a:rect l="l" t="t" r="r" b="b"/>
              <a:pathLst>
                <a:path w="3128010" h="1595754">
                  <a:moveTo>
                    <a:pt x="0" y="0"/>
                  </a:moveTo>
                  <a:lnTo>
                    <a:pt x="3127499" y="0"/>
                  </a:lnTo>
                  <a:lnTo>
                    <a:pt x="3127499" y="1595399"/>
                  </a:lnTo>
                  <a:lnTo>
                    <a:pt x="0" y="159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60842" y="2901858"/>
            <a:ext cx="3386667" cy="1269685"/>
          </a:xfrm>
          <a:prstGeom prst="rect">
            <a:avLst/>
          </a:prstGeom>
        </p:spPr>
        <p:txBody>
          <a:bodyPr vert="horz" wrap="square" lIns="0" tIns="42333" rIns="0" bIns="0" rtlCol="0">
            <a:spAutoFit/>
          </a:bodyPr>
          <a:lstStyle/>
          <a:p>
            <a:pPr marL="16933">
              <a:spcBef>
                <a:spcPts val="333"/>
              </a:spcBef>
            </a:pPr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219281">
              <a:spcBef>
                <a:spcPts val="200"/>
              </a:spcBef>
            </a:pPr>
            <a:r>
              <a:rPr lang="es-ES" sz="1200" spc="-13" dirty="0">
                <a:solidFill>
                  <a:srgbClr val="CC7831"/>
                </a:solidFill>
                <a:latin typeface="Courier New"/>
                <a:cs typeface="Courier New"/>
              </a:rPr>
              <a:t>job1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423323">
              <a:spcBef>
                <a:spcPts val="200"/>
              </a:spcBef>
            </a:pPr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26518">
              <a:spcBef>
                <a:spcPts val="200"/>
              </a:spcBef>
            </a:pP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-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>
                <a:solidFill>
                  <a:srgbClr val="A9B7C6"/>
                </a:solidFill>
                <a:latin typeface="Courier New"/>
                <a:cs typeface="Courier New"/>
              </a:rPr>
              <a:t>Ping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A9B7C6"/>
                </a:solidFill>
                <a:latin typeface="Courier New"/>
                <a:cs typeface="Courier New"/>
              </a:rPr>
              <a:t>URL</a:t>
            </a:r>
            <a:endParaRPr sz="1200" dirty="0">
              <a:latin typeface="Courier New"/>
              <a:cs typeface="Courier New"/>
            </a:endParaRPr>
          </a:p>
          <a:p>
            <a:pPr marL="828866" marR="6773">
              <a:lnSpc>
                <a:spcPct val="112500"/>
              </a:lnSpc>
            </a:pP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uses:</a:t>
            </a:r>
            <a:r>
              <a:rPr lang="es-ES"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>
                <a:solidFill>
                  <a:srgbClr val="A9B7C6"/>
                </a:solidFill>
                <a:latin typeface="Courier New"/>
                <a:cs typeface="Courier New"/>
              </a:rPr>
              <a:t>p</a:t>
            </a:r>
            <a:r>
              <a:rPr sz="1200" dirty="0" err="1">
                <a:solidFill>
                  <a:srgbClr val="A9B7C6"/>
                </a:solidFill>
                <a:latin typeface="Courier New"/>
                <a:cs typeface="Courier New"/>
              </a:rPr>
              <a:t>ing-url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-</a:t>
            </a:r>
            <a:r>
              <a:rPr lang="es-ES" sz="1200" spc="-13" dirty="0" err="1">
                <a:solidFill>
                  <a:srgbClr val="A9B7C6"/>
                </a:solidFill>
                <a:latin typeface="Courier New"/>
                <a:cs typeface="Courier New"/>
              </a:rPr>
              <a:t>example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@v1 </a:t>
            </a:r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with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03097" y="4206339"/>
            <a:ext cx="2777067" cy="4284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2500"/>
              </a:lnSpc>
              <a:spcBef>
                <a:spcPts val="133"/>
              </a:spcBef>
            </a:pP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url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https: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  <a:hlinkClick r:id="rId3"/>
              </a:rPr>
              <a:t>/www.google.com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max-trials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A9B7C6"/>
                </a:solidFill>
                <a:latin typeface="Courier New"/>
                <a:cs typeface="Courier New"/>
              </a:rPr>
              <a:t>10</a:t>
            </a: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4778" y="2794716"/>
            <a:ext cx="2626360" cy="2140373"/>
            <a:chOff x="467362" y="2307750"/>
            <a:chExt cx="1969770" cy="1605280"/>
          </a:xfrm>
        </p:grpSpPr>
        <p:sp>
          <p:nvSpPr>
            <p:cNvPr id="22" name="object 22"/>
            <p:cNvSpPr/>
            <p:nvPr/>
          </p:nvSpPr>
          <p:spPr>
            <a:xfrm>
              <a:off x="472125" y="2312512"/>
              <a:ext cx="1960245" cy="1595755"/>
            </a:xfrm>
            <a:custGeom>
              <a:avLst/>
              <a:gdLst/>
              <a:ahLst/>
              <a:cxnLst/>
              <a:rect l="l" t="t" r="r" b="b"/>
              <a:pathLst>
                <a:path w="1960245" h="1595754">
                  <a:moveTo>
                    <a:pt x="1959899" y="1595399"/>
                  </a:moveTo>
                  <a:lnTo>
                    <a:pt x="0" y="1595399"/>
                  </a:lnTo>
                  <a:lnTo>
                    <a:pt x="0" y="0"/>
                  </a:lnTo>
                  <a:lnTo>
                    <a:pt x="1959899" y="0"/>
                  </a:lnTo>
                  <a:lnTo>
                    <a:pt x="1959899" y="15953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2125" y="2312512"/>
              <a:ext cx="1960245" cy="1595755"/>
            </a:xfrm>
            <a:custGeom>
              <a:avLst/>
              <a:gdLst/>
              <a:ahLst/>
              <a:cxnLst/>
              <a:rect l="l" t="t" r="r" b="b"/>
              <a:pathLst>
                <a:path w="1960245" h="1595754">
                  <a:moveTo>
                    <a:pt x="0" y="0"/>
                  </a:moveTo>
                  <a:lnTo>
                    <a:pt x="1959899" y="0"/>
                  </a:lnTo>
                  <a:lnTo>
                    <a:pt x="1959899" y="1595399"/>
                  </a:lnTo>
                  <a:lnTo>
                    <a:pt x="0" y="159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8496" y="2901159"/>
            <a:ext cx="2269067" cy="1680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19281" marR="1529888" indent="-203195">
              <a:lnSpc>
                <a:spcPct val="112500"/>
              </a:lnSpc>
              <a:spcBef>
                <a:spcPts val="133"/>
              </a:spcBef>
            </a:pPr>
            <a:r>
              <a:rPr lang="es-ES" sz="1200" spc="-13" dirty="0">
                <a:solidFill>
                  <a:srgbClr val="CC7831"/>
                </a:solidFill>
                <a:latin typeface="Courier New"/>
                <a:cs typeface="Courier New"/>
              </a:rPr>
              <a:t>inputs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 </a:t>
            </a:r>
            <a:r>
              <a:rPr lang="es-ES" sz="1200" spc="-27" dirty="0" err="1">
                <a:solidFill>
                  <a:srgbClr val="CC7831"/>
                </a:solidFill>
                <a:latin typeface="Courier New"/>
                <a:cs typeface="Courier New"/>
              </a:rPr>
              <a:t>url</a:t>
            </a:r>
            <a:r>
              <a:rPr sz="1200" spc="-27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422476" marR="6773">
              <a:lnSpc>
                <a:spcPct val="112500"/>
              </a:lnSpc>
              <a:tabLst>
                <a:tab pos="2048035" algn="l"/>
              </a:tabLst>
            </a:pPr>
            <a:r>
              <a:rPr sz="1200" dirty="0" err="1">
                <a:solidFill>
                  <a:srgbClr val="CC7831"/>
                </a:solidFill>
                <a:latin typeface="Courier New"/>
                <a:cs typeface="Courier New"/>
              </a:rPr>
              <a:t>descri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tion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67" dirty="0">
                <a:solidFill>
                  <a:srgbClr val="6A8759"/>
                </a:solidFill>
                <a:latin typeface="Courier New"/>
                <a:cs typeface="Courier New"/>
              </a:rPr>
              <a:t>'</a:t>
            </a:r>
            <a:r>
              <a:rPr sz="1200" dirty="0">
                <a:solidFill>
                  <a:srgbClr val="6A8759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6A8759"/>
                </a:solidFill>
                <a:latin typeface="Courier New"/>
                <a:cs typeface="Courier New"/>
              </a:rPr>
              <a:t>.’ 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required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spc="-27" dirty="0">
                <a:solidFill>
                  <a:srgbClr val="A9B7C6"/>
                </a:solidFill>
                <a:latin typeface="Courier New"/>
                <a:cs typeface="Courier New"/>
              </a:rPr>
              <a:t>true</a:t>
            </a:r>
            <a:endParaRPr sz="1200" dirty="0">
              <a:latin typeface="Courier New"/>
              <a:cs typeface="Courier New"/>
            </a:endParaRPr>
          </a:p>
          <a:p>
            <a:pPr marL="422476" marR="6773" indent="-203195">
              <a:lnSpc>
                <a:spcPct val="112500"/>
              </a:lnSpc>
              <a:tabLst>
                <a:tab pos="2048035" algn="l"/>
              </a:tabLst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max-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trials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 </a:t>
            </a:r>
            <a:endParaRPr lang="es-ES" sz="1200" spc="-13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422476" marR="6773" indent="-203195">
              <a:lnSpc>
                <a:spcPct val="112500"/>
              </a:lnSpc>
              <a:tabLst>
                <a:tab pos="2048035" algn="l"/>
              </a:tabLst>
            </a:pPr>
            <a:r>
              <a:rPr lang="es-ES" sz="1200" spc="-13" dirty="0">
                <a:solidFill>
                  <a:srgbClr val="A9B7C6"/>
                </a:solidFill>
                <a:latin typeface="Courier New"/>
                <a:cs typeface="Courier New"/>
              </a:rPr>
              <a:t>	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description</a:t>
            </a: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67" dirty="0">
                <a:solidFill>
                  <a:srgbClr val="6A8759"/>
                </a:solidFill>
                <a:latin typeface="Courier New"/>
                <a:cs typeface="Courier New"/>
              </a:rPr>
              <a:t>'</a:t>
            </a:r>
            <a:r>
              <a:rPr sz="1200" dirty="0">
                <a:solidFill>
                  <a:srgbClr val="6A8759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6A8759"/>
                </a:solidFill>
                <a:latin typeface="Courier New"/>
                <a:cs typeface="Courier New"/>
              </a:rPr>
              <a:t>.’ 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required</a:t>
            </a: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 </a:t>
            </a:r>
            <a:r>
              <a:rPr sz="1200" spc="-13" dirty="0" err="1">
                <a:solidFill>
                  <a:srgbClr val="A9B7C6"/>
                </a:solidFill>
                <a:latin typeface="Courier New"/>
                <a:cs typeface="Courier New"/>
              </a:rPr>
              <a:t>falso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default</a:t>
            </a: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27" dirty="0">
                <a:solidFill>
                  <a:srgbClr val="6A8759"/>
                </a:solidFill>
                <a:latin typeface="Courier New"/>
                <a:cs typeface="Courier New"/>
              </a:rPr>
              <a:t>'60'</a:t>
            </a: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97222" y="3646519"/>
            <a:ext cx="3063240" cy="2568976"/>
            <a:chOff x="1497916" y="2508574"/>
            <a:chExt cx="2297430" cy="1926732"/>
          </a:xfrm>
        </p:grpSpPr>
        <p:sp>
          <p:nvSpPr>
            <p:cNvPr id="26" name="object 26"/>
            <p:cNvSpPr/>
            <p:nvPr/>
          </p:nvSpPr>
          <p:spPr>
            <a:xfrm>
              <a:off x="1497916" y="2508574"/>
              <a:ext cx="2297430" cy="1926732"/>
            </a:xfrm>
            <a:custGeom>
              <a:avLst/>
              <a:gdLst/>
              <a:ahLst/>
              <a:cxnLst/>
              <a:rect l="l" t="t" r="r" b="b"/>
              <a:pathLst>
                <a:path w="2297429" h="2052954">
                  <a:moveTo>
                    <a:pt x="2297233" y="2052601"/>
                  </a:moveTo>
                  <a:lnTo>
                    <a:pt x="651733" y="2052601"/>
                  </a:lnTo>
                  <a:lnTo>
                    <a:pt x="651733" y="1016101"/>
                  </a:lnTo>
                  <a:lnTo>
                    <a:pt x="925983" y="1016101"/>
                  </a:lnTo>
                  <a:lnTo>
                    <a:pt x="0" y="0"/>
                  </a:lnTo>
                  <a:lnTo>
                    <a:pt x="1337358" y="1016101"/>
                  </a:lnTo>
                  <a:lnTo>
                    <a:pt x="2297233" y="1016101"/>
                  </a:lnTo>
                  <a:lnTo>
                    <a:pt x="2297233" y="2052601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497916" y="2508574"/>
              <a:ext cx="2297430" cy="1925463"/>
            </a:xfrm>
            <a:custGeom>
              <a:avLst/>
              <a:gdLst/>
              <a:ahLst/>
              <a:cxnLst/>
              <a:rect l="l" t="t" r="r" b="b"/>
              <a:pathLst>
                <a:path w="2297429" h="2052954">
                  <a:moveTo>
                    <a:pt x="651733" y="1016101"/>
                  </a:moveTo>
                  <a:lnTo>
                    <a:pt x="925983" y="1016101"/>
                  </a:lnTo>
                  <a:lnTo>
                    <a:pt x="0" y="0"/>
                  </a:lnTo>
                  <a:lnTo>
                    <a:pt x="1337358" y="1016101"/>
                  </a:lnTo>
                  <a:lnTo>
                    <a:pt x="2297233" y="1016101"/>
                  </a:lnTo>
                  <a:lnTo>
                    <a:pt x="2297233" y="1188851"/>
                  </a:lnTo>
                  <a:lnTo>
                    <a:pt x="2297233" y="1447976"/>
                  </a:lnTo>
                  <a:lnTo>
                    <a:pt x="2297233" y="2052601"/>
                  </a:lnTo>
                  <a:lnTo>
                    <a:pt x="1337358" y="2052601"/>
                  </a:lnTo>
                  <a:lnTo>
                    <a:pt x="925983" y="2052601"/>
                  </a:lnTo>
                  <a:lnTo>
                    <a:pt x="651733" y="2052601"/>
                  </a:lnTo>
                  <a:lnTo>
                    <a:pt x="651733" y="1447976"/>
                  </a:lnTo>
                  <a:lnTo>
                    <a:pt x="651733" y="1188851"/>
                  </a:lnTo>
                  <a:lnTo>
                    <a:pt x="651733" y="10161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63566" y="5059013"/>
            <a:ext cx="1865207" cy="11379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200" dirty="0">
                <a:latin typeface="Arial"/>
                <a:cs typeface="Arial"/>
              </a:rPr>
              <a:t>Definición similar a parámetros de entrada a un proceso.</a:t>
            </a:r>
          </a:p>
          <a:p>
            <a:pPr marL="16933">
              <a:spcBef>
                <a:spcPts val="133"/>
              </a:spcBef>
            </a:pPr>
            <a:r>
              <a:rPr lang="es-ES" sz="1200" dirty="0">
                <a:latin typeface="Arial"/>
                <a:cs typeface="Arial"/>
              </a:rPr>
              <a:t>Permite la implementación de reusable </a:t>
            </a:r>
            <a:r>
              <a:rPr lang="es-ES" sz="1200" dirty="0" err="1">
                <a:latin typeface="Arial"/>
                <a:cs typeface="Arial"/>
              </a:rPr>
              <a:t>workflows</a:t>
            </a:r>
            <a:r>
              <a:rPr lang="es-ES" sz="1200" dirty="0">
                <a:latin typeface="Arial"/>
                <a:cs typeface="Arial"/>
              </a:rPr>
              <a:t> y </a:t>
            </a:r>
            <a:r>
              <a:rPr lang="es-ES" sz="1200" dirty="0" err="1">
                <a:latin typeface="Arial"/>
                <a:cs typeface="Arial"/>
              </a:rPr>
              <a:t>custom</a:t>
            </a:r>
            <a:r>
              <a:rPr lang="es-ES" sz="1200" dirty="0">
                <a:latin typeface="Arial"/>
                <a:cs typeface="Arial"/>
              </a:rPr>
              <a:t> </a:t>
            </a:r>
            <a:r>
              <a:rPr lang="es-ES" sz="1200" dirty="0" err="1">
                <a:latin typeface="Arial"/>
                <a:cs typeface="Arial"/>
              </a:rPr>
              <a:t>actions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4DB5071-E6C7-4B02-16C8-53FFCAF259A1}"/>
              </a:ext>
            </a:extLst>
          </p:cNvPr>
          <p:cNvSpPr txBox="1"/>
          <p:nvPr/>
        </p:nvSpPr>
        <p:spPr>
          <a:xfrm>
            <a:off x="858619" y="1371431"/>
            <a:ext cx="108849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Palabra reservada dentro de la especificación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yaml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que permite definir información adicional para personalizar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workflows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y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actions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. 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Utilizado para pasar información en las llamadas a flujos o acciones, y utilizar esta información en tiempo de ejecución.</a:t>
            </a:r>
          </a:p>
          <a:p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Marcador de texto 59">
            <a:extLst>
              <a:ext uri="{FF2B5EF4-FFF2-40B4-BE49-F238E27FC236}">
                <a16:creationId xmlns:a16="http://schemas.microsoft.com/office/drawing/2014/main" id="{546D01AC-336F-F55D-DEE9-647F38567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Inputs (parámetros de entrada)</a:t>
            </a: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FB0566BE-2BE3-9FFC-B45B-7E0FB92C2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Configuración de arranque de </a:t>
            </a:r>
            <a:r>
              <a:rPr lang="es-ES" dirty="0" err="1"/>
              <a:t>workflows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6AD9D65-5F15-37E2-5A04-7D7AE9272DEC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4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9E5BD-4494-AE64-397E-A12E92C64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5961" y="2931061"/>
            <a:ext cx="7375814" cy="1203406"/>
          </a:xfrm>
        </p:spPr>
        <p:txBody>
          <a:bodyPr/>
          <a:lstStyle/>
          <a:p>
            <a:r>
              <a:rPr lang="es-ES" dirty="0" err="1"/>
              <a:t>Sintáxis</a:t>
            </a:r>
            <a:endParaRPr lang="es-ES" dirty="0"/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6CFCED-D190-502B-89AD-514813F9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9" y="4973252"/>
            <a:ext cx="2693268" cy="13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0F92E-DBA1-4B57-816C-5AD78785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2412" y="3532764"/>
            <a:ext cx="7375814" cy="424732"/>
          </a:xfrm>
        </p:spPr>
        <p:txBody>
          <a:bodyPr/>
          <a:lstStyle/>
          <a:p>
            <a:r>
              <a:rPr lang="es-ES" sz="2400" b="1" dirty="0">
                <a:latin typeface="Arial"/>
                <a:cs typeface="Arial"/>
              </a:rPr>
              <a:t>Contextos, expresiones, variables y funciones</a:t>
            </a:r>
            <a:endParaRPr lang="es-E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80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2755" y="2883409"/>
            <a:ext cx="2615352" cy="396689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79493" rIns="0" bIns="0" rtlCol="0" anchor="t">
            <a:spAutoFit/>
          </a:bodyPr>
          <a:lstStyle/>
          <a:p>
            <a:pPr algn="ctr">
              <a:spcBef>
                <a:spcPts val="1413"/>
              </a:spcBef>
            </a:pPr>
            <a:r>
              <a:rPr sz="1400" spc="-13" dirty="0">
                <a:solidFill>
                  <a:srgbClr val="B85450"/>
                </a:solidFill>
                <a:latin typeface="Courier New"/>
                <a:cs typeface="Courier New"/>
              </a:rPr>
              <a:t>github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55" y="3484821"/>
            <a:ext cx="2615352" cy="1095172"/>
          </a:xfrm>
          <a:prstGeom prst="rect">
            <a:avLst/>
          </a:prstGeom>
          <a:solidFill>
            <a:srgbClr val="DAE7FC">
              <a:alpha val="50000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363211" indent="-221821">
              <a:spcBef>
                <a:spcPts val="1380"/>
              </a:spcBef>
              <a:buChar char="■"/>
              <a:tabLst>
                <a:tab pos="363211" algn="l"/>
              </a:tabLst>
            </a:pPr>
            <a:r>
              <a:rPr lang="es-ES" sz="1200" dirty="0" err="1">
                <a:latin typeface="Arial"/>
                <a:cs typeface="Arial"/>
              </a:rPr>
              <a:t>Commit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spc="-33" dirty="0">
                <a:latin typeface="Arial"/>
                <a:cs typeface="Arial"/>
              </a:rPr>
              <a:t>sha</a:t>
            </a:r>
            <a:endParaRPr sz="1200" dirty="0">
              <a:latin typeface="Arial"/>
              <a:cs typeface="Arial"/>
            </a:endParaRPr>
          </a:p>
          <a:p>
            <a:pPr marL="363211" indent="-221821">
              <a:spcBef>
                <a:spcPts val="667"/>
              </a:spcBef>
              <a:buChar char="■"/>
              <a:tabLst>
                <a:tab pos="363211" algn="l"/>
              </a:tabLst>
            </a:pPr>
            <a:r>
              <a:rPr sz="1200" dirty="0">
                <a:latin typeface="Arial"/>
                <a:cs typeface="Arial"/>
              </a:rPr>
              <a:t>Event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lang="es-ES" sz="1200" spc="-27" dirty="0" err="1">
                <a:latin typeface="Arial"/>
                <a:cs typeface="Arial"/>
              </a:rPr>
              <a:t>name</a:t>
            </a:r>
            <a:endParaRPr sz="1200" dirty="0">
              <a:latin typeface="Arial"/>
              <a:cs typeface="Arial"/>
            </a:endParaRPr>
          </a:p>
          <a:p>
            <a:pPr marL="363211" marR="411470" indent="-221821">
              <a:spcBef>
                <a:spcPts val="667"/>
              </a:spcBef>
              <a:buChar char="■"/>
              <a:tabLst>
                <a:tab pos="365751" algn="l"/>
              </a:tabLst>
            </a:pPr>
            <a:r>
              <a:rPr lang="es-ES" sz="1200" spc="-13" dirty="0">
                <a:latin typeface="Arial"/>
                <a:cs typeface="Arial"/>
              </a:rPr>
              <a:t>Ref.</a:t>
            </a:r>
            <a:r>
              <a:rPr sz="1200" spc="33" dirty="0">
                <a:latin typeface="Arial"/>
                <a:cs typeface="Arial"/>
              </a:rPr>
              <a:t> </a:t>
            </a:r>
            <a:r>
              <a:rPr sz="1200" spc="67" dirty="0">
                <a:latin typeface="Arial"/>
                <a:cs typeface="Arial"/>
              </a:rPr>
              <a:t>de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rama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73" dirty="0">
                <a:latin typeface="Arial"/>
                <a:cs typeface="Arial"/>
              </a:rPr>
              <a:t>o</a:t>
            </a:r>
            <a:r>
              <a:rPr sz="1200" spc="33" dirty="0">
                <a:latin typeface="Arial"/>
                <a:cs typeface="Arial"/>
              </a:rPr>
              <a:t> </a:t>
            </a:r>
            <a:r>
              <a:rPr lang="es-ES" sz="1200" spc="33" dirty="0">
                <a:latin typeface="Arial"/>
                <a:cs typeface="Arial"/>
              </a:rPr>
              <a:t>tag que </a:t>
            </a:r>
            <a:r>
              <a:rPr lang="es-ES" sz="1200" spc="13" dirty="0">
                <a:latin typeface="Arial"/>
                <a:cs typeface="Arial"/>
              </a:rPr>
              <a:t>lanzan el </a:t>
            </a:r>
            <a:r>
              <a:rPr lang="es-ES" sz="1200" spc="-13" dirty="0" err="1">
                <a:latin typeface="Arial"/>
                <a:cs typeface="Arial"/>
              </a:rPr>
              <a:t>workflow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474" y="2883409"/>
            <a:ext cx="2615352" cy="396689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179493" rIns="0" bIns="0" rtlCol="0" anchor="t">
            <a:spAutoFit/>
          </a:bodyPr>
          <a:lstStyle/>
          <a:p>
            <a:pPr algn="ctr">
              <a:spcBef>
                <a:spcPts val="1413"/>
              </a:spcBef>
            </a:pPr>
            <a:r>
              <a:rPr lang="es-ES" sz="1400" spc="-33" dirty="0" err="1">
                <a:solidFill>
                  <a:srgbClr val="B85450"/>
                </a:solidFill>
                <a:latin typeface="Courier New"/>
                <a:cs typeface="Courier New"/>
              </a:rPr>
              <a:t>env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474" y="3484821"/>
            <a:ext cx="2615352" cy="1095172"/>
          </a:xfrm>
          <a:prstGeom prst="rect">
            <a:avLst/>
          </a:prstGeom>
          <a:solidFill>
            <a:srgbClr val="D4E7D4">
              <a:alpha val="50000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113450" marR="134617">
              <a:spcBef>
                <a:spcPts val="1380"/>
              </a:spcBef>
            </a:pPr>
            <a:r>
              <a:rPr sz="1200" dirty="0">
                <a:latin typeface="Arial"/>
                <a:cs typeface="Arial"/>
              </a:rPr>
              <a:t>Contiene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variables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lang="es-ES" sz="1200" spc="67" dirty="0">
                <a:latin typeface="Arial"/>
                <a:cs typeface="Arial"/>
              </a:rPr>
              <a:t>que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spc="-27" dirty="0">
                <a:latin typeface="Arial"/>
                <a:cs typeface="Arial"/>
              </a:rPr>
              <a:t>ha</a:t>
            </a:r>
            <a:r>
              <a:rPr lang="es-ES" sz="1200" spc="-27" dirty="0">
                <a:latin typeface="Arial"/>
                <a:cs typeface="Arial"/>
              </a:rPr>
              <a:t>n</a:t>
            </a:r>
            <a:r>
              <a:rPr sz="1200" spc="-27" dirty="0">
                <a:latin typeface="Arial"/>
                <a:cs typeface="Arial"/>
              </a:rPr>
              <a:t> </a:t>
            </a:r>
            <a:r>
              <a:rPr sz="1200" spc="13" dirty="0" err="1">
                <a:latin typeface="Arial"/>
                <a:cs typeface="Arial"/>
              </a:rPr>
              <a:t>sido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spc="13" dirty="0" err="1">
                <a:latin typeface="Arial"/>
                <a:cs typeface="Arial"/>
              </a:rPr>
              <a:t>definid</a:t>
            </a:r>
            <a:r>
              <a:rPr lang="es-ES" sz="1200" spc="13" dirty="0">
                <a:latin typeface="Arial"/>
                <a:cs typeface="Arial"/>
              </a:rPr>
              <a:t>as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spc="13" dirty="0" err="1">
                <a:latin typeface="Arial"/>
                <a:cs typeface="Arial"/>
              </a:rPr>
              <a:t>en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lang="es-ES" sz="1200" spc="87" dirty="0">
                <a:latin typeface="Arial"/>
                <a:cs typeface="Arial"/>
              </a:rPr>
              <a:t>un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lang="es-ES" sz="1200" spc="-13" dirty="0" err="1">
                <a:latin typeface="Arial"/>
                <a:cs typeface="Arial"/>
              </a:rPr>
              <a:t>workflow</a:t>
            </a:r>
            <a:r>
              <a:rPr sz="1200" spc="-13" dirty="0">
                <a:latin typeface="Arial"/>
                <a:cs typeface="Arial"/>
              </a:rPr>
              <a:t>, </a:t>
            </a:r>
            <a:r>
              <a:rPr sz="1200" dirty="0">
                <a:latin typeface="Arial"/>
                <a:cs typeface="Arial"/>
              </a:rPr>
              <a:t>trabajo,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3" dirty="0">
                <a:latin typeface="Arial"/>
                <a:cs typeface="Arial"/>
              </a:rPr>
              <a:t>o</a:t>
            </a:r>
            <a:r>
              <a:rPr sz="1200" spc="27" dirty="0">
                <a:latin typeface="Arial"/>
                <a:cs typeface="Arial"/>
              </a:rPr>
              <a:t> </a:t>
            </a:r>
            <a:r>
              <a:rPr lang="es-ES" sz="1200" dirty="0">
                <a:latin typeface="Arial"/>
                <a:cs typeface="Arial"/>
              </a:rPr>
              <a:t>step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27" dirty="0">
                <a:latin typeface="Arial"/>
                <a:cs typeface="Arial"/>
              </a:rPr>
              <a:t> </a:t>
            </a:r>
            <a:endParaRPr lang="es-ES" sz="1200" spc="27" dirty="0">
              <a:latin typeface="Arial"/>
              <a:cs typeface="Arial"/>
            </a:endParaRPr>
          </a:p>
          <a:p>
            <a:pPr marL="113450" marR="134617">
              <a:spcBef>
                <a:spcPts val="138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2274" y="3484820"/>
            <a:ext cx="2615352" cy="1095172"/>
          </a:xfrm>
          <a:custGeom>
            <a:avLst/>
            <a:gdLst/>
            <a:ahLst/>
            <a:cxnLst/>
            <a:rect l="l" t="t" r="r" b="b"/>
            <a:pathLst>
              <a:path w="1961515" h="1097279">
                <a:moveTo>
                  <a:pt x="0" y="1097099"/>
                </a:moveTo>
                <a:lnTo>
                  <a:pt x="1961099" y="1097099"/>
                </a:lnTo>
                <a:lnTo>
                  <a:pt x="1961099" y="0"/>
                </a:lnTo>
                <a:lnTo>
                  <a:pt x="0" y="0"/>
                </a:lnTo>
                <a:lnTo>
                  <a:pt x="0" y="1097099"/>
                </a:lnTo>
                <a:close/>
              </a:path>
            </a:pathLst>
          </a:custGeom>
          <a:solidFill>
            <a:srgbClr val="FFE6C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6292274" y="2883409"/>
            <a:ext cx="2615352" cy="396689"/>
          </a:xfrm>
          <a:prstGeom prst="rect">
            <a:avLst/>
          </a:prstGeom>
          <a:solidFill>
            <a:srgbClr val="FFE6CC"/>
          </a:solidFill>
        </p:spPr>
        <p:txBody>
          <a:bodyPr vert="horz" wrap="square" lIns="0" tIns="179493" rIns="0" bIns="0" rtlCol="0" anchor="t">
            <a:spAutoFit/>
          </a:bodyPr>
          <a:lstStyle/>
          <a:p>
            <a:pPr algn="ctr">
              <a:spcBef>
                <a:spcPts val="1413"/>
              </a:spcBef>
            </a:pP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inputs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9641" y="3643415"/>
            <a:ext cx="204978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 err="1">
                <a:latin typeface="Arial"/>
                <a:cs typeface="Arial"/>
              </a:rPr>
              <a:t>Contiene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lang="es-ES" sz="1200" spc="60" dirty="0">
                <a:latin typeface="Arial"/>
                <a:cs typeface="Arial"/>
              </a:rPr>
              <a:t>las </a:t>
            </a:r>
            <a:r>
              <a:rPr sz="1200" spc="-13" dirty="0" err="1">
                <a:latin typeface="Arial"/>
                <a:cs typeface="Arial"/>
              </a:rPr>
              <a:t>propiedades</a:t>
            </a:r>
            <a:r>
              <a:rPr lang="es-ES" sz="1200" spc="-13" dirty="0">
                <a:latin typeface="Arial"/>
                <a:cs typeface="Arial"/>
              </a:rPr>
              <a:t> que son pasadas a través de la palabra reservada </a:t>
            </a:r>
            <a:r>
              <a:rPr lang="es-ES" sz="1200" spc="-27" dirty="0" err="1">
                <a:solidFill>
                  <a:srgbClr val="B85450"/>
                </a:solidFill>
                <a:latin typeface="Courier New"/>
                <a:cs typeface="Courier New"/>
              </a:rPr>
              <a:t>with</a:t>
            </a:r>
            <a:r>
              <a:rPr lang="es-ES" sz="1200" spc="-13" dirty="0">
                <a:latin typeface="Arial"/>
                <a:cs typeface="Arial"/>
              </a:rPr>
              <a:t>  a un </a:t>
            </a:r>
            <a:r>
              <a:rPr lang="es-ES" sz="1200" spc="-13" dirty="0" err="1">
                <a:latin typeface="Arial"/>
                <a:cs typeface="Arial"/>
              </a:rPr>
              <a:t>action</a:t>
            </a:r>
            <a:r>
              <a:rPr lang="es-ES" sz="1200" spc="-13" dirty="0">
                <a:latin typeface="Arial"/>
                <a:cs typeface="Arial"/>
              </a:rPr>
              <a:t> o a un </a:t>
            </a:r>
            <a:r>
              <a:rPr lang="es-ES" sz="1200" spc="-13" dirty="0" err="1">
                <a:latin typeface="Arial"/>
                <a:cs typeface="Arial"/>
              </a:rPr>
              <a:t>workflow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4993" y="2883409"/>
            <a:ext cx="2615352" cy="396689"/>
          </a:xfrm>
          <a:prstGeom prst="rect">
            <a:avLst/>
          </a:prstGeom>
          <a:solidFill>
            <a:srgbClr val="E1D4E7"/>
          </a:solidFill>
        </p:spPr>
        <p:txBody>
          <a:bodyPr vert="horz" wrap="square" lIns="0" tIns="179493" rIns="0" bIns="0" rtlCol="0" anchor="t">
            <a:spAutoFit/>
          </a:bodyPr>
          <a:lstStyle/>
          <a:p>
            <a:pPr algn="ctr">
              <a:spcBef>
                <a:spcPts val="1413"/>
              </a:spcBef>
            </a:pPr>
            <a:r>
              <a:rPr sz="1400" spc="-27" dirty="0">
                <a:solidFill>
                  <a:srgbClr val="B85450"/>
                </a:solidFill>
                <a:latin typeface="Courier New"/>
                <a:cs typeface="Courier New"/>
              </a:rPr>
              <a:t>vars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4993" y="3484820"/>
            <a:ext cx="2615352" cy="915635"/>
          </a:xfrm>
          <a:prstGeom prst="rect">
            <a:avLst/>
          </a:prstGeom>
          <a:solidFill>
            <a:srgbClr val="E1D4E7">
              <a:alpha val="50000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114297" marR="208275">
              <a:spcBef>
                <a:spcPts val="1380"/>
              </a:spcBef>
            </a:pPr>
            <a:r>
              <a:rPr sz="1200" dirty="0" err="1">
                <a:latin typeface="Arial"/>
                <a:cs typeface="Arial"/>
              </a:rPr>
              <a:t>Contiene</a:t>
            </a:r>
            <a:r>
              <a:rPr sz="1200" spc="133" dirty="0">
                <a:latin typeface="Arial"/>
                <a:cs typeface="Arial"/>
              </a:rPr>
              <a:t> </a:t>
            </a:r>
            <a:r>
              <a:rPr lang="es-ES" sz="1200" spc="-13" dirty="0">
                <a:latin typeface="Arial"/>
                <a:cs typeface="Arial"/>
              </a:rPr>
              <a:t>información de las variables de </a:t>
            </a:r>
            <a:r>
              <a:rPr sz="1200" spc="27" dirty="0" err="1">
                <a:latin typeface="Arial"/>
                <a:cs typeface="Arial"/>
              </a:rPr>
              <a:t>configuración</a:t>
            </a:r>
            <a:r>
              <a:rPr lang="es-ES" sz="1200" spc="27" dirty="0">
                <a:latin typeface="Arial"/>
                <a:cs typeface="Arial"/>
              </a:rPr>
              <a:t>, a nivel de </a:t>
            </a:r>
            <a:r>
              <a:rPr sz="1200" spc="13" dirty="0" err="1">
                <a:latin typeface="Arial"/>
                <a:cs typeface="Arial"/>
              </a:rPr>
              <a:t>organización</a:t>
            </a:r>
            <a:r>
              <a:rPr sz="1200" spc="13" dirty="0">
                <a:latin typeface="Arial"/>
                <a:cs typeface="Arial"/>
              </a:rPr>
              <a:t>,</a:t>
            </a:r>
            <a:r>
              <a:rPr sz="1200" spc="147" dirty="0">
                <a:latin typeface="Arial"/>
                <a:cs typeface="Arial"/>
              </a:rPr>
              <a:t> </a:t>
            </a:r>
            <a:r>
              <a:rPr lang="es-ES" sz="1200" spc="-13" dirty="0">
                <a:latin typeface="Arial"/>
                <a:cs typeface="Arial"/>
              </a:rPr>
              <a:t>repo</a:t>
            </a:r>
            <a:r>
              <a:rPr sz="1200" spc="-13" dirty="0">
                <a:latin typeface="Arial"/>
                <a:cs typeface="Arial"/>
              </a:rPr>
              <a:t>, </a:t>
            </a:r>
            <a:r>
              <a:rPr sz="1200" spc="27" dirty="0">
                <a:latin typeface="Arial"/>
                <a:cs typeface="Arial"/>
              </a:rPr>
              <a:t>y</a:t>
            </a:r>
            <a:r>
              <a:rPr lang="es-ES" sz="1200" spc="147" dirty="0">
                <a:latin typeface="Arial"/>
                <a:cs typeface="Arial"/>
              </a:rPr>
              <a:t> entorno</a:t>
            </a:r>
            <a:r>
              <a:rPr sz="1200" spc="-13" dirty="0">
                <a:latin typeface="Arial"/>
                <a:cs typeface="Arial"/>
              </a:rPr>
              <a:t>.</a:t>
            </a:r>
            <a:endParaRPr lang="es-ES" sz="1200" spc="-13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755" y="4784714"/>
            <a:ext cx="2615352" cy="46166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spcBef>
                <a:spcPts val="2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s-ES" sz="1400" spc="-13" dirty="0" err="1">
                <a:solidFill>
                  <a:srgbClr val="B85450"/>
                </a:solidFill>
                <a:latin typeface="Courier New"/>
                <a:cs typeface="Courier New"/>
              </a:rPr>
              <a:t>secrets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5474" y="4784714"/>
            <a:ext cx="2615352" cy="46166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spcBef>
                <a:spcPts val="2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3" dirty="0" err="1">
                <a:solidFill>
                  <a:srgbClr val="B85450"/>
                </a:solidFill>
                <a:latin typeface="Courier New"/>
                <a:cs typeface="Courier New"/>
              </a:rPr>
              <a:t>matri</a:t>
            </a: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x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2274" y="4784714"/>
            <a:ext cx="2615352" cy="46166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spcBef>
                <a:spcPts val="2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s-ES" sz="1400" spc="-13" dirty="0" err="1">
                <a:solidFill>
                  <a:srgbClr val="B85450"/>
                </a:solidFill>
                <a:latin typeface="Courier New"/>
                <a:cs typeface="Courier New"/>
              </a:rPr>
              <a:t>needs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4993" y="4784714"/>
            <a:ext cx="2615352" cy="46166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spcBef>
                <a:spcPts val="2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3834" algn="ctr"/>
            <a:r>
              <a:rPr sz="1400" spc="-67" dirty="0">
                <a:solidFill>
                  <a:srgbClr val="B85450"/>
                </a:solidFill>
                <a:latin typeface="Courier New"/>
                <a:cs typeface="Courier New"/>
              </a:rPr>
              <a:t>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5CD4312D-F8E9-AC72-3FF8-4DA96E98B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 err="1"/>
              <a:t>Sintáxis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801CD84F-ABE4-DDAB-D39C-B103304ADE82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8C0A9A4-36BB-0F53-F33A-1A2C3D46859A}"/>
              </a:ext>
            </a:extLst>
          </p:cNvPr>
          <p:cNvSpPr txBox="1"/>
          <p:nvPr/>
        </p:nvSpPr>
        <p:spPr>
          <a:xfrm>
            <a:off x="858619" y="1371431"/>
            <a:ext cx="108849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Proporcionan acceso a la información acerca de ejecuciones, variables,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y mucho más.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GitHub proporciona múltiples fuentes de datos en diferentes contextos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-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2"/>
              </a:rPr>
              <a:t>https://docs.github.com/es/actions/learn-github-actions/contexts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Se accede a la info como ${{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context.propiedad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}}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Hay diferentes contextos disponibles a lo largo de un ejecutor de flujo de trabajo 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-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3"/>
              </a:rPr>
              <a:t>https://docs.github.com/es/actions/learn-github-actions/contexts#context-availability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Marcador de texto 59">
            <a:extLst>
              <a:ext uri="{FF2B5EF4-FFF2-40B4-BE49-F238E27FC236}">
                <a16:creationId xmlns:a16="http://schemas.microsoft.com/office/drawing/2014/main" id="{CDD5CB72-440B-9D22-F8E7-D8C79F21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Contextos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95601" y="2065458"/>
            <a:ext cx="5697220" cy="3961084"/>
          </a:xfrm>
          <a:prstGeom prst="rect">
            <a:avLst/>
          </a:prstGeom>
          <a:solidFill>
            <a:srgbClr val="222222"/>
          </a:solidFill>
          <a:ln w="9524">
            <a:solidFill>
              <a:srgbClr val="66666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 marR="2350135">
              <a:lnSpc>
                <a:spcPct val="112500"/>
              </a:lnSpc>
              <a:spcBef>
                <a:spcPts val="270"/>
              </a:spcBef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My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workflow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</a:p>
          <a:p>
            <a:pPr marL="85725" marR="2350135">
              <a:lnSpc>
                <a:spcPct val="112500"/>
              </a:lnSpc>
              <a:spcBef>
                <a:spcPts val="270"/>
              </a:spcBef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on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[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push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,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pull_request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]</a:t>
            </a:r>
            <a:endParaRPr lang="es-ES"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lang="es-ES" sz="1400" dirty="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lang="es-ES" sz="1400" spc="-10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  <a:spcBef>
                <a:spcPts val="150"/>
              </a:spcBef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node-16-</a:t>
            </a:r>
            <a:r>
              <a:rPr lang="es-ES" sz="1400" spc="-10" dirty="0">
                <a:solidFill>
                  <a:srgbClr val="CC7831"/>
                </a:solidFill>
                <a:latin typeface="Courier New"/>
                <a:cs typeface="Courier New"/>
              </a:rPr>
              <a:t>tests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ubuntu-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latest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</a:p>
          <a:p>
            <a:pPr marL="313690" marR="2273935">
              <a:lnSpc>
                <a:spcPct val="112500"/>
              </a:lnSpc>
            </a:pPr>
            <a:r>
              <a:rPr lang="es-ES" sz="1400" spc="-10" dirty="0" err="1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619125" marR="749935" indent="-152400">
              <a:lnSpc>
                <a:spcPct val="112500"/>
              </a:lnSpc>
              <a:buClr>
                <a:srgbClr val="A9B7C6"/>
              </a:buClr>
              <a:buChar char="-"/>
              <a:tabLst>
                <a:tab pos="619125" algn="l"/>
                <a:tab pos="2904490" algn="l"/>
              </a:tabLst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${{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github.event_name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25" dirty="0">
                <a:solidFill>
                  <a:srgbClr val="A9B7C6"/>
                </a:solidFill>
                <a:latin typeface="Courier New"/>
                <a:cs typeface="Courier New"/>
              </a:rPr>
              <a:t>}}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=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"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push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" </a:t>
            </a:r>
          </a:p>
          <a:p>
            <a:pPr marL="466725" marR="749935">
              <a:lnSpc>
                <a:spcPct val="112500"/>
              </a:lnSpc>
              <a:buClr>
                <a:srgbClr val="A9B7C6"/>
              </a:buClr>
              <a:tabLst>
                <a:tab pos="619125" algn="l"/>
                <a:tab pos="2904490" algn="l"/>
              </a:tabLst>
            </a:pP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50" dirty="0">
                <a:solidFill>
                  <a:srgbClr val="A9B7C6"/>
                </a:solidFill>
                <a:latin typeface="Courier New"/>
                <a:cs typeface="Courier New"/>
              </a:rPr>
              <a:t>|</a:t>
            </a:r>
            <a:endParaRPr lang="es-ES" sz="1400" dirty="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  <a:spcBef>
                <a:spcPts val="150"/>
              </a:spcBef>
            </a:pP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echo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"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Triggered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by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a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push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event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"</a:t>
            </a:r>
            <a:endParaRPr lang="es-ES" sz="1400" dirty="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  <a:spcBef>
                <a:spcPts val="150"/>
              </a:spcBef>
            </a:pP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echo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"Running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on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${{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github.ref_name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25" dirty="0">
                <a:solidFill>
                  <a:srgbClr val="A9B7C6"/>
                </a:solidFill>
                <a:latin typeface="Courier New"/>
                <a:cs typeface="Courier New"/>
              </a:rPr>
              <a:t>}}"</a:t>
            </a:r>
            <a:endParaRPr lang="es-ES" sz="1400" dirty="0">
              <a:latin typeface="Courier New"/>
              <a:cs typeface="Courier New"/>
            </a:endParaRPr>
          </a:p>
          <a:p>
            <a:pPr marL="618490" marR="1588770" indent="-152400">
              <a:lnSpc>
                <a:spcPct val="112500"/>
              </a:lnSpc>
              <a:buClr>
                <a:srgbClr val="A9B7C6"/>
              </a:buClr>
              <a:buChar char="-"/>
              <a:tabLst>
                <a:tab pos="61849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uses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actions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/setup-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node@v3 </a:t>
            </a:r>
            <a:r>
              <a:rPr lang="es-ES" sz="1400" spc="-10" dirty="0" err="1">
                <a:solidFill>
                  <a:srgbClr val="CC7831"/>
                </a:solidFill>
                <a:latin typeface="Courier New"/>
                <a:cs typeface="Courier New"/>
              </a:rPr>
              <a:t>with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770890">
              <a:lnSpc>
                <a:spcPct val="100000"/>
              </a:lnSpc>
              <a:spcBef>
                <a:spcPts val="150"/>
              </a:spcBef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node-version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25" dirty="0">
                <a:solidFill>
                  <a:srgbClr val="A9B7C6"/>
                </a:solidFill>
                <a:latin typeface="Courier New"/>
                <a:cs typeface="Courier New"/>
              </a:rPr>
              <a:t>16</a:t>
            </a:r>
            <a:endParaRPr lang="es-ES" sz="1400" dirty="0">
              <a:latin typeface="Courier New"/>
              <a:cs typeface="Courier New"/>
            </a:endParaRPr>
          </a:p>
          <a:p>
            <a:pPr marL="618490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1849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25" dirty="0" err="1">
                <a:solidFill>
                  <a:srgbClr val="A9B7C6"/>
                </a:solidFill>
                <a:latin typeface="Courier New"/>
                <a:cs typeface="Courier New"/>
              </a:rPr>
              <a:t>ci</a:t>
            </a:r>
            <a:endParaRPr lang="es-ES" sz="1400" dirty="0">
              <a:latin typeface="Courier New"/>
              <a:cs typeface="Courier New"/>
            </a:endParaRPr>
          </a:p>
          <a:p>
            <a:pPr marL="618490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1849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20" dirty="0">
                <a:solidFill>
                  <a:srgbClr val="A9B7C6"/>
                </a:solidFill>
                <a:latin typeface="Courier New"/>
                <a:cs typeface="Courier New"/>
              </a:rPr>
              <a:t>test</a:t>
            </a:r>
            <a:endParaRPr lang="es-ES" sz="1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636" y="1722793"/>
            <a:ext cx="4993639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>
              <a:spcBef>
                <a:spcPts val="133"/>
              </a:spcBef>
              <a:tabLst>
                <a:tab pos="240447" algn="l"/>
              </a:tabLst>
            </a:pPr>
            <a:r>
              <a:rPr lang="es-ES" sz="1400" dirty="0">
                <a:latin typeface="Arial"/>
                <a:cs typeface="Arial"/>
              </a:rPr>
              <a:t>Puede</a:t>
            </a:r>
            <a:r>
              <a:rPr lang="es-ES" sz="1400" spc="173" dirty="0">
                <a:latin typeface="Arial"/>
                <a:cs typeface="Arial"/>
              </a:rPr>
              <a:t> </a:t>
            </a:r>
            <a:r>
              <a:rPr lang="es-ES" sz="1400" dirty="0">
                <a:latin typeface="Arial"/>
                <a:cs typeface="Arial"/>
              </a:rPr>
              <a:t>ser</a:t>
            </a:r>
            <a:r>
              <a:rPr lang="es-ES" sz="1400" spc="173" dirty="0">
                <a:latin typeface="Arial"/>
                <a:cs typeface="Arial"/>
              </a:rPr>
              <a:t> </a:t>
            </a:r>
            <a:r>
              <a:rPr lang="es-ES" sz="1400" dirty="0">
                <a:latin typeface="Arial"/>
                <a:cs typeface="Arial"/>
              </a:rPr>
              <a:t>usado para acceder a información</a:t>
            </a:r>
            <a:r>
              <a:rPr lang="es-ES" sz="1400" spc="180" dirty="0">
                <a:latin typeface="Arial"/>
                <a:cs typeface="Arial"/>
              </a:rPr>
              <a:t> </a:t>
            </a:r>
            <a:r>
              <a:rPr lang="es-ES" sz="1400" spc="80" dirty="0">
                <a:latin typeface="Arial"/>
                <a:cs typeface="Arial"/>
              </a:rPr>
              <a:t>desde</a:t>
            </a:r>
            <a:r>
              <a:rPr lang="es-ES" sz="1400" spc="173" dirty="0">
                <a:latin typeface="Arial"/>
                <a:cs typeface="Arial"/>
              </a:rPr>
              <a:t> </a:t>
            </a:r>
            <a:r>
              <a:rPr lang="es-ES" sz="1400" dirty="0">
                <a:latin typeface="Arial"/>
                <a:cs typeface="Arial"/>
              </a:rPr>
              <a:t>múltiples lugares</a:t>
            </a:r>
            <a:r>
              <a:rPr lang="es-ES" sz="1400" spc="-13" dirty="0">
                <a:latin typeface="Arial"/>
                <a:cs typeface="Arial"/>
              </a:rPr>
              <a:t> </a:t>
            </a:r>
            <a:r>
              <a:rPr lang="es-ES" sz="1400" spc="13" dirty="0">
                <a:latin typeface="Arial"/>
                <a:cs typeface="Arial"/>
              </a:rPr>
              <a:t>dentro del</a:t>
            </a:r>
            <a:r>
              <a:rPr lang="es-ES" sz="1400" spc="193" dirty="0">
                <a:latin typeface="Arial"/>
                <a:cs typeface="Arial"/>
              </a:rPr>
              <a:t> </a:t>
            </a:r>
            <a:r>
              <a:rPr lang="es-ES" sz="1400" spc="-13" dirty="0" err="1">
                <a:latin typeface="Arial"/>
                <a:cs typeface="Arial"/>
              </a:rPr>
              <a:t>workflow</a:t>
            </a:r>
            <a:r>
              <a:rPr lang="es-ES" sz="1400" spc="-13" dirty="0">
                <a:latin typeface="Arial"/>
                <a:cs typeface="Arial"/>
              </a:rPr>
              <a:t>.</a:t>
            </a:r>
            <a:endParaRPr lang="es-ES"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635" y="2213859"/>
            <a:ext cx="2694276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38754" algn="l"/>
              </a:tabLst>
            </a:pPr>
            <a:r>
              <a:rPr lang="es-ES" sz="1400" dirty="0">
                <a:latin typeface="Arial"/>
                <a:cs typeface="Arial"/>
              </a:rPr>
              <a:t>La </a:t>
            </a:r>
            <a:r>
              <a:rPr lang="es-ES" sz="1400" dirty="0" err="1">
                <a:latin typeface="Arial"/>
                <a:cs typeface="Arial"/>
              </a:rPr>
              <a:t>sintáxis</a:t>
            </a:r>
            <a:r>
              <a:rPr lang="es-ES" sz="1400" dirty="0">
                <a:latin typeface="Arial"/>
                <a:cs typeface="Arial"/>
              </a:rPr>
              <a:t> que tiene 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474" y="2266219"/>
            <a:ext cx="1840409" cy="198131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7"/>
              </a:lnSpc>
            </a:pPr>
            <a:r>
              <a:rPr lang="es-ES" sz="1400" spc="-7" dirty="0">
                <a:solidFill>
                  <a:srgbClr val="B85450"/>
                </a:solidFill>
                <a:latin typeface="Courier New"/>
                <a:cs typeface="Courier New"/>
              </a:rPr>
              <a:t>${{</a:t>
            </a:r>
            <a:r>
              <a:rPr sz="1400" dirty="0">
                <a:solidFill>
                  <a:srgbClr val="B85450"/>
                </a:solidFill>
                <a:latin typeface="Courier New"/>
                <a:cs typeface="Courier New"/>
              </a:rPr>
              <a:t>&lt;expresión&gt;</a:t>
            </a:r>
            <a:r>
              <a:rPr sz="1400" spc="-7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sz="1400" spc="-33" dirty="0">
                <a:solidFill>
                  <a:srgbClr val="B85450"/>
                </a:solidFill>
                <a:latin typeface="Courier New"/>
                <a:cs typeface="Courier New"/>
              </a:rPr>
              <a:t>}}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635" y="2501726"/>
            <a:ext cx="3843343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38754" algn="l"/>
              </a:tabLst>
            </a:pPr>
            <a:r>
              <a:rPr lang="es-ES" sz="1400" dirty="0">
                <a:latin typeface="Arial"/>
                <a:cs typeface="Arial"/>
              </a:rPr>
              <a:t>Puede ser </a:t>
            </a:r>
            <a:r>
              <a:rPr sz="1400" dirty="0" err="1">
                <a:latin typeface="Arial"/>
                <a:cs typeface="Arial"/>
              </a:rPr>
              <a:t>cualquier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combinación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33" dirty="0">
                <a:latin typeface="Arial"/>
                <a:cs typeface="Arial"/>
              </a:rPr>
              <a:t>de: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150" y="2909450"/>
            <a:ext cx="1542917" cy="436017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5080" rIns="0" bIns="0" rtlCol="0">
            <a:spAutoFit/>
          </a:bodyPr>
          <a:lstStyle/>
          <a:p>
            <a:pPr marL="9525" algn="ctr"/>
            <a:r>
              <a:rPr lang="es-ES" sz="1400" b="1" spc="-13" dirty="0">
                <a:latin typeface="Arial"/>
                <a:cs typeface="Arial"/>
              </a:rPr>
              <a:t>Literales</a:t>
            </a:r>
          </a:p>
          <a:p>
            <a:pPr marL="276006" algn="ctr"/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1150" y="3526250"/>
            <a:ext cx="1542917" cy="477909"/>
          </a:xfrm>
          <a:prstGeom prst="rect">
            <a:avLst/>
          </a:prstGeom>
          <a:solidFill>
            <a:srgbClr val="DAE7FC">
              <a:alpha val="50000"/>
            </a:srgbClr>
          </a:solidFill>
        </p:spPr>
        <p:txBody>
          <a:bodyPr vert="horz" wrap="square" lIns="0" tIns="107527" rIns="0" bIns="0" rtlCol="0">
            <a:spAutoFit/>
          </a:bodyPr>
          <a:lstStyle/>
          <a:p>
            <a:pPr marL="114297" marR="184569">
              <a:spcBef>
                <a:spcPts val="847"/>
              </a:spcBef>
            </a:pPr>
            <a:r>
              <a:rPr lang="es-ES" sz="1200" dirty="0" err="1">
                <a:latin typeface="Arial"/>
                <a:cs typeface="Arial"/>
              </a:rPr>
              <a:t>Strings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3" dirty="0">
                <a:latin typeface="Arial"/>
                <a:cs typeface="Arial"/>
              </a:rPr>
              <a:t> </a:t>
            </a:r>
            <a:r>
              <a:rPr sz="1200" spc="-13" dirty="0">
                <a:latin typeface="Arial"/>
                <a:cs typeface="Arial"/>
              </a:rPr>
              <a:t>números, </a:t>
            </a:r>
            <a:r>
              <a:rPr sz="1200" dirty="0">
                <a:latin typeface="Arial"/>
                <a:cs typeface="Arial"/>
              </a:rPr>
              <a:t>booleanos,</a:t>
            </a:r>
            <a:r>
              <a:rPr sz="1200" spc="207" dirty="0">
                <a:latin typeface="Arial"/>
                <a:cs typeface="Arial"/>
              </a:rPr>
              <a:t> </a:t>
            </a:r>
            <a:r>
              <a:rPr lang="es-ES" sz="1200" spc="-27" dirty="0" err="1">
                <a:latin typeface="Arial"/>
                <a:cs typeface="Arial"/>
              </a:rPr>
              <a:t>null</a:t>
            </a:r>
            <a:r>
              <a:rPr sz="1200" spc="-27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919" y="2918217"/>
            <a:ext cx="1778000" cy="436017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5080" rIns="0" bIns="0" rtlCol="0">
            <a:spAutoFit/>
          </a:bodyPr>
          <a:lstStyle/>
          <a:p>
            <a:pPr marL="268288"/>
            <a:r>
              <a:rPr lang="es-ES" sz="1400" b="1" spc="-13" dirty="0">
                <a:latin typeface="Arial"/>
                <a:cs typeface="Arial"/>
              </a:rPr>
              <a:t>Va</a:t>
            </a:r>
            <a:r>
              <a:rPr sz="1400" b="1" spc="-13" dirty="0" err="1">
                <a:latin typeface="Arial"/>
                <a:cs typeface="Arial"/>
              </a:rPr>
              <a:t>lores</a:t>
            </a:r>
            <a:r>
              <a:rPr lang="es-ES" sz="1400" b="1" spc="-13" dirty="0">
                <a:latin typeface="Arial"/>
                <a:cs typeface="Arial"/>
              </a:rPr>
              <a:t> de contextos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9919" y="3535019"/>
            <a:ext cx="1778000" cy="662575"/>
          </a:xfrm>
          <a:prstGeom prst="rect">
            <a:avLst/>
          </a:prstGeom>
          <a:solidFill>
            <a:srgbClr val="D4E7D4">
              <a:alpha val="50000"/>
            </a:srgbClr>
          </a:solidFill>
        </p:spPr>
        <p:txBody>
          <a:bodyPr vert="horz" wrap="square" lIns="0" tIns="107527" rIns="0" bIns="0" rtlCol="0">
            <a:spAutoFit/>
          </a:bodyPr>
          <a:lstStyle/>
          <a:p>
            <a:pPr marL="114297" marR="144776">
              <a:spcBef>
                <a:spcPts val="847"/>
              </a:spcBef>
            </a:pPr>
            <a:r>
              <a:rPr sz="1200" dirty="0" err="1">
                <a:latin typeface="Arial"/>
                <a:cs typeface="Arial"/>
              </a:rPr>
              <a:t>Valores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lang="es-ES" sz="1200" spc="-20" dirty="0">
                <a:latin typeface="Arial"/>
                <a:cs typeface="Arial"/>
              </a:rPr>
              <a:t>que referencian a </a:t>
            </a:r>
            <a:r>
              <a:rPr sz="1200" spc="152" dirty="0">
                <a:latin typeface="Arial"/>
                <a:cs typeface="Arial"/>
              </a:rPr>
              <a:t> </a:t>
            </a:r>
            <a:r>
              <a:rPr sz="1200" spc="-13" dirty="0">
                <a:latin typeface="Arial"/>
                <a:cs typeface="Arial"/>
              </a:rPr>
              <a:t>contextos de </a:t>
            </a:r>
            <a:r>
              <a:rPr lang="es-ES" sz="1200" spc="-13" dirty="0" err="1">
                <a:latin typeface="Arial"/>
                <a:cs typeface="Arial"/>
              </a:rPr>
              <a:t>workflow</a:t>
            </a:r>
            <a:r>
              <a:rPr sz="1200" spc="-13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3771" y="2909450"/>
            <a:ext cx="1702768" cy="436017"/>
          </a:xfrm>
          <a:prstGeom prst="rect">
            <a:avLst/>
          </a:prstGeom>
          <a:solidFill>
            <a:srgbClr val="FFE6CC"/>
          </a:solidFill>
        </p:spPr>
        <p:txBody>
          <a:bodyPr vert="horz" wrap="square" lIns="0" tIns="5080" rIns="0" bIns="0" rtlCol="0">
            <a:spAutoFit/>
          </a:bodyPr>
          <a:lstStyle/>
          <a:p>
            <a:pPr marL="431800" indent="-163513"/>
            <a:r>
              <a:rPr sz="1400" b="1" spc="-13" dirty="0" err="1">
                <a:latin typeface="Arial"/>
                <a:cs typeface="Arial"/>
              </a:rPr>
              <a:t>Funciones</a:t>
            </a:r>
            <a:endParaRPr lang="es-ES" sz="1400" b="1" spc="-13" dirty="0">
              <a:latin typeface="Arial"/>
              <a:cs typeface="Arial"/>
            </a:endParaRPr>
          </a:p>
          <a:p>
            <a:pPr marL="432636"/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3771" y="3526251"/>
            <a:ext cx="1702768" cy="662575"/>
          </a:xfrm>
          <a:prstGeom prst="rect">
            <a:avLst/>
          </a:prstGeom>
          <a:solidFill>
            <a:srgbClr val="FFE6CC">
              <a:alpha val="50000"/>
            </a:srgbClr>
          </a:solidFill>
        </p:spPr>
        <p:txBody>
          <a:bodyPr vert="horz" wrap="square" lIns="0" tIns="107527" rIns="0" bIns="0" rtlCol="0">
            <a:spAutoFit/>
          </a:bodyPr>
          <a:lstStyle/>
          <a:p>
            <a:pPr marL="114297" marR="231134">
              <a:spcBef>
                <a:spcPts val="847"/>
              </a:spcBef>
            </a:pPr>
            <a:r>
              <a:rPr lang="es-ES" sz="1200" spc="-13" dirty="0">
                <a:latin typeface="Arial"/>
                <a:cs typeface="Arial"/>
              </a:rPr>
              <a:t>F</a:t>
            </a:r>
            <a:r>
              <a:rPr sz="1200" spc="-13" dirty="0" err="1">
                <a:latin typeface="Arial"/>
                <a:cs typeface="Arial"/>
              </a:rPr>
              <a:t>unciones</a:t>
            </a:r>
            <a:r>
              <a:rPr sz="1200" spc="-13" dirty="0">
                <a:latin typeface="Arial"/>
                <a:cs typeface="Arial"/>
              </a:rPr>
              <a:t> </a:t>
            </a:r>
            <a:r>
              <a:rPr sz="1200" spc="13" dirty="0" err="1">
                <a:latin typeface="Arial"/>
                <a:cs typeface="Arial"/>
              </a:rPr>
              <a:t>proporcionada</a:t>
            </a:r>
            <a:r>
              <a:rPr lang="es-ES" sz="1200" spc="13" dirty="0">
                <a:latin typeface="Arial"/>
                <a:cs typeface="Arial"/>
              </a:rPr>
              <a:t>s por G</a:t>
            </a:r>
            <a:r>
              <a:rPr sz="1200" dirty="0" err="1">
                <a:latin typeface="Arial"/>
                <a:cs typeface="Arial"/>
              </a:rPr>
              <a:t>itHub</a:t>
            </a:r>
            <a:r>
              <a:rPr lang="es-ES" sz="1200" dirty="0">
                <a:latin typeface="Arial"/>
                <a:cs typeface="Arial"/>
              </a:rPr>
              <a:t> </a:t>
            </a:r>
            <a:r>
              <a:rPr lang="es-ES" sz="1200" dirty="0" err="1">
                <a:latin typeface="Arial"/>
                <a:cs typeface="Arial"/>
              </a:rPr>
              <a:t>Actions</a:t>
            </a:r>
            <a:r>
              <a:rPr sz="1200" spc="-13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1635" y="4271583"/>
            <a:ext cx="5152813" cy="1107140"/>
          </a:xfrm>
          <a:prstGeom prst="rect">
            <a:avLst/>
          </a:prstGeom>
          <a:noFill/>
        </p:spPr>
        <p:txBody>
          <a:bodyPr vert="horz" wrap="square" lIns="0" tIns="16933" rIns="0" bIns="0" rtlCol="0">
            <a:spAutoFit/>
          </a:bodyPr>
          <a:lstStyle/>
          <a:p>
            <a:pPr marL="16086" marR="6773">
              <a:spcBef>
                <a:spcPts val="133"/>
              </a:spcBef>
              <a:tabLst>
                <a:tab pos="342045" algn="l"/>
              </a:tabLst>
            </a:pPr>
            <a:r>
              <a:rPr lang="es-ES" sz="1400" spc="13" dirty="0">
                <a:latin typeface="Arial"/>
                <a:cs typeface="Arial"/>
              </a:rPr>
              <a:t>Soporta el uso</a:t>
            </a:r>
            <a:r>
              <a:rPr sz="1400" spc="47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funciones</a:t>
            </a:r>
            <a:r>
              <a:rPr sz="1400" spc="47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y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13" dirty="0" err="1">
                <a:latin typeface="Arial"/>
                <a:cs typeface="Arial"/>
              </a:rPr>
              <a:t>operadores</a:t>
            </a:r>
            <a:r>
              <a:rPr sz="1400" spc="47" dirty="0">
                <a:latin typeface="Arial"/>
                <a:cs typeface="Arial"/>
              </a:rPr>
              <a:t> </a:t>
            </a:r>
            <a:r>
              <a:rPr sz="1400" spc="13" dirty="0" err="1">
                <a:latin typeface="Arial"/>
                <a:cs typeface="Arial"/>
              </a:rPr>
              <a:t>como</a:t>
            </a:r>
            <a:r>
              <a:rPr lang="es-ES" sz="1400" spc="13" dirty="0">
                <a:latin typeface="Arial"/>
                <a:cs typeface="Arial"/>
              </a:rPr>
              <a:t> </a:t>
            </a:r>
            <a:r>
              <a:rPr lang="es-ES" sz="1400" spc="10" dirty="0">
                <a:latin typeface="Arial"/>
                <a:cs typeface="Arial"/>
              </a:rPr>
              <a:t>as</a:t>
            </a:r>
            <a:r>
              <a:rPr lang="es-ES" sz="1400" spc="60" dirty="0">
                <a:latin typeface="Arial"/>
                <a:cs typeface="Arial"/>
              </a:rPr>
              <a:t> </a:t>
            </a:r>
            <a:r>
              <a:rPr lang="es-ES" sz="1400" spc="10" dirty="0">
                <a:solidFill>
                  <a:srgbClr val="B85450"/>
                </a:solidFill>
                <a:latin typeface="Courier New"/>
                <a:cs typeface="Courier New"/>
              </a:rPr>
              <a:t>!</a:t>
            </a:r>
            <a:r>
              <a:rPr lang="es-ES" sz="1400" spc="10" dirty="0">
                <a:latin typeface="Arial"/>
                <a:cs typeface="Arial"/>
              </a:rPr>
              <a:t>,</a:t>
            </a:r>
            <a:r>
              <a:rPr lang="es-ES" sz="1400" spc="35" dirty="0">
                <a:latin typeface="Arial"/>
                <a:cs typeface="Arial"/>
              </a:rPr>
              <a:t> </a:t>
            </a:r>
            <a:r>
              <a:rPr lang="es-ES" sz="1400" spc="10" dirty="0">
                <a:solidFill>
                  <a:srgbClr val="B85450"/>
                </a:solidFill>
                <a:latin typeface="Courier New"/>
                <a:cs typeface="Courier New"/>
              </a:rPr>
              <a:t>&lt;</a:t>
            </a:r>
            <a:r>
              <a:rPr lang="es-ES" sz="1400" spc="10" dirty="0">
                <a:latin typeface="Arial"/>
                <a:cs typeface="Arial"/>
              </a:rPr>
              <a:t>,</a:t>
            </a:r>
            <a:r>
              <a:rPr lang="es-ES" sz="1400" spc="30" dirty="0">
                <a:latin typeface="Arial"/>
                <a:cs typeface="Arial"/>
              </a:rPr>
              <a:t> </a:t>
            </a:r>
            <a:r>
              <a:rPr lang="es-ES" sz="1400" spc="10" dirty="0">
                <a:solidFill>
                  <a:srgbClr val="B85450"/>
                </a:solidFill>
                <a:latin typeface="Courier New"/>
                <a:cs typeface="Courier New"/>
              </a:rPr>
              <a:t>&gt;</a:t>
            </a:r>
            <a:r>
              <a:rPr lang="es-ES" sz="1400" spc="10" dirty="0">
                <a:latin typeface="Arial"/>
                <a:cs typeface="Arial"/>
              </a:rPr>
              <a:t>,</a:t>
            </a:r>
            <a:r>
              <a:rPr lang="es-ES" sz="1400" spc="35" dirty="0">
                <a:latin typeface="Arial"/>
                <a:cs typeface="Arial"/>
              </a:rPr>
              <a:t> </a:t>
            </a:r>
            <a:r>
              <a:rPr lang="es-ES" sz="1400" spc="-25" dirty="0">
                <a:solidFill>
                  <a:srgbClr val="B85450"/>
                </a:solidFill>
                <a:latin typeface="Courier New"/>
                <a:cs typeface="Courier New"/>
              </a:rPr>
              <a:t>!</a:t>
            </a:r>
            <a:r>
              <a:rPr lang="es-ES" sz="1400" spc="-25" dirty="0">
                <a:solidFill>
                  <a:srgbClr val="B85450"/>
                </a:solidFill>
                <a:latin typeface="Arial"/>
                <a:cs typeface="Arial"/>
              </a:rPr>
              <a:t>=</a:t>
            </a:r>
            <a:r>
              <a:rPr lang="es-ES" sz="1400" spc="-25" dirty="0">
                <a:latin typeface="Arial"/>
                <a:cs typeface="Arial"/>
              </a:rPr>
              <a:t>, 	</a:t>
            </a:r>
            <a:r>
              <a:rPr lang="es-ES" sz="1400" dirty="0">
                <a:solidFill>
                  <a:srgbClr val="B85450"/>
                </a:solidFill>
                <a:latin typeface="Courier New"/>
                <a:cs typeface="Courier New"/>
              </a:rPr>
              <a:t>&amp;</a:t>
            </a:r>
            <a:r>
              <a:rPr lang="es-ES" sz="1400" dirty="0">
                <a:latin typeface="Arial"/>
                <a:cs typeface="Arial"/>
              </a:rPr>
              <a:t>,</a:t>
            </a:r>
            <a:r>
              <a:rPr lang="es-ES" sz="1400" spc="200" dirty="0">
                <a:latin typeface="Arial"/>
                <a:cs typeface="Arial"/>
              </a:rPr>
              <a:t>  </a:t>
            </a:r>
            <a:r>
              <a:rPr lang="es-ES" sz="1400" dirty="0">
                <a:solidFill>
                  <a:srgbClr val="B85450"/>
                </a:solidFill>
                <a:latin typeface="Courier New"/>
                <a:cs typeface="Courier New"/>
              </a:rPr>
              <a:t>|</a:t>
            </a:r>
            <a:r>
              <a:rPr lang="es-ES" sz="1400" dirty="0">
                <a:latin typeface="Arial"/>
                <a:cs typeface="Arial"/>
              </a:rPr>
              <a:t>,</a:t>
            </a:r>
            <a:r>
              <a:rPr lang="es-ES" sz="1400" spc="10" dirty="0">
                <a:latin typeface="Arial"/>
                <a:cs typeface="Arial"/>
              </a:rPr>
              <a:t> </a:t>
            </a:r>
            <a:r>
              <a:rPr lang="es-ES" sz="1400" dirty="0">
                <a:latin typeface="Arial"/>
                <a:cs typeface="Arial"/>
              </a:rPr>
              <a:t>y muchos más</a:t>
            </a:r>
            <a:r>
              <a:rPr lang="es-ES" sz="1400" spc="-10" dirty="0">
                <a:latin typeface="Arial"/>
                <a:cs typeface="Arial"/>
              </a:rPr>
              <a:t>.</a:t>
            </a:r>
            <a:br>
              <a:rPr lang="es-ES" sz="1400" spc="-10" dirty="0">
                <a:latin typeface="Arial"/>
                <a:cs typeface="Arial"/>
              </a:rPr>
            </a:br>
            <a:r>
              <a:rPr lang="es-ES" sz="1400" spc="-10" dirty="0">
                <a:latin typeface="Arial"/>
                <a:cs typeface="Arial"/>
                <a:hlinkClick r:id="rId3"/>
              </a:rPr>
              <a:t>https://docs.github.com/es/actions/learn-github-actions/expressions#operators</a:t>
            </a:r>
            <a:endParaRPr lang="es-ES" sz="1400" spc="-10" dirty="0">
              <a:latin typeface="Arial"/>
              <a:cs typeface="Arial"/>
            </a:endParaRPr>
          </a:p>
          <a:p>
            <a:pPr marL="16086" marR="6773">
              <a:spcBef>
                <a:spcPts val="133"/>
              </a:spcBef>
              <a:tabLst>
                <a:tab pos="342045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AEFEC2C7-6185-F51A-9688-38EC5B685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 err="1"/>
              <a:t>Sintáxis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8D94A77F-53D4-2562-2885-6EF6641F05A8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C2E544-CAB8-2434-DF50-48C35D0E1288}"/>
              </a:ext>
            </a:extLst>
          </p:cNvPr>
          <p:cNvSpPr txBox="1"/>
          <p:nvPr/>
        </p:nvSpPr>
        <p:spPr>
          <a:xfrm>
            <a:off x="858619" y="1371431"/>
            <a:ext cx="10884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Permite usar valores dinámicos y expresiones.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4"/>
              </a:rPr>
              <a:t>https://docs.github.com/es/actions/learn-github-actions/expressions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0" name="Marcador de texto 59">
            <a:extLst>
              <a:ext uri="{FF2B5EF4-FFF2-40B4-BE49-F238E27FC236}">
                <a16:creationId xmlns:a16="http://schemas.microsoft.com/office/drawing/2014/main" id="{456E95C4-6755-BAD3-1DDC-A5149D0BD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Expresiones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6">
            <a:extLst>
              <a:ext uri="{FF2B5EF4-FFF2-40B4-BE49-F238E27FC236}">
                <a16:creationId xmlns:a16="http://schemas.microsoft.com/office/drawing/2014/main" id="{A728BF18-6977-2C25-AF29-1E25D0EB5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 err="1"/>
              <a:t>Sintáxis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object 2">
            <a:extLst>
              <a:ext uri="{FF2B5EF4-FFF2-40B4-BE49-F238E27FC236}">
                <a16:creationId xmlns:a16="http://schemas.microsoft.com/office/drawing/2014/main" id="{F29F3BF7-1FC2-3A1D-650C-32277CEF1303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EC018F3-7D45-3B85-6533-59A0B1820D9C}"/>
              </a:ext>
            </a:extLst>
          </p:cNvPr>
          <p:cNvSpPr txBox="1"/>
          <p:nvPr/>
        </p:nvSpPr>
        <p:spPr>
          <a:xfrm>
            <a:off x="858619" y="1371431"/>
            <a:ext cx="108849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Proporcionan una manera de almacenar y reutilizar información de configuración no confidencial.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2"/>
              </a:rPr>
              <a:t>https://docs.github.com/es/actions/learn-github-actions/variables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5" name="Marcador de texto 59">
            <a:extLst>
              <a:ext uri="{FF2B5EF4-FFF2-40B4-BE49-F238E27FC236}">
                <a16:creationId xmlns:a16="http://schemas.microsoft.com/office/drawing/2014/main" id="{68D0F54E-1329-67AA-8895-1D4423252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Variables</a:t>
            </a:r>
          </a:p>
        </p:txBody>
      </p:sp>
      <p:grpSp>
        <p:nvGrpSpPr>
          <p:cNvPr id="76" name="object 4">
            <a:extLst>
              <a:ext uri="{FF2B5EF4-FFF2-40B4-BE49-F238E27FC236}">
                <a16:creationId xmlns:a16="http://schemas.microsoft.com/office/drawing/2014/main" id="{AABAFD0F-D937-CA66-BA86-84D90460B86A}"/>
              </a:ext>
            </a:extLst>
          </p:cNvPr>
          <p:cNvGrpSpPr/>
          <p:nvPr/>
        </p:nvGrpSpPr>
        <p:grpSpPr>
          <a:xfrm>
            <a:off x="1152742" y="2700911"/>
            <a:ext cx="4468787" cy="3189750"/>
            <a:chOff x="325874" y="1754024"/>
            <a:chExt cx="3810000" cy="2527300"/>
          </a:xfrm>
        </p:grpSpPr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8899772E-A2E7-6F98-9014-1AF3EBA5CE71}"/>
                </a:ext>
              </a:extLst>
            </p:cNvPr>
            <p:cNvSpPr/>
            <p:nvPr/>
          </p:nvSpPr>
          <p:spPr>
            <a:xfrm>
              <a:off x="325874" y="1754024"/>
              <a:ext cx="3810000" cy="2527300"/>
            </a:xfrm>
            <a:custGeom>
              <a:avLst/>
              <a:gdLst/>
              <a:ahLst/>
              <a:cxnLst/>
              <a:rect l="l" t="t" r="r" b="b"/>
              <a:pathLst>
                <a:path w="3810000" h="2527300">
                  <a:moveTo>
                    <a:pt x="0" y="2527149"/>
                  </a:moveTo>
                  <a:lnTo>
                    <a:pt x="3809999" y="2527149"/>
                  </a:lnTo>
                  <a:lnTo>
                    <a:pt x="3809999" y="0"/>
                  </a:lnTo>
                  <a:lnTo>
                    <a:pt x="0" y="0"/>
                  </a:lnTo>
                  <a:lnTo>
                    <a:pt x="0" y="2527149"/>
                  </a:lnTo>
                  <a:close/>
                </a:path>
              </a:pathLst>
            </a:custGeom>
            <a:solidFill>
              <a:srgbClr val="DAE7F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CD321D6E-672B-8607-2A45-E0E2839E4072}"/>
                </a:ext>
              </a:extLst>
            </p:cNvPr>
            <p:cNvSpPr/>
            <p:nvPr/>
          </p:nvSpPr>
          <p:spPr>
            <a:xfrm>
              <a:off x="454849" y="1879224"/>
              <a:ext cx="3557611" cy="2270125"/>
            </a:xfrm>
            <a:custGeom>
              <a:avLst/>
              <a:gdLst/>
              <a:ahLst/>
              <a:cxnLst/>
              <a:rect l="l" t="t" r="r" b="b"/>
              <a:pathLst>
                <a:path w="3526790" h="2270125">
                  <a:moveTo>
                    <a:pt x="3526199" y="2269799"/>
                  </a:moveTo>
                  <a:lnTo>
                    <a:pt x="0" y="2269799"/>
                  </a:lnTo>
                  <a:lnTo>
                    <a:pt x="0" y="0"/>
                  </a:lnTo>
                  <a:lnTo>
                    <a:pt x="3526199" y="0"/>
                  </a:lnTo>
                  <a:lnTo>
                    <a:pt x="3526199" y="2269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8152FEE7-DBDB-F255-83CF-176A81B5B69E}"/>
                </a:ext>
              </a:extLst>
            </p:cNvPr>
            <p:cNvSpPr/>
            <p:nvPr/>
          </p:nvSpPr>
          <p:spPr>
            <a:xfrm>
              <a:off x="454849" y="1879224"/>
              <a:ext cx="3557611" cy="2270125"/>
            </a:xfrm>
            <a:custGeom>
              <a:avLst/>
              <a:gdLst/>
              <a:ahLst/>
              <a:cxnLst/>
              <a:rect l="l" t="t" r="r" b="b"/>
              <a:pathLst>
                <a:path w="3526790" h="2270125">
                  <a:moveTo>
                    <a:pt x="0" y="0"/>
                  </a:moveTo>
                  <a:lnTo>
                    <a:pt x="3526199" y="0"/>
                  </a:lnTo>
                  <a:lnTo>
                    <a:pt x="3526199" y="2269799"/>
                  </a:lnTo>
                  <a:lnTo>
                    <a:pt x="0" y="2269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B655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80" name="object 8">
            <a:extLst>
              <a:ext uri="{FF2B5EF4-FFF2-40B4-BE49-F238E27FC236}">
                <a16:creationId xmlns:a16="http://schemas.microsoft.com/office/drawing/2014/main" id="{AD3C211C-97C0-B515-15D8-4B948A0C77A3}"/>
              </a:ext>
            </a:extLst>
          </p:cNvPr>
          <p:cNvSpPr txBox="1"/>
          <p:nvPr/>
        </p:nvSpPr>
        <p:spPr>
          <a:xfrm>
            <a:off x="1354741" y="2894057"/>
            <a:ext cx="156171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ourier New"/>
                <a:cs typeface="Courier New"/>
              </a:rPr>
              <a:t>env:</a:t>
            </a:r>
            <a:endParaRPr sz="12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NAME: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Lauro</a:t>
            </a: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81" name="object 9">
            <a:extLst>
              <a:ext uri="{FF2B5EF4-FFF2-40B4-BE49-F238E27FC236}">
                <a16:creationId xmlns:a16="http://schemas.microsoft.com/office/drawing/2014/main" id="{BF66710A-E642-9D9B-AA94-598726712AE9}"/>
              </a:ext>
            </a:extLst>
          </p:cNvPr>
          <p:cNvGrpSpPr/>
          <p:nvPr/>
        </p:nvGrpSpPr>
        <p:grpSpPr>
          <a:xfrm>
            <a:off x="4424345" y="3045059"/>
            <a:ext cx="740410" cy="217804"/>
            <a:chOff x="3210687" y="1914685"/>
            <a:chExt cx="740410" cy="217804"/>
          </a:xfrm>
        </p:grpSpPr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748AD558-B374-B5DF-A1DA-17D80E4EC73C}"/>
                </a:ext>
              </a:extLst>
            </p:cNvPr>
            <p:cNvSpPr/>
            <p:nvPr/>
          </p:nvSpPr>
          <p:spPr>
            <a:xfrm>
              <a:off x="3215449" y="1919447"/>
              <a:ext cx="730885" cy="208279"/>
            </a:xfrm>
            <a:custGeom>
              <a:avLst/>
              <a:gdLst/>
              <a:ahLst/>
              <a:cxnLst/>
              <a:rect l="l" t="t" r="r" b="b"/>
              <a:pathLst>
                <a:path w="730885" h="208280">
                  <a:moveTo>
                    <a:pt x="730799" y="208199"/>
                  </a:moveTo>
                  <a:lnTo>
                    <a:pt x="0" y="208199"/>
                  </a:lnTo>
                  <a:lnTo>
                    <a:pt x="0" y="0"/>
                  </a:lnTo>
                  <a:lnTo>
                    <a:pt x="730799" y="0"/>
                  </a:lnTo>
                  <a:lnTo>
                    <a:pt x="730799" y="20819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88CF0976-578E-F8B1-01FC-2865EF26AE34}"/>
                </a:ext>
              </a:extLst>
            </p:cNvPr>
            <p:cNvSpPr/>
            <p:nvPr/>
          </p:nvSpPr>
          <p:spPr>
            <a:xfrm>
              <a:off x="3215449" y="1919447"/>
              <a:ext cx="730885" cy="208279"/>
            </a:xfrm>
            <a:custGeom>
              <a:avLst/>
              <a:gdLst/>
              <a:ahLst/>
              <a:cxnLst/>
              <a:rect l="l" t="t" r="r" b="b"/>
              <a:pathLst>
                <a:path w="730885" h="208280">
                  <a:moveTo>
                    <a:pt x="0" y="0"/>
                  </a:moveTo>
                  <a:lnTo>
                    <a:pt x="730799" y="0"/>
                  </a:lnTo>
                  <a:lnTo>
                    <a:pt x="730799" y="208199"/>
                  </a:lnTo>
                  <a:lnTo>
                    <a:pt x="0" y="20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12">
            <a:extLst>
              <a:ext uri="{FF2B5EF4-FFF2-40B4-BE49-F238E27FC236}">
                <a16:creationId xmlns:a16="http://schemas.microsoft.com/office/drawing/2014/main" id="{9113E898-9AA6-4AE8-AB72-EDFE896E00F4}"/>
              </a:ext>
            </a:extLst>
          </p:cNvPr>
          <p:cNvSpPr txBox="1"/>
          <p:nvPr/>
        </p:nvSpPr>
        <p:spPr>
          <a:xfrm>
            <a:off x="4431352" y="3069534"/>
            <a:ext cx="726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workﬂow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5" name="object 13">
            <a:extLst>
              <a:ext uri="{FF2B5EF4-FFF2-40B4-BE49-F238E27FC236}">
                <a16:creationId xmlns:a16="http://schemas.microsoft.com/office/drawing/2014/main" id="{3E37228C-E8FF-2E11-CB98-F683C12BB4F3}"/>
              </a:ext>
            </a:extLst>
          </p:cNvPr>
          <p:cNvSpPr txBox="1"/>
          <p:nvPr/>
        </p:nvSpPr>
        <p:spPr>
          <a:xfrm>
            <a:off x="1152741" y="2350212"/>
            <a:ext cx="4468787" cy="310341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lang="es-ES" sz="1400" b="1" spc="40" dirty="0">
                <a:latin typeface="Arial"/>
                <a:cs typeface="Arial"/>
              </a:rPr>
              <a:t>A nivel de </a:t>
            </a:r>
            <a:r>
              <a:rPr sz="1400" b="1" spc="40" dirty="0">
                <a:latin typeface="Arial"/>
                <a:cs typeface="Arial"/>
              </a:rPr>
              <a:t>workﬂow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9" name="object 17">
            <a:extLst>
              <a:ext uri="{FF2B5EF4-FFF2-40B4-BE49-F238E27FC236}">
                <a16:creationId xmlns:a16="http://schemas.microsoft.com/office/drawing/2014/main" id="{E8078B92-64FA-15F0-316C-26783043F046}"/>
              </a:ext>
            </a:extLst>
          </p:cNvPr>
          <p:cNvSpPr txBox="1"/>
          <p:nvPr/>
        </p:nvSpPr>
        <p:spPr>
          <a:xfrm>
            <a:off x="1479509" y="3550474"/>
            <a:ext cx="3715761" cy="2031325"/>
          </a:xfrm>
          <a:prstGeom prst="rect">
            <a:avLst/>
          </a:prstGeom>
          <a:solidFill>
            <a:srgbClr val="F7CECC"/>
          </a:solidFill>
          <a:ln w="9524">
            <a:solidFill>
              <a:srgbClr val="B85450"/>
            </a:solidFill>
          </a:ln>
        </p:spPr>
        <p:txBody>
          <a:bodyPr vert="horz" wrap="none" lIns="0" tIns="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Courier New"/>
                <a:cs typeface="Courier New"/>
              </a:rPr>
              <a:t>say-</a:t>
            </a:r>
            <a:r>
              <a:rPr sz="1200" spc="-10" dirty="0">
                <a:latin typeface="Courier New"/>
                <a:cs typeface="Courier New"/>
              </a:rPr>
              <a:t>hello:</a:t>
            </a:r>
            <a:endParaRPr sz="1200" dirty="0">
              <a:latin typeface="Courier New"/>
              <a:cs typeface="Courier New"/>
            </a:endParaRPr>
          </a:p>
          <a:p>
            <a:pPr marL="161925" marR="15011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runs-on: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lang="es-ES" sz="1200" spc="-5" dirty="0">
                <a:latin typeface="Courier New"/>
                <a:cs typeface="Courier New"/>
              </a:rPr>
              <a:t>u</a:t>
            </a:r>
            <a:r>
              <a:rPr sz="1200" dirty="0" err="1">
                <a:latin typeface="Courier New"/>
                <a:cs typeface="Courier New"/>
              </a:rPr>
              <a:t>buntu</a:t>
            </a:r>
            <a:r>
              <a:rPr lang="es-ES" sz="1200" dirty="0">
                <a:latin typeface="Courier New"/>
                <a:cs typeface="Courier New"/>
              </a:rPr>
              <a:t>-</a:t>
            </a:r>
            <a:r>
              <a:rPr sz="1200" spc="-10" dirty="0">
                <a:latin typeface="Courier New"/>
                <a:cs typeface="Courier New"/>
              </a:rPr>
              <a:t>latest</a:t>
            </a:r>
            <a:endParaRPr lang="es-ES" sz="1200" spc="-10" dirty="0">
              <a:latin typeface="Courier New"/>
              <a:cs typeface="Courier New"/>
            </a:endParaRPr>
          </a:p>
          <a:p>
            <a:pPr marL="161925" marR="1501140">
              <a:lnSpc>
                <a:spcPct val="100000"/>
              </a:lnSpc>
            </a:pPr>
            <a:r>
              <a:rPr sz="1200" spc="-20" dirty="0">
                <a:latin typeface="Courier New"/>
                <a:cs typeface="Courier New"/>
              </a:rPr>
              <a:t>env:</a:t>
            </a:r>
            <a:endParaRPr sz="1200" dirty="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NAME: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John</a:t>
            </a:r>
            <a:endParaRPr lang="es-ES" sz="1200" spc="-20" dirty="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endParaRPr lang="es-ES" sz="1200" spc="-20" dirty="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endParaRPr lang="es-ES" sz="1200" spc="-20" dirty="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endParaRPr lang="es-ES" sz="1200" spc="-20" dirty="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endParaRPr lang="es-ES" sz="1200" spc="-20" dirty="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endParaRPr lang="es-ES" sz="1200" spc="-20" dirty="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endParaRPr lang="es-ES" sz="1200" spc="-20" dirty="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0" name="object 18">
            <a:extLst>
              <a:ext uri="{FF2B5EF4-FFF2-40B4-BE49-F238E27FC236}">
                <a16:creationId xmlns:a16="http://schemas.microsoft.com/office/drawing/2014/main" id="{517F9F25-0E70-4583-7D8A-A6F1C236A8F5}"/>
              </a:ext>
            </a:extLst>
          </p:cNvPr>
          <p:cNvSpPr txBox="1"/>
          <p:nvPr/>
        </p:nvSpPr>
        <p:spPr>
          <a:xfrm>
            <a:off x="4411342" y="3648854"/>
            <a:ext cx="726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job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91" name="object 19">
            <a:extLst>
              <a:ext uri="{FF2B5EF4-FFF2-40B4-BE49-F238E27FC236}">
                <a16:creationId xmlns:a16="http://schemas.microsoft.com/office/drawing/2014/main" id="{D6563B2E-D192-12A7-B2EB-53C139F01269}"/>
              </a:ext>
            </a:extLst>
          </p:cNvPr>
          <p:cNvSpPr txBox="1"/>
          <p:nvPr/>
        </p:nvSpPr>
        <p:spPr>
          <a:xfrm>
            <a:off x="1521460" y="4368571"/>
            <a:ext cx="3630481" cy="815608"/>
          </a:xfrm>
          <a:prstGeom prst="rect">
            <a:avLst/>
          </a:prstGeom>
          <a:solidFill>
            <a:srgbClr val="E1D4E7"/>
          </a:solidFill>
          <a:ln w="9524">
            <a:solidFill>
              <a:srgbClr val="9673A6"/>
            </a:solidFill>
          </a:ln>
        </p:spPr>
        <p:txBody>
          <a:bodyPr vert="horz" wrap="none" lIns="0" tIns="0" rIns="0" bIns="0" rtlCol="0">
            <a:spAutoFit/>
          </a:bodyPr>
          <a:lstStyle/>
          <a:p>
            <a:pPr marL="238125" marR="1126490" indent="-1524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Courier New"/>
                <a:cs typeface="Courier New"/>
              </a:rPr>
              <a:t>-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run: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echo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"Hello</a:t>
            </a:r>
            <a:r>
              <a:rPr lang="es-ES" sz="120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$NAME!"</a:t>
            </a:r>
            <a:endParaRPr lang="es-ES" sz="1200" spc="-10" dirty="0">
              <a:latin typeface="Courier New"/>
              <a:cs typeface="Courier New"/>
            </a:endParaRPr>
          </a:p>
          <a:p>
            <a:pPr marL="238125" marR="1126490" indent="-152400">
              <a:lnSpc>
                <a:spcPct val="100000"/>
              </a:lnSpc>
              <a:spcBef>
                <a:spcPts val="635"/>
              </a:spcBef>
            </a:pPr>
            <a:r>
              <a:rPr lang="es-ES" sz="1200" spc="-20" dirty="0">
                <a:latin typeface="Courier New"/>
                <a:cs typeface="Courier New"/>
              </a:rPr>
              <a:t>  </a:t>
            </a:r>
            <a:r>
              <a:rPr sz="1200" spc="-20" dirty="0">
                <a:latin typeface="Courier New"/>
                <a:cs typeface="Courier New"/>
              </a:rPr>
              <a:t>env:</a:t>
            </a:r>
            <a:endParaRPr sz="1200" dirty="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NAME: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Jane</a:t>
            </a:r>
            <a:endParaRPr lang="es-ES" sz="1200" spc="-20" dirty="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2" name="object 20">
            <a:extLst>
              <a:ext uri="{FF2B5EF4-FFF2-40B4-BE49-F238E27FC236}">
                <a16:creationId xmlns:a16="http://schemas.microsoft.com/office/drawing/2014/main" id="{EE8F4B24-CD23-DC37-C719-1C405826C956}"/>
              </a:ext>
            </a:extLst>
          </p:cNvPr>
          <p:cNvSpPr txBox="1"/>
          <p:nvPr/>
        </p:nvSpPr>
        <p:spPr>
          <a:xfrm>
            <a:off x="4411342" y="4474444"/>
            <a:ext cx="726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step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93" name="object 21">
            <a:extLst>
              <a:ext uri="{FF2B5EF4-FFF2-40B4-BE49-F238E27FC236}">
                <a16:creationId xmlns:a16="http://schemas.microsoft.com/office/drawing/2014/main" id="{B0E5429C-FA07-29F2-A0CD-989034AC2DBD}"/>
              </a:ext>
            </a:extLst>
          </p:cNvPr>
          <p:cNvGrpSpPr/>
          <p:nvPr/>
        </p:nvGrpSpPr>
        <p:grpSpPr>
          <a:xfrm>
            <a:off x="5134746" y="4106057"/>
            <a:ext cx="295275" cy="819785"/>
            <a:chOff x="3941487" y="2494242"/>
            <a:chExt cx="295275" cy="819785"/>
          </a:xfrm>
        </p:grpSpPr>
        <p:sp>
          <p:nvSpPr>
            <p:cNvPr id="94" name="object 22">
              <a:extLst>
                <a:ext uri="{FF2B5EF4-FFF2-40B4-BE49-F238E27FC236}">
                  <a16:creationId xmlns:a16="http://schemas.microsoft.com/office/drawing/2014/main" id="{8091DACB-CA7C-00CD-182A-1E29B23A84C0}"/>
                </a:ext>
              </a:extLst>
            </p:cNvPr>
            <p:cNvSpPr/>
            <p:nvPr/>
          </p:nvSpPr>
          <p:spPr>
            <a:xfrm>
              <a:off x="3946249" y="2499005"/>
              <a:ext cx="285115" cy="417195"/>
            </a:xfrm>
            <a:custGeom>
              <a:avLst/>
              <a:gdLst/>
              <a:ahLst/>
              <a:cxnLst/>
              <a:rect l="l" t="t" r="r" b="b"/>
              <a:pathLst>
                <a:path w="285114" h="417194">
                  <a:moveTo>
                    <a:pt x="71324" y="142649"/>
                  </a:moveTo>
                  <a:lnTo>
                    <a:pt x="0" y="59982"/>
                  </a:lnTo>
                  <a:lnTo>
                    <a:pt x="71324" y="0"/>
                  </a:lnTo>
                  <a:lnTo>
                    <a:pt x="71324" y="35662"/>
                  </a:lnTo>
                  <a:lnTo>
                    <a:pt x="110786" y="52319"/>
                  </a:lnTo>
                  <a:lnTo>
                    <a:pt x="147134" y="75425"/>
                  </a:lnTo>
                  <a:lnTo>
                    <a:pt x="180019" y="104354"/>
                  </a:lnTo>
                  <a:lnTo>
                    <a:pt x="182262" y="106987"/>
                  </a:lnTo>
                  <a:lnTo>
                    <a:pt x="71324" y="106987"/>
                  </a:lnTo>
                  <a:lnTo>
                    <a:pt x="71324" y="142649"/>
                  </a:lnTo>
                  <a:close/>
                </a:path>
                <a:path w="285114" h="417194">
                  <a:moveTo>
                    <a:pt x="283874" y="417188"/>
                  </a:moveTo>
                  <a:lnTo>
                    <a:pt x="276062" y="362630"/>
                  </a:lnTo>
                  <a:lnTo>
                    <a:pt x="261907" y="311145"/>
                  </a:lnTo>
                  <a:lnTo>
                    <a:pt x="241900" y="263451"/>
                  </a:lnTo>
                  <a:lnTo>
                    <a:pt x="216535" y="220266"/>
                  </a:lnTo>
                  <a:lnTo>
                    <a:pt x="186302" y="182309"/>
                  </a:lnTo>
                  <a:lnTo>
                    <a:pt x="151695" y="150298"/>
                  </a:lnTo>
                  <a:lnTo>
                    <a:pt x="113205" y="124952"/>
                  </a:lnTo>
                  <a:lnTo>
                    <a:pt x="71324" y="106987"/>
                  </a:lnTo>
                  <a:lnTo>
                    <a:pt x="182262" y="106987"/>
                  </a:lnTo>
                  <a:lnTo>
                    <a:pt x="209090" y="138478"/>
                  </a:lnTo>
                  <a:lnTo>
                    <a:pt x="233999" y="177170"/>
                  </a:lnTo>
                  <a:lnTo>
                    <a:pt x="254396" y="219802"/>
                  </a:lnTo>
                  <a:lnTo>
                    <a:pt x="269932" y="265748"/>
                  </a:lnTo>
                  <a:lnTo>
                    <a:pt x="280256" y="314379"/>
                  </a:lnTo>
                  <a:lnTo>
                    <a:pt x="285020" y="365068"/>
                  </a:lnTo>
                  <a:lnTo>
                    <a:pt x="283874" y="41718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3">
              <a:extLst>
                <a:ext uri="{FF2B5EF4-FFF2-40B4-BE49-F238E27FC236}">
                  <a16:creationId xmlns:a16="http://schemas.microsoft.com/office/drawing/2014/main" id="{00A589A9-F2B6-3CD5-461B-F9E28950605A}"/>
                </a:ext>
              </a:extLst>
            </p:cNvPr>
            <p:cNvSpPr/>
            <p:nvPr/>
          </p:nvSpPr>
          <p:spPr>
            <a:xfrm>
              <a:off x="3946249" y="2880531"/>
              <a:ext cx="285750" cy="428625"/>
            </a:xfrm>
            <a:custGeom>
              <a:avLst/>
              <a:gdLst/>
              <a:ahLst/>
              <a:cxnLst/>
              <a:rect l="l" t="t" r="r" b="b"/>
              <a:pathLst>
                <a:path w="285750" h="428625">
                  <a:moveTo>
                    <a:pt x="0" y="428531"/>
                  </a:moveTo>
                  <a:lnTo>
                    <a:pt x="0" y="357206"/>
                  </a:lnTo>
                  <a:lnTo>
                    <a:pt x="42159" y="353333"/>
                  </a:lnTo>
                  <a:lnTo>
                    <a:pt x="82398" y="342082"/>
                  </a:lnTo>
                  <a:lnTo>
                    <a:pt x="120275" y="324006"/>
                  </a:lnTo>
                  <a:lnTo>
                    <a:pt x="155348" y="299658"/>
                  </a:lnTo>
                  <a:lnTo>
                    <a:pt x="187177" y="269589"/>
                  </a:lnTo>
                  <a:lnTo>
                    <a:pt x="215320" y="234353"/>
                  </a:lnTo>
                  <a:lnTo>
                    <a:pt x="239336" y="194502"/>
                  </a:lnTo>
                  <a:lnTo>
                    <a:pt x="258783" y="150589"/>
                  </a:lnTo>
                  <a:lnTo>
                    <a:pt x="273220" y="103165"/>
                  </a:lnTo>
                  <a:lnTo>
                    <a:pt x="282206" y="52785"/>
                  </a:lnTo>
                  <a:lnTo>
                    <a:pt x="285299" y="0"/>
                  </a:lnTo>
                  <a:lnTo>
                    <a:pt x="285299" y="71324"/>
                  </a:lnTo>
                  <a:lnTo>
                    <a:pt x="281745" y="127541"/>
                  </a:lnTo>
                  <a:lnTo>
                    <a:pt x="271295" y="181867"/>
                  </a:lnTo>
                  <a:lnTo>
                    <a:pt x="254265" y="233343"/>
                  </a:lnTo>
                  <a:lnTo>
                    <a:pt x="230973" y="281010"/>
                  </a:lnTo>
                  <a:lnTo>
                    <a:pt x="201737" y="323907"/>
                  </a:lnTo>
                  <a:lnTo>
                    <a:pt x="167475" y="360512"/>
                  </a:lnTo>
                  <a:lnTo>
                    <a:pt x="129404" y="389674"/>
                  </a:lnTo>
                  <a:lnTo>
                    <a:pt x="88290" y="410996"/>
                  </a:lnTo>
                  <a:lnTo>
                    <a:pt x="44900" y="424081"/>
                  </a:lnTo>
                  <a:lnTo>
                    <a:pt x="0" y="4285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4">
              <a:extLst>
                <a:ext uri="{FF2B5EF4-FFF2-40B4-BE49-F238E27FC236}">
                  <a16:creationId xmlns:a16="http://schemas.microsoft.com/office/drawing/2014/main" id="{91375D07-36F7-E0A0-A1EB-7DA507C812DE}"/>
                </a:ext>
              </a:extLst>
            </p:cNvPr>
            <p:cNvSpPr/>
            <p:nvPr/>
          </p:nvSpPr>
          <p:spPr>
            <a:xfrm>
              <a:off x="3946249" y="2499005"/>
              <a:ext cx="285750" cy="810260"/>
            </a:xfrm>
            <a:custGeom>
              <a:avLst/>
              <a:gdLst/>
              <a:ahLst/>
              <a:cxnLst/>
              <a:rect l="l" t="t" r="r" b="b"/>
              <a:pathLst>
                <a:path w="285750" h="810260">
                  <a:moveTo>
                    <a:pt x="285299" y="381525"/>
                  </a:moveTo>
                  <a:lnTo>
                    <a:pt x="282206" y="434311"/>
                  </a:lnTo>
                  <a:lnTo>
                    <a:pt x="273220" y="484691"/>
                  </a:lnTo>
                  <a:lnTo>
                    <a:pt x="258783" y="532115"/>
                  </a:lnTo>
                  <a:lnTo>
                    <a:pt x="239336" y="576028"/>
                  </a:lnTo>
                  <a:lnTo>
                    <a:pt x="215320" y="615879"/>
                  </a:lnTo>
                  <a:lnTo>
                    <a:pt x="187177" y="651115"/>
                  </a:lnTo>
                  <a:lnTo>
                    <a:pt x="155348" y="681184"/>
                  </a:lnTo>
                  <a:lnTo>
                    <a:pt x="120275" y="705532"/>
                  </a:lnTo>
                  <a:lnTo>
                    <a:pt x="82398" y="723608"/>
                  </a:lnTo>
                  <a:lnTo>
                    <a:pt x="42159" y="734859"/>
                  </a:lnTo>
                  <a:lnTo>
                    <a:pt x="0" y="738732"/>
                  </a:lnTo>
                  <a:lnTo>
                    <a:pt x="0" y="810057"/>
                  </a:lnTo>
                  <a:lnTo>
                    <a:pt x="44900" y="805607"/>
                  </a:lnTo>
                  <a:lnTo>
                    <a:pt x="88290" y="792522"/>
                  </a:lnTo>
                  <a:lnTo>
                    <a:pt x="129404" y="771200"/>
                  </a:lnTo>
                  <a:lnTo>
                    <a:pt x="167475" y="742038"/>
                  </a:lnTo>
                  <a:lnTo>
                    <a:pt x="201737" y="705433"/>
                  </a:lnTo>
                  <a:lnTo>
                    <a:pt x="230973" y="662536"/>
                  </a:lnTo>
                  <a:lnTo>
                    <a:pt x="254265" y="614869"/>
                  </a:lnTo>
                  <a:lnTo>
                    <a:pt x="271295" y="563393"/>
                  </a:lnTo>
                  <a:lnTo>
                    <a:pt x="281745" y="509067"/>
                  </a:lnTo>
                  <a:lnTo>
                    <a:pt x="285299" y="452850"/>
                  </a:lnTo>
                  <a:lnTo>
                    <a:pt x="285299" y="381525"/>
                  </a:lnTo>
                  <a:lnTo>
                    <a:pt x="282109" y="328105"/>
                  </a:lnTo>
                  <a:lnTo>
                    <a:pt x="272810" y="276879"/>
                  </a:lnTo>
                  <a:lnTo>
                    <a:pt x="257817" y="228513"/>
                  </a:lnTo>
                  <a:lnTo>
                    <a:pt x="237540" y="183672"/>
                  </a:lnTo>
                  <a:lnTo>
                    <a:pt x="212392" y="143023"/>
                  </a:lnTo>
                  <a:lnTo>
                    <a:pt x="182784" y="107232"/>
                  </a:lnTo>
                  <a:lnTo>
                    <a:pt x="149129" y="76964"/>
                  </a:lnTo>
                  <a:lnTo>
                    <a:pt x="111838" y="52885"/>
                  </a:lnTo>
                  <a:lnTo>
                    <a:pt x="71324" y="35662"/>
                  </a:lnTo>
                  <a:lnTo>
                    <a:pt x="71324" y="0"/>
                  </a:lnTo>
                  <a:lnTo>
                    <a:pt x="0" y="59982"/>
                  </a:lnTo>
                  <a:lnTo>
                    <a:pt x="71324" y="142649"/>
                  </a:lnTo>
                  <a:lnTo>
                    <a:pt x="71324" y="106987"/>
                  </a:lnTo>
                  <a:lnTo>
                    <a:pt x="113205" y="124952"/>
                  </a:lnTo>
                  <a:lnTo>
                    <a:pt x="151695" y="150298"/>
                  </a:lnTo>
                  <a:lnTo>
                    <a:pt x="186302" y="182309"/>
                  </a:lnTo>
                  <a:lnTo>
                    <a:pt x="216535" y="220266"/>
                  </a:lnTo>
                  <a:lnTo>
                    <a:pt x="241900" y="263451"/>
                  </a:lnTo>
                  <a:lnTo>
                    <a:pt x="261907" y="311145"/>
                  </a:lnTo>
                  <a:lnTo>
                    <a:pt x="276062" y="362630"/>
                  </a:lnTo>
                  <a:lnTo>
                    <a:pt x="283874" y="41718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25">
            <a:extLst>
              <a:ext uri="{FF2B5EF4-FFF2-40B4-BE49-F238E27FC236}">
                <a16:creationId xmlns:a16="http://schemas.microsoft.com/office/drawing/2014/main" id="{2239FD53-AC4F-999C-51BA-EBF84F57D205}"/>
              </a:ext>
            </a:extLst>
          </p:cNvPr>
          <p:cNvSpPr txBox="1"/>
          <p:nvPr/>
        </p:nvSpPr>
        <p:spPr>
          <a:xfrm>
            <a:off x="5465911" y="4249338"/>
            <a:ext cx="123111" cy="712100"/>
          </a:xfrm>
          <a:prstGeom prst="rect">
            <a:avLst/>
          </a:prstGeom>
        </p:spPr>
        <p:txBody>
          <a:bodyPr vert="vert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s-ES" sz="800" b="1" spc="-10" dirty="0" err="1">
                <a:latin typeface="Arial"/>
                <a:cs typeface="Arial"/>
              </a:rPr>
              <a:t>sobreescribe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98" name="object 26">
            <a:extLst>
              <a:ext uri="{FF2B5EF4-FFF2-40B4-BE49-F238E27FC236}">
                <a16:creationId xmlns:a16="http://schemas.microsoft.com/office/drawing/2014/main" id="{3024D6F2-D575-8603-6C00-30CF26F49DED}"/>
              </a:ext>
            </a:extLst>
          </p:cNvPr>
          <p:cNvGrpSpPr/>
          <p:nvPr/>
        </p:nvGrpSpPr>
        <p:grpSpPr>
          <a:xfrm>
            <a:off x="5174376" y="3049048"/>
            <a:ext cx="295275" cy="760564"/>
            <a:chOff x="3941487" y="1957945"/>
            <a:chExt cx="295275" cy="539115"/>
          </a:xfrm>
        </p:grpSpPr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DDCD9F4-9261-443C-04C3-54987A83673E}"/>
                </a:ext>
              </a:extLst>
            </p:cNvPr>
            <p:cNvSpPr/>
            <p:nvPr/>
          </p:nvSpPr>
          <p:spPr>
            <a:xfrm>
              <a:off x="3946249" y="1962708"/>
              <a:ext cx="285750" cy="279400"/>
            </a:xfrm>
            <a:custGeom>
              <a:avLst/>
              <a:gdLst/>
              <a:ahLst/>
              <a:cxnLst/>
              <a:rect l="l" t="t" r="r" b="b"/>
              <a:pathLst>
                <a:path w="285750" h="279400">
                  <a:moveTo>
                    <a:pt x="71324" y="142649"/>
                  </a:moveTo>
                  <a:lnTo>
                    <a:pt x="0" y="64516"/>
                  </a:lnTo>
                  <a:lnTo>
                    <a:pt x="71324" y="0"/>
                  </a:lnTo>
                  <a:lnTo>
                    <a:pt x="71324" y="35662"/>
                  </a:lnTo>
                  <a:lnTo>
                    <a:pt x="122533" y="49602"/>
                  </a:lnTo>
                  <a:lnTo>
                    <a:pt x="168103" y="69976"/>
                  </a:lnTo>
                  <a:lnTo>
                    <a:pt x="207289" y="95920"/>
                  </a:lnTo>
                  <a:lnTo>
                    <a:pt x="218864" y="106987"/>
                  </a:lnTo>
                  <a:lnTo>
                    <a:pt x="71324" y="106987"/>
                  </a:lnTo>
                  <a:lnTo>
                    <a:pt x="71324" y="142649"/>
                  </a:lnTo>
                  <a:close/>
                </a:path>
                <a:path w="285750" h="279400">
                  <a:moveTo>
                    <a:pt x="281325" y="278922"/>
                  </a:moveTo>
                  <a:lnTo>
                    <a:pt x="266838" y="238686"/>
                  </a:lnTo>
                  <a:lnTo>
                    <a:pt x="242782" y="201967"/>
                  </a:lnTo>
                  <a:lnTo>
                    <a:pt x="210181" y="169600"/>
                  </a:lnTo>
                  <a:lnTo>
                    <a:pt x="170057" y="142424"/>
                  </a:lnTo>
                  <a:lnTo>
                    <a:pt x="123431" y="121274"/>
                  </a:lnTo>
                  <a:lnTo>
                    <a:pt x="71324" y="106987"/>
                  </a:lnTo>
                  <a:lnTo>
                    <a:pt x="218864" y="106987"/>
                  </a:lnTo>
                  <a:lnTo>
                    <a:pt x="239343" y="126568"/>
                  </a:lnTo>
                  <a:lnTo>
                    <a:pt x="263520" y="161057"/>
                  </a:lnTo>
                  <a:lnTo>
                    <a:pt x="279073" y="198521"/>
                  </a:lnTo>
                  <a:lnTo>
                    <a:pt x="285257" y="238098"/>
                  </a:lnTo>
                  <a:lnTo>
                    <a:pt x="281325" y="278922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8">
              <a:extLst>
                <a:ext uri="{FF2B5EF4-FFF2-40B4-BE49-F238E27FC236}">
                  <a16:creationId xmlns:a16="http://schemas.microsoft.com/office/drawing/2014/main" id="{87BFFE71-4623-D019-E5F1-63E6A17117DE}"/>
                </a:ext>
              </a:extLst>
            </p:cNvPr>
            <p:cNvSpPr/>
            <p:nvPr/>
          </p:nvSpPr>
          <p:spPr>
            <a:xfrm>
              <a:off x="3946249" y="2205968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285731"/>
                  </a:moveTo>
                  <a:lnTo>
                    <a:pt x="0" y="214406"/>
                  </a:lnTo>
                  <a:lnTo>
                    <a:pt x="51283" y="210951"/>
                  </a:lnTo>
                  <a:lnTo>
                    <a:pt x="99550" y="200992"/>
                  </a:lnTo>
                  <a:lnTo>
                    <a:pt x="143996" y="185133"/>
                  </a:lnTo>
                  <a:lnTo>
                    <a:pt x="183815" y="163980"/>
                  </a:lnTo>
                  <a:lnTo>
                    <a:pt x="218200" y="138139"/>
                  </a:lnTo>
                  <a:lnTo>
                    <a:pt x="246348" y="108214"/>
                  </a:lnTo>
                  <a:lnTo>
                    <a:pt x="267450" y="74813"/>
                  </a:lnTo>
                  <a:lnTo>
                    <a:pt x="280703" y="38539"/>
                  </a:lnTo>
                  <a:lnTo>
                    <a:pt x="285299" y="0"/>
                  </a:lnTo>
                  <a:lnTo>
                    <a:pt x="285299" y="71324"/>
                  </a:lnTo>
                  <a:lnTo>
                    <a:pt x="280703" y="109864"/>
                  </a:lnTo>
                  <a:lnTo>
                    <a:pt x="267450" y="146138"/>
                  </a:lnTo>
                  <a:lnTo>
                    <a:pt x="246348" y="179539"/>
                  </a:lnTo>
                  <a:lnTo>
                    <a:pt x="218200" y="209464"/>
                  </a:lnTo>
                  <a:lnTo>
                    <a:pt x="183815" y="235305"/>
                  </a:lnTo>
                  <a:lnTo>
                    <a:pt x="143996" y="256458"/>
                  </a:lnTo>
                  <a:lnTo>
                    <a:pt x="99550" y="272317"/>
                  </a:lnTo>
                  <a:lnTo>
                    <a:pt x="51283" y="282276"/>
                  </a:lnTo>
                  <a:lnTo>
                    <a:pt x="0" y="2857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9">
              <a:extLst>
                <a:ext uri="{FF2B5EF4-FFF2-40B4-BE49-F238E27FC236}">
                  <a16:creationId xmlns:a16="http://schemas.microsoft.com/office/drawing/2014/main" id="{43345133-516B-D316-BD22-8B934FC11243}"/>
                </a:ext>
              </a:extLst>
            </p:cNvPr>
            <p:cNvSpPr/>
            <p:nvPr/>
          </p:nvSpPr>
          <p:spPr>
            <a:xfrm>
              <a:off x="3946249" y="1962708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89">
                  <a:moveTo>
                    <a:pt x="285299" y="243260"/>
                  </a:moveTo>
                  <a:lnTo>
                    <a:pt x="280703" y="281800"/>
                  </a:lnTo>
                  <a:lnTo>
                    <a:pt x="267450" y="318073"/>
                  </a:lnTo>
                  <a:lnTo>
                    <a:pt x="246348" y="351475"/>
                  </a:lnTo>
                  <a:lnTo>
                    <a:pt x="218200" y="381399"/>
                  </a:lnTo>
                  <a:lnTo>
                    <a:pt x="183815" y="407241"/>
                  </a:lnTo>
                  <a:lnTo>
                    <a:pt x="143996" y="428393"/>
                  </a:lnTo>
                  <a:lnTo>
                    <a:pt x="99550" y="444252"/>
                  </a:lnTo>
                  <a:lnTo>
                    <a:pt x="51283" y="454212"/>
                  </a:lnTo>
                  <a:lnTo>
                    <a:pt x="0" y="457666"/>
                  </a:lnTo>
                  <a:lnTo>
                    <a:pt x="0" y="528991"/>
                  </a:lnTo>
                  <a:lnTo>
                    <a:pt x="51283" y="525537"/>
                  </a:lnTo>
                  <a:lnTo>
                    <a:pt x="99550" y="515577"/>
                  </a:lnTo>
                  <a:lnTo>
                    <a:pt x="143996" y="499718"/>
                  </a:lnTo>
                  <a:lnTo>
                    <a:pt x="183815" y="478566"/>
                  </a:lnTo>
                  <a:lnTo>
                    <a:pt x="218200" y="452724"/>
                  </a:lnTo>
                  <a:lnTo>
                    <a:pt x="246348" y="422800"/>
                  </a:lnTo>
                  <a:lnTo>
                    <a:pt x="267450" y="389398"/>
                  </a:lnTo>
                  <a:lnTo>
                    <a:pt x="280703" y="353125"/>
                  </a:lnTo>
                  <a:lnTo>
                    <a:pt x="285299" y="314585"/>
                  </a:lnTo>
                  <a:lnTo>
                    <a:pt x="285299" y="243260"/>
                  </a:lnTo>
                  <a:lnTo>
                    <a:pt x="280057" y="202259"/>
                  </a:lnTo>
                  <a:lnTo>
                    <a:pt x="264914" y="163623"/>
                  </a:lnTo>
                  <a:lnTo>
                    <a:pt x="240744" y="128203"/>
                  </a:lnTo>
                  <a:lnTo>
                    <a:pt x="208425" y="96847"/>
                  </a:lnTo>
                  <a:lnTo>
                    <a:pt x="168832" y="70405"/>
                  </a:lnTo>
                  <a:lnTo>
                    <a:pt x="122840" y="49727"/>
                  </a:lnTo>
                  <a:lnTo>
                    <a:pt x="71324" y="35662"/>
                  </a:lnTo>
                  <a:lnTo>
                    <a:pt x="71324" y="0"/>
                  </a:lnTo>
                  <a:lnTo>
                    <a:pt x="0" y="64516"/>
                  </a:lnTo>
                  <a:lnTo>
                    <a:pt x="71324" y="142649"/>
                  </a:lnTo>
                  <a:lnTo>
                    <a:pt x="71324" y="106987"/>
                  </a:lnTo>
                  <a:lnTo>
                    <a:pt x="123431" y="121274"/>
                  </a:lnTo>
                  <a:lnTo>
                    <a:pt x="170057" y="142424"/>
                  </a:lnTo>
                  <a:lnTo>
                    <a:pt x="210181" y="169600"/>
                  </a:lnTo>
                  <a:lnTo>
                    <a:pt x="242782" y="201967"/>
                  </a:lnTo>
                  <a:lnTo>
                    <a:pt x="266838" y="238686"/>
                  </a:lnTo>
                  <a:lnTo>
                    <a:pt x="281325" y="27892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30">
            <a:extLst>
              <a:ext uri="{FF2B5EF4-FFF2-40B4-BE49-F238E27FC236}">
                <a16:creationId xmlns:a16="http://schemas.microsoft.com/office/drawing/2014/main" id="{3C306357-7F38-5276-8E7F-7134839690A2}"/>
              </a:ext>
            </a:extLst>
          </p:cNvPr>
          <p:cNvSpPr txBox="1"/>
          <p:nvPr/>
        </p:nvSpPr>
        <p:spPr>
          <a:xfrm>
            <a:off x="5505541" y="3060833"/>
            <a:ext cx="123111" cy="737272"/>
          </a:xfrm>
          <a:prstGeom prst="rect">
            <a:avLst/>
          </a:prstGeom>
        </p:spPr>
        <p:txBody>
          <a:bodyPr vert="vert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s-ES" sz="800" b="1" spc="-10" dirty="0" err="1">
                <a:latin typeface="Arial"/>
                <a:cs typeface="Arial"/>
              </a:rPr>
              <a:t>sobreescribe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11" name="object 39">
            <a:extLst>
              <a:ext uri="{FF2B5EF4-FFF2-40B4-BE49-F238E27FC236}">
                <a16:creationId xmlns:a16="http://schemas.microsoft.com/office/drawing/2014/main" id="{3D8D0DBD-84AC-1525-FD56-AFBCBE98524C}"/>
              </a:ext>
            </a:extLst>
          </p:cNvPr>
          <p:cNvSpPr txBox="1"/>
          <p:nvPr/>
        </p:nvSpPr>
        <p:spPr>
          <a:xfrm>
            <a:off x="3661956" y="4934221"/>
            <a:ext cx="1134926" cy="197490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85450"/>
                </a:solidFill>
                <a:latin typeface="Courier New"/>
                <a:cs typeface="Courier New"/>
              </a:rPr>
              <a:t>Hello</a:t>
            </a:r>
            <a:r>
              <a:rPr sz="1200" spc="-45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B85450"/>
                </a:solidFill>
                <a:latin typeface="Courier New"/>
                <a:cs typeface="Courier New"/>
              </a:rPr>
              <a:t>Jane!</a:t>
            </a: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136" name="object 4">
            <a:extLst>
              <a:ext uri="{FF2B5EF4-FFF2-40B4-BE49-F238E27FC236}">
                <a16:creationId xmlns:a16="http://schemas.microsoft.com/office/drawing/2014/main" id="{3242B36C-9627-336A-F918-E934EF77FF28}"/>
              </a:ext>
            </a:extLst>
          </p:cNvPr>
          <p:cNvGrpSpPr/>
          <p:nvPr/>
        </p:nvGrpSpPr>
        <p:grpSpPr>
          <a:xfrm>
            <a:off x="6563351" y="2720841"/>
            <a:ext cx="4468787" cy="3189750"/>
            <a:chOff x="325874" y="1754024"/>
            <a:chExt cx="3810000" cy="2527300"/>
          </a:xfrm>
        </p:grpSpPr>
        <p:sp>
          <p:nvSpPr>
            <p:cNvPr id="137" name="object 5">
              <a:extLst>
                <a:ext uri="{FF2B5EF4-FFF2-40B4-BE49-F238E27FC236}">
                  <a16:creationId xmlns:a16="http://schemas.microsoft.com/office/drawing/2014/main" id="{E6C9A7BC-748C-723D-0A80-CF0036687C4C}"/>
                </a:ext>
              </a:extLst>
            </p:cNvPr>
            <p:cNvSpPr/>
            <p:nvPr/>
          </p:nvSpPr>
          <p:spPr>
            <a:xfrm>
              <a:off x="325874" y="1754024"/>
              <a:ext cx="3810000" cy="2527300"/>
            </a:xfrm>
            <a:custGeom>
              <a:avLst/>
              <a:gdLst/>
              <a:ahLst/>
              <a:cxnLst/>
              <a:rect l="l" t="t" r="r" b="b"/>
              <a:pathLst>
                <a:path w="3810000" h="2527300">
                  <a:moveTo>
                    <a:pt x="0" y="2527149"/>
                  </a:moveTo>
                  <a:lnTo>
                    <a:pt x="3809999" y="2527149"/>
                  </a:lnTo>
                  <a:lnTo>
                    <a:pt x="3809999" y="0"/>
                  </a:lnTo>
                  <a:lnTo>
                    <a:pt x="0" y="0"/>
                  </a:lnTo>
                  <a:lnTo>
                    <a:pt x="0" y="2527149"/>
                  </a:lnTo>
                  <a:close/>
                </a:path>
              </a:pathLst>
            </a:custGeom>
            <a:solidFill>
              <a:srgbClr val="DAE7F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6">
              <a:extLst>
                <a:ext uri="{FF2B5EF4-FFF2-40B4-BE49-F238E27FC236}">
                  <a16:creationId xmlns:a16="http://schemas.microsoft.com/office/drawing/2014/main" id="{3DD784BA-EA40-3E24-E840-BCE0147415F4}"/>
                </a:ext>
              </a:extLst>
            </p:cNvPr>
            <p:cNvSpPr/>
            <p:nvPr/>
          </p:nvSpPr>
          <p:spPr>
            <a:xfrm>
              <a:off x="454849" y="1879224"/>
              <a:ext cx="3557611" cy="2270125"/>
            </a:xfrm>
            <a:custGeom>
              <a:avLst/>
              <a:gdLst/>
              <a:ahLst/>
              <a:cxnLst/>
              <a:rect l="l" t="t" r="r" b="b"/>
              <a:pathLst>
                <a:path w="3526790" h="2270125">
                  <a:moveTo>
                    <a:pt x="3526199" y="2269799"/>
                  </a:moveTo>
                  <a:lnTo>
                    <a:pt x="0" y="2269799"/>
                  </a:lnTo>
                  <a:lnTo>
                    <a:pt x="0" y="0"/>
                  </a:lnTo>
                  <a:lnTo>
                    <a:pt x="3526199" y="0"/>
                  </a:lnTo>
                  <a:lnTo>
                    <a:pt x="3526199" y="2269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7">
              <a:extLst>
                <a:ext uri="{FF2B5EF4-FFF2-40B4-BE49-F238E27FC236}">
                  <a16:creationId xmlns:a16="http://schemas.microsoft.com/office/drawing/2014/main" id="{A3FCE6B6-3795-32F6-064E-CD18B08871F5}"/>
                </a:ext>
              </a:extLst>
            </p:cNvPr>
            <p:cNvSpPr/>
            <p:nvPr/>
          </p:nvSpPr>
          <p:spPr>
            <a:xfrm>
              <a:off x="454849" y="1879224"/>
              <a:ext cx="3557611" cy="2270125"/>
            </a:xfrm>
            <a:custGeom>
              <a:avLst/>
              <a:gdLst/>
              <a:ahLst/>
              <a:cxnLst/>
              <a:rect l="l" t="t" r="r" b="b"/>
              <a:pathLst>
                <a:path w="3526790" h="2270125">
                  <a:moveTo>
                    <a:pt x="0" y="0"/>
                  </a:moveTo>
                  <a:lnTo>
                    <a:pt x="3526199" y="0"/>
                  </a:lnTo>
                  <a:lnTo>
                    <a:pt x="3526199" y="2269799"/>
                  </a:lnTo>
                  <a:lnTo>
                    <a:pt x="0" y="2269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B655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40" name="object 8">
            <a:extLst>
              <a:ext uri="{FF2B5EF4-FFF2-40B4-BE49-F238E27FC236}">
                <a16:creationId xmlns:a16="http://schemas.microsoft.com/office/drawing/2014/main" id="{94B84BB6-D65D-71FB-DCF9-25BC173044DD}"/>
              </a:ext>
            </a:extLst>
          </p:cNvPr>
          <p:cNvSpPr txBox="1"/>
          <p:nvPr/>
        </p:nvSpPr>
        <p:spPr>
          <a:xfrm>
            <a:off x="6765350" y="2913987"/>
            <a:ext cx="15617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NAME: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Lauro</a:t>
            </a: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141" name="object 9">
            <a:extLst>
              <a:ext uri="{FF2B5EF4-FFF2-40B4-BE49-F238E27FC236}">
                <a16:creationId xmlns:a16="http://schemas.microsoft.com/office/drawing/2014/main" id="{ED4367D4-3A77-193F-5133-9D094245AC79}"/>
              </a:ext>
            </a:extLst>
          </p:cNvPr>
          <p:cNvGrpSpPr/>
          <p:nvPr/>
        </p:nvGrpSpPr>
        <p:grpSpPr>
          <a:xfrm>
            <a:off x="9834954" y="3064989"/>
            <a:ext cx="740410" cy="217804"/>
            <a:chOff x="3210687" y="1914685"/>
            <a:chExt cx="740410" cy="217804"/>
          </a:xfrm>
        </p:grpSpPr>
        <p:sp>
          <p:nvSpPr>
            <p:cNvPr id="142" name="object 10">
              <a:extLst>
                <a:ext uri="{FF2B5EF4-FFF2-40B4-BE49-F238E27FC236}">
                  <a16:creationId xmlns:a16="http://schemas.microsoft.com/office/drawing/2014/main" id="{A96B286D-74BC-94D5-3E91-9DEB484D38B3}"/>
                </a:ext>
              </a:extLst>
            </p:cNvPr>
            <p:cNvSpPr/>
            <p:nvPr/>
          </p:nvSpPr>
          <p:spPr>
            <a:xfrm>
              <a:off x="3215449" y="1919447"/>
              <a:ext cx="730885" cy="208279"/>
            </a:xfrm>
            <a:custGeom>
              <a:avLst/>
              <a:gdLst/>
              <a:ahLst/>
              <a:cxnLst/>
              <a:rect l="l" t="t" r="r" b="b"/>
              <a:pathLst>
                <a:path w="730885" h="208280">
                  <a:moveTo>
                    <a:pt x="730799" y="208199"/>
                  </a:moveTo>
                  <a:lnTo>
                    <a:pt x="0" y="208199"/>
                  </a:lnTo>
                  <a:lnTo>
                    <a:pt x="0" y="0"/>
                  </a:lnTo>
                  <a:lnTo>
                    <a:pt x="730799" y="0"/>
                  </a:lnTo>
                  <a:lnTo>
                    <a:pt x="730799" y="20819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1">
              <a:extLst>
                <a:ext uri="{FF2B5EF4-FFF2-40B4-BE49-F238E27FC236}">
                  <a16:creationId xmlns:a16="http://schemas.microsoft.com/office/drawing/2014/main" id="{88ADEF5D-C597-7038-0517-6BF7C27E7077}"/>
                </a:ext>
              </a:extLst>
            </p:cNvPr>
            <p:cNvSpPr/>
            <p:nvPr/>
          </p:nvSpPr>
          <p:spPr>
            <a:xfrm>
              <a:off x="3215449" y="1919447"/>
              <a:ext cx="730885" cy="208279"/>
            </a:xfrm>
            <a:custGeom>
              <a:avLst/>
              <a:gdLst/>
              <a:ahLst/>
              <a:cxnLst/>
              <a:rect l="l" t="t" r="r" b="b"/>
              <a:pathLst>
                <a:path w="730885" h="208280">
                  <a:moveTo>
                    <a:pt x="0" y="0"/>
                  </a:moveTo>
                  <a:lnTo>
                    <a:pt x="730799" y="0"/>
                  </a:lnTo>
                  <a:lnTo>
                    <a:pt x="730799" y="208199"/>
                  </a:lnTo>
                  <a:lnTo>
                    <a:pt x="0" y="20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2">
            <a:extLst>
              <a:ext uri="{FF2B5EF4-FFF2-40B4-BE49-F238E27FC236}">
                <a16:creationId xmlns:a16="http://schemas.microsoft.com/office/drawing/2014/main" id="{CBB20581-C5C9-8ADB-E04B-2488E60862BB}"/>
              </a:ext>
            </a:extLst>
          </p:cNvPr>
          <p:cNvSpPr txBox="1"/>
          <p:nvPr/>
        </p:nvSpPr>
        <p:spPr>
          <a:xfrm>
            <a:off x="9784085" y="3089464"/>
            <a:ext cx="7718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lang="es-ES" sz="900" b="1" spc="-10" dirty="0" err="1">
                <a:latin typeface="Arial"/>
                <a:cs typeface="Arial"/>
              </a:rPr>
              <a:t>organization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5" name="object 13">
            <a:extLst>
              <a:ext uri="{FF2B5EF4-FFF2-40B4-BE49-F238E27FC236}">
                <a16:creationId xmlns:a16="http://schemas.microsoft.com/office/drawing/2014/main" id="{7734B1D3-3A25-ABCA-17F1-81AEEC32F807}"/>
              </a:ext>
            </a:extLst>
          </p:cNvPr>
          <p:cNvSpPr txBox="1"/>
          <p:nvPr/>
        </p:nvSpPr>
        <p:spPr>
          <a:xfrm>
            <a:off x="6563350" y="2370142"/>
            <a:ext cx="4468787" cy="310341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lang="es-ES" sz="1400" b="1" spc="-10" dirty="0">
                <a:latin typeface="Arial"/>
                <a:cs typeface="Arial"/>
              </a:rPr>
              <a:t>Para múltiples </a:t>
            </a:r>
            <a:r>
              <a:rPr lang="es-ES" sz="1400" b="1" spc="-10" dirty="0" err="1">
                <a:latin typeface="Arial"/>
                <a:cs typeface="Arial"/>
              </a:rPr>
              <a:t>workflows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6" name="object 17">
            <a:extLst>
              <a:ext uri="{FF2B5EF4-FFF2-40B4-BE49-F238E27FC236}">
                <a16:creationId xmlns:a16="http://schemas.microsoft.com/office/drawing/2014/main" id="{3A47951A-D6B0-432F-ED7C-505867C4E502}"/>
              </a:ext>
            </a:extLst>
          </p:cNvPr>
          <p:cNvSpPr txBox="1"/>
          <p:nvPr/>
        </p:nvSpPr>
        <p:spPr>
          <a:xfrm>
            <a:off x="6890118" y="3570404"/>
            <a:ext cx="3585597" cy="2015936"/>
          </a:xfrm>
          <a:prstGeom prst="rect">
            <a:avLst/>
          </a:prstGeom>
          <a:solidFill>
            <a:srgbClr val="F7CECC"/>
          </a:solidFill>
          <a:ln w="9524">
            <a:solidFill>
              <a:srgbClr val="B85450"/>
            </a:solidFill>
          </a:ln>
        </p:spPr>
        <p:txBody>
          <a:bodyPr vert="horz" wrap="none" lIns="0" tIns="0" rIns="0" bIns="0" rtlCol="0">
            <a:spAutoFit/>
          </a:bodyPr>
          <a:lstStyle/>
          <a:p>
            <a:pPr marL="85090" marR="2186940">
              <a:lnSpc>
                <a:spcPct val="100000"/>
              </a:lnSpc>
              <a:spcBef>
                <a:spcPts val="635"/>
              </a:spcBef>
            </a:pPr>
            <a:r>
              <a:rPr lang="es-ES" sz="1200" dirty="0">
                <a:latin typeface="Courier New"/>
                <a:cs typeface="Courier New"/>
              </a:rPr>
              <a:t>NAME:</a:t>
            </a:r>
            <a:r>
              <a:rPr lang="es-ES" sz="1200" spc="-5" dirty="0">
                <a:latin typeface="Courier New"/>
                <a:cs typeface="Courier New"/>
              </a:rPr>
              <a:t> </a:t>
            </a:r>
            <a:r>
              <a:rPr lang="es-ES" sz="1200" spc="-20" dirty="0">
                <a:latin typeface="Courier New"/>
                <a:cs typeface="Courier New"/>
              </a:rPr>
              <a:t>John </a:t>
            </a:r>
          </a:p>
          <a:p>
            <a:pPr marL="85090" marR="2186940">
              <a:lnSpc>
                <a:spcPct val="100000"/>
              </a:lnSpc>
              <a:spcBef>
                <a:spcPts val="635"/>
              </a:spcBef>
            </a:pPr>
            <a:r>
              <a:rPr lang="es-ES" sz="1200" dirty="0">
                <a:latin typeface="Courier New"/>
                <a:cs typeface="Courier New"/>
              </a:rPr>
              <a:t>LAST_NAME:</a:t>
            </a:r>
            <a:r>
              <a:rPr lang="es-ES" sz="1200" spc="-5" dirty="0">
                <a:latin typeface="Courier New"/>
                <a:cs typeface="Courier New"/>
              </a:rPr>
              <a:t> </a:t>
            </a:r>
            <a:r>
              <a:rPr lang="es-ES" sz="1200" spc="-25" dirty="0" err="1">
                <a:latin typeface="Courier New"/>
                <a:cs typeface="Courier New"/>
              </a:rPr>
              <a:t>Doe</a:t>
            </a:r>
            <a:endParaRPr lang="es-ES" sz="1200" spc="-25" dirty="0">
              <a:latin typeface="Courier New"/>
              <a:cs typeface="Courier New"/>
            </a:endParaRPr>
          </a:p>
          <a:p>
            <a:pPr marL="85090" marR="2186940">
              <a:lnSpc>
                <a:spcPct val="100000"/>
              </a:lnSpc>
              <a:spcBef>
                <a:spcPts val="635"/>
              </a:spcBef>
            </a:pPr>
            <a:endParaRPr lang="es-ES" sz="1200" spc="-25" dirty="0">
              <a:latin typeface="Courier New"/>
              <a:cs typeface="Courier New"/>
            </a:endParaRPr>
          </a:p>
          <a:p>
            <a:pPr marL="85090" marR="2186940">
              <a:lnSpc>
                <a:spcPct val="100000"/>
              </a:lnSpc>
              <a:spcBef>
                <a:spcPts val="635"/>
              </a:spcBef>
            </a:pPr>
            <a:endParaRPr lang="es-ES" sz="1200" spc="-25" dirty="0">
              <a:latin typeface="Courier New"/>
              <a:cs typeface="Courier New"/>
            </a:endParaRPr>
          </a:p>
          <a:p>
            <a:pPr marL="85090" marR="2186940">
              <a:lnSpc>
                <a:spcPct val="100000"/>
              </a:lnSpc>
              <a:spcBef>
                <a:spcPts val="635"/>
              </a:spcBef>
            </a:pPr>
            <a:endParaRPr lang="es-ES" sz="1200" spc="-25" dirty="0">
              <a:latin typeface="Courier New"/>
              <a:cs typeface="Courier New"/>
            </a:endParaRPr>
          </a:p>
          <a:p>
            <a:pPr marL="85090" marR="2186940">
              <a:lnSpc>
                <a:spcPct val="100000"/>
              </a:lnSpc>
              <a:spcBef>
                <a:spcPts val="635"/>
              </a:spcBef>
            </a:pPr>
            <a:endParaRPr lang="es-ES" sz="1200" dirty="0">
              <a:latin typeface="Courier New"/>
              <a:cs typeface="Courier New"/>
            </a:endParaRPr>
          </a:p>
          <a:p>
            <a:pPr marL="85090" marR="2186940">
              <a:lnSpc>
                <a:spcPct val="100000"/>
              </a:lnSpc>
              <a:spcBef>
                <a:spcPts val="635"/>
              </a:spcBef>
            </a:pPr>
            <a:endParaRPr lang="es-ES" sz="1200" dirty="0">
              <a:latin typeface="Courier New"/>
              <a:cs typeface="Courier New"/>
            </a:endParaRPr>
          </a:p>
          <a:p>
            <a:pPr marL="85090" marR="2186940">
              <a:lnSpc>
                <a:spcPct val="100000"/>
              </a:lnSpc>
              <a:spcBef>
                <a:spcPts val="635"/>
              </a:spcBef>
            </a:pPr>
            <a:endParaRPr lang="es-ES" sz="1200" dirty="0">
              <a:latin typeface="Courier New"/>
              <a:cs typeface="Courier New"/>
            </a:endParaRPr>
          </a:p>
        </p:txBody>
      </p:sp>
      <p:sp>
        <p:nvSpPr>
          <p:cNvPr id="148" name="object 19">
            <a:extLst>
              <a:ext uri="{FF2B5EF4-FFF2-40B4-BE49-F238E27FC236}">
                <a16:creationId xmlns:a16="http://schemas.microsoft.com/office/drawing/2014/main" id="{4BA5D1DF-1A00-C045-7601-0C916EBE3F53}"/>
              </a:ext>
            </a:extLst>
          </p:cNvPr>
          <p:cNvSpPr txBox="1"/>
          <p:nvPr/>
        </p:nvSpPr>
        <p:spPr>
          <a:xfrm>
            <a:off x="6960656" y="4368570"/>
            <a:ext cx="3384159" cy="963825"/>
          </a:xfrm>
          <a:prstGeom prst="rect">
            <a:avLst/>
          </a:prstGeom>
          <a:solidFill>
            <a:srgbClr val="E1D4E7"/>
          </a:solidFill>
          <a:ln w="9524">
            <a:solidFill>
              <a:srgbClr val="9673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lang="es-ES" sz="1200" dirty="0">
                <a:latin typeface="Courier New"/>
                <a:cs typeface="Courier New"/>
              </a:rPr>
              <a:t>NAME:</a:t>
            </a:r>
            <a:r>
              <a:rPr lang="es-ES" sz="1200" spc="-5" dirty="0">
                <a:latin typeface="Courier New"/>
                <a:cs typeface="Courier New"/>
              </a:rPr>
              <a:t> </a:t>
            </a:r>
            <a:r>
              <a:rPr lang="es-ES" sz="1200" spc="-20" dirty="0">
                <a:latin typeface="Courier New"/>
                <a:cs typeface="Courier New"/>
              </a:rPr>
              <a:t>Jane</a:t>
            </a:r>
          </a:p>
          <a:p>
            <a:pPr marL="80645">
              <a:lnSpc>
                <a:spcPct val="100000"/>
              </a:lnSpc>
              <a:spcBef>
                <a:spcPts val="100"/>
              </a:spcBef>
            </a:pPr>
            <a:endParaRPr lang="es-ES" sz="1200" spc="-20" dirty="0">
              <a:latin typeface="Courier New"/>
              <a:cs typeface="Courier New"/>
            </a:endParaRPr>
          </a:p>
          <a:p>
            <a:pPr marL="80645">
              <a:lnSpc>
                <a:spcPct val="100000"/>
              </a:lnSpc>
              <a:spcBef>
                <a:spcPts val="100"/>
              </a:spcBef>
            </a:pPr>
            <a:endParaRPr lang="es-ES" sz="1200" dirty="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endParaRPr lang="es-ES" sz="1200" spc="-20" dirty="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150" name="object 21">
            <a:extLst>
              <a:ext uri="{FF2B5EF4-FFF2-40B4-BE49-F238E27FC236}">
                <a16:creationId xmlns:a16="http://schemas.microsoft.com/office/drawing/2014/main" id="{400449A6-691F-3FB6-123B-49A551D945ED}"/>
              </a:ext>
            </a:extLst>
          </p:cNvPr>
          <p:cNvGrpSpPr/>
          <p:nvPr/>
        </p:nvGrpSpPr>
        <p:grpSpPr>
          <a:xfrm>
            <a:off x="10323973" y="4125987"/>
            <a:ext cx="295275" cy="819785"/>
            <a:chOff x="3941487" y="2494242"/>
            <a:chExt cx="295275" cy="819785"/>
          </a:xfrm>
        </p:grpSpPr>
        <p:sp>
          <p:nvSpPr>
            <p:cNvPr id="151" name="object 22">
              <a:extLst>
                <a:ext uri="{FF2B5EF4-FFF2-40B4-BE49-F238E27FC236}">
                  <a16:creationId xmlns:a16="http://schemas.microsoft.com/office/drawing/2014/main" id="{ED98F083-A6DB-D3BA-DA63-044791B3B43C}"/>
                </a:ext>
              </a:extLst>
            </p:cNvPr>
            <p:cNvSpPr/>
            <p:nvPr/>
          </p:nvSpPr>
          <p:spPr>
            <a:xfrm>
              <a:off x="3946249" y="2499005"/>
              <a:ext cx="285115" cy="417195"/>
            </a:xfrm>
            <a:custGeom>
              <a:avLst/>
              <a:gdLst/>
              <a:ahLst/>
              <a:cxnLst/>
              <a:rect l="l" t="t" r="r" b="b"/>
              <a:pathLst>
                <a:path w="285114" h="417194">
                  <a:moveTo>
                    <a:pt x="71324" y="142649"/>
                  </a:moveTo>
                  <a:lnTo>
                    <a:pt x="0" y="59982"/>
                  </a:lnTo>
                  <a:lnTo>
                    <a:pt x="71324" y="0"/>
                  </a:lnTo>
                  <a:lnTo>
                    <a:pt x="71324" y="35662"/>
                  </a:lnTo>
                  <a:lnTo>
                    <a:pt x="110786" y="52319"/>
                  </a:lnTo>
                  <a:lnTo>
                    <a:pt x="147134" y="75425"/>
                  </a:lnTo>
                  <a:lnTo>
                    <a:pt x="180019" y="104354"/>
                  </a:lnTo>
                  <a:lnTo>
                    <a:pt x="182262" y="106987"/>
                  </a:lnTo>
                  <a:lnTo>
                    <a:pt x="71324" y="106987"/>
                  </a:lnTo>
                  <a:lnTo>
                    <a:pt x="71324" y="142649"/>
                  </a:lnTo>
                  <a:close/>
                </a:path>
                <a:path w="285114" h="417194">
                  <a:moveTo>
                    <a:pt x="283874" y="417188"/>
                  </a:moveTo>
                  <a:lnTo>
                    <a:pt x="276062" y="362630"/>
                  </a:lnTo>
                  <a:lnTo>
                    <a:pt x="261907" y="311145"/>
                  </a:lnTo>
                  <a:lnTo>
                    <a:pt x="241900" y="263451"/>
                  </a:lnTo>
                  <a:lnTo>
                    <a:pt x="216535" y="220266"/>
                  </a:lnTo>
                  <a:lnTo>
                    <a:pt x="186302" y="182309"/>
                  </a:lnTo>
                  <a:lnTo>
                    <a:pt x="151695" y="150298"/>
                  </a:lnTo>
                  <a:lnTo>
                    <a:pt x="113205" y="124952"/>
                  </a:lnTo>
                  <a:lnTo>
                    <a:pt x="71324" y="106987"/>
                  </a:lnTo>
                  <a:lnTo>
                    <a:pt x="182262" y="106987"/>
                  </a:lnTo>
                  <a:lnTo>
                    <a:pt x="209090" y="138478"/>
                  </a:lnTo>
                  <a:lnTo>
                    <a:pt x="233999" y="177170"/>
                  </a:lnTo>
                  <a:lnTo>
                    <a:pt x="254396" y="219802"/>
                  </a:lnTo>
                  <a:lnTo>
                    <a:pt x="269932" y="265748"/>
                  </a:lnTo>
                  <a:lnTo>
                    <a:pt x="280256" y="314379"/>
                  </a:lnTo>
                  <a:lnTo>
                    <a:pt x="285020" y="365068"/>
                  </a:lnTo>
                  <a:lnTo>
                    <a:pt x="283874" y="41718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3">
              <a:extLst>
                <a:ext uri="{FF2B5EF4-FFF2-40B4-BE49-F238E27FC236}">
                  <a16:creationId xmlns:a16="http://schemas.microsoft.com/office/drawing/2014/main" id="{F42160B4-789C-6EC7-8481-AF02A59827AF}"/>
                </a:ext>
              </a:extLst>
            </p:cNvPr>
            <p:cNvSpPr/>
            <p:nvPr/>
          </p:nvSpPr>
          <p:spPr>
            <a:xfrm>
              <a:off x="3946249" y="2880531"/>
              <a:ext cx="285750" cy="428625"/>
            </a:xfrm>
            <a:custGeom>
              <a:avLst/>
              <a:gdLst/>
              <a:ahLst/>
              <a:cxnLst/>
              <a:rect l="l" t="t" r="r" b="b"/>
              <a:pathLst>
                <a:path w="285750" h="428625">
                  <a:moveTo>
                    <a:pt x="0" y="428531"/>
                  </a:moveTo>
                  <a:lnTo>
                    <a:pt x="0" y="357206"/>
                  </a:lnTo>
                  <a:lnTo>
                    <a:pt x="42159" y="353333"/>
                  </a:lnTo>
                  <a:lnTo>
                    <a:pt x="82398" y="342082"/>
                  </a:lnTo>
                  <a:lnTo>
                    <a:pt x="120275" y="324006"/>
                  </a:lnTo>
                  <a:lnTo>
                    <a:pt x="155348" y="299658"/>
                  </a:lnTo>
                  <a:lnTo>
                    <a:pt x="187177" y="269589"/>
                  </a:lnTo>
                  <a:lnTo>
                    <a:pt x="215320" y="234353"/>
                  </a:lnTo>
                  <a:lnTo>
                    <a:pt x="239336" y="194502"/>
                  </a:lnTo>
                  <a:lnTo>
                    <a:pt x="258783" y="150589"/>
                  </a:lnTo>
                  <a:lnTo>
                    <a:pt x="273220" y="103165"/>
                  </a:lnTo>
                  <a:lnTo>
                    <a:pt x="282206" y="52785"/>
                  </a:lnTo>
                  <a:lnTo>
                    <a:pt x="285299" y="0"/>
                  </a:lnTo>
                  <a:lnTo>
                    <a:pt x="285299" y="71324"/>
                  </a:lnTo>
                  <a:lnTo>
                    <a:pt x="281745" y="127541"/>
                  </a:lnTo>
                  <a:lnTo>
                    <a:pt x="271295" y="181867"/>
                  </a:lnTo>
                  <a:lnTo>
                    <a:pt x="254265" y="233343"/>
                  </a:lnTo>
                  <a:lnTo>
                    <a:pt x="230973" y="281010"/>
                  </a:lnTo>
                  <a:lnTo>
                    <a:pt x="201737" y="323907"/>
                  </a:lnTo>
                  <a:lnTo>
                    <a:pt x="167475" y="360512"/>
                  </a:lnTo>
                  <a:lnTo>
                    <a:pt x="129404" y="389674"/>
                  </a:lnTo>
                  <a:lnTo>
                    <a:pt x="88290" y="410996"/>
                  </a:lnTo>
                  <a:lnTo>
                    <a:pt x="44900" y="424081"/>
                  </a:lnTo>
                  <a:lnTo>
                    <a:pt x="0" y="4285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24">
              <a:extLst>
                <a:ext uri="{FF2B5EF4-FFF2-40B4-BE49-F238E27FC236}">
                  <a16:creationId xmlns:a16="http://schemas.microsoft.com/office/drawing/2014/main" id="{359AE285-3415-DB0C-BFB6-30AC5A1ED6FF}"/>
                </a:ext>
              </a:extLst>
            </p:cNvPr>
            <p:cNvSpPr/>
            <p:nvPr/>
          </p:nvSpPr>
          <p:spPr>
            <a:xfrm>
              <a:off x="3946249" y="2499005"/>
              <a:ext cx="285750" cy="810260"/>
            </a:xfrm>
            <a:custGeom>
              <a:avLst/>
              <a:gdLst/>
              <a:ahLst/>
              <a:cxnLst/>
              <a:rect l="l" t="t" r="r" b="b"/>
              <a:pathLst>
                <a:path w="285750" h="810260">
                  <a:moveTo>
                    <a:pt x="285299" y="381525"/>
                  </a:moveTo>
                  <a:lnTo>
                    <a:pt x="282206" y="434311"/>
                  </a:lnTo>
                  <a:lnTo>
                    <a:pt x="273220" y="484691"/>
                  </a:lnTo>
                  <a:lnTo>
                    <a:pt x="258783" y="532115"/>
                  </a:lnTo>
                  <a:lnTo>
                    <a:pt x="239336" y="576028"/>
                  </a:lnTo>
                  <a:lnTo>
                    <a:pt x="215320" y="615879"/>
                  </a:lnTo>
                  <a:lnTo>
                    <a:pt x="187177" y="651115"/>
                  </a:lnTo>
                  <a:lnTo>
                    <a:pt x="155348" y="681184"/>
                  </a:lnTo>
                  <a:lnTo>
                    <a:pt x="120275" y="705532"/>
                  </a:lnTo>
                  <a:lnTo>
                    <a:pt x="82398" y="723608"/>
                  </a:lnTo>
                  <a:lnTo>
                    <a:pt x="42159" y="734859"/>
                  </a:lnTo>
                  <a:lnTo>
                    <a:pt x="0" y="738732"/>
                  </a:lnTo>
                  <a:lnTo>
                    <a:pt x="0" y="810057"/>
                  </a:lnTo>
                  <a:lnTo>
                    <a:pt x="44900" y="805607"/>
                  </a:lnTo>
                  <a:lnTo>
                    <a:pt x="88290" y="792522"/>
                  </a:lnTo>
                  <a:lnTo>
                    <a:pt x="129404" y="771200"/>
                  </a:lnTo>
                  <a:lnTo>
                    <a:pt x="167475" y="742038"/>
                  </a:lnTo>
                  <a:lnTo>
                    <a:pt x="201737" y="705433"/>
                  </a:lnTo>
                  <a:lnTo>
                    <a:pt x="230973" y="662536"/>
                  </a:lnTo>
                  <a:lnTo>
                    <a:pt x="254265" y="614869"/>
                  </a:lnTo>
                  <a:lnTo>
                    <a:pt x="271295" y="563393"/>
                  </a:lnTo>
                  <a:lnTo>
                    <a:pt x="281745" y="509067"/>
                  </a:lnTo>
                  <a:lnTo>
                    <a:pt x="285299" y="452850"/>
                  </a:lnTo>
                  <a:lnTo>
                    <a:pt x="285299" y="381525"/>
                  </a:lnTo>
                  <a:lnTo>
                    <a:pt x="282109" y="328105"/>
                  </a:lnTo>
                  <a:lnTo>
                    <a:pt x="272810" y="276879"/>
                  </a:lnTo>
                  <a:lnTo>
                    <a:pt x="257817" y="228513"/>
                  </a:lnTo>
                  <a:lnTo>
                    <a:pt x="237540" y="183672"/>
                  </a:lnTo>
                  <a:lnTo>
                    <a:pt x="212392" y="143023"/>
                  </a:lnTo>
                  <a:lnTo>
                    <a:pt x="182784" y="107232"/>
                  </a:lnTo>
                  <a:lnTo>
                    <a:pt x="149129" y="76964"/>
                  </a:lnTo>
                  <a:lnTo>
                    <a:pt x="111838" y="52885"/>
                  </a:lnTo>
                  <a:lnTo>
                    <a:pt x="71324" y="35662"/>
                  </a:lnTo>
                  <a:lnTo>
                    <a:pt x="71324" y="0"/>
                  </a:lnTo>
                  <a:lnTo>
                    <a:pt x="0" y="59982"/>
                  </a:lnTo>
                  <a:lnTo>
                    <a:pt x="71324" y="142649"/>
                  </a:lnTo>
                  <a:lnTo>
                    <a:pt x="71324" y="106987"/>
                  </a:lnTo>
                  <a:lnTo>
                    <a:pt x="113205" y="124952"/>
                  </a:lnTo>
                  <a:lnTo>
                    <a:pt x="151695" y="150298"/>
                  </a:lnTo>
                  <a:lnTo>
                    <a:pt x="186302" y="182309"/>
                  </a:lnTo>
                  <a:lnTo>
                    <a:pt x="216535" y="220266"/>
                  </a:lnTo>
                  <a:lnTo>
                    <a:pt x="241900" y="263451"/>
                  </a:lnTo>
                  <a:lnTo>
                    <a:pt x="261907" y="311145"/>
                  </a:lnTo>
                  <a:lnTo>
                    <a:pt x="276062" y="362630"/>
                  </a:lnTo>
                  <a:lnTo>
                    <a:pt x="283874" y="41718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25">
            <a:extLst>
              <a:ext uri="{FF2B5EF4-FFF2-40B4-BE49-F238E27FC236}">
                <a16:creationId xmlns:a16="http://schemas.microsoft.com/office/drawing/2014/main" id="{1934CD9A-E660-F630-3334-7FEDBC1AE754}"/>
              </a:ext>
            </a:extLst>
          </p:cNvPr>
          <p:cNvSpPr txBox="1"/>
          <p:nvPr/>
        </p:nvSpPr>
        <p:spPr>
          <a:xfrm>
            <a:off x="10876520" y="4269268"/>
            <a:ext cx="123111" cy="862443"/>
          </a:xfrm>
          <a:prstGeom prst="rect">
            <a:avLst/>
          </a:prstGeom>
        </p:spPr>
        <p:txBody>
          <a:bodyPr vert="vert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s-ES" sz="800" b="1" spc="-10" dirty="0" err="1">
                <a:latin typeface="Arial"/>
                <a:cs typeface="Arial"/>
              </a:rPr>
              <a:t>sobreescribe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155" name="object 26">
            <a:extLst>
              <a:ext uri="{FF2B5EF4-FFF2-40B4-BE49-F238E27FC236}">
                <a16:creationId xmlns:a16="http://schemas.microsoft.com/office/drawing/2014/main" id="{FE8E80D0-307E-A88E-2072-43DBDDED3831}"/>
              </a:ext>
            </a:extLst>
          </p:cNvPr>
          <p:cNvGrpSpPr/>
          <p:nvPr/>
        </p:nvGrpSpPr>
        <p:grpSpPr>
          <a:xfrm>
            <a:off x="10479110" y="3068978"/>
            <a:ext cx="295275" cy="760564"/>
            <a:chOff x="3941487" y="1957945"/>
            <a:chExt cx="295275" cy="539115"/>
          </a:xfrm>
        </p:grpSpPr>
        <p:sp>
          <p:nvSpPr>
            <p:cNvPr id="156" name="object 27">
              <a:extLst>
                <a:ext uri="{FF2B5EF4-FFF2-40B4-BE49-F238E27FC236}">
                  <a16:creationId xmlns:a16="http://schemas.microsoft.com/office/drawing/2014/main" id="{5E487AEB-EA54-550B-1CED-7E0C95109C5B}"/>
                </a:ext>
              </a:extLst>
            </p:cNvPr>
            <p:cNvSpPr/>
            <p:nvPr/>
          </p:nvSpPr>
          <p:spPr>
            <a:xfrm>
              <a:off x="3946249" y="1962708"/>
              <a:ext cx="285750" cy="279400"/>
            </a:xfrm>
            <a:custGeom>
              <a:avLst/>
              <a:gdLst/>
              <a:ahLst/>
              <a:cxnLst/>
              <a:rect l="l" t="t" r="r" b="b"/>
              <a:pathLst>
                <a:path w="285750" h="279400">
                  <a:moveTo>
                    <a:pt x="71324" y="142649"/>
                  </a:moveTo>
                  <a:lnTo>
                    <a:pt x="0" y="64516"/>
                  </a:lnTo>
                  <a:lnTo>
                    <a:pt x="71324" y="0"/>
                  </a:lnTo>
                  <a:lnTo>
                    <a:pt x="71324" y="35662"/>
                  </a:lnTo>
                  <a:lnTo>
                    <a:pt x="122533" y="49602"/>
                  </a:lnTo>
                  <a:lnTo>
                    <a:pt x="168103" y="69976"/>
                  </a:lnTo>
                  <a:lnTo>
                    <a:pt x="207289" y="95920"/>
                  </a:lnTo>
                  <a:lnTo>
                    <a:pt x="218864" y="106987"/>
                  </a:lnTo>
                  <a:lnTo>
                    <a:pt x="71324" y="106987"/>
                  </a:lnTo>
                  <a:lnTo>
                    <a:pt x="71324" y="142649"/>
                  </a:lnTo>
                  <a:close/>
                </a:path>
                <a:path w="285750" h="279400">
                  <a:moveTo>
                    <a:pt x="281325" y="278922"/>
                  </a:moveTo>
                  <a:lnTo>
                    <a:pt x="266838" y="238686"/>
                  </a:lnTo>
                  <a:lnTo>
                    <a:pt x="242782" y="201967"/>
                  </a:lnTo>
                  <a:lnTo>
                    <a:pt x="210181" y="169600"/>
                  </a:lnTo>
                  <a:lnTo>
                    <a:pt x="170057" y="142424"/>
                  </a:lnTo>
                  <a:lnTo>
                    <a:pt x="123431" y="121274"/>
                  </a:lnTo>
                  <a:lnTo>
                    <a:pt x="71324" y="106987"/>
                  </a:lnTo>
                  <a:lnTo>
                    <a:pt x="218864" y="106987"/>
                  </a:lnTo>
                  <a:lnTo>
                    <a:pt x="239343" y="126568"/>
                  </a:lnTo>
                  <a:lnTo>
                    <a:pt x="263520" y="161057"/>
                  </a:lnTo>
                  <a:lnTo>
                    <a:pt x="279073" y="198521"/>
                  </a:lnTo>
                  <a:lnTo>
                    <a:pt x="285257" y="238098"/>
                  </a:lnTo>
                  <a:lnTo>
                    <a:pt x="281325" y="278922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28">
              <a:extLst>
                <a:ext uri="{FF2B5EF4-FFF2-40B4-BE49-F238E27FC236}">
                  <a16:creationId xmlns:a16="http://schemas.microsoft.com/office/drawing/2014/main" id="{96F0A364-4000-3FA3-995E-53A5A66437C2}"/>
                </a:ext>
              </a:extLst>
            </p:cNvPr>
            <p:cNvSpPr/>
            <p:nvPr/>
          </p:nvSpPr>
          <p:spPr>
            <a:xfrm>
              <a:off x="3946249" y="2205968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285731"/>
                  </a:moveTo>
                  <a:lnTo>
                    <a:pt x="0" y="214406"/>
                  </a:lnTo>
                  <a:lnTo>
                    <a:pt x="51283" y="210951"/>
                  </a:lnTo>
                  <a:lnTo>
                    <a:pt x="99550" y="200992"/>
                  </a:lnTo>
                  <a:lnTo>
                    <a:pt x="143996" y="185133"/>
                  </a:lnTo>
                  <a:lnTo>
                    <a:pt x="183815" y="163980"/>
                  </a:lnTo>
                  <a:lnTo>
                    <a:pt x="218200" y="138139"/>
                  </a:lnTo>
                  <a:lnTo>
                    <a:pt x="246348" y="108214"/>
                  </a:lnTo>
                  <a:lnTo>
                    <a:pt x="267450" y="74813"/>
                  </a:lnTo>
                  <a:lnTo>
                    <a:pt x="280703" y="38539"/>
                  </a:lnTo>
                  <a:lnTo>
                    <a:pt x="285299" y="0"/>
                  </a:lnTo>
                  <a:lnTo>
                    <a:pt x="285299" y="71324"/>
                  </a:lnTo>
                  <a:lnTo>
                    <a:pt x="280703" y="109864"/>
                  </a:lnTo>
                  <a:lnTo>
                    <a:pt x="267450" y="146138"/>
                  </a:lnTo>
                  <a:lnTo>
                    <a:pt x="246348" y="179539"/>
                  </a:lnTo>
                  <a:lnTo>
                    <a:pt x="218200" y="209464"/>
                  </a:lnTo>
                  <a:lnTo>
                    <a:pt x="183815" y="235305"/>
                  </a:lnTo>
                  <a:lnTo>
                    <a:pt x="143996" y="256458"/>
                  </a:lnTo>
                  <a:lnTo>
                    <a:pt x="99550" y="272317"/>
                  </a:lnTo>
                  <a:lnTo>
                    <a:pt x="51283" y="282276"/>
                  </a:lnTo>
                  <a:lnTo>
                    <a:pt x="0" y="2857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29">
              <a:extLst>
                <a:ext uri="{FF2B5EF4-FFF2-40B4-BE49-F238E27FC236}">
                  <a16:creationId xmlns:a16="http://schemas.microsoft.com/office/drawing/2014/main" id="{1F0F3CBB-7DB5-9506-6357-3C4CCA87C809}"/>
                </a:ext>
              </a:extLst>
            </p:cNvPr>
            <p:cNvSpPr/>
            <p:nvPr/>
          </p:nvSpPr>
          <p:spPr>
            <a:xfrm>
              <a:off x="3946249" y="1962708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89">
                  <a:moveTo>
                    <a:pt x="285299" y="243260"/>
                  </a:moveTo>
                  <a:lnTo>
                    <a:pt x="280703" y="281800"/>
                  </a:lnTo>
                  <a:lnTo>
                    <a:pt x="267450" y="318073"/>
                  </a:lnTo>
                  <a:lnTo>
                    <a:pt x="246348" y="351475"/>
                  </a:lnTo>
                  <a:lnTo>
                    <a:pt x="218200" y="381399"/>
                  </a:lnTo>
                  <a:lnTo>
                    <a:pt x="183815" y="407241"/>
                  </a:lnTo>
                  <a:lnTo>
                    <a:pt x="143996" y="428393"/>
                  </a:lnTo>
                  <a:lnTo>
                    <a:pt x="99550" y="444252"/>
                  </a:lnTo>
                  <a:lnTo>
                    <a:pt x="51283" y="454212"/>
                  </a:lnTo>
                  <a:lnTo>
                    <a:pt x="0" y="457666"/>
                  </a:lnTo>
                  <a:lnTo>
                    <a:pt x="0" y="528991"/>
                  </a:lnTo>
                  <a:lnTo>
                    <a:pt x="51283" y="525537"/>
                  </a:lnTo>
                  <a:lnTo>
                    <a:pt x="99550" y="515577"/>
                  </a:lnTo>
                  <a:lnTo>
                    <a:pt x="143996" y="499718"/>
                  </a:lnTo>
                  <a:lnTo>
                    <a:pt x="183815" y="478566"/>
                  </a:lnTo>
                  <a:lnTo>
                    <a:pt x="218200" y="452724"/>
                  </a:lnTo>
                  <a:lnTo>
                    <a:pt x="246348" y="422800"/>
                  </a:lnTo>
                  <a:lnTo>
                    <a:pt x="267450" y="389398"/>
                  </a:lnTo>
                  <a:lnTo>
                    <a:pt x="280703" y="353125"/>
                  </a:lnTo>
                  <a:lnTo>
                    <a:pt x="285299" y="314585"/>
                  </a:lnTo>
                  <a:lnTo>
                    <a:pt x="285299" y="243260"/>
                  </a:lnTo>
                  <a:lnTo>
                    <a:pt x="280057" y="202259"/>
                  </a:lnTo>
                  <a:lnTo>
                    <a:pt x="264914" y="163623"/>
                  </a:lnTo>
                  <a:lnTo>
                    <a:pt x="240744" y="128203"/>
                  </a:lnTo>
                  <a:lnTo>
                    <a:pt x="208425" y="96847"/>
                  </a:lnTo>
                  <a:lnTo>
                    <a:pt x="168832" y="70405"/>
                  </a:lnTo>
                  <a:lnTo>
                    <a:pt x="122840" y="49727"/>
                  </a:lnTo>
                  <a:lnTo>
                    <a:pt x="71324" y="35662"/>
                  </a:lnTo>
                  <a:lnTo>
                    <a:pt x="71324" y="0"/>
                  </a:lnTo>
                  <a:lnTo>
                    <a:pt x="0" y="64516"/>
                  </a:lnTo>
                  <a:lnTo>
                    <a:pt x="71324" y="142649"/>
                  </a:lnTo>
                  <a:lnTo>
                    <a:pt x="71324" y="106987"/>
                  </a:lnTo>
                  <a:lnTo>
                    <a:pt x="123431" y="121274"/>
                  </a:lnTo>
                  <a:lnTo>
                    <a:pt x="170057" y="142424"/>
                  </a:lnTo>
                  <a:lnTo>
                    <a:pt x="210181" y="169600"/>
                  </a:lnTo>
                  <a:lnTo>
                    <a:pt x="242782" y="201967"/>
                  </a:lnTo>
                  <a:lnTo>
                    <a:pt x="266838" y="238686"/>
                  </a:lnTo>
                  <a:lnTo>
                    <a:pt x="281325" y="27892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30">
            <a:extLst>
              <a:ext uri="{FF2B5EF4-FFF2-40B4-BE49-F238E27FC236}">
                <a16:creationId xmlns:a16="http://schemas.microsoft.com/office/drawing/2014/main" id="{323A97A3-D142-12EB-A501-D60FD2D3FDA1}"/>
              </a:ext>
            </a:extLst>
          </p:cNvPr>
          <p:cNvSpPr txBox="1"/>
          <p:nvPr/>
        </p:nvSpPr>
        <p:spPr>
          <a:xfrm>
            <a:off x="10916150" y="3080763"/>
            <a:ext cx="123111" cy="737272"/>
          </a:xfrm>
          <a:prstGeom prst="rect">
            <a:avLst/>
          </a:prstGeom>
        </p:spPr>
        <p:txBody>
          <a:bodyPr vert="vert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s-ES" sz="800" b="1" spc="-10" dirty="0" err="1">
                <a:latin typeface="Arial"/>
                <a:cs typeface="Arial"/>
              </a:rPr>
              <a:t>sobreescribe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161" name="object 9">
            <a:extLst>
              <a:ext uri="{FF2B5EF4-FFF2-40B4-BE49-F238E27FC236}">
                <a16:creationId xmlns:a16="http://schemas.microsoft.com/office/drawing/2014/main" id="{AD5F17BA-959A-89D1-015E-D0BAD490EA1C}"/>
              </a:ext>
            </a:extLst>
          </p:cNvPr>
          <p:cNvGrpSpPr/>
          <p:nvPr/>
        </p:nvGrpSpPr>
        <p:grpSpPr>
          <a:xfrm>
            <a:off x="9650162" y="3721004"/>
            <a:ext cx="740410" cy="217804"/>
            <a:chOff x="3210687" y="1914685"/>
            <a:chExt cx="740410" cy="217804"/>
          </a:xfrm>
        </p:grpSpPr>
        <p:sp>
          <p:nvSpPr>
            <p:cNvPr id="162" name="object 10">
              <a:extLst>
                <a:ext uri="{FF2B5EF4-FFF2-40B4-BE49-F238E27FC236}">
                  <a16:creationId xmlns:a16="http://schemas.microsoft.com/office/drawing/2014/main" id="{9B51F867-753F-383E-34F0-AEBD6B877442}"/>
                </a:ext>
              </a:extLst>
            </p:cNvPr>
            <p:cNvSpPr/>
            <p:nvPr/>
          </p:nvSpPr>
          <p:spPr>
            <a:xfrm>
              <a:off x="3215449" y="1919447"/>
              <a:ext cx="730885" cy="208279"/>
            </a:xfrm>
            <a:custGeom>
              <a:avLst/>
              <a:gdLst/>
              <a:ahLst/>
              <a:cxnLst/>
              <a:rect l="l" t="t" r="r" b="b"/>
              <a:pathLst>
                <a:path w="730885" h="208280">
                  <a:moveTo>
                    <a:pt x="730799" y="208199"/>
                  </a:moveTo>
                  <a:lnTo>
                    <a:pt x="0" y="208199"/>
                  </a:lnTo>
                  <a:lnTo>
                    <a:pt x="0" y="0"/>
                  </a:lnTo>
                  <a:lnTo>
                    <a:pt x="730799" y="0"/>
                  </a:lnTo>
                  <a:lnTo>
                    <a:pt x="730799" y="20819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1">
              <a:extLst>
                <a:ext uri="{FF2B5EF4-FFF2-40B4-BE49-F238E27FC236}">
                  <a16:creationId xmlns:a16="http://schemas.microsoft.com/office/drawing/2014/main" id="{ADDFCDF8-F847-5C0F-057F-A140589FAFEE}"/>
                </a:ext>
              </a:extLst>
            </p:cNvPr>
            <p:cNvSpPr/>
            <p:nvPr/>
          </p:nvSpPr>
          <p:spPr>
            <a:xfrm>
              <a:off x="3215449" y="1919447"/>
              <a:ext cx="730885" cy="208279"/>
            </a:xfrm>
            <a:custGeom>
              <a:avLst/>
              <a:gdLst/>
              <a:ahLst/>
              <a:cxnLst/>
              <a:rect l="l" t="t" r="r" b="b"/>
              <a:pathLst>
                <a:path w="730885" h="208280">
                  <a:moveTo>
                    <a:pt x="0" y="0"/>
                  </a:moveTo>
                  <a:lnTo>
                    <a:pt x="730799" y="0"/>
                  </a:lnTo>
                  <a:lnTo>
                    <a:pt x="730799" y="208199"/>
                  </a:lnTo>
                  <a:lnTo>
                    <a:pt x="0" y="20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2">
            <a:extLst>
              <a:ext uri="{FF2B5EF4-FFF2-40B4-BE49-F238E27FC236}">
                <a16:creationId xmlns:a16="http://schemas.microsoft.com/office/drawing/2014/main" id="{763082E3-9177-0E0B-EA19-BE18CA284D26}"/>
              </a:ext>
            </a:extLst>
          </p:cNvPr>
          <p:cNvSpPr txBox="1"/>
          <p:nvPr/>
        </p:nvSpPr>
        <p:spPr>
          <a:xfrm>
            <a:off x="9657169" y="3745479"/>
            <a:ext cx="7264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lang="es-ES" sz="900" b="1" spc="-10" dirty="0">
                <a:latin typeface="Arial"/>
                <a:cs typeface="Arial"/>
              </a:rPr>
              <a:t>repositorio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165" name="object 9">
            <a:extLst>
              <a:ext uri="{FF2B5EF4-FFF2-40B4-BE49-F238E27FC236}">
                <a16:creationId xmlns:a16="http://schemas.microsoft.com/office/drawing/2014/main" id="{D57B0371-F31E-1AFC-F230-C56C784920C9}"/>
              </a:ext>
            </a:extLst>
          </p:cNvPr>
          <p:cNvGrpSpPr/>
          <p:nvPr/>
        </p:nvGrpSpPr>
        <p:grpSpPr>
          <a:xfrm>
            <a:off x="9433678" y="4487801"/>
            <a:ext cx="817227" cy="240433"/>
            <a:chOff x="3210687" y="1914685"/>
            <a:chExt cx="740410" cy="217804"/>
          </a:xfrm>
        </p:grpSpPr>
        <p:sp>
          <p:nvSpPr>
            <p:cNvPr id="166" name="object 10">
              <a:extLst>
                <a:ext uri="{FF2B5EF4-FFF2-40B4-BE49-F238E27FC236}">
                  <a16:creationId xmlns:a16="http://schemas.microsoft.com/office/drawing/2014/main" id="{90D7DCD7-37B2-13B7-A736-D0AAAE40F009}"/>
                </a:ext>
              </a:extLst>
            </p:cNvPr>
            <p:cNvSpPr/>
            <p:nvPr/>
          </p:nvSpPr>
          <p:spPr>
            <a:xfrm>
              <a:off x="3215449" y="1919447"/>
              <a:ext cx="730885" cy="208279"/>
            </a:xfrm>
            <a:custGeom>
              <a:avLst/>
              <a:gdLst/>
              <a:ahLst/>
              <a:cxnLst/>
              <a:rect l="l" t="t" r="r" b="b"/>
              <a:pathLst>
                <a:path w="730885" h="208280">
                  <a:moveTo>
                    <a:pt x="730799" y="208199"/>
                  </a:moveTo>
                  <a:lnTo>
                    <a:pt x="0" y="208199"/>
                  </a:lnTo>
                  <a:lnTo>
                    <a:pt x="0" y="0"/>
                  </a:lnTo>
                  <a:lnTo>
                    <a:pt x="730799" y="0"/>
                  </a:lnTo>
                  <a:lnTo>
                    <a:pt x="730799" y="20819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1">
              <a:extLst>
                <a:ext uri="{FF2B5EF4-FFF2-40B4-BE49-F238E27FC236}">
                  <a16:creationId xmlns:a16="http://schemas.microsoft.com/office/drawing/2014/main" id="{6312B1FB-CC08-2556-5260-0B58F52245E8}"/>
                </a:ext>
              </a:extLst>
            </p:cNvPr>
            <p:cNvSpPr/>
            <p:nvPr/>
          </p:nvSpPr>
          <p:spPr>
            <a:xfrm>
              <a:off x="3215449" y="1919447"/>
              <a:ext cx="730885" cy="208279"/>
            </a:xfrm>
            <a:custGeom>
              <a:avLst/>
              <a:gdLst/>
              <a:ahLst/>
              <a:cxnLst/>
              <a:rect l="l" t="t" r="r" b="b"/>
              <a:pathLst>
                <a:path w="730885" h="208280">
                  <a:moveTo>
                    <a:pt x="0" y="0"/>
                  </a:moveTo>
                  <a:lnTo>
                    <a:pt x="730799" y="0"/>
                  </a:lnTo>
                  <a:lnTo>
                    <a:pt x="730799" y="208199"/>
                  </a:lnTo>
                  <a:lnTo>
                    <a:pt x="0" y="20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2">
            <a:extLst>
              <a:ext uri="{FF2B5EF4-FFF2-40B4-BE49-F238E27FC236}">
                <a16:creationId xmlns:a16="http://schemas.microsoft.com/office/drawing/2014/main" id="{3655F88D-B674-483F-262D-4A379E8EF013}"/>
              </a:ext>
            </a:extLst>
          </p:cNvPr>
          <p:cNvSpPr txBox="1"/>
          <p:nvPr/>
        </p:nvSpPr>
        <p:spPr>
          <a:xfrm>
            <a:off x="9440684" y="4512276"/>
            <a:ext cx="90413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lang="es-ES" sz="900" b="1" spc="-10" dirty="0" err="1">
                <a:latin typeface="Arial"/>
                <a:cs typeface="Arial"/>
              </a:rPr>
              <a:t>environment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69" name="object 39">
            <a:extLst>
              <a:ext uri="{FF2B5EF4-FFF2-40B4-BE49-F238E27FC236}">
                <a16:creationId xmlns:a16="http://schemas.microsoft.com/office/drawing/2014/main" id="{903E32C1-70E7-3002-48F5-EB6E4301A866}"/>
              </a:ext>
            </a:extLst>
          </p:cNvPr>
          <p:cNvSpPr txBox="1"/>
          <p:nvPr/>
        </p:nvSpPr>
        <p:spPr>
          <a:xfrm>
            <a:off x="7253937" y="4979699"/>
            <a:ext cx="2787943" cy="197490"/>
          </a:xfrm>
          <a:prstGeom prst="rect">
            <a:avLst/>
          </a:prstGeom>
          <a:solidFill>
            <a:schemeClr val="bg1"/>
          </a:solidFill>
          <a:ln w="6350">
            <a:solidFill>
              <a:srgbClr val="9673A6"/>
            </a:solidFill>
          </a:ln>
        </p:spPr>
        <p:txBody>
          <a:bodyPr vert="horz" wrap="none" lIns="0" tIns="12700" rIns="0" bIns="0" rtlCol="0">
            <a:spAutoFit/>
          </a:bodyPr>
          <a:lstStyle/>
          <a:p>
            <a:pPr marL="123189">
              <a:spcBef>
                <a:spcPts val="100"/>
              </a:spcBef>
            </a:pPr>
            <a:r>
              <a:rPr lang="es-ES" sz="1200" dirty="0">
                <a:solidFill>
                  <a:srgbClr val="B85450"/>
                </a:solidFill>
                <a:latin typeface="Courier New"/>
                <a:cs typeface="Courier New"/>
              </a:rPr>
              <a:t>echo</a:t>
            </a:r>
            <a:r>
              <a:rPr lang="es-ES" sz="1200" spc="-45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lang="es-ES" sz="1200" dirty="0">
                <a:solidFill>
                  <a:srgbClr val="B85450"/>
                </a:solidFill>
                <a:latin typeface="Courier New"/>
                <a:cs typeface="Courier New"/>
              </a:rPr>
              <a:t>"</a:t>
            </a:r>
            <a:r>
              <a:rPr lang="es-ES" sz="1200" dirty="0" err="1">
                <a:solidFill>
                  <a:srgbClr val="B85450"/>
                </a:solidFill>
                <a:latin typeface="Courier New"/>
                <a:cs typeface="Courier New"/>
              </a:rPr>
              <a:t>Hello</a:t>
            </a:r>
            <a:r>
              <a:rPr lang="es-ES" sz="1200" spc="-45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lang="es-ES" sz="1200" dirty="0">
                <a:solidFill>
                  <a:srgbClr val="B85450"/>
                </a:solidFill>
                <a:latin typeface="Courier New"/>
                <a:cs typeface="Courier New"/>
              </a:rPr>
              <a:t>${{</a:t>
            </a:r>
            <a:r>
              <a:rPr lang="es-ES" sz="1200" spc="-45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lang="es-ES" sz="1200" dirty="0" err="1">
                <a:solidFill>
                  <a:srgbClr val="B85450"/>
                </a:solidFill>
                <a:latin typeface="Courier New"/>
                <a:cs typeface="Courier New"/>
              </a:rPr>
              <a:t>vars.NAME</a:t>
            </a:r>
            <a:r>
              <a:rPr lang="es-ES" sz="1200" spc="-45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lang="es-ES" sz="1200" spc="-25" dirty="0">
                <a:solidFill>
                  <a:srgbClr val="B85450"/>
                </a:solidFill>
                <a:latin typeface="Courier New"/>
                <a:cs typeface="Courier New"/>
              </a:rPr>
              <a:t>}}"</a:t>
            </a:r>
            <a:endParaRPr lang="es-ES"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4233" y="1533022"/>
            <a:ext cx="9043495" cy="4258345"/>
          </a:xfrm>
          <a:prstGeom prst="rect">
            <a:avLst/>
          </a:prstGeom>
          <a:solidFill>
            <a:srgbClr val="222222"/>
          </a:solidFill>
          <a:ln w="9524">
            <a:solidFill>
              <a:srgbClr val="66666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 marR="2350135">
              <a:lnSpc>
                <a:spcPct val="112500"/>
              </a:lnSpc>
              <a:spcBef>
                <a:spcPts val="270"/>
              </a:spcBef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My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workflow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</a:p>
          <a:p>
            <a:pPr marL="85725" marR="2350135">
              <a:lnSpc>
                <a:spcPct val="112500"/>
              </a:lnSpc>
              <a:spcBef>
                <a:spcPts val="270"/>
              </a:spcBef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on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[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push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,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pull_request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]</a:t>
            </a:r>
            <a:endParaRPr lang="es-ES" sz="1400" dirty="0">
              <a:latin typeface="Courier New"/>
              <a:cs typeface="Courier New"/>
            </a:endParaRPr>
          </a:p>
          <a:p>
            <a:pPr>
              <a:spcBef>
                <a:spcPts val="365"/>
              </a:spcBef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env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WORKFLOW_ENV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workflow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</a:p>
          <a:p>
            <a:pPr marL="313690" marR="2273935">
              <a:lnSpc>
                <a:spcPct val="112500"/>
              </a:lnSpc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DEF_LEVEL_ENV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workflow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</a:p>
          <a:p>
            <a:pPr>
              <a:spcBef>
                <a:spcPts val="365"/>
              </a:spcBef>
            </a:pPr>
            <a:r>
              <a:rPr lang="es-ES" sz="1400" spc="-10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  <a:spcBef>
                <a:spcPts val="150"/>
              </a:spcBef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echo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ubuntu-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latest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env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DEF_LEVEL_ENV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job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</a:p>
          <a:p>
            <a:pPr marL="313690" marR="2273935">
              <a:lnSpc>
                <a:spcPct val="112500"/>
              </a:lnSpc>
            </a:pPr>
            <a:r>
              <a:rPr lang="es-ES" sz="1400" spc="-10" dirty="0" err="1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619125" marR="749935" indent="-152400">
              <a:lnSpc>
                <a:spcPct val="112500"/>
              </a:lnSpc>
              <a:buClr>
                <a:srgbClr val="A9B7C6"/>
              </a:buClr>
              <a:buChar char="-"/>
              <a:tabLst>
                <a:tab pos="619125" algn="l"/>
                <a:tab pos="2904490" algn="l"/>
              </a:tabLst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Print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   </a:t>
            </a: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env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   </a:t>
            </a: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DEF_LEVEL_ENV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step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</a:p>
          <a:p>
            <a:pPr marL="466725" marR="749935">
              <a:lnSpc>
                <a:spcPct val="112500"/>
              </a:lnSpc>
              <a:buClr>
                <a:srgbClr val="A9B7C6"/>
              </a:buClr>
              <a:tabLst>
                <a:tab pos="619125" algn="l"/>
                <a:tab pos="2904490" algn="l"/>
              </a:tabLst>
            </a:pP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50" dirty="0">
                <a:solidFill>
                  <a:srgbClr val="A9B7C6"/>
                </a:solidFill>
                <a:latin typeface="Courier New"/>
                <a:cs typeface="Courier New"/>
              </a:rPr>
              <a:t>|</a:t>
            </a:r>
            <a:endParaRPr lang="es-ES" sz="1400" dirty="0">
              <a:latin typeface="Courier New"/>
              <a:cs typeface="Courier New"/>
            </a:endParaRPr>
          </a:p>
          <a:p>
            <a:pPr marL="771525">
              <a:spcBef>
                <a:spcPts val="150"/>
              </a:spcBef>
            </a:pP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echo "Step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env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var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 $DEF_LEVEL_ENV "</a:t>
            </a:r>
          </a:p>
          <a:p>
            <a:pPr marL="618490" marR="1588770" indent="-152400">
              <a:lnSpc>
                <a:spcPct val="112500"/>
              </a:lnSpc>
              <a:buClr>
                <a:srgbClr val="A9B7C6"/>
              </a:buClr>
              <a:buChar char="-"/>
              <a:tabLst>
                <a:tab pos="61849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uses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actions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/setup-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node@v3 </a:t>
            </a: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AEFEC2C7-6185-F51A-9688-38EC5B685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 err="1"/>
              <a:t>Sintáxis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8D94A77F-53D4-2562-2885-6EF6641F05A8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Marcador de texto 59">
            <a:extLst>
              <a:ext uri="{FF2B5EF4-FFF2-40B4-BE49-F238E27FC236}">
                <a16:creationId xmlns:a16="http://schemas.microsoft.com/office/drawing/2014/main" id="{456E95C4-6755-BAD3-1DDC-A5149D0BD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56261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4499" y="2426734"/>
            <a:ext cx="3975100" cy="3369733"/>
          </a:xfrm>
          <a:custGeom>
            <a:avLst/>
            <a:gdLst/>
            <a:ahLst/>
            <a:cxnLst/>
            <a:rect l="l" t="t" r="r" b="b"/>
            <a:pathLst>
              <a:path w="2981325" h="2527300">
                <a:moveTo>
                  <a:pt x="0" y="2527149"/>
                </a:moveTo>
                <a:lnTo>
                  <a:pt x="2980799" y="2527149"/>
                </a:lnTo>
                <a:lnTo>
                  <a:pt x="2980799" y="0"/>
                </a:lnTo>
                <a:lnTo>
                  <a:pt x="0" y="0"/>
                </a:lnTo>
                <a:lnTo>
                  <a:pt x="0" y="252714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34499" y="1959132"/>
            <a:ext cx="3975100" cy="331651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25307" rIns="0" bIns="0" rtlCol="0">
            <a:spAutoFit/>
          </a:bodyPr>
          <a:lstStyle/>
          <a:p>
            <a:pPr marL="864425">
              <a:spcBef>
                <a:spcPts val="987"/>
              </a:spcBef>
            </a:pPr>
            <a:r>
              <a:rPr lang="es-ES" sz="1333" b="1" spc="-13" dirty="0">
                <a:latin typeface="Arial"/>
                <a:cs typeface="Arial"/>
              </a:rPr>
              <a:t>F</a:t>
            </a:r>
            <a:r>
              <a:rPr sz="1333" b="1" spc="-13" dirty="0" err="1">
                <a:latin typeface="Arial"/>
                <a:cs typeface="Arial"/>
              </a:rPr>
              <a:t>unciones</a:t>
            </a:r>
            <a:r>
              <a:rPr lang="es-ES" sz="1333" b="1" spc="-13" dirty="0">
                <a:latin typeface="Arial"/>
                <a:cs typeface="Arial"/>
              </a:rPr>
              <a:t> ‘general </a:t>
            </a:r>
            <a:r>
              <a:rPr lang="es-ES" sz="1333" b="1" spc="-13" dirty="0" err="1">
                <a:latin typeface="Arial"/>
                <a:cs typeface="Arial"/>
              </a:rPr>
              <a:t>purpose</a:t>
            </a:r>
            <a:r>
              <a:rPr lang="es-ES" sz="1333" b="1" spc="-13" dirty="0">
                <a:latin typeface="Arial"/>
                <a:cs typeface="Arial"/>
              </a:rPr>
              <a:t>'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0034" y="2426716"/>
            <a:ext cx="3975100" cy="3369733"/>
          </a:xfrm>
          <a:custGeom>
            <a:avLst/>
            <a:gdLst/>
            <a:ahLst/>
            <a:cxnLst/>
            <a:rect l="l" t="t" r="r" b="b"/>
            <a:pathLst>
              <a:path w="2981325" h="2527300">
                <a:moveTo>
                  <a:pt x="0" y="2527199"/>
                </a:moveTo>
                <a:lnTo>
                  <a:pt x="2980799" y="2527199"/>
                </a:lnTo>
                <a:lnTo>
                  <a:pt x="2980799" y="0"/>
                </a:lnTo>
                <a:lnTo>
                  <a:pt x="0" y="0"/>
                </a:lnTo>
                <a:lnTo>
                  <a:pt x="0" y="2527199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4710034" y="1959116"/>
            <a:ext cx="3975100" cy="331651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125307" rIns="0" bIns="0" rtlCol="0">
            <a:spAutoFit/>
          </a:bodyPr>
          <a:lstStyle/>
          <a:p>
            <a:pPr marL="1028674">
              <a:spcBef>
                <a:spcPts val="987"/>
              </a:spcBef>
            </a:pPr>
            <a:r>
              <a:rPr lang="es-ES" sz="1333" b="1" spc="-13" dirty="0">
                <a:latin typeface="Arial"/>
                <a:cs typeface="Arial"/>
              </a:rPr>
              <a:t>F</a:t>
            </a:r>
            <a:r>
              <a:rPr sz="1333" b="1" spc="-13" dirty="0" err="1">
                <a:latin typeface="Arial"/>
                <a:cs typeface="Arial"/>
              </a:rPr>
              <a:t>unciones</a:t>
            </a:r>
            <a:r>
              <a:rPr lang="es-ES" sz="1333" b="1" spc="-13" dirty="0">
                <a:latin typeface="Arial"/>
                <a:cs typeface="Arial"/>
              </a:rPr>
              <a:t> de control de estado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467" y="3646341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346278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contains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5532" y="3646341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244681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startsWith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467" y="4295274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346278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endsWith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5516" y="4295274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346278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from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JSON()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450" y="4944208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447875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to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JSON()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5516" y="4944208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203195" algn="ctr">
              <a:spcBef>
                <a:spcPts val="987"/>
              </a:spcBef>
            </a:pPr>
            <a:r>
              <a:rPr lang="es-ES" sz="1333" spc="-67" dirty="0" err="1">
                <a:solidFill>
                  <a:srgbClr val="B85450"/>
                </a:solidFill>
                <a:latin typeface="Courier New"/>
                <a:cs typeface="Courier New"/>
              </a:rPr>
              <a:t>format</a:t>
            </a:r>
            <a:r>
              <a:rPr lang="es-ES" sz="1333" spc="-67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67" y="2572093"/>
            <a:ext cx="3490807" cy="6324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lang="es-ES" sz="1333" spc="13" dirty="0">
                <a:latin typeface="Arial"/>
                <a:cs typeface="Arial"/>
              </a:rPr>
              <a:t>Proporciona un conjunto de f</a:t>
            </a:r>
            <a:r>
              <a:rPr sz="1333" spc="13" dirty="0" err="1">
                <a:latin typeface="Arial"/>
                <a:cs typeface="Arial"/>
              </a:rPr>
              <a:t>unciones</a:t>
            </a:r>
            <a:r>
              <a:rPr lang="es-ES" sz="1333" spc="13" dirty="0">
                <a:latin typeface="Arial"/>
                <a:cs typeface="Arial"/>
              </a:rPr>
              <a:t> de utilidad para</a:t>
            </a:r>
            <a:r>
              <a:rPr sz="1333" spc="60" dirty="0">
                <a:latin typeface="Arial"/>
                <a:cs typeface="Arial"/>
              </a:rPr>
              <a:t> </a:t>
            </a:r>
            <a:r>
              <a:rPr lang="es-ES" sz="1333" spc="-13" dirty="0">
                <a:latin typeface="Arial"/>
                <a:cs typeface="Arial"/>
              </a:rPr>
              <a:t>trabajar</a:t>
            </a:r>
            <a:r>
              <a:rPr sz="1333" spc="-13" dirty="0">
                <a:latin typeface="Arial"/>
                <a:cs typeface="Arial"/>
              </a:rPr>
              <a:t> </a:t>
            </a:r>
            <a:r>
              <a:rPr sz="1333" spc="27" dirty="0">
                <a:latin typeface="Arial"/>
                <a:cs typeface="Arial"/>
              </a:rPr>
              <a:t>con</a:t>
            </a:r>
            <a:r>
              <a:rPr sz="1333" spc="73" dirty="0">
                <a:latin typeface="Arial"/>
                <a:cs typeface="Arial"/>
              </a:rPr>
              <a:t> </a:t>
            </a:r>
            <a:r>
              <a:rPr sz="1333" spc="27" dirty="0" err="1">
                <a:latin typeface="Arial"/>
                <a:cs typeface="Arial"/>
              </a:rPr>
              <a:t>datos</a:t>
            </a:r>
            <a:r>
              <a:rPr lang="es-ES" sz="1333" spc="27" dirty="0">
                <a:latin typeface="Arial"/>
                <a:cs typeface="Arial"/>
              </a:rPr>
              <a:t> de variables, contextos, etc..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8599" y="2379534"/>
            <a:ext cx="2816013" cy="923073"/>
          </a:xfrm>
          <a:prstGeom prst="rect">
            <a:avLst/>
          </a:prstGeom>
          <a:solidFill>
            <a:srgbClr val="E1D4E7">
              <a:alpha val="50000"/>
            </a:srgbClr>
          </a:solidFill>
        </p:spPr>
        <p:txBody>
          <a:bodyPr vert="horz" wrap="square" lIns="0" tIns="101600" rIns="0" bIns="0" rtlCol="0">
            <a:spAutoFit/>
          </a:bodyPr>
          <a:lstStyle/>
          <a:p>
            <a:pPr marL="114297" marR="262460">
              <a:spcBef>
                <a:spcPts val="800"/>
              </a:spcBef>
            </a:pPr>
            <a:r>
              <a:rPr lang="es-ES" sz="1333" dirty="0" err="1">
                <a:solidFill>
                  <a:srgbClr val="B85450"/>
                </a:solidFill>
                <a:latin typeface="Courier New"/>
                <a:cs typeface="Courier New"/>
              </a:rPr>
              <a:t>from</a:t>
            </a:r>
            <a:r>
              <a:rPr sz="1333" dirty="0">
                <a:solidFill>
                  <a:srgbClr val="B85450"/>
                </a:solidFill>
                <a:latin typeface="Courier New"/>
                <a:cs typeface="Courier New"/>
              </a:rPr>
              <a:t>JSON()</a:t>
            </a:r>
            <a:r>
              <a:rPr sz="1333" spc="-407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lang="es-ES" sz="1333" dirty="0">
                <a:latin typeface="Arial"/>
                <a:cs typeface="Arial"/>
              </a:rPr>
              <a:t>puede</a:t>
            </a:r>
            <a:r>
              <a:rPr sz="1333" spc="33" dirty="0">
                <a:latin typeface="Arial"/>
                <a:cs typeface="Arial"/>
              </a:rPr>
              <a:t> </a:t>
            </a:r>
            <a:r>
              <a:rPr sz="1333" dirty="0">
                <a:latin typeface="Arial"/>
                <a:cs typeface="Arial"/>
              </a:rPr>
              <a:t>ser</a:t>
            </a:r>
            <a:r>
              <a:rPr sz="1333" spc="33" dirty="0">
                <a:latin typeface="Arial"/>
                <a:cs typeface="Arial"/>
              </a:rPr>
              <a:t> </a:t>
            </a:r>
            <a:r>
              <a:rPr sz="1333" dirty="0">
                <a:latin typeface="Arial"/>
                <a:cs typeface="Arial"/>
              </a:rPr>
              <a:t>usado </a:t>
            </a:r>
            <a:r>
              <a:rPr sz="1333" spc="33" dirty="0">
                <a:latin typeface="Arial"/>
                <a:cs typeface="Arial"/>
              </a:rPr>
              <a:t>para </a:t>
            </a:r>
            <a:r>
              <a:rPr sz="1333" dirty="0">
                <a:latin typeface="Arial"/>
                <a:cs typeface="Arial"/>
              </a:rPr>
              <a:t>convertir</a:t>
            </a:r>
            <a:r>
              <a:rPr sz="1333" spc="113" dirty="0">
                <a:latin typeface="Arial"/>
                <a:cs typeface="Arial"/>
              </a:rPr>
              <a:t> </a:t>
            </a:r>
            <a:r>
              <a:rPr sz="1333" dirty="0">
                <a:latin typeface="Arial"/>
                <a:cs typeface="Arial"/>
              </a:rPr>
              <a:t>variables</a:t>
            </a:r>
            <a:r>
              <a:rPr sz="1333" spc="113" dirty="0">
                <a:latin typeface="Arial"/>
                <a:cs typeface="Arial"/>
              </a:rPr>
              <a:t> </a:t>
            </a:r>
            <a:r>
              <a:rPr sz="1333" spc="80" dirty="0">
                <a:latin typeface="Arial"/>
                <a:cs typeface="Arial"/>
              </a:rPr>
              <a:t>de</a:t>
            </a:r>
            <a:r>
              <a:rPr sz="1333" spc="127" dirty="0">
                <a:latin typeface="Arial"/>
                <a:cs typeface="Arial"/>
              </a:rPr>
              <a:t> </a:t>
            </a: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string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sz="1333" spc="80" dirty="0">
                <a:latin typeface="Arial"/>
                <a:cs typeface="Arial"/>
              </a:rPr>
              <a:t>a</a:t>
            </a:r>
            <a:r>
              <a:rPr sz="1333" spc="93" dirty="0">
                <a:latin typeface="Arial"/>
                <a:cs typeface="Arial"/>
              </a:rPr>
              <a:t> </a:t>
            </a:r>
            <a:r>
              <a:rPr sz="1333" spc="27" dirty="0" err="1">
                <a:latin typeface="Arial"/>
                <a:cs typeface="Arial"/>
              </a:rPr>
              <a:t>diferente</a:t>
            </a:r>
            <a:r>
              <a:rPr lang="es-ES" sz="1333" spc="107" dirty="0">
                <a:latin typeface="Arial"/>
                <a:cs typeface="Arial"/>
              </a:rPr>
              <a:t>s </a:t>
            </a:r>
            <a:r>
              <a:rPr sz="1333" spc="-13" dirty="0" err="1">
                <a:latin typeface="Arial"/>
                <a:cs typeface="Arial"/>
              </a:rPr>
              <a:t>tipos</a:t>
            </a:r>
            <a:r>
              <a:rPr lang="es-ES" sz="1333" spc="-13" dirty="0">
                <a:latin typeface="Arial"/>
                <a:cs typeface="Arial"/>
              </a:rPr>
              <a:t> de datos</a:t>
            </a:r>
            <a:r>
              <a:rPr sz="1333" spc="-13" dirty="0">
                <a:latin typeface="Arial"/>
                <a:cs typeface="Arial"/>
              </a:rPr>
              <a:t>.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08566" y="1959133"/>
            <a:ext cx="2816013" cy="420793"/>
          </a:xfrm>
          <a:custGeom>
            <a:avLst/>
            <a:gdLst/>
            <a:ahLst/>
            <a:cxnLst/>
            <a:rect l="l" t="t" r="r" b="b"/>
            <a:pathLst>
              <a:path w="2112009" h="315594">
                <a:moveTo>
                  <a:pt x="2111999" y="315299"/>
                </a:moveTo>
                <a:lnTo>
                  <a:pt x="0" y="315299"/>
                </a:lnTo>
                <a:lnTo>
                  <a:pt x="0" y="0"/>
                </a:lnTo>
                <a:lnTo>
                  <a:pt x="2111999" y="0"/>
                </a:lnTo>
                <a:lnTo>
                  <a:pt x="2111999" y="315299"/>
                </a:lnTo>
                <a:close/>
              </a:path>
            </a:pathLst>
          </a:custGeom>
          <a:solidFill>
            <a:srgbClr val="E1D4E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9008599" y="2044028"/>
            <a:ext cx="281601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lang="es-ES" sz="1333" b="1" spc="-27" dirty="0">
                <a:latin typeface="Arial"/>
                <a:cs typeface="Arial"/>
              </a:rPr>
              <a:t>Usos</a:t>
            </a:r>
            <a:r>
              <a:rPr sz="1333" b="1" spc="-27" dirty="0">
                <a:latin typeface="Arial"/>
                <a:cs typeface="Arial"/>
              </a:rPr>
              <a:t> 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5000" y="3771450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397077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success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61067" y="3771450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397077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failure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5000" y="4420383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447875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allways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1050" y="4420383"/>
            <a:ext cx="1708573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295479">
              <a:spcBef>
                <a:spcPts val="987"/>
              </a:spcBef>
            </a:pPr>
            <a:r>
              <a:rPr lang="es-ES" sz="1333" spc="-13" dirty="0" err="1">
                <a:solidFill>
                  <a:srgbClr val="B85450"/>
                </a:solidFill>
                <a:latin typeface="Courier New"/>
                <a:cs typeface="Courier New"/>
              </a:rPr>
              <a:t>cancelled</a:t>
            </a:r>
            <a:r>
              <a:rPr sz="1333" spc="-13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endParaRPr sz="1333" dirty="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31616" y="4566866"/>
            <a:ext cx="2816013" cy="1334169"/>
          </a:xfrm>
          <a:prstGeom prst="rect">
            <a:avLst/>
          </a:prstGeom>
          <a:solidFill>
            <a:srgbClr val="E1D4E7">
              <a:alpha val="50000"/>
            </a:srgbClr>
          </a:solidFill>
        </p:spPr>
        <p:txBody>
          <a:bodyPr vert="horz" wrap="square" lIns="0" tIns="102447" rIns="0" bIns="0" rtlCol="0">
            <a:spAutoFit/>
          </a:bodyPr>
          <a:lstStyle/>
          <a:p>
            <a:pPr marL="114297" marR="126150">
              <a:spcBef>
                <a:spcPts val="807"/>
              </a:spcBef>
            </a:pPr>
            <a:r>
              <a:rPr sz="1333" dirty="0">
                <a:solidFill>
                  <a:srgbClr val="B85450"/>
                </a:solidFill>
                <a:latin typeface="Courier New"/>
                <a:cs typeface="Courier New"/>
              </a:rPr>
              <a:t>!</a:t>
            </a:r>
            <a:r>
              <a:rPr lang="es-ES" sz="1333" dirty="0" err="1">
                <a:solidFill>
                  <a:srgbClr val="B85450"/>
                </a:solidFill>
                <a:latin typeface="Courier New"/>
                <a:cs typeface="Courier New"/>
              </a:rPr>
              <a:t>cancelled</a:t>
            </a:r>
            <a:r>
              <a:rPr sz="1333" dirty="0">
                <a:solidFill>
                  <a:srgbClr val="B85450"/>
                </a:solidFill>
                <a:latin typeface="Courier New"/>
                <a:cs typeface="Courier New"/>
              </a:rPr>
              <a:t>()</a:t>
            </a:r>
            <a:r>
              <a:rPr sz="1333" spc="-407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lang="es-ES" sz="1333" dirty="0">
                <a:latin typeface="Arial"/>
                <a:cs typeface="Arial"/>
              </a:rPr>
              <a:t>puede</a:t>
            </a:r>
            <a:r>
              <a:rPr sz="1333" spc="33" dirty="0">
                <a:latin typeface="Arial"/>
                <a:cs typeface="Arial"/>
              </a:rPr>
              <a:t> </a:t>
            </a:r>
            <a:r>
              <a:rPr sz="1333" dirty="0">
                <a:latin typeface="Arial"/>
                <a:cs typeface="Arial"/>
              </a:rPr>
              <a:t>ser</a:t>
            </a:r>
            <a:r>
              <a:rPr sz="1333" spc="33" dirty="0">
                <a:latin typeface="Arial"/>
                <a:cs typeface="Arial"/>
              </a:rPr>
              <a:t> </a:t>
            </a:r>
            <a:r>
              <a:rPr sz="1333" dirty="0" err="1">
                <a:latin typeface="Arial"/>
                <a:cs typeface="Arial"/>
              </a:rPr>
              <a:t>usado</a:t>
            </a:r>
            <a:r>
              <a:rPr sz="1333" spc="33" dirty="0">
                <a:latin typeface="Arial"/>
                <a:cs typeface="Arial"/>
              </a:rPr>
              <a:t> </a:t>
            </a:r>
            <a:r>
              <a:rPr lang="es-ES" sz="1333" spc="33" dirty="0">
                <a:latin typeface="Arial"/>
                <a:cs typeface="Arial"/>
              </a:rPr>
              <a:t>para </a:t>
            </a:r>
            <a:r>
              <a:rPr sz="1333" spc="47" dirty="0" err="1">
                <a:latin typeface="Arial"/>
                <a:cs typeface="Arial"/>
              </a:rPr>
              <a:t>ejecutar</a:t>
            </a:r>
            <a:r>
              <a:rPr sz="1333" spc="47" dirty="0">
                <a:latin typeface="Arial"/>
                <a:cs typeface="Arial"/>
              </a:rPr>
              <a:t> </a:t>
            </a:r>
            <a:r>
              <a:rPr lang="es-ES" sz="1333" dirty="0" err="1">
                <a:latin typeface="Arial"/>
                <a:cs typeface="Arial"/>
              </a:rPr>
              <a:t>jobs</a:t>
            </a:r>
            <a:r>
              <a:rPr sz="1333" dirty="0">
                <a:latin typeface="Arial"/>
                <a:cs typeface="Arial"/>
              </a:rPr>
              <a:t> </a:t>
            </a:r>
            <a:r>
              <a:rPr sz="1333" spc="73" dirty="0">
                <a:latin typeface="Arial"/>
                <a:cs typeface="Arial"/>
              </a:rPr>
              <a:t>o</a:t>
            </a:r>
            <a:r>
              <a:rPr sz="1333" spc="67" dirty="0">
                <a:latin typeface="Arial"/>
                <a:cs typeface="Arial"/>
              </a:rPr>
              <a:t> </a:t>
            </a:r>
            <a:r>
              <a:rPr lang="es-ES" sz="1333" dirty="0" err="1">
                <a:latin typeface="Arial"/>
                <a:cs typeface="Arial"/>
              </a:rPr>
              <a:t>steps</a:t>
            </a:r>
            <a:r>
              <a:rPr lang="es-ES" sz="1333" dirty="0">
                <a:latin typeface="Arial"/>
                <a:cs typeface="Arial"/>
              </a:rPr>
              <a:t> aunque </a:t>
            </a:r>
            <a:r>
              <a:rPr sz="1333" dirty="0">
                <a:latin typeface="Arial"/>
                <a:cs typeface="Arial"/>
              </a:rPr>
              <a:t>anterior</a:t>
            </a:r>
            <a:r>
              <a:rPr lang="es-ES" sz="1333" dirty="0">
                <a:latin typeface="Arial"/>
                <a:cs typeface="Arial"/>
              </a:rPr>
              <a:t>es </a:t>
            </a:r>
            <a:r>
              <a:rPr lang="es-ES" sz="1333" dirty="0" err="1">
                <a:latin typeface="Arial"/>
                <a:cs typeface="Arial"/>
              </a:rPr>
              <a:t>jobs</a:t>
            </a:r>
            <a:r>
              <a:rPr sz="1333" spc="107" dirty="0">
                <a:latin typeface="Arial"/>
                <a:cs typeface="Arial"/>
              </a:rPr>
              <a:t> </a:t>
            </a:r>
            <a:r>
              <a:rPr sz="1333" spc="73" dirty="0">
                <a:latin typeface="Arial"/>
                <a:cs typeface="Arial"/>
              </a:rPr>
              <a:t>o</a:t>
            </a:r>
            <a:r>
              <a:rPr sz="1333" spc="100" dirty="0">
                <a:latin typeface="Arial"/>
                <a:cs typeface="Arial"/>
              </a:rPr>
              <a:t> </a:t>
            </a:r>
            <a:r>
              <a:rPr lang="es-ES" sz="1333" dirty="0" err="1">
                <a:latin typeface="Arial"/>
                <a:cs typeface="Arial"/>
              </a:rPr>
              <a:t>steps</a:t>
            </a:r>
            <a:r>
              <a:rPr lang="es-ES" sz="1333" dirty="0">
                <a:latin typeface="Arial"/>
                <a:cs typeface="Arial"/>
              </a:rPr>
              <a:t> hayan fallado, pero que no deben ejecutarse si se cancela el </a:t>
            </a:r>
            <a:r>
              <a:rPr lang="es-ES" sz="1333" dirty="0" err="1">
                <a:latin typeface="Arial"/>
                <a:cs typeface="Arial"/>
              </a:rPr>
              <a:t>workflow</a:t>
            </a:r>
            <a:r>
              <a:rPr sz="1333" spc="-13" dirty="0">
                <a:latin typeface="Arial"/>
                <a:cs typeface="Arial"/>
              </a:rPr>
              <a:t>.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31575" y="4146466"/>
            <a:ext cx="2816013" cy="420793"/>
          </a:xfrm>
          <a:custGeom>
            <a:avLst/>
            <a:gdLst/>
            <a:ahLst/>
            <a:cxnLst/>
            <a:rect l="l" t="t" r="r" b="b"/>
            <a:pathLst>
              <a:path w="2112009" h="315595">
                <a:moveTo>
                  <a:pt x="2111999" y="315299"/>
                </a:moveTo>
                <a:lnTo>
                  <a:pt x="0" y="315299"/>
                </a:lnTo>
                <a:lnTo>
                  <a:pt x="0" y="0"/>
                </a:lnTo>
                <a:lnTo>
                  <a:pt x="2111999" y="0"/>
                </a:lnTo>
                <a:lnTo>
                  <a:pt x="2111999" y="315299"/>
                </a:lnTo>
                <a:close/>
              </a:path>
            </a:pathLst>
          </a:custGeom>
          <a:solidFill>
            <a:srgbClr val="E1D4E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9031616" y="4231361"/>
            <a:ext cx="281601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lang="es-ES" sz="1333" b="1" spc="-27" dirty="0">
                <a:latin typeface="Arial"/>
                <a:cs typeface="Arial"/>
              </a:rPr>
              <a:t>Usos</a:t>
            </a:r>
            <a:r>
              <a:rPr sz="1333" b="1" spc="-27" dirty="0">
                <a:latin typeface="Arial"/>
                <a:cs typeface="Arial"/>
              </a:rPr>
              <a:t> </a:t>
            </a:r>
            <a:endParaRPr sz="1333" dirty="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579" y="3470913"/>
            <a:ext cx="786399" cy="7863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904801" y="2626859"/>
            <a:ext cx="3519593" cy="10427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333" spc="13" dirty="0">
                <a:latin typeface="Arial"/>
                <a:cs typeface="Arial"/>
              </a:rPr>
              <a:t>Proporciona</a:t>
            </a:r>
            <a:r>
              <a:rPr sz="1333" spc="40" dirty="0">
                <a:latin typeface="Arial"/>
                <a:cs typeface="Arial"/>
              </a:rPr>
              <a:t> </a:t>
            </a:r>
            <a:r>
              <a:rPr sz="1333" spc="13" dirty="0">
                <a:latin typeface="Arial"/>
                <a:cs typeface="Arial"/>
              </a:rPr>
              <a:t>a</a:t>
            </a:r>
            <a:r>
              <a:rPr sz="1333" spc="40" dirty="0">
                <a:latin typeface="Arial"/>
                <a:cs typeface="Arial"/>
              </a:rPr>
              <a:t> </a:t>
            </a:r>
            <a:r>
              <a:rPr lang="es-ES" sz="1333" spc="13" dirty="0">
                <a:latin typeface="Arial"/>
                <a:cs typeface="Arial"/>
              </a:rPr>
              <a:t>conjunto</a:t>
            </a:r>
            <a:r>
              <a:rPr sz="1333" spc="40" dirty="0">
                <a:latin typeface="Arial"/>
                <a:cs typeface="Arial"/>
              </a:rPr>
              <a:t> </a:t>
            </a:r>
            <a:r>
              <a:rPr sz="1333" spc="67" dirty="0">
                <a:latin typeface="Arial"/>
                <a:cs typeface="Arial"/>
              </a:rPr>
              <a:t>de</a:t>
            </a:r>
            <a:r>
              <a:rPr sz="1333" spc="40" dirty="0">
                <a:latin typeface="Arial"/>
                <a:cs typeface="Arial"/>
              </a:rPr>
              <a:t> </a:t>
            </a:r>
            <a:r>
              <a:rPr sz="1333" spc="13" dirty="0" err="1">
                <a:latin typeface="Arial"/>
                <a:cs typeface="Arial"/>
              </a:rPr>
              <a:t>funciones</a:t>
            </a:r>
            <a:r>
              <a:rPr sz="1333" spc="47" dirty="0">
                <a:latin typeface="Arial"/>
                <a:cs typeface="Arial"/>
              </a:rPr>
              <a:t> </a:t>
            </a:r>
            <a:r>
              <a:rPr lang="es-ES" sz="1333" spc="47" dirty="0">
                <a:latin typeface="Arial"/>
                <a:cs typeface="Arial"/>
              </a:rPr>
              <a:t>que</a:t>
            </a:r>
            <a:r>
              <a:rPr sz="1333" spc="40" dirty="0">
                <a:latin typeface="Arial"/>
                <a:cs typeface="Arial"/>
              </a:rPr>
              <a:t> </a:t>
            </a:r>
            <a:r>
              <a:rPr sz="1333" spc="13" dirty="0">
                <a:latin typeface="Arial"/>
                <a:cs typeface="Arial"/>
              </a:rPr>
              <a:t>per</a:t>
            </a:r>
            <a:r>
              <a:rPr lang="es-ES" sz="1333" spc="13" dirty="0" err="1">
                <a:latin typeface="Arial"/>
                <a:cs typeface="Arial"/>
              </a:rPr>
              <a:t>miten</a:t>
            </a:r>
            <a:r>
              <a:rPr lang="es-ES" sz="1333" spc="13" dirty="0">
                <a:latin typeface="Arial"/>
                <a:cs typeface="Arial"/>
              </a:rPr>
              <a:t> acceder al</a:t>
            </a:r>
            <a:r>
              <a:rPr sz="1333" spc="100" dirty="0">
                <a:latin typeface="Arial"/>
                <a:cs typeface="Arial"/>
              </a:rPr>
              <a:t> </a:t>
            </a:r>
            <a:r>
              <a:rPr sz="1333" spc="13" dirty="0" err="1">
                <a:latin typeface="Arial"/>
                <a:cs typeface="Arial"/>
              </a:rPr>
              <a:t>estado</a:t>
            </a:r>
            <a:r>
              <a:rPr sz="1333" spc="100" dirty="0">
                <a:latin typeface="Arial"/>
                <a:cs typeface="Arial"/>
              </a:rPr>
              <a:t> </a:t>
            </a:r>
            <a:r>
              <a:rPr sz="1333" spc="67" dirty="0">
                <a:latin typeface="Arial"/>
                <a:cs typeface="Arial"/>
              </a:rPr>
              <a:t>d</a:t>
            </a:r>
            <a:r>
              <a:rPr sz="1333" spc="13" dirty="0">
                <a:latin typeface="Arial"/>
                <a:cs typeface="Arial"/>
              </a:rPr>
              <a:t>el</a:t>
            </a:r>
            <a:r>
              <a:rPr sz="1333" spc="100" dirty="0">
                <a:latin typeface="Arial"/>
                <a:cs typeface="Arial"/>
              </a:rPr>
              <a:t> </a:t>
            </a:r>
            <a:r>
              <a:rPr lang="es-ES" sz="1333" spc="13" dirty="0" err="1">
                <a:latin typeface="Arial"/>
                <a:cs typeface="Arial"/>
              </a:rPr>
              <a:t>workflow</a:t>
            </a:r>
            <a:r>
              <a:rPr sz="1333" spc="13" dirty="0">
                <a:latin typeface="Arial"/>
                <a:cs typeface="Arial"/>
              </a:rPr>
              <a:t>,</a:t>
            </a:r>
            <a:r>
              <a:rPr lang="es-ES" sz="1333" spc="107" dirty="0">
                <a:latin typeface="Arial"/>
                <a:cs typeface="Arial"/>
              </a:rPr>
              <a:t> </a:t>
            </a:r>
            <a:r>
              <a:rPr lang="es-ES" sz="1333" spc="13" dirty="0" err="1">
                <a:latin typeface="Arial"/>
                <a:cs typeface="Arial"/>
              </a:rPr>
              <a:t>jobs</a:t>
            </a:r>
            <a:r>
              <a:rPr lang="es-ES" sz="1333" spc="13" dirty="0">
                <a:latin typeface="Arial"/>
                <a:cs typeface="Arial"/>
              </a:rPr>
              <a:t> o </a:t>
            </a:r>
            <a:r>
              <a:rPr lang="es-ES" sz="1333" spc="13" dirty="0" err="1">
                <a:latin typeface="Arial"/>
                <a:cs typeface="Arial"/>
              </a:rPr>
              <a:t>steps</a:t>
            </a:r>
            <a:r>
              <a:rPr lang="es-ES" sz="1333" spc="13" dirty="0">
                <a:latin typeface="Arial"/>
                <a:cs typeface="Arial"/>
              </a:rPr>
              <a:t> anteriores, para controlar si ciertos </a:t>
            </a:r>
            <a:r>
              <a:rPr lang="es-ES" sz="1333" spc="13" dirty="0" err="1">
                <a:latin typeface="Arial"/>
                <a:cs typeface="Arial"/>
              </a:rPr>
              <a:t>jobs</a:t>
            </a:r>
            <a:r>
              <a:rPr lang="es-ES" sz="1333" spc="13" dirty="0">
                <a:latin typeface="Arial"/>
                <a:cs typeface="Arial"/>
              </a:rPr>
              <a:t> o</a:t>
            </a:r>
            <a:r>
              <a:rPr sz="1333" spc="33" dirty="0">
                <a:latin typeface="Arial"/>
                <a:cs typeface="Arial"/>
              </a:rPr>
              <a:t> </a:t>
            </a:r>
            <a:r>
              <a:rPr lang="es-ES" sz="1333" spc="13" dirty="0" err="1">
                <a:latin typeface="Arial"/>
                <a:cs typeface="Arial"/>
              </a:rPr>
              <a:t>steps</a:t>
            </a:r>
            <a:r>
              <a:rPr sz="1333" spc="73" dirty="0">
                <a:latin typeface="Arial"/>
                <a:cs typeface="Arial"/>
              </a:rPr>
              <a:t> </a:t>
            </a:r>
            <a:r>
              <a:rPr sz="1333" dirty="0" err="1">
                <a:latin typeface="Arial"/>
                <a:cs typeface="Arial"/>
              </a:rPr>
              <a:t>debe</a:t>
            </a:r>
            <a:r>
              <a:rPr lang="es-ES" sz="1333" dirty="0">
                <a:latin typeface="Arial"/>
                <a:cs typeface="Arial"/>
              </a:rPr>
              <a:t>n</a:t>
            </a:r>
            <a:r>
              <a:rPr sz="1333" spc="152" dirty="0">
                <a:latin typeface="Arial"/>
                <a:cs typeface="Arial"/>
              </a:rPr>
              <a:t> </a:t>
            </a:r>
            <a:r>
              <a:rPr sz="1333" dirty="0">
                <a:latin typeface="Arial"/>
                <a:cs typeface="Arial"/>
              </a:rPr>
              <a:t>ser</a:t>
            </a:r>
            <a:r>
              <a:rPr sz="1333" spc="152" dirty="0">
                <a:latin typeface="Arial"/>
                <a:cs typeface="Arial"/>
              </a:rPr>
              <a:t> </a:t>
            </a:r>
            <a:r>
              <a:rPr sz="1333" spc="-13" dirty="0" err="1">
                <a:latin typeface="Arial"/>
                <a:cs typeface="Arial"/>
              </a:rPr>
              <a:t>ejecutado</a:t>
            </a:r>
            <a:r>
              <a:rPr lang="es-ES" sz="1333" spc="-13" dirty="0">
                <a:latin typeface="Arial"/>
                <a:cs typeface="Arial"/>
              </a:rPr>
              <a:t>s (condiciones)</a:t>
            </a:r>
            <a:r>
              <a:rPr sz="1333" spc="-13" dirty="0">
                <a:latin typeface="Arial"/>
                <a:cs typeface="Arial"/>
              </a:rPr>
              <a:t>.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E3A2EF66-F108-CD31-43A4-C9829D359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 err="1"/>
              <a:t>Sintáxis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CE89EA7-B312-5724-8423-3AB1E968D2A3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3A30D05-41BF-CE57-3D33-2F4FAF8E2FDD}"/>
              </a:ext>
            </a:extLst>
          </p:cNvPr>
          <p:cNvSpPr txBox="1"/>
          <p:nvPr/>
        </p:nvSpPr>
        <p:spPr>
          <a:xfrm>
            <a:off x="858619" y="1371431"/>
            <a:ext cx="108849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GitHub ofrece un conjunto de funciones integradas que puedes usar en expresiones. </a:t>
            </a:r>
          </a:p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3"/>
              </a:rPr>
              <a:t>https://docs.github.com/es/actions/learn-github-actions/expressions#functions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0" name="Marcador de texto 59">
            <a:extLst>
              <a:ext uri="{FF2B5EF4-FFF2-40B4-BE49-F238E27FC236}">
                <a16:creationId xmlns:a16="http://schemas.microsoft.com/office/drawing/2014/main" id="{9616E020-2678-06A3-524D-F70E2C2AA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Funciones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7501A396-1CE5-BF32-B5ED-EB19284B1C9B}"/>
              </a:ext>
            </a:extLst>
          </p:cNvPr>
          <p:cNvSpPr txBox="1"/>
          <p:nvPr/>
        </p:nvSpPr>
        <p:spPr>
          <a:xfrm>
            <a:off x="649450" y="5427315"/>
            <a:ext cx="3544639" cy="33165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25307" rIns="0" bIns="0" rtlCol="0">
            <a:spAutoFit/>
          </a:bodyPr>
          <a:lstStyle/>
          <a:p>
            <a:pPr marL="203195" algn="ctr">
              <a:spcBef>
                <a:spcPts val="987"/>
              </a:spcBef>
            </a:pPr>
            <a:r>
              <a:rPr lang="es-ES" sz="1333" dirty="0">
                <a:latin typeface="Courier New"/>
                <a:cs typeface="Courier New"/>
              </a:rPr>
              <a:t>…</a:t>
            </a:r>
            <a:endParaRPr sz="1333" dirty="0">
              <a:latin typeface="Courier New"/>
              <a:cs typeface="Courier New"/>
            </a:endParaRPr>
          </a:p>
        </p:txBody>
      </p:sp>
      <p:pic>
        <p:nvPicPr>
          <p:cNvPr id="42" name="object 28">
            <a:extLst>
              <a:ext uri="{FF2B5EF4-FFF2-40B4-BE49-F238E27FC236}">
                <a16:creationId xmlns:a16="http://schemas.microsoft.com/office/drawing/2014/main" id="{864B8E0A-F3D2-083A-1C86-E7A8523445D6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4876" y="1304314"/>
            <a:ext cx="786399" cy="786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6">
            <a:extLst>
              <a:ext uri="{FF2B5EF4-FFF2-40B4-BE49-F238E27FC236}">
                <a16:creationId xmlns:a16="http://schemas.microsoft.com/office/drawing/2014/main" id="{AEFEC2C7-6185-F51A-9688-38EC5B685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 err="1"/>
              <a:t>Sintáxis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8D94A77F-53D4-2562-2885-6EF6641F05A8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Marcador de texto 59">
            <a:extLst>
              <a:ext uri="{FF2B5EF4-FFF2-40B4-BE49-F238E27FC236}">
                <a16:creationId xmlns:a16="http://schemas.microsoft.com/office/drawing/2014/main" id="{456E95C4-6755-BAD3-1DDC-A5149D0BD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Funciones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CCF83B4-4F76-68EC-FA9D-7AC8921D3968}"/>
              </a:ext>
            </a:extLst>
          </p:cNvPr>
          <p:cNvSpPr txBox="1"/>
          <p:nvPr/>
        </p:nvSpPr>
        <p:spPr>
          <a:xfrm>
            <a:off x="1434233" y="1533022"/>
            <a:ext cx="10110773" cy="2537811"/>
          </a:xfrm>
          <a:prstGeom prst="rect">
            <a:avLst/>
          </a:prstGeom>
          <a:solidFill>
            <a:srgbClr val="222222"/>
          </a:solidFill>
          <a:ln w="9524">
            <a:solidFill>
              <a:srgbClr val="66666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 marR="2350135">
              <a:lnSpc>
                <a:spcPct val="112500"/>
              </a:lnSpc>
              <a:spcBef>
                <a:spcPts val="270"/>
              </a:spcBef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My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workflow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</a:p>
          <a:p>
            <a:pPr marL="85725" marR="2350135">
              <a:lnSpc>
                <a:spcPct val="112500"/>
              </a:lnSpc>
              <a:spcBef>
                <a:spcPts val="270"/>
              </a:spcBef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on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[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push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,</a:t>
            </a:r>
            <a:r>
              <a:rPr lang="es-ES"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pull_request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]</a:t>
            </a:r>
            <a:endParaRPr lang="es-ES" sz="1400" dirty="0">
              <a:latin typeface="Courier New"/>
              <a:cs typeface="Courier New"/>
            </a:endParaRPr>
          </a:p>
          <a:p>
            <a:pPr>
              <a:spcBef>
                <a:spcPts val="365"/>
              </a:spcBef>
            </a:pPr>
            <a:r>
              <a:rPr lang="es-ES" sz="1400" spc="-10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  <a:spcBef>
                <a:spcPts val="150"/>
              </a:spcBef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echo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ubuntu-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latest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273935">
              <a:lnSpc>
                <a:spcPct val="112500"/>
              </a:lnSpc>
            </a:pPr>
            <a:r>
              <a:rPr lang="es-ES" sz="1400" spc="-10" dirty="0" err="1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dirty="0">
              <a:latin typeface="Courier New"/>
              <a:cs typeface="Courier New"/>
            </a:endParaRPr>
          </a:p>
          <a:p>
            <a:pPr marL="619125" marR="749935" indent="-152400">
              <a:lnSpc>
                <a:spcPct val="112500"/>
              </a:lnSpc>
              <a:buClr>
                <a:srgbClr val="A9B7C6"/>
              </a:buClr>
              <a:buChar char="-"/>
              <a:tabLst>
                <a:tab pos="619125" algn="l"/>
                <a:tab pos="2904490" algn="l"/>
              </a:tabLst>
            </a:pP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Print</a:t>
            </a:r>
            <a:endParaRPr lang="es-ES" sz="140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466725" marR="749935">
              <a:lnSpc>
                <a:spcPct val="112500"/>
              </a:lnSpc>
              <a:buClr>
                <a:srgbClr val="A9B7C6"/>
              </a:buClr>
              <a:tabLst>
                <a:tab pos="619125" algn="l"/>
                <a:tab pos="2904490" algn="l"/>
              </a:tabLst>
            </a:pP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 </a:t>
            </a:r>
            <a:r>
              <a:rPr lang="es-ES" sz="1400" dirty="0" err="1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: ${{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success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() &amp;&amp; 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contains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s-ES" sz="1400" spc="-10" dirty="0" err="1">
                <a:solidFill>
                  <a:srgbClr val="A9B7C6"/>
                </a:solidFill>
                <a:latin typeface="Courier New"/>
                <a:cs typeface="Courier New"/>
              </a:rPr>
              <a:t>github.event.pull_request.title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, ‘bug') }}</a:t>
            </a:r>
          </a:p>
          <a:p>
            <a:pPr marL="313690" marR="2273935">
              <a:lnSpc>
                <a:spcPct val="112500"/>
              </a:lnSpc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   run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50" dirty="0">
                <a:solidFill>
                  <a:srgbClr val="A9B7C6"/>
                </a:solidFill>
                <a:latin typeface="Courier New"/>
                <a:cs typeface="Courier New"/>
              </a:rPr>
              <a:t>|</a:t>
            </a:r>
            <a:endParaRPr lang="es-ES" sz="1400" dirty="0">
              <a:latin typeface="Courier New"/>
              <a:cs typeface="Courier New"/>
            </a:endParaRPr>
          </a:p>
          <a:p>
            <a:pPr marL="771525">
              <a:spcBef>
                <a:spcPts val="150"/>
              </a:spcBef>
            </a:pP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echo ”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Print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when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 bug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is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fixed</a:t>
            </a:r>
            <a:r>
              <a:rPr lang="es-ES" sz="1400" dirty="0">
                <a:solidFill>
                  <a:srgbClr val="A9B7C6"/>
                </a:solidFill>
                <a:latin typeface="Courier New"/>
                <a:cs typeface="Courier New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4271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9E5BD-4494-AE64-397E-A12E92C64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5961" y="2931061"/>
            <a:ext cx="7375814" cy="1203406"/>
          </a:xfrm>
        </p:spPr>
        <p:txBody>
          <a:bodyPr/>
          <a:lstStyle/>
          <a:p>
            <a:r>
              <a:rPr lang="es-ES" dirty="0"/>
              <a:t>Control del flujo</a:t>
            </a:r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6CFCED-D190-502B-89AD-514813F9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9" y="4973252"/>
            <a:ext cx="2693268" cy="13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04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r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522B"/>
      </a:hlink>
      <a:folHlink>
        <a:srgbClr val="F3943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1CDC14-C11D-DF44-B8A1-4A9A8A8FE0F9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f3df49-b4a6-4076-aaf8-e54c6290201d">
      <Terms xmlns="http://schemas.microsoft.com/office/infopath/2007/PartnerControls"/>
    </lcf76f155ced4ddcb4097134ff3c332f>
    <TaxCatchAll xmlns="a719578f-70e8-4590-afce-a3d94e884c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D8FB8E9962E478F1A5B59CF000BF4" ma:contentTypeVersion="17" ma:contentTypeDescription="Crear nuevo documento." ma:contentTypeScope="" ma:versionID="87e38bcdedf565fccc3ab3e57b1ed9dc">
  <xsd:schema xmlns:xsd="http://www.w3.org/2001/XMLSchema" xmlns:xs="http://www.w3.org/2001/XMLSchema" xmlns:p="http://schemas.microsoft.com/office/2006/metadata/properties" xmlns:ns2="4cf3df49-b4a6-4076-aaf8-e54c6290201d" xmlns:ns3="a719578f-70e8-4590-afce-a3d94e884cb4" targetNamespace="http://schemas.microsoft.com/office/2006/metadata/properties" ma:root="true" ma:fieldsID="abba6c2acbfa657e873a6a9686d7dacd" ns2:_="" ns3:_="">
    <xsd:import namespace="4cf3df49-b4a6-4076-aaf8-e54c6290201d"/>
    <xsd:import namespace="a719578f-70e8-4590-afce-a3d94e884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3df49-b4a6-4076-aaf8-e54c62902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ce400e2-b761-4210-83a7-c7f33a0ab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9578f-70e8-4590-afce-a3d94e884cb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a9ea97b-8d50-4828-ba42-78cf160c5ddc}" ma:internalName="TaxCatchAll" ma:showField="CatchAllData" ma:web="a719578f-70e8-4590-afce-a3d94e884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337FE3-A842-4FD5-B255-63143D809173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4cf3df49-b4a6-4076-aaf8-e54c6290201d"/>
    <ds:schemaRef ds:uri="http://purl.org/dc/elements/1.1/"/>
    <ds:schemaRef ds:uri="http://www.w3.org/XML/1998/namespace"/>
    <ds:schemaRef ds:uri="http://schemas.openxmlformats.org/package/2006/metadata/core-properties"/>
    <ds:schemaRef ds:uri="a719578f-70e8-4590-afce-a3d94e884cb4"/>
  </ds:schemaRefs>
</ds:datastoreItem>
</file>

<file path=customXml/itemProps2.xml><?xml version="1.0" encoding="utf-8"?>
<ds:datastoreItem xmlns:ds="http://schemas.openxmlformats.org/officeDocument/2006/customXml" ds:itemID="{93A723F8-55A4-4B4F-9C30-1EFFD98EB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CEBB9-0433-4049-8AEB-0FBE57F23E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3df49-b4a6-4076-aaf8-e54c6290201d"/>
    <ds:schemaRef ds:uri="a719578f-70e8-4590-afce-a3d94e884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19629</TotalTime>
  <Words>1273</Words>
  <Application>Microsoft Macintosh PowerPoint</Application>
  <PresentationFormat>Panorámica</PresentationFormat>
  <Paragraphs>243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Courier New</vt:lpstr>
      <vt:lpstr>Times New Roman</vt:lpstr>
      <vt:lpstr>Trebuchet MS</vt:lpstr>
      <vt:lpstr>Tema de Office</vt:lpstr>
      <vt:lpstr>Presentación de PowerPoint</vt:lpstr>
      <vt:lpstr>Presentación de PowerPoint</vt:lpstr>
      <vt:lpstr>Sintáxis</vt:lpstr>
      <vt:lpstr>Sintáxis</vt:lpstr>
      <vt:lpstr>Sintáxis</vt:lpstr>
      <vt:lpstr>Sintáxis</vt:lpstr>
      <vt:lpstr>Sintáxis</vt:lpstr>
      <vt:lpstr>Sintáxis</vt:lpstr>
      <vt:lpstr>Presentación de PowerPoint</vt:lpstr>
      <vt:lpstr>Control del Flujo</vt:lpstr>
      <vt:lpstr>Control del Flujo</vt:lpstr>
      <vt:lpstr>Presentación de PowerPoint</vt:lpstr>
      <vt:lpstr>Configuración de arranque de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communication@babelgroup.com</dc:creator>
  <cp:lastModifiedBy>MIGUEL ÁNGEL DÁVILA</cp:lastModifiedBy>
  <cp:revision>22</cp:revision>
  <dcterms:created xsi:type="dcterms:W3CDTF">2021-12-19T07:38:57Z</dcterms:created>
  <dcterms:modified xsi:type="dcterms:W3CDTF">2024-04-23T16:36:30Z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0x0101003C1D8FB8E9962E478F1A5B59CF000BF4</vt:lpwstr>
  </property>
  <property fmtid="{D5CDD505-2E9C-101B-9397-08002B2CF9AE}" pid="3" name="MediaServiceImageTags">
    <vt:lpwstr/>
  </property>
</Properties>
</file>