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90" r:id="rId6"/>
    <p:sldId id="395" r:id="rId7"/>
    <p:sldId id="280" r:id="rId8"/>
    <p:sldId id="282" r:id="rId9"/>
    <p:sldId id="400" r:id="rId10"/>
    <p:sldId id="398" r:id="rId11"/>
    <p:sldId id="289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3A"/>
    <a:srgbClr val="E7512C"/>
    <a:srgbClr val="575756"/>
    <a:srgbClr val="F29231"/>
    <a:srgbClr val="1D1D1B"/>
    <a:srgbClr val="F29232"/>
    <a:srgbClr val="F19910"/>
    <a:srgbClr val="E2E6E8"/>
    <a:srgbClr val="FFEC01"/>
    <a:srgbClr val="F8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3"/>
    <p:restoredTop sz="94653"/>
  </p:normalViewPr>
  <p:slideViewPr>
    <p:cSldViewPr snapToGrid="0">
      <p:cViewPr varScale="1">
        <p:scale>
          <a:sx n="152" d="100"/>
          <a:sy n="152" d="100"/>
        </p:scale>
        <p:origin x="200" y="456"/>
      </p:cViewPr>
      <p:guideLst>
        <p:guide orient="horz" pos="392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760" y="17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0B70E6E-351A-86BD-4940-5B7A41EDC4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289DDF-8636-07C5-5E92-8D08D7324E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00DA2-E497-954A-BBCA-A41328AA2D60}" type="datetimeFigureOut">
              <a:rPr lang="es-ES" smtClean="0"/>
              <a:t>24/4/24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25586A-879C-FB11-E16B-D2B12B92EC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F1A40F-7900-9BF6-7E73-ED22E47F55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1312-4EF0-9B42-B398-6F775D5FF1C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5ACCD3C-B25A-42AD-88C4-45BD5E8BB681}"/>
              </a:ext>
            </a:extLst>
          </p:cNvPr>
          <p:cNvSpPr txBox="1">
            <a:spLocks/>
          </p:cNvSpPr>
          <p:nvPr/>
        </p:nvSpPr>
        <p:spPr>
          <a:xfrm>
            <a:off x="872192" y="333403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rgbClr val="595959"/>
                </a:solidFill>
              </a:rPr>
              <a:t>GitHub</a:t>
            </a:r>
            <a:r>
              <a:rPr lang="es-ES" sz="2400" spc="-433" dirty="0">
                <a:solidFill>
                  <a:srgbClr val="595959"/>
                </a:solidFill>
              </a:rPr>
              <a:t>  </a:t>
            </a:r>
            <a:r>
              <a:rPr lang="es-ES" sz="2400" spc="73" dirty="0" err="1">
                <a:solidFill>
                  <a:srgbClr val="595959"/>
                </a:solidFill>
              </a:rPr>
              <a:t>Actions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3679507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D335B-9E47-804A-85A1-436948A065C2}" type="datetimeFigureOut">
              <a:rPr lang="es-ES" smtClean="0"/>
              <a:t>24/4/24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A09C-4C69-1442-B3F0-7BDAE6F45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13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78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40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249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84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F0C0E9FA-CA7B-435A-AAD5-643B53F69B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22504E39-4BE4-4F2F-A69A-564CF65A92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1348" y="1891529"/>
            <a:ext cx="3869304" cy="30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oscuro - 2 títul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7" name="Marcador de posición de imagen 3">
            <a:extLst>
              <a:ext uri="{FF2B5EF4-FFF2-40B4-BE49-F238E27FC236}">
                <a16:creationId xmlns:a16="http://schemas.microsoft.com/office/drawing/2014/main" id="{BE668D06-474E-6B46-ADEB-ACD7A93F05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9" name="Marcador de texto 43">
            <a:extLst>
              <a:ext uri="{FF2B5EF4-FFF2-40B4-BE49-F238E27FC236}">
                <a16:creationId xmlns:a16="http://schemas.microsoft.com/office/drawing/2014/main" id="{2EE123C6-AB29-094D-A4F1-0E8AA33B9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5823" y="1888078"/>
            <a:ext cx="5514446" cy="784830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9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Texto destacado</a:t>
            </a:r>
          </a:p>
        </p:txBody>
      </p:sp>
      <p:sp>
        <p:nvSpPr>
          <p:cNvPr id="20" name="Marcador de texto 43">
            <a:extLst>
              <a:ext uri="{FF2B5EF4-FFF2-40B4-BE49-F238E27FC236}">
                <a16:creationId xmlns:a16="http://schemas.microsoft.com/office/drawing/2014/main" id="{8B4F4804-1169-D942-9141-7E4DC18E96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5823" y="3649275"/>
            <a:ext cx="5170177" cy="307777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1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Párrafo de texto</a:t>
            </a:r>
          </a:p>
        </p:txBody>
      </p:sp>
      <p:sp>
        <p:nvSpPr>
          <p:cNvPr id="22" name="Marcador de texto 43">
            <a:extLst>
              <a:ext uri="{FF2B5EF4-FFF2-40B4-BE49-F238E27FC236}">
                <a16:creationId xmlns:a16="http://schemas.microsoft.com/office/drawing/2014/main" id="{0FB9C572-FBE8-0048-88F8-F8D32FB913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05283" y="2726406"/>
            <a:ext cx="3960894" cy="338554"/>
          </a:xfrm>
          <a:noFill/>
        </p:spPr>
        <p:txBody>
          <a:bodyPr wrap="square" rtlCol="0">
            <a:spAutoFit/>
          </a:bodyPr>
          <a:lstStyle>
            <a:lvl1pPr marL="360000" indent="-360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953A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Lista destacada</a:t>
            </a:r>
          </a:p>
        </p:txBody>
      </p:sp>
      <p:sp>
        <p:nvSpPr>
          <p:cNvPr id="23" name="Título 28">
            <a:extLst>
              <a:ext uri="{FF2B5EF4-FFF2-40B4-BE49-F238E27FC236}">
                <a16:creationId xmlns:a16="http://schemas.microsoft.com/office/drawing/2014/main" id="{97C9C52A-1212-8B4D-B6CE-43FC6229D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245822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24" name="Marcador de texto 43">
            <a:extLst>
              <a:ext uri="{FF2B5EF4-FFF2-40B4-BE49-F238E27FC236}">
                <a16:creationId xmlns:a16="http://schemas.microsoft.com/office/drawing/2014/main" id="{5484A57B-7417-D141-80C6-4CC861BDEF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217" y="456909"/>
            <a:ext cx="9100302" cy="341632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953A"/>
              </a:buClr>
              <a:buNone/>
              <a:defRPr lang="es-E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l" defTabSz="914400" rtl="0" eaLnBrk="1" latinLnBrk="0" hangingPunct="1"/>
            <a:r>
              <a:rPr lang="es-ES"/>
              <a:t>Subtítulo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548B580-3BB5-4F9F-8CCF-88966911E3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00" y="313200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1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2967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6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2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4728" y="2570424"/>
            <a:ext cx="4382541" cy="369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58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792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209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- logo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17623D48-FE9A-4F32-9C42-FFA2ED866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800" y="0"/>
            <a:ext cx="9220200" cy="6858000"/>
          </a:xfrm>
          <a:prstGeom prst="rect">
            <a:avLst/>
          </a:prstGeom>
        </p:spPr>
      </p:pic>
      <p:sp>
        <p:nvSpPr>
          <p:cNvPr id="7" name="Marcador de texto 43">
            <a:extLst>
              <a:ext uri="{FF2B5EF4-FFF2-40B4-BE49-F238E27FC236}">
                <a16:creationId xmlns:a16="http://schemas.microsoft.com/office/drawing/2014/main" id="{A0F39E58-39CF-0543-BA9A-4A6157608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1303" y="2690388"/>
            <a:ext cx="7375814" cy="609398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80000"/>
              </a:lnSpc>
              <a:spcBef>
                <a:spcPts val="600"/>
              </a:spcBef>
              <a:buClr>
                <a:srgbClr val="F2953A"/>
              </a:buClr>
              <a:buNone/>
              <a:defRPr lang="es-ES" sz="42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Título de la presentación</a:t>
            </a:r>
          </a:p>
        </p:txBody>
      </p:sp>
      <p:sp>
        <p:nvSpPr>
          <p:cNvPr id="8" name="Marcador de texto 43">
            <a:extLst>
              <a:ext uri="{FF2B5EF4-FFF2-40B4-BE49-F238E27FC236}">
                <a16:creationId xmlns:a16="http://schemas.microsoft.com/office/drawing/2014/main" id="{EB4BF06D-3C9A-1543-BEEC-547D1065B7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1303" y="3508567"/>
            <a:ext cx="7375814" cy="757130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Clr>
                <a:srgbClr val="F2953A"/>
              </a:buClr>
              <a:buNone/>
              <a:defRPr lang="es-ES" sz="24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Frase resumen o sumario un poco más detallado </a:t>
            </a:r>
            <a:br>
              <a:rPr lang="es-ES"/>
            </a:br>
            <a:r>
              <a:rPr lang="es-ES"/>
              <a:t>de la presentación</a:t>
            </a:r>
          </a:p>
        </p:txBody>
      </p:sp>
      <p:sp>
        <p:nvSpPr>
          <p:cNvPr id="9" name="Marcador de texto 43">
            <a:extLst>
              <a:ext uri="{FF2B5EF4-FFF2-40B4-BE49-F238E27FC236}">
                <a16:creationId xmlns:a16="http://schemas.microsoft.com/office/drawing/2014/main" id="{9A7C15D3-48C6-174E-B91D-E5304BCEF27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41601" y="6351097"/>
            <a:ext cx="3152317" cy="307777"/>
          </a:xfr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14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fecha</a:t>
            </a:r>
          </a:p>
        </p:txBody>
      </p:sp>
      <p:sp>
        <p:nvSpPr>
          <p:cNvPr id="10" name="Marcador de posición de imagen 3">
            <a:extLst>
              <a:ext uri="{FF2B5EF4-FFF2-40B4-BE49-F238E27FC236}">
                <a16:creationId xmlns:a16="http://schemas.microsoft.com/office/drawing/2014/main" id="{30E6DACF-213F-3C40-8C18-0E98C2486B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5424" y="5286436"/>
            <a:ext cx="2497017" cy="1308002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s-ES"/>
          </a:p>
          <a:p>
            <a:r>
              <a:rPr lang="es-ES"/>
              <a:t>Logo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046C027-88A3-412A-81F0-510D7911DA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8721" y="573236"/>
            <a:ext cx="2618262" cy="6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8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AD9D82DC-A1C9-1040-933F-23A388626252}"/>
              </a:ext>
            </a:extLst>
          </p:cNvPr>
          <p:cNvSpPr/>
          <p:nvPr userDrawn="1"/>
        </p:nvSpPr>
        <p:spPr>
          <a:xfrm>
            <a:off x="2960370" y="0"/>
            <a:ext cx="9237345" cy="6858000"/>
          </a:xfrm>
          <a:prstGeom prst="rect">
            <a:avLst/>
          </a:prstGeom>
          <a:solidFill>
            <a:srgbClr val="F29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14F87E-35F8-3E42-A259-461FE0666E79}"/>
              </a:ext>
            </a:extLst>
          </p:cNvPr>
          <p:cNvSpPr txBox="1"/>
          <p:nvPr userDrawn="1"/>
        </p:nvSpPr>
        <p:spPr>
          <a:xfrm>
            <a:off x="491490" y="914400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>
                <a:solidFill>
                  <a:srgbClr val="F295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</p:txBody>
      </p:sp>
      <p:sp>
        <p:nvSpPr>
          <p:cNvPr id="15" name="Marcador de texto 43">
            <a:extLst>
              <a:ext uri="{FF2B5EF4-FFF2-40B4-BE49-F238E27FC236}">
                <a16:creationId xmlns:a16="http://schemas.microsoft.com/office/drawing/2014/main" id="{D080F8B8-661E-6E4D-B8C3-53578203CB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8823" y="3932974"/>
            <a:ext cx="7056556" cy="2246769"/>
          </a:xfrm>
          <a:noFill/>
        </p:spPr>
        <p:txBody>
          <a:bodyPr wrap="square" rtlCol="0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2400"/>
              </a:spcBef>
              <a:buClr>
                <a:schemeClr val="bg1"/>
              </a:buClr>
              <a:buFont typeface="Arial" panose="020B0604020202020204" pitchFamily="34" charset="0"/>
              <a:buNone/>
              <a:defRPr lang="es-ES" sz="20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01. Título apartado</a:t>
            </a:r>
          </a:p>
          <a:p>
            <a:pPr marL="0" lvl="0" algn="just"/>
            <a:r>
              <a:rPr lang="es-ES"/>
              <a:t>02. Otro título</a:t>
            </a:r>
          </a:p>
          <a:p>
            <a:pPr marL="0" lvl="0" algn="just"/>
            <a:r>
              <a:rPr lang="es-ES"/>
              <a:t>03. Otro título</a:t>
            </a:r>
          </a:p>
          <a:p>
            <a:pPr marL="0" lvl="0" algn="just"/>
            <a:r>
              <a:rPr lang="es-ES"/>
              <a:t>04. Otro título</a:t>
            </a:r>
          </a:p>
        </p:txBody>
      </p:sp>
    </p:spTree>
    <p:extLst>
      <p:ext uri="{BB962C8B-B14F-4D97-AF65-F5344CB8AC3E}">
        <p14:creationId xmlns:p14="http://schemas.microsoft.com/office/powerpoint/2010/main" val="44313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C29E8E01-2D7E-4BCD-99F2-3C78CE2E6F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14EAFFC-D44F-9146-9E29-100292373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4460" y="3377269"/>
            <a:ext cx="9403080" cy="130231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Aft>
                <a:spcPts val="2000"/>
              </a:spcAft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5649F75-2257-2342-A95B-3078D055E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99869" y="2475041"/>
            <a:ext cx="1592263" cy="773768"/>
          </a:xfrm>
        </p:spPr>
        <p:txBody>
          <a:bodyPr>
            <a:noAutofit/>
          </a:bodyPr>
          <a:lstStyle>
            <a:lvl1pPr marL="0" indent="0" algn="ctr"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3094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cipal - 1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FDC781F-45A7-4230-9861-A03A1200A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88049"/>
            <a:ext cx="2190578" cy="3681903"/>
          </a:xfrm>
          <a:prstGeom prst="rect">
            <a:avLst/>
          </a:prstGeom>
        </p:spPr>
      </p:pic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5822" y="1199589"/>
            <a:ext cx="10110773" cy="467051"/>
          </a:xfr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2400" b="1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Texto en formato titulo</a:t>
            </a:r>
          </a:p>
        </p:txBody>
      </p:sp>
      <p:sp>
        <p:nvSpPr>
          <p:cNvPr id="60" name="Marcador de posición de imagen 3">
            <a:extLst>
              <a:ext uri="{FF2B5EF4-FFF2-40B4-BE49-F238E27FC236}">
                <a16:creationId xmlns:a16="http://schemas.microsoft.com/office/drawing/2014/main" id="{DE5D5906-C725-8344-AD02-B9A654FA9A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0" name="Título 28">
            <a:extLst>
              <a:ext uri="{FF2B5EF4-FFF2-40B4-BE49-F238E27FC236}">
                <a16:creationId xmlns:a16="http://schemas.microsoft.com/office/drawing/2014/main" id="{34967889-ADB5-9C42-84A9-EF6DCE21E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382501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12" name="Marcador de texto 43">
            <a:extLst>
              <a:ext uri="{FF2B5EF4-FFF2-40B4-BE49-F238E27FC236}">
                <a16:creationId xmlns:a16="http://schemas.microsoft.com/office/drawing/2014/main" id="{E61C634C-1835-0841-9D6A-DD771A0A0D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5822" y="1882965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99CE77F0-B1CD-4C95-A3DE-7778BF0CA9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62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cipal - 2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822" y="1199589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sp>
        <p:nvSpPr>
          <p:cNvPr id="60" name="Marcador de posición de imagen 3">
            <a:extLst>
              <a:ext uri="{FF2B5EF4-FFF2-40B4-BE49-F238E27FC236}">
                <a16:creationId xmlns:a16="http://schemas.microsoft.com/office/drawing/2014/main" id="{DE5D5906-C725-8344-AD02-B9A654FA9A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2" name="Título 28">
            <a:extLst>
              <a:ext uri="{FF2B5EF4-FFF2-40B4-BE49-F238E27FC236}">
                <a16:creationId xmlns:a16="http://schemas.microsoft.com/office/drawing/2014/main" id="{F2E9C745-F62D-8A4A-B803-688EADFA5B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258348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13" name="Marcador de texto 43">
            <a:extLst>
              <a:ext uri="{FF2B5EF4-FFF2-40B4-BE49-F238E27FC236}">
                <a16:creationId xmlns:a16="http://schemas.microsoft.com/office/drawing/2014/main" id="{0B80AD2F-F83D-2B40-8125-DA266C4CED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217" y="494487"/>
            <a:ext cx="9100302" cy="341632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953A"/>
              </a:buClr>
              <a:buNone/>
              <a:defRPr lang="es-ES" sz="1800" b="1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l" defTabSz="914400" rtl="0" eaLnBrk="1" latinLnBrk="0" hangingPunct="1"/>
            <a:r>
              <a:rPr lang="es-ES"/>
              <a:t>Subtítulo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77B9D56-B482-4E99-8ECE-A1A5CA6E4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C6F03E2C-3BEB-49B6-8447-12E8DBCC0F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588049"/>
            <a:ext cx="2190578" cy="36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- 1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822" y="1199589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sp>
        <p:nvSpPr>
          <p:cNvPr id="13" name="Marcador de posición de imagen 3">
            <a:extLst>
              <a:ext uri="{FF2B5EF4-FFF2-40B4-BE49-F238E27FC236}">
                <a16:creationId xmlns:a16="http://schemas.microsoft.com/office/drawing/2014/main" id="{653B24D1-7E2E-1A4F-9290-74E49CD9F4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8" name="Título 28">
            <a:extLst>
              <a:ext uri="{FF2B5EF4-FFF2-40B4-BE49-F238E27FC236}">
                <a16:creationId xmlns:a16="http://schemas.microsoft.com/office/drawing/2014/main" id="{952690F6-66CA-204A-9432-9FDB6DA6B2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382501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79FC7A1-F0DB-4D83-B7B3-90DFE6310C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7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- 2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28">
            <a:extLst>
              <a:ext uri="{FF2B5EF4-FFF2-40B4-BE49-F238E27FC236}">
                <a16:creationId xmlns:a16="http://schemas.microsoft.com/office/drawing/2014/main" id="{7A9F5525-71DE-EC42-9D5B-EB18A5C84D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258348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822" y="1199589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sp>
        <p:nvSpPr>
          <p:cNvPr id="53" name="Marcador de texto 43">
            <a:extLst>
              <a:ext uri="{FF2B5EF4-FFF2-40B4-BE49-F238E27FC236}">
                <a16:creationId xmlns:a16="http://schemas.microsoft.com/office/drawing/2014/main" id="{AACDDBEB-368A-6240-B196-92092D13B3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217" y="494487"/>
            <a:ext cx="9100302" cy="341632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953A"/>
              </a:buClr>
              <a:buNone/>
              <a:defRPr lang="es-ES" sz="1800" b="1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l" defTabSz="914400" rtl="0" eaLnBrk="1" latinLnBrk="0" hangingPunct="1"/>
            <a:r>
              <a:rPr lang="es-ES"/>
              <a:t>Subtítulo</a:t>
            </a:r>
          </a:p>
        </p:txBody>
      </p:sp>
      <p:sp>
        <p:nvSpPr>
          <p:cNvPr id="13" name="Marcador de posición de imagen 3">
            <a:extLst>
              <a:ext uri="{FF2B5EF4-FFF2-40B4-BE49-F238E27FC236}">
                <a16:creationId xmlns:a16="http://schemas.microsoft.com/office/drawing/2014/main" id="{653B24D1-7E2E-1A4F-9290-74E49CD9F4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1BC543C-8156-429B-89EB-6FE55C2702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oscuro - 1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7" name="Marcador de posición de imagen 3">
            <a:extLst>
              <a:ext uri="{FF2B5EF4-FFF2-40B4-BE49-F238E27FC236}">
                <a16:creationId xmlns:a16="http://schemas.microsoft.com/office/drawing/2014/main" id="{BE668D06-474E-6B46-ADEB-ACD7A93F05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6" name="Título 28">
            <a:extLst>
              <a:ext uri="{FF2B5EF4-FFF2-40B4-BE49-F238E27FC236}">
                <a16:creationId xmlns:a16="http://schemas.microsoft.com/office/drawing/2014/main" id="{E07C2280-7489-234E-B29E-275BCF0DE3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382501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7" name="Marcador de texto 43">
            <a:extLst>
              <a:ext uri="{FF2B5EF4-FFF2-40B4-BE49-F238E27FC236}">
                <a16:creationId xmlns:a16="http://schemas.microsoft.com/office/drawing/2014/main" id="{C45923DC-53A3-3648-98ED-E3D38EBE93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5823" y="1888078"/>
            <a:ext cx="5514446" cy="784830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9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Texto destacado</a:t>
            </a:r>
          </a:p>
        </p:txBody>
      </p:sp>
      <p:sp>
        <p:nvSpPr>
          <p:cNvPr id="8" name="Marcador de texto 43">
            <a:extLst>
              <a:ext uri="{FF2B5EF4-FFF2-40B4-BE49-F238E27FC236}">
                <a16:creationId xmlns:a16="http://schemas.microsoft.com/office/drawing/2014/main" id="{5BAA7CCA-EE0E-E14B-B835-AC0F0E30C1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5823" y="3649275"/>
            <a:ext cx="5170177" cy="307777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1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Párrafo de texto</a:t>
            </a:r>
          </a:p>
        </p:txBody>
      </p:sp>
      <p:sp>
        <p:nvSpPr>
          <p:cNvPr id="9" name="Marcador de texto 43">
            <a:extLst>
              <a:ext uri="{FF2B5EF4-FFF2-40B4-BE49-F238E27FC236}">
                <a16:creationId xmlns:a16="http://schemas.microsoft.com/office/drawing/2014/main" id="{E0A155D2-0A9E-7445-BDA1-2F2CA355C7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05283" y="2726406"/>
            <a:ext cx="3960894" cy="338554"/>
          </a:xfrm>
          <a:noFill/>
        </p:spPr>
        <p:txBody>
          <a:bodyPr wrap="square" rtlCol="0">
            <a:spAutoFit/>
          </a:bodyPr>
          <a:lstStyle>
            <a:lvl1pPr marL="360000" indent="-360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953A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Lista destacada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E8F8EDA-76DE-4FF3-8D4B-01F27F765C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00" y="313200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54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7FCE9F-DBC8-CE4F-8557-C23D789F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5FD431-3842-FA43-B372-C09905060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04AED-91CC-204E-AB74-6529C446D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40EB8-C91B-6945-8724-95558775D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699EC-7850-7544-9B60-DDBED1131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87D4-D9F5-0C4F-B7C2-F7E61F70B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88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9" r:id="rId2"/>
    <p:sldLayoutId id="2147483658" r:id="rId3"/>
    <p:sldLayoutId id="2147483657" r:id="rId4"/>
    <p:sldLayoutId id="2147483653" r:id="rId5"/>
    <p:sldLayoutId id="2147483649" r:id="rId6"/>
    <p:sldLayoutId id="2147483654" r:id="rId7"/>
    <p:sldLayoutId id="2147483650" r:id="rId8"/>
    <p:sldLayoutId id="2147483651" r:id="rId9"/>
    <p:sldLayoutId id="2147483652" r:id="rId10"/>
    <p:sldLayoutId id="2147483700" r:id="rId11"/>
    <p:sldLayoutId id="2147483701" r:id="rId12"/>
    <p:sldLayoutId id="2147483702" r:id="rId13"/>
    <p:sldLayoutId id="214748370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using-workflows/caching-dependencies-to-speed-up-workflow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1A868-9CF1-66D3-3503-EC8140931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03C852-6EC5-E416-C72F-1445772A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dirty="0" smtClean="0"/>
              <a:pPr>
                <a:lnSpc>
                  <a:spcPct val="120000"/>
                </a:lnSpc>
                <a:spcAft>
                  <a:spcPts val="1200"/>
                </a:spcAft>
              </a:pPr>
              <a:t>2</a:t>
            </a:fld>
            <a:endParaRPr lang="es-ES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29E3AA5-F887-B2F3-286C-B283431189B5}"/>
              </a:ext>
            </a:extLst>
          </p:cNvPr>
          <p:cNvSpPr txBox="1">
            <a:spLocks/>
          </p:cNvSpPr>
          <p:nvPr/>
        </p:nvSpPr>
        <p:spPr>
          <a:xfrm>
            <a:off x="872192" y="308594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rgbClr val="595959"/>
                </a:solidFill>
              </a:rPr>
              <a:t>GitHub</a:t>
            </a:r>
            <a:r>
              <a:rPr lang="es-ES" sz="2400" spc="-433" dirty="0">
                <a:solidFill>
                  <a:srgbClr val="595959"/>
                </a:solidFill>
              </a:rPr>
              <a:t>  </a:t>
            </a:r>
            <a:r>
              <a:rPr lang="es-ES" sz="2400" spc="73" dirty="0" err="1">
                <a:solidFill>
                  <a:srgbClr val="595959"/>
                </a:solidFill>
              </a:rPr>
              <a:t>Actions</a:t>
            </a:r>
            <a:endParaRPr lang="es-ES" sz="2400" dirty="0"/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5AAB07F3-833F-A2B3-42B9-055033C4B873}"/>
              </a:ext>
            </a:extLst>
          </p:cNvPr>
          <p:cNvSpPr txBox="1">
            <a:spLocks/>
          </p:cNvSpPr>
          <p:nvPr/>
        </p:nvSpPr>
        <p:spPr>
          <a:xfrm>
            <a:off x="805541" y="1008765"/>
            <a:ext cx="10350139" cy="4171398"/>
          </a:xfrm>
          <a:prstGeom prst="rect">
            <a:avLst/>
          </a:prstGeom>
          <a:noFill/>
        </p:spPr>
        <p:txBody>
          <a:bodyPr vert="horz" wrap="square" lIns="91440" tIns="45720" rIns="91440" bIns="45720" numCol="2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dirty="0"/>
              <a:t>Herramientas </a:t>
            </a:r>
          </a:p>
          <a:p>
            <a:r>
              <a:rPr lang="es-ES" dirty="0"/>
              <a:t>Componentes Generales</a:t>
            </a:r>
          </a:p>
          <a:p>
            <a:r>
              <a:rPr lang="es-ES" dirty="0"/>
              <a:t>Configuración de arranque de </a:t>
            </a:r>
            <a:r>
              <a:rPr lang="es-ES" dirty="0" err="1"/>
              <a:t>workflows</a:t>
            </a:r>
            <a:endParaRPr lang="es-ES" dirty="0"/>
          </a:p>
          <a:p>
            <a:r>
              <a:rPr lang="es-ES" dirty="0" err="1"/>
              <a:t>Sintáxis</a:t>
            </a:r>
            <a:r>
              <a:rPr lang="es-ES" dirty="0"/>
              <a:t> (contextos, expresiones, variables y funciones)</a:t>
            </a:r>
          </a:p>
          <a:p>
            <a:r>
              <a:rPr lang="es-ES" dirty="0"/>
              <a:t>Control del flujo</a:t>
            </a:r>
          </a:p>
          <a:p>
            <a:r>
              <a:rPr lang="es-ES" dirty="0"/>
              <a:t>Entradas y Salidas</a:t>
            </a:r>
          </a:p>
          <a:p>
            <a:r>
              <a:rPr lang="es-ES" dirty="0"/>
              <a:t>Datos compartidos</a:t>
            </a:r>
          </a:p>
          <a:p>
            <a:r>
              <a:rPr lang="es-ES" dirty="0"/>
              <a:t>Matrices</a:t>
            </a:r>
          </a:p>
          <a:p>
            <a:r>
              <a:rPr lang="es-ES" dirty="0"/>
              <a:t>Entornos</a:t>
            </a:r>
          </a:p>
          <a:p>
            <a:r>
              <a:rPr lang="es-ES" dirty="0"/>
              <a:t>Acciones personalizadas</a:t>
            </a:r>
          </a:p>
          <a:p>
            <a:r>
              <a:rPr lang="es-ES" dirty="0"/>
              <a:t>Reutilización de Flujos</a:t>
            </a:r>
          </a:p>
          <a:p>
            <a:r>
              <a:rPr lang="es-ES" dirty="0"/>
              <a:t>Concurrencia</a:t>
            </a:r>
          </a:p>
          <a:p>
            <a:r>
              <a:rPr lang="es-ES" dirty="0"/>
              <a:t>Seguridad</a:t>
            </a:r>
          </a:p>
          <a:p>
            <a:r>
              <a:rPr lang="es-ES" dirty="0"/>
              <a:t>Coste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717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7B9E5BD-4494-AE64-397E-A12E92C64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5961" y="2931061"/>
            <a:ext cx="7375814" cy="1203406"/>
          </a:xfrm>
        </p:spPr>
        <p:txBody>
          <a:bodyPr/>
          <a:lstStyle/>
          <a:p>
            <a:r>
              <a:rPr lang="es-ES" dirty="0"/>
              <a:t>Entradas y Salidas</a:t>
            </a:r>
          </a:p>
          <a:p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6CFCED-D190-502B-89AD-514813F9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29" y="4973252"/>
            <a:ext cx="2693268" cy="137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8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284967" y="3877553"/>
            <a:ext cx="2277533" cy="1395254"/>
          </a:xfrm>
          <a:prstGeom prst="rect">
            <a:avLst/>
          </a:prstGeom>
          <a:solidFill>
            <a:srgbClr val="E1D4E7">
              <a:alpha val="50000"/>
            </a:srgbClr>
          </a:solidFill>
        </p:spPr>
        <p:txBody>
          <a:bodyPr vert="horz" wrap="square" lIns="0" tIns="101600" rIns="0" bIns="0" rtlCol="0">
            <a:spAutoFit/>
          </a:bodyPr>
          <a:lstStyle/>
          <a:p>
            <a:pPr marL="114297" marR="162556">
              <a:spcBef>
                <a:spcPts val="800"/>
              </a:spcBef>
            </a:pPr>
            <a:r>
              <a:rPr sz="1200" spc="27" dirty="0">
                <a:latin typeface="Arial"/>
                <a:cs typeface="Arial"/>
              </a:rPr>
              <a:t>Proporcionar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información</a:t>
            </a:r>
            <a:r>
              <a:rPr sz="1200" spc="93" dirty="0">
                <a:latin typeface="Arial"/>
                <a:cs typeface="Arial"/>
              </a:rPr>
              <a:t> </a:t>
            </a:r>
            <a:r>
              <a:rPr sz="1200" spc="-27" dirty="0" err="1">
                <a:latin typeface="Arial"/>
                <a:cs typeface="Arial"/>
              </a:rPr>
              <a:t>como</a:t>
            </a:r>
            <a:r>
              <a:rPr sz="1200" spc="-27" dirty="0">
                <a:latin typeface="Arial"/>
                <a:cs typeface="Arial"/>
              </a:rPr>
              <a:t> </a:t>
            </a:r>
            <a:r>
              <a:rPr lang="es-ES" sz="1200" dirty="0">
                <a:latin typeface="Arial"/>
                <a:cs typeface="Arial"/>
              </a:rPr>
              <a:t>la versión del compilador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dirty="0" err="1">
                <a:latin typeface="Arial"/>
                <a:cs typeface="Arial"/>
              </a:rPr>
              <a:t>cuando</a:t>
            </a:r>
            <a:r>
              <a:rPr lang="es-ES" sz="1200" dirty="0">
                <a:latin typeface="Arial"/>
                <a:cs typeface="Arial"/>
              </a:rPr>
              <a:t> se configura</a:t>
            </a:r>
            <a:r>
              <a:rPr sz="1200" spc="113" dirty="0">
                <a:latin typeface="Arial"/>
                <a:cs typeface="Arial"/>
              </a:rPr>
              <a:t> </a:t>
            </a:r>
            <a:r>
              <a:rPr lang="es-ES" sz="1200" spc="113" dirty="0" err="1">
                <a:latin typeface="Arial"/>
                <a:cs typeface="Arial"/>
              </a:rPr>
              <a:t>N</a:t>
            </a:r>
            <a:r>
              <a:rPr lang="es-ES" sz="1200" dirty="0" err="1">
                <a:latin typeface="Arial"/>
                <a:cs typeface="Arial"/>
              </a:rPr>
              <a:t>ode</a:t>
            </a:r>
            <a:r>
              <a:rPr lang="es-ES" sz="1200" dirty="0">
                <a:latin typeface="Arial"/>
                <a:cs typeface="Arial"/>
              </a:rPr>
              <a:t>/java</a:t>
            </a:r>
            <a:r>
              <a:rPr sz="1200" spc="-13" dirty="0">
                <a:latin typeface="Arial"/>
                <a:cs typeface="Arial"/>
              </a:rPr>
              <a:t>, </a:t>
            </a:r>
            <a:r>
              <a:rPr lang="es-ES" sz="1200" spc="67" dirty="0">
                <a:latin typeface="Arial"/>
                <a:cs typeface="Arial"/>
              </a:rPr>
              <a:t>por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ejemplo),</a:t>
            </a:r>
            <a:r>
              <a:rPr sz="1200" spc="47" dirty="0">
                <a:latin typeface="Arial"/>
                <a:cs typeface="Arial"/>
              </a:rPr>
              <a:t> claves </a:t>
            </a:r>
            <a:r>
              <a:rPr sz="1200" spc="-13" dirty="0">
                <a:latin typeface="Arial"/>
                <a:cs typeface="Arial"/>
              </a:rPr>
              <a:t>de almacenamiento en caché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47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entre</a:t>
            </a:r>
            <a:r>
              <a:rPr sz="1200" spc="53" dirty="0">
                <a:latin typeface="Arial"/>
                <a:cs typeface="Arial"/>
              </a:rPr>
              <a:t> </a:t>
            </a:r>
            <a:r>
              <a:rPr sz="1200" spc="-13" dirty="0">
                <a:latin typeface="Arial"/>
                <a:cs typeface="Arial"/>
              </a:rPr>
              <a:t>otros.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4934" y="3457152"/>
            <a:ext cx="2277533" cy="420793"/>
          </a:xfrm>
          <a:custGeom>
            <a:avLst/>
            <a:gdLst/>
            <a:ahLst/>
            <a:cxnLst/>
            <a:rect l="l" t="t" r="r" b="b"/>
            <a:pathLst>
              <a:path w="1708150" h="315594">
                <a:moveTo>
                  <a:pt x="1707599" y="315299"/>
                </a:moveTo>
                <a:lnTo>
                  <a:pt x="0" y="315299"/>
                </a:lnTo>
                <a:lnTo>
                  <a:pt x="0" y="0"/>
                </a:lnTo>
                <a:lnTo>
                  <a:pt x="1707599" y="0"/>
                </a:lnTo>
                <a:lnTo>
                  <a:pt x="1707599" y="315299"/>
                </a:lnTo>
                <a:close/>
              </a:path>
            </a:pathLst>
          </a:custGeom>
          <a:solidFill>
            <a:srgbClr val="E1D4E7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9284967" y="3542047"/>
            <a:ext cx="227753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3450">
              <a:spcBef>
                <a:spcPts val="133"/>
              </a:spcBef>
            </a:pPr>
            <a:r>
              <a:rPr lang="es-ES" sz="1200" b="1" spc="-27" dirty="0">
                <a:latin typeface="Arial"/>
                <a:cs typeface="Arial"/>
              </a:rPr>
              <a:t>USOS</a:t>
            </a:r>
            <a:r>
              <a:rPr sz="1200" b="1" spc="-27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0830" y="2781582"/>
            <a:ext cx="786399" cy="7863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9229" y="2596217"/>
            <a:ext cx="3370979" cy="2860887"/>
          </a:xfrm>
          <a:custGeom>
            <a:avLst/>
            <a:gdLst/>
            <a:ahLst/>
            <a:cxnLst/>
            <a:rect l="l" t="t" r="r" b="b"/>
            <a:pathLst>
              <a:path w="2264410" h="2145665">
                <a:moveTo>
                  <a:pt x="0" y="2145199"/>
                </a:moveTo>
                <a:lnTo>
                  <a:pt x="2264399" y="2145199"/>
                </a:lnTo>
                <a:lnTo>
                  <a:pt x="2264399" y="0"/>
                </a:lnTo>
                <a:lnTo>
                  <a:pt x="0" y="0"/>
                </a:lnTo>
                <a:lnTo>
                  <a:pt x="0" y="214519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309229" y="2128616"/>
            <a:ext cx="3370979" cy="311197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125307" rIns="0" bIns="0" rtlCol="0">
            <a:spAutoFit/>
          </a:bodyPr>
          <a:lstStyle/>
          <a:p>
            <a:pPr marL="916917">
              <a:spcBef>
                <a:spcPts val="987"/>
              </a:spcBef>
            </a:pPr>
            <a:r>
              <a:rPr sz="1200" b="1" dirty="0">
                <a:latin typeface="Arial"/>
                <a:cs typeface="Arial"/>
              </a:rPr>
              <a:t>GitHub</a:t>
            </a:r>
            <a:r>
              <a:rPr sz="1200" b="1" spc="160" dirty="0">
                <a:latin typeface="Arial"/>
                <a:cs typeface="Arial"/>
              </a:rPr>
              <a:t> </a:t>
            </a:r>
            <a:r>
              <a:rPr lang="es-ES" sz="1200" b="1" spc="-13" dirty="0" err="1">
                <a:latin typeface="Arial"/>
                <a:cs typeface="Arial"/>
              </a:rPr>
              <a:t>Action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20775" y="2616733"/>
            <a:ext cx="4468705" cy="2840567"/>
          </a:xfrm>
          <a:custGeom>
            <a:avLst/>
            <a:gdLst/>
            <a:ahLst/>
            <a:cxnLst/>
            <a:rect l="l" t="t" r="r" b="b"/>
            <a:pathLst>
              <a:path w="3351529" h="2130425">
                <a:moveTo>
                  <a:pt x="0" y="2130174"/>
                </a:moveTo>
                <a:lnTo>
                  <a:pt x="3351299" y="2130174"/>
                </a:lnTo>
                <a:lnTo>
                  <a:pt x="3351299" y="0"/>
                </a:lnTo>
                <a:lnTo>
                  <a:pt x="0" y="0"/>
                </a:lnTo>
                <a:lnTo>
                  <a:pt x="0" y="2130174"/>
                </a:lnTo>
                <a:close/>
              </a:path>
            </a:pathLst>
          </a:custGeom>
          <a:solidFill>
            <a:srgbClr val="D4E7D4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4420775" y="2148565"/>
            <a:ext cx="4468705" cy="847"/>
          </a:xfrm>
          <a:custGeom>
            <a:avLst/>
            <a:gdLst/>
            <a:ahLst/>
            <a:cxnLst/>
            <a:rect l="l" t="t" r="r" b="b"/>
            <a:pathLst>
              <a:path w="3351529" h="635">
                <a:moveTo>
                  <a:pt x="0" y="424"/>
                </a:moveTo>
                <a:lnTo>
                  <a:pt x="3351299" y="424"/>
                </a:lnTo>
                <a:lnTo>
                  <a:pt x="3351299" y="0"/>
                </a:lnTo>
                <a:lnTo>
                  <a:pt x="0" y="0"/>
                </a:lnTo>
                <a:lnTo>
                  <a:pt x="0" y="424"/>
                </a:lnTo>
                <a:close/>
              </a:path>
            </a:pathLst>
          </a:custGeom>
          <a:solidFill>
            <a:srgbClr val="D4E7D4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4420775" y="2149132"/>
            <a:ext cx="4468705" cy="311197"/>
          </a:xfrm>
          <a:prstGeom prst="rect">
            <a:avLst/>
          </a:prstGeom>
          <a:solidFill>
            <a:srgbClr val="D4E7D4"/>
          </a:solidFill>
        </p:spPr>
        <p:txBody>
          <a:bodyPr vert="horz" wrap="square" lIns="0" tIns="125307" rIns="0" bIns="0" rtlCol="0">
            <a:spAutoFit/>
          </a:bodyPr>
          <a:lstStyle/>
          <a:p>
            <a:pPr algn="ctr">
              <a:spcBef>
                <a:spcPts val="987"/>
              </a:spcBef>
            </a:pPr>
            <a:r>
              <a:rPr lang="es-ES" sz="1200" b="1" spc="-13" dirty="0" err="1">
                <a:latin typeface="Arial"/>
                <a:cs typeface="Arial"/>
              </a:rPr>
              <a:t>Caller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63474" y="2801766"/>
            <a:ext cx="4170680" cy="2127674"/>
            <a:chOff x="3237749" y="2312674"/>
            <a:chExt cx="3128010" cy="1595755"/>
          </a:xfrm>
        </p:grpSpPr>
        <p:sp>
          <p:nvSpPr>
            <p:cNvPr id="17" name="object 17"/>
            <p:cNvSpPr/>
            <p:nvPr/>
          </p:nvSpPr>
          <p:spPr>
            <a:xfrm>
              <a:off x="3237749" y="2312674"/>
              <a:ext cx="3128010" cy="1595755"/>
            </a:xfrm>
            <a:custGeom>
              <a:avLst/>
              <a:gdLst/>
              <a:ahLst/>
              <a:cxnLst/>
              <a:rect l="l" t="t" r="r" b="b"/>
              <a:pathLst>
                <a:path w="3128010" h="1595754">
                  <a:moveTo>
                    <a:pt x="3127499" y="1595399"/>
                  </a:moveTo>
                  <a:lnTo>
                    <a:pt x="0" y="1595399"/>
                  </a:lnTo>
                  <a:lnTo>
                    <a:pt x="0" y="0"/>
                  </a:lnTo>
                  <a:lnTo>
                    <a:pt x="3127499" y="0"/>
                  </a:lnTo>
                  <a:lnTo>
                    <a:pt x="3127499" y="15953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37749" y="2312674"/>
              <a:ext cx="3128010" cy="1595755"/>
            </a:xfrm>
            <a:custGeom>
              <a:avLst/>
              <a:gdLst/>
              <a:ahLst/>
              <a:cxnLst/>
              <a:rect l="l" t="t" r="r" b="b"/>
              <a:pathLst>
                <a:path w="3128010" h="1595754">
                  <a:moveTo>
                    <a:pt x="0" y="0"/>
                  </a:moveTo>
                  <a:lnTo>
                    <a:pt x="3127499" y="0"/>
                  </a:lnTo>
                  <a:lnTo>
                    <a:pt x="3127499" y="1595399"/>
                  </a:lnTo>
                  <a:lnTo>
                    <a:pt x="0" y="1595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60842" y="2901858"/>
            <a:ext cx="3386667" cy="1269685"/>
          </a:xfrm>
          <a:prstGeom prst="rect">
            <a:avLst/>
          </a:prstGeom>
        </p:spPr>
        <p:txBody>
          <a:bodyPr vert="horz" wrap="square" lIns="0" tIns="42333" rIns="0" bIns="0" rtlCol="0">
            <a:spAutoFit/>
          </a:bodyPr>
          <a:lstStyle/>
          <a:p>
            <a:pPr marL="16933">
              <a:spcBef>
                <a:spcPts val="333"/>
              </a:spcBef>
            </a:pPr>
            <a:r>
              <a:rPr lang="es-ES" sz="1200" spc="-13" dirty="0" err="1">
                <a:solidFill>
                  <a:srgbClr val="CC7831"/>
                </a:solidFill>
                <a:latin typeface="Courier New"/>
                <a:cs typeface="Courier New"/>
              </a:rPr>
              <a:t>jobs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219281">
              <a:spcBef>
                <a:spcPts val="200"/>
              </a:spcBef>
            </a:pPr>
            <a:r>
              <a:rPr lang="es-ES" sz="1200" spc="-13" dirty="0">
                <a:solidFill>
                  <a:srgbClr val="CC7831"/>
                </a:solidFill>
                <a:latin typeface="Courier New"/>
                <a:cs typeface="Courier New"/>
              </a:rPr>
              <a:t>job1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423323">
              <a:spcBef>
                <a:spcPts val="200"/>
              </a:spcBef>
            </a:pPr>
            <a:r>
              <a:rPr lang="es-ES" sz="1200" spc="-13" dirty="0" err="1">
                <a:solidFill>
                  <a:srgbClr val="CC7831"/>
                </a:solidFill>
                <a:latin typeface="Courier New"/>
                <a:cs typeface="Courier New"/>
              </a:rPr>
              <a:t>steps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626518">
              <a:spcBef>
                <a:spcPts val="200"/>
              </a:spcBef>
            </a:pP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-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name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7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dirty="0">
                <a:solidFill>
                  <a:srgbClr val="A9B7C6"/>
                </a:solidFill>
                <a:latin typeface="Courier New"/>
                <a:cs typeface="Courier New"/>
              </a:rPr>
              <a:t>Ping</a:t>
            </a:r>
            <a:r>
              <a:rPr sz="1200" spc="-7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33" dirty="0">
                <a:solidFill>
                  <a:srgbClr val="A9B7C6"/>
                </a:solidFill>
                <a:latin typeface="Courier New"/>
                <a:cs typeface="Courier New"/>
              </a:rPr>
              <a:t>URL</a:t>
            </a:r>
            <a:endParaRPr sz="1200" dirty="0">
              <a:latin typeface="Courier New"/>
              <a:cs typeface="Courier New"/>
            </a:endParaRPr>
          </a:p>
          <a:p>
            <a:pPr marL="828866" marR="6773">
              <a:lnSpc>
                <a:spcPct val="112500"/>
              </a:lnSpc>
            </a:pPr>
            <a:r>
              <a:rPr lang="es-ES" sz="1200" dirty="0">
                <a:solidFill>
                  <a:srgbClr val="CC7831"/>
                </a:solidFill>
                <a:latin typeface="Courier New"/>
                <a:cs typeface="Courier New"/>
              </a:rPr>
              <a:t>uses:</a:t>
            </a:r>
            <a:r>
              <a:rPr lang="es-ES"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dirty="0">
                <a:solidFill>
                  <a:srgbClr val="A9B7C6"/>
                </a:solidFill>
                <a:latin typeface="Courier New"/>
                <a:cs typeface="Courier New"/>
              </a:rPr>
              <a:t>p</a:t>
            </a:r>
            <a:r>
              <a:rPr sz="1200" dirty="0" err="1">
                <a:solidFill>
                  <a:srgbClr val="A9B7C6"/>
                </a:solidFill>
                <a:latin typeface="Courier New"/>
                <a:cs typeface="Courier New"/>
              </a:rPr>
              <a:t>ing-url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-</a:t>
            </a:r>
            <a:r>
              <a:rPr lang="es-ES" sz="1200" spc="-13" dirty="0" err="1">
                <a:solidFill>
                  <a:srgbClr val="A9B7C6"/>
                </a:solidFill>
                <a:latin typeface="Courier New"/>
                <a:cs typeface="Courier New"/>
              </a:rPr>
              <a:t>example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@v1 </a:t>
            </a:r>
            <a:r>
              <a:rPr lang="es-ES" sz="1200" spc="-13" dirty="0" err="1">
                <a:solidFill>
                  <a:srgbClr val="CC7831"/>
                </a:solidFill>
                <a:latin typeface="Courier New"/>
                <a:cs typeface="Courier New"/>
              </a:rPr>
              <a:t>with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03097" y="4206339"/>
            <a:ext cx="2777067" cy="42842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12500"/>
              </a:lnSpc>
              <a:spcBef>
                <a:spcPts val="133"/>
              </a:spcBef>
            </a:pP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url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https:</a:t>
            </a:r>
            <a:r>
              <a:rPr sz="1200" spc="-7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  <a:hlinkClick r:id="rId3"/>
              </a:rPr>
              <a:t>/www.google.com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max-trials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33" dirty="0">
                <a:solidFill>
                  <a:srgbClr val="A9B7C6"/>
                </a:solidFill>
                <a:latin typeface="Courier New"/>
                <a:cs typeface="Courier New"/>
              </a:rPr>
              <a:t>10</a:t>
            </a:r>
            <a:endParaRPr sz="1200" dirty="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4778" y="2794716"/>
            <a:ext cx="2626360" cy="2140373"/>
            <a:chOff x="467362" y="2307750"/>
            <a:chExt cx="1969770" cy="1605280"/>
          </a:xfrm>
        </p:grpSpPr>
        <p:sp>
          <p:nvSpPr>
            <p:cNvPr id="22" name="object 22"/>
            <p:cNvSpPr/>
            <p:nvPr/>
          </p:nvSpPr>
          <p:spPr>
            <a:xfrm>
              <a:off x="472125" y="2312512"/>
              <a:ext cx="1960245" cy="1595755"/>
            </a:xfrm>
            <a:custGeom>
              <a:avLst/>
              <a:gdLst/>
              <a:ahLst/>
              <a:cxnLst/>
              <a:rect l="l" t="t" r="r" b="b"/>
              <a:pathLst>
                <a:path w="1960245" h="1595754">
                  <a:moveTo>
                    <a:pt x="1959899" y="1595399"/>
                  </a:moveTo>
                  <a:lnTo>
                    <a:pt x="0" y="1595399"/>
                  </a:lnTo>
                  <a:lnTo>
                    <a:pt x="0" y="0"/>
                  </a:lnTo>
                  <a:lnTo>
                    <a:pt x="1959899" y="0"/>
                  </a:lnTo>
                  <a:lnTo>
                    <a:pt x="1959899" y="15953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2125" y="2312512"/>
              <a:ext cx="1960245" cy="1595755"/>
            </a:xfrm>
            <a:custGeom>
              <a:avLst/>
              <a:gdLst/>
              <a:ahLst/>
              <a:cxnLst/>
              <a:rect l="l" t="t" r="r" b="b"/>
              <a:pathLst>
                <a:path w="1960245" h="1595754">
                  <a:moveTo>
                    <a:pt x="0" y="0"/>
                  </a:moveTo>
                  <a:lnTo>
                    <a:pt x="1959899" y="0"/>
                  </a:lnTo>
                  <a:lnTo>
                    <a:pt x="1959899" y="1595399"/>
                  </a:lnTo>
                  <a:lnTo>
                    <a:pt x="0" y="1595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8496" y="2901159"/>
            <a:ext cx="2269067" cy="16803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19281" marR="1529888" indent="-203195">
              <a:lnSpc>
                <a:spcPct val="112500"/>
              </a:lnSpc>
              <a:spcBef>
                <a:spcPts val="133"/>
              </a:spcBef>
            </a:pPr>
            <a:r>
              <a:rPr lang="es-ES" sz="1200" spc="-13" dirty="0">
                <a:solidFill>
                  <a:srgbClr val="CC7831"/>
                </a:solidFill>
                <a:latin typeface="Courier New"/>
                <a:cs typeface="Courier New"/>
              </a:rPr>
              <a:t>inputs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 </a:t>
            </a:r>
            <a:r>
              <a:rPr lang="es-ES" sz="1200" spc="-27" dirty="0" err="1">
                <a:solidFill>
                  <a:srgbClr val="CC7831"/>
                </a:solidFill>
                <a:latin typeface="Courier New"/>
                <a:cs typeface="Courier New"/>
              </a:rPr>
              <a:t>url</a:t>
            </a:r>
            <a:r>
              <a:rPr sz="1200" spc="-27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422476" marR="6773">
              <a:lnSpc>
                <a:spcPct val="112500"/>
              </a:lnSpc>
              <a:tabLst>
                <a:tab pos="2048035" algn="l"/>
              </a:tabLst>
            </a:pPr>
            <a:r>
              <a:rPr sz="1200" dirty="0" err="1">
                <a:solidFill>
                  <a:srgbClr val="CC7831"/>
                </a:solidFill>
                <a:latin typeface="Courier New"/>
                <a:cs typeface="Courier New"/>
              </a:rPr>
              <a:t>descri</a:t>
            </a: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tion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67" dirty="0">
                <a:solidFill>
                  <a:srgbClr val="6A8759"/>
                </a:solidFill>
                <a:latin typeface="Courier New"/>
                <a:cs typeface="Courier New"/>
              </a:rPr>
              <a:t>'</a:t>
            </a:r>
            <a:r>
              <a:rPr sz="1200" dirty="0">
                <a:solidFill>
                  <a:srgbClr val="6A8759"/>
                </a:solidFill>
                <a:latin typeface="Courier New"/>
                <a:cs typeface="Courier New"/>
              </a:rPr>
              <a:t> </a:t>
            </a:r>
            <a:r>
              <a:rPr sz="1200" spc="-33" dirty="0">
                <a:solidFill>
                  <a:srgbClr val="6A8759"/>
                </a:solidFill>
                <a:latin typeface="Courier New"/>
                <a:cs typeface="Courier New"/>
              </a:rPr>
              <a:t>.’ </a:t>
            </a: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required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spc="-27" dirty="0">
                <a:solidFill>
                  <a:srgbClr val="A9B7C6"/>
                </a:solidFill>
                <a:latin typeface="Courier New"/>
                <a:cs typeface="Courier New"/>
              </a:rPr>
              <a:t>true</a:t>
            </a:r>
            <a:endParaRPr sz="1200" dirty="0">
              <a:latin typeface="Courier New"/>
              <a:cs typeface="Courier New"/>
            </a:endParaRPr>
          </a:p>
          <a:p>
            <a:pPr marL="422476" marR="6773" indent="-203195">
              <a:lnSpc>
                <a:spcPct val="112500"/>
              </a:lnSpc>
              <a:tabLst>
                <a:tab pos="2048035" algn="l"/>
              </a:tabLst>
            </a:pP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max-</a:t>
            </a: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trials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: </a:t>
            </a:r>
            <a:endParaRPr lang="es-ES" sz="1200" spc="-13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422476" marR="6773" indent="-203195">
              <a:lnSpc>
                <a:spcPct val="112500"/>
              </a:lnSpc>
              <a:tabLst>
                <a:tab pos="2048035" algn="l"/>
              </a:tabLst>
            </a:pPr>
            <a:r>
              <a:rPr lang="es-ES" sz="1200" spc="-13" dirty="0">
                <a:solidFill>
                  <a:srgbClr val="A9B7C6"/>
                </a:solidFill>
                <a:latin typeface="Courier New"/>
                <a:cs typeface="Courier New"/>
              </a:rPr>
              <a:t>	</a:t>
            </a: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description</a:t>
            </a: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67" dirty="0">
                <a:solidFill>
                  <a:srgbClr val="6A8759"/>
                </a:solidFill>
                <a:latin typeface="Courier New"/>
                <a:cs typeface="Courier New"/>
              </a:rPr>
              <a:t>'</a:t>
            </a:r>
            <a:r>
              <a:rPr sz="1200" dirty="0">
                <a:solidFill>
                  <a:srgbClr val="6A8759"/>
                </a:solidFill>
                <a:latin typeface="Courier New"/>
                <a:cs typeface="Courier New"/>
              </a:rPr>
              <a:t> </a:t>
            </a:r>
            <a:r>
              <a:rPr sz="1200" spc="-33" dirty="0">
                <a:solidFill>
                  <a:srgbClr val="6A8759"/>
                </a:solidFill>
                <a:latin typeface="Courier New"/>
                <a:cs typeface="Courier New"/>
              </a:rPr>
              <a:t>.’ </a:t>
            </a:r>
            <a:r>
              <a:rPr lang="es-ES" sz="1200" dirty="0" err="1">
                <a:solidFill>
                  <a:srgbClr val="CC7831"/>
                </a:solidFill>
                <a:latin typeface="Courier New"/>
                <a:cs typeface="Courier New"/>
              </a:rPr>
              <a:t>required</a:t>
            </a: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 </a:t>
            </a:r>
            <a:r>
              <a:rPr sz="1200" spc="-13" dirty="0" err="1">
                <a:solidFill>
                  <a:srgbClr val="A9B7C6"/>
                </a:solidFill>
                <a:latin typeface="Courier New"/>
                <a:cs typeface="Courier New"/>
              </a:rPr>
              <a:t>falso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200" dirty="0">
                <a:solidFill>
                  <a:srgbClr val="CC7831"/>
                </a:solidFill>
                <a:latin typeface="Courier New"/>
                <a:cs typeface="Courier New"/>
              </a:rPr>
              <a:t>default</a:t>
            </a: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3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27" dirty="0">
                <a:solidFill>
                  <a:srgbClr val="6A8759"/>
                </a:solidFill>
                <a:latin typeface="Courier New"/>
                <a:cs typeface="Courier New"/>
              </a:rPr>
              <a:t>'60'</a:t>
            </a:r>
            <a:endParaRPr sz="1200" dirty="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97222" y="3646519"/>
            <a:ext cx="3063240" cy="2568976"/>
            <a:chOff x="1497916" y="2508574"/>
            <a:chExt cx="2297430" cy="1926732"/>
          </a:xfrm>
        </p:grpSpPr>
        <p:sp>
          <p:nvSpPr>
            <p:cNvPr id="26" name="object 26"/>
            <p:cNvSpPr/>
            <p:nvPr/>
          </p:nvSpPr>
          <p:spPr>
            <a:xfrm>
              <a:off x="1497916" y="2508574"/>
              <a:ext cx="2297430" cy="1926732"/>
            </a:xfrm>
            <a:custGeom>
              <a:avLst/>
              <a:gdLst/>
              <a:ahLst/>
              <a:cxnLst/>
              <a:rect l="l" t="t" r="r" b="b"/>
              <a:pathLst>
                <a:path w="2297429" h="2052954">
                  <a:moveTo>
                    <a:pt x="2297233" y="2052601"/>
                  </a:moveTo>
                  <a:lnTo>
                    <a:pt x="651733" y="2052601"/>
                  </a:lnTo>
                  <a:lnTo>
                    <a:pt x="651733" y="1016101"/>
                  </a:lnTo>
                  <a:lnTo>
                    <a:pt x="925983" y="1016101"/>
                  </a:lnTo>
                  <a:lnTo>
                    <a:pt x="0" y="0"/>
                  </a:lnTo>
                  <a:lnTo>
                    <a:pt x="1337358" y="1016101"/>
                  </a:lnTo>
                  <a:lnTo>
                    <a:pt x="2297233" y="1016101"/>
                  </a:lnTo>
                  <a:lnTo>
                    <a:pt x="2297233" y="2052601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497916" y="2508574"/>
              <a:ext cx="2297430" cy="1925463"/>
            </a:xfrm>
            <a:custGeom>
              <a:avLst/>
              <a:gdLst/>
              <a:ahLst/>
              <a:cxnLst/>
              <a:rect l="l" t="t" r="r" b="b"/>
              <a:pathLst>
                <a:path w="2297429" h="2052954">
                  <a:moveTo>
                    <a:pt x="651733" y="1016101"/>
                  </a:moveTo>
                  <a:lnTo>
                    <a:pt x="925983" y="1016101"/>
                  </a:lnTo>
                  <a:lnTo>
                    <a:pt x="0" y="0"/>
                  </a:lnTo>
                  <a:lnTo>
                    <a:pt x="1337358" y="1016101"/>
                  </a:lnTo>
                  <a:lnTo>
                    <a:pt x="2297233" y="1016101"/>
                  </a:lnTo>
                  <a:lnTo>
                    <a:pt x="2297233" y="1188851"/>
                  </a:lnTo>
                  <a:lnTo>
                    <a:pt x="2297233" y="1447976"/>
                  </a:lnTo>
                  <a:lnTo>
                    <a:pt x="2297233" y="2052601"/>
                  </a:lnTo>
                  <a:lnTo>
                    <a:pt x="1337358" y="2052601"/>
                  </a:lnTo>
                  <a:lnTo>
                    <a:pt x="925983" y="2052601"/>
                  </a:lnTo>
                  <a:lnTo>
                    <a:pt x="651733" y="2052601"/>
                  </a:lnTo>
                  <a:lnTo>
                    <a:pt x="651733" y="1447976"/>
                  </a:lnTo>
                  <a:lnTo>
                    <a:pt x="651733" y="1188851"/>
                  </a:lnTo>
                  <a:lnTo>
                    <a:pt x="651733" y="10161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963566" y="5059013"/>
            <a:ext cx="1865207" cy="113791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s-ES" sz="1200" dirty="0">
                <a:latin typeface="Arial"/>
                <a:cs typeface="Arial"/>
              </a:rPr>
              <a:t>Definición similar a parámetros de entrada a un proceso.</a:t>
            </a:r>
          </a:p>
          <a:p>
            <a:pPr marL="16933">
              <a:spcBef>
                <a:spcPts val="133"/>
              </a:spcBef>
            </a:pPr>
            <a:r>
              <a:rPr lang="es-ES" sz="1200" dirty="0">
                <a:latin typeface="Arial"/>
                <a:cs typeface="Arial"/>
              </a:rPr>
              <a:t>Permite la implementación de reusable </a:t>
            </a:r>
            <a:r>
              <a:rPr lang="es-ES" sz="1200" dirty="0" err="1">
                <a:latin typeface="Arial"/>
                <a:cs typeface="Arial"/>
              </a:rPr>
              <a:t>workflows</a:t>
            </a:r>
            <a:r>
              <a:rPr lang="es-ES" sz="1200" dirty="0">
                <a:latin typeface="Arial"/>
                <a:cs typeface="Arial"/>
              </a:rPr>
              <a:t> y </a:t>
            </a:r>
            <a:r>
              <a:rPr lang="es-ES" sz="1200" dirty="0" err="1">
                <a:latin typeface="Arial"/>
                <a:cs typeface="Arial"/>
              </a:rPr>
              <a:t>custom</a:t>
            </a:r>
            <a:r>
              <a:rPr lang="es-ES" sz="1200" dirty="0">
                <a:latin typeface="Arial"/>
                <a:cs typeface="Arial"/>
              </a:rPr>
              <a:t> </a:t>
            </a:r>
            <a:r>
              <a:rPr lang="es-ES" sz="1200" dirty="0" err="1">
                <a:latin typeface="Arial"/>
                <a:cs typeface="Arial"/>
              </a:rPr>
              <a:t>actions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4DB5071-E6C7-4B02-16C8-53FFCAF259A1}"/>
              </a:ext>
            </a:extLst>
          </p:cNvPr>
          <p:cNvSpPr txBox="1"/>
          <p:nvPr/>
        </p:nvSpPr>
        <p:spPr>
          <a:xfrm>
            <a:off x="858619" y="1371431"/>
            <a:ext cx="108849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Palabra reservada dentro de la especificación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yaml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que permite definir información adicional para personalizar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workflows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y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actions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. 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Utilizado para pasar información en las llamadas a flujos o acciones, y utilizar esta información en tiempo de ejecución.</a:t>
            </a:r>
          </a:p>
          <a:p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Marcador de texto 59">
            <a:extLst>
              <a:ext uri="{FF2B5EF4-FFF2-40B4-BE49-F238E27FC236}">
                <a16:creationId xmlns:a16="http://schemas.microsoft.com/office/drawing/2014/main" id="{546D01AC-336F-F55D-DEE9-647F38567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Inputs (parámetros de entrada)</a:t>
            </a:r>
          </a:p>
        </p:txBody>
      </p:sp>
      <p:sp>
        <p:nvSpPr>
          <p:cNvPr id="46" name="object 6">
            <a:extLst>
              <a:ext uri="{FF2B5EF4-FFF2-40B4-BE49-F238E27FC236}">
                <a16:creationId xmlns:a16="http://schemas.microsoft.com/office/drawing/2014/main" id="{FB0566BE-2BE3-9FFC-B45B-7E0FB92C26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/>
              <a:t>Configuración de arranque de </a:t>
            </a:r>
            <a:r>
              <a:rPr lang="es-ES" dirty="0" err="1"/>
              <a:t>workflows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96AD9D65-5F15-37E2-5A04-7D7AE9272DEC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4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6F9473ED-6405-3CB1-A5AE-49D9DB1FB35B}"/>
              </a:ext>
            </a:extLst>
          </p:cNvPr>
          <p:cNvSpPr txBox="1"/>
          <p:nvPr/>
        </p:nvSpPr>
        <p:spPr>
          <a:xfrm>
            <a:off x="858619" y="1371431"/>
            <a:ext cx="108849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Palabra reservada dentro de la especificación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yaml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que permite definir información que se genera dentro de los Jobs para usarse posteriormente.</a:t>
            </a:r>
          </a:p>
          <a:p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1460F3B8-CBB6-FC55-E913-6ADD06F48675}"/>
              </a:ext>
            </a:extLst>
          </p:cNvPr>
          <p:cNvSpPr txBox="1"/>
          <p:nvPr/>
        </p:nvSpPr>
        <p:spPr>
          <a:xfrm>
            <a:off x="732056" y="2097511"/>
            <a:ext cx="7579325" cy="3444520"/>
          </a:xfrm>
          <a:prstGeom prst="rect">
            <a:avLst/>
          </a:prstGeom>
          <a:solidFill>
            <a:srgbClr val="222222"/>
          </a:solidFill>
        </p:spPr>
        <p:txBody>
          <a:bodyPr vert="horz" wrap="square" lIns="0" tIns="1080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819"/>
              </a:spcBef>
            </a:pPr>
            <a:r>
              <a:rPr sz="1400" spc="-10" dirty="0">
                <a:solidFill>
                  <a:srgbClr val="CC7831"/>
                </a:solidFill>
                <a:latin typeface="Courier New"/>
                <a:cs typeface="Courier New"/>
              </a:rPr>
              <a:t>jobs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  <a:spcBef>
                <a:spcPts val="150"/>
              </a:spcBef>
            </a:pPr>
            <a:r>
              <a:rPr sz="1400" spc="-10" dirty="0">
                <a:solidFill>
                  <a:srgbClr val="CC7831"/>
                </a:solidFill>
                <a:latin typeface="Courier New"/>
                <a:cs typeface="Courier New"/>
              </a:rPr>
              <a:t>welcome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313690" marR="2552700">
              <a:lnSpc>
                <a:spcPct val="112500"/>
              </a:lnSpc>
            </a:pPr>
            <a:r>
              <a:rPr sz="1400" dirty="0">
                <a:solidFill>
                  <a:srgbClr val="CC7831"/>
                </a:solidFill>
                <a:latin typeface="Courier New"/>
                <a:cs typeface="Courier New"/>
              </a:rPr>
              <a:t>runs-on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ubuntu-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latest</a:t>
            </a:r>
            <a:endParaRPr lang="es-ES" sz="1400" spc="-1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13690" marR="2552700">
              <a:lnSpc>
                <a:spcPct val="112500"/>
              </a:lnSpc>
            </a:pPr>
            <a:r>
              <a:rPr sz="1400" spc="-10" dirty="0">
                <a:solidFill>
                  <a:srgbClr val="CC7831"/>
                </a:solidFill>
                <a:latin typeface="Courier New"/>
                <a:cs typeface="Courier New"/>
              </a:rPr>
              <a:t>outputs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spc="-10" dirty="0">
              <a:latin typeface="Courier New"/>
              <a:cs typeface="Courier New"/>
            </a:endParaRPr>
          </a:p>
          <a:p>
            <a:pPr marL="312738" marR="2552700">
              <a:lnSpc>
                <a:spcPct val="112500"/>
              </a:lnSpc>
              <a:tabLst>
                <a:tab pos="5367338" algn="l"/>
                <a:tab pos="5680075" algn="l"/>
              </a:tabLst>
            </a:pPr>
            <a:r>
              <a:rPr lang="es-ES" sz="1400" spc="-10" dirty="0">
                <a:solidFill>
                  <a:srgbClr val="CC7831"/>
                </a:solidFill>
                <a:latin typeface="Courier New"/>
                <a:cs typeface="Courier New"/>
              </a:rPr>
              <a:t>    </a:t>
            </a:r>
            <a:r>
              <a:rPr sz="1400" dirty="0">
                <a:solidFill>
                  <a:srgbClr val="CC7831"/>
                </a:solidFill>
                <a:latin typeface="Courier New"/>
                <a:cs typeface="Courier New"/>
              </a:rPr>
              <a:t>name</a:t>
            </a:r>
            <a:r>
              <a:rPr sz="140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400" spc="-1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endParaRPr lang="es-ES" sz="1400" spc="-25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13690" marR="2552700">
              <a:lnSpc>
                <a:spcPct val="112500"/>
              </a:lnSpc>
            </a:pPr>
            <a:r>
              <a:rPr sz="1400" spc="-10" dirty="0">
                <a:solidFill>
                  <a:srgbClr val="CC7831"/>
                </a:solidFill>
                <a:latin typeface="Courier New"/>
                <a:cs typeface="Courier New"/>
              </a:rPr>
              <a:t>steps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spc="-1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13690" marR="2552700">
              <a:lnSpc>
                <a:spcPct val="112500"/>
              </a:lnSpc>
            </a:pP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 - </a:t>
            </a:r>
            <a:r>
              <a:rPr sz="1400" dirty="0">
                <a:solidFill>
                  <a:srgbClr val="CC7831"/>
                </a:solidFill>
                <a:latin typeface="Courier New"/>
                <a:cs typeface="Courier New"/>
              </a:rPr>
              <a:t>id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step1</a:t>
            </a:r>
            <a:endParaRPr lang="es-ES" sz="1400" spc="-10" dirty="0">
              <a:latin typeface="Courier New"/>
              <a:cs typeface="Courier New"/>
            </a:endParaRPr>
          </a:p>
          <a:p>
            <a:pPr marL="466725">
              <a:lnSpc>
                <a:spcPct val="100000"/>
              </a:lnSpc>
              <a:spcBef>
                <a:spcPts val="150"/>
              </a:spcBef>
              <a:buClr>
                <a:srgbClr val="A9B7C6"/>
              </a:buClr>
              <a:tabLst>
                <a:tab pos="618490" algn="l"/>
              </a:tabLst>
            </a:pPr>
            <a:r>
              <a:rPr lang="es-ES" sz="1400" dirty="0">
                <a:solidFill>
                  <a:srgbClr val="CC7831"/>
                </a:solidFill>
                <a:latin typeface="Courier New"/>
                <a:cs typeface="Courier New"/>
              </a:rPr>
              <a:t>  </a:t>
            </a:r>
            <a:r>
              <a:rPr sz="1400" dirty="0">
                <a:solidFill>
                  <a:srgbClr val="CC7831"/>
                </a:solidFill>
                <a:latin typeface="Courier New"/>
                <a:cs typeface="Courier New"/>
              </a:rPr>
              <a:t>run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echo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"NAME=Lauro"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	&gt;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"$GITHUB_OUTPUT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”</a:t>
            </a:r>
          </a:p>
          <a:p>
            <a:pPr marL="139700">
              <a:lnSpc>
                <a:spcPct val="100000"/>
              </a:lnSpc>
              <a:spcBef>
                <a:spcPts val="150"/>
              </a:spcBef>
              <a:buClr>
                <a:srgbClr val="A9B7C6"/>
              </a:buClr>
              <a:tabLst>
                <a:tab pos="617538" algn="l"/>
              </a:tabLst>
            </a:pPr>
            <a:r>
              <a:rPr sz="1400" spc="-10" dirty="0">
                <a:solidFill>
                  <a:srgbClr val="CC7831"/>
                </a:solidFill>
                <a:latin typeface="Courier New"/>
                <a:cs typeface="Courier New"/>
              </a:rPr>
              <a:t>goodbye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313690" marR="2552700">
              <a:lnSpc>
                <a:spcPct val="112500"/>
              </a:lnSpc>
            </a:pPr>
            <a:r>
              <a:rPr sz="1400" dirty="0">
                <a:solidFill>
                  <a:srgbClr val="CC7831"/>
                </a:solidFill>
                <a:latin typeface="Courier New"/>
                <a:cs typeface="Courier New"/>
              </a:rPr>
              <a:t>runs-on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ubuntu-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latest </a:t>
            </a:r>
            <a:endParaRPr lang="es-ES" sz="1400" spc="-1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13690" marR="2552700">
              <a:lnSpc>
                <a:spcPct val="112500"/>
              </a:lnSpc>
            </a:pPr>
            <a:r>
              <a:rPr sz="1400" dirty="0">
                <a:solidFill>
                  <a:srgbClr val="CC7831"/>
                </a:solidFill>
                <a:latin typeface="Courier New"/>
                <a:cs typeface="Courier New"/>
              </a:rPr>
              <a:t>needs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welcome</a:t>
            </a:r>
            <a:endParaRPr sz="1400" dirty="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150"/>
              </a:spcBef>
            </a:pPr>
            <a:r>
              <a:rPr sz="1400" spc="-10" dirty="0">
                <a:solidFill>
                  <a:srgbClr val="CC7831"/>
                </a:solidFill>
                <a:latin typeface="Courier New"/>
                <a:cs typeface="Courier New"/>
              </a:rPr>
              <a:t>steps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618490" indent="-151765">
              <a:lnSpc>
                <a:spcPct val="100000"/>
              </a:lnSpc>
              <a:spcBef>
                <a:spcPts val="150"/>
              </a:spcBef>
              <a:buClr>
                <a:srgbClr val="A9B7C6"/>
              </a:buClr>
              <a:buChar char="-"/>
              <a:tabLst>
                <a:tab pos="618490" algn="l"/>
              </a:tabLst>
            </a:pPr>
            <a:r>
              <a:rPr sz="1400" dirty="0">
                <a:solidFill>
                  <a:srgbClr val="CC7831"/>
                </a:solidFill>
                <a:latin typeface="Courier New"/>
                <a:cs typeface="Courier New"/>
              </a:rPr>
              <a:t>run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echo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"Bye,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${{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dirty="0" err="1">
                <a:solidFill>
                  <a:srgbClr val="A9B7C6"/>
                </a:solidFill>
                <a:latin typeface="Courier New"/>
                <a:cs typeface="Courier New"/>
              </a:rPr>
              <a:t>needs.welcome.outputs.name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A9B7C6"/>
                </a:solidFill>
                <a:latin typeface="Courier New"/>
                <a:cs typeface="Courier New"/>
              </a:rPr>
              <a:t>}}"</a:t>
            </a:r>
            <a:endParaRPr lang="es-ES" sz="1400" spc="-25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618490" indent="-151765">
              <a:lnSpc>
                <a:spcPct val="100000"/>
              </a:lnSpc>
              <a:spcBef>
                <a:spcPts val="150"/>
              </a:spcBef>
              <a:buClr>
                <a:srgbClr val="A9B7C6"/>
              </a:buClr>
              <a:buChar char="-"/>
              <a:tabLst>
                <a:tab pos="618490" algn="l"/>
              </a:tabLst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460F3B8-CBB6-FC55-E913-6ADD06F48675}"/>
              </a:ext>
            </a:extLst>
          </p:cNvPr>
          <p:cNvSpPr txBox="1"/>
          <p:nvPr/>
        </p:nvSpPr>
        <p:spPr>
          <a:xfrm>
            <a:off x="732056" y="2097511"/>
            <a:ext cx="7579325" cy="3203428"/>
          </a:xfrm>
          <a:prstGeom prst="rect">
            <a:avLst/>
          </a:prstGeom>
          <a:solidFill>
            <a:srgbClr val="222222"/>
          </a:solidFill>
        </p:spPr>
        <p:txBody>
          <a:bodyPr vert="horz" wrap="square" lIns="0" tIns="1080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819"/>
              </a:spcBef>
            </a:pPr>
            <a:r>
              <a:rPr sz="1400" spc="-10" dirty="0">
                <a:solidFill>
                  <a:srgbClr val="CC7831"/>
                </a:solidFill>
                <a:latin typeface="Courier New"/>
                <a:cs typeface="Courier New"/>
              </a:rPr>
              <a:t>jobs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  <a:spcBef>
                <a:spcPts val="150"/>
              </a:spcBef>
            </a:pPr>
            <a:r>
              <a:rPr sz="1400" spc="-10" dirty="0">
                <a:solidFill>
                  <a:srgbClr val="CC7831"/>
                </a:solidFill>
                <a:latin typeface="Courier New"/>
                <a:cs typeface="Courier New"/>
              </a:rPr>
              <a:t>welcome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313690" marR="2552700">
              <a:lnSpc>
                <a:spcPct val="112500"/>
              </a:lnSpc>
            </a:pPr>
            <a:r>
              <a:rPr sz="1400" dirty="0">
                <a:solidFill>
                  <a:srgbClr val="CC7831"/>
                </a:solidFill>
                <a:latin typeface="Courier New"/>
                <a:cs typeface="Courier New"/>
              </a:rPr>
              <a:t>runs-on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ubuntu-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latest</a:t>
            </a:r>
            <a:endParaRPr lang="es-ES" sz="1400" spc="-1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13690" marR="2552700">
              <a:lnSpc>
                <a:spcPct val="112500"/>
              </a:lnSpc>
            </a:pPr>
            <a:r>
              <a:rPr sz="1400" spc="-10" dirty="0">
                <a:solidFill>
                  <a:srgbClr val="CC7831"/>
                </a:solidFill>
                <a:latin typeface="Courier New"/>
                <a:cs typeface="Courier New"/>
              </a:rPr>
              <a:t>outputs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spc="-10" dirty="0">
              <a:latin typeface="Courier New"/>
              <a:cs typeface="Courier New"/>
            </a:endParaRPr>
          </a:p>
          <a:p>
            <a:pPr marL="312738" marR="2552700">
              <a:lnSpc>
                <a:spcPct val="112500"/>
              </a:lnSpc>
              <a:tabLst>
                <a:tab pos="5367338" algn="l"/>
                <a:tab pos="5680075" algn="l"/>
              </a:tabLst>
            </a:pPr>
            <a:r>
              <a:rPr lang="es-ES" sz="1400" spc="-10" dirty="0">
                <a:solidFill>
                  <a:srgbClr val="CC7831"/>
                </a:solidFill>
                <a:latin typeface="Courier New"/>
                <a:cs typeface="Courier New"/>
              </a:rPr>
              <a:t>    </a:t>
            </a:r>
            <a:r>
              <a:rPr lang="es-ES" sz="1400" spc="-10" dirty="0" err="1">
                <a:solidFill>
                  <a:srgbClr val="CC7831"/>
                </a:solidFill>
                <a:latin typeface="Courier New"/>
                <a:cs typeface="Courier New"/>
              </a:rPr>
              <a:t>miOutput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"SALIDA"</a:t>
            </a:r>
            <a:endParaRPr lang="es-ES" sz="1400" spc="-25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13690" marR="2552700">
              <a:lnSpc>
                <a:spcPct val="112500"/>
              </a:lnSpc>
            </a:pPr>
            <a:r>
              <a:rPr sz="1400" spc="-10" dirty="0">
                <a:solidFill>
                  <a:srgbClr val="CC7831"/>
                </a:solidFill>
                <a:latin typeface="Courier New"/>
                <a:cs typeface="Courier New"/>
              </a:rPr>
              <a:t>steps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lang="es-ES" sz="1400" spc="-1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13690" marR="2552700">
              <a:lnSpc>
                <a:spcPct val="112500"/>
              </a:lnSpc>
            </a:pPr>
            <a:r>
              <a:rPr lang="es-ES" sz="1400" spc="-10" dirty="0">
                <a:solidFill>
                  <a:srgbClr val="A9B7C6"/>
                </a:solidFill>
                <a:latin typeface="Courier New"/>
                <a:cs typeface="Courier New"/>
              </a:rPr>
              <a:t>  ..</a:t>
            </a:r>
          </a:p>
          <a:p>
            <a:pPr marL="139700">
              <a:lnSpc>
                <a:spcPct val="100000"/>
              </a:lnSpc>
              <a:spcBef>
                <a:spcPts val="150"/>
              </a:spcBef>
              <a:buClr>
                <a:srgbClr val="A9B7C6"/>
              </a:buClr>
              <a:tabLst>
                <a:tab pos="617538" algn="l"/>
              </a:tabLst>
            </a:pPr>
            <a:r>
              <a:rPr sz="1400" spc="-10" dirty="0">
                <a:solidFill>
                  <a:srgbClr val="CC7831"/>
                </a:solidFill>
                <a:latin typeface="Courier New"/>
                <a:cs typeface="Courier New"/>
              </a:rPr>
              <a:t>goodbye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313690" marR="2552700">
              <a:lnSpc>
                <a:spcPct val="112500"/>
              </a:lnSpc>
            </a:pPr>
            <a:r>
              <a:rPr sz="1400" dirty="0">
                <a:solidFill>
                  <a:srgbClr val="CC7831"/>
                </a:solidFill>
                <a:latin typeface="Courier New"/>
                <a:cs typeface="Courier New"/>
              </a:rPr>
              <a:t>runs-on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ubuntu-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latest </a:t>
            </a:r>
            <a:endParaRPr lang="es-ES" sz="1400" spc="-1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13690" marR="2552700">
              <a:lnSpc>
                <a:spcPct val="112500"/>
              </a:lnSpc>
            </a:pPr>
            <a:r>
              <a:rPr sz="1400" dirty="0">
                <a:solidFill>
                  <a:srgbClr val="CC7831"/>
                </a:solidFill>
                <a:latin typeface="Courier New"/>
                <a:cs typeface="Courier New"/>
              </a:rPr>
              <a:t>needs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welcome</a:t>
            </a:r>
            <a:endParaRPr sz="1400" dirty="0">
              <a:latin typeface="Courier New"/>
              <a:cs typeface="Courier New"/>
            </a:endParaRPr>
          </a:p>
          <a:p>
            <a:pPr marL="313690">
              <a:lnSpc>
                <a:spcPct val="100000"/>
              </a:lnSpc>
              <a:spcBef>
                <a:spcPts val="150"/>
              </a:spcBef>
            </a:pPr>
            <a:r>
              <a:rPr sz="1400" spc="-10" dirty="0">
                <a:solidFill>
                  <a:srgbClr val="CC7831"/>
                </a:solidFill>
                <a:latin typeface="Courier New"/>
                <a:cs typeface="Courier New"/>
              </a:rPr>
              <a:t>steps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618490" indent="-151765">
              <a:lnSpc>
                <a:spcPct val="100000"/>
              </a:lnSpc>
              <a:spcBef>
                <a:spcPts val="150"/>
              </a:spcBef>
              <a:buClr>
                <a:srgbClr val="A9B7C6"/>
              </a:buClr>
              <a:buChar char="-"/>
              <a:tabLst>
                <a:tab pos="618490" algn="l"/>
              </a:tabLst>
            </a:pPr>
            <a:r>
              <a:rPr sz="1400" dirty="0">
                <a:solidFill>
                  <a:srgbClr val="CC7831"/>
                </a:solidFill>
                <a:latin typeface="Courier New"/>
                <a:cs typeface="Courier New"/>
              </a:rPr>
              <a:t>run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4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echo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"Bye,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${{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dirty="0" err="1">
                <a:solidFill>
                  <a:srgbClr val="A9B7C6"/>
                </a:solidFill>
                <a:latin typeface="Courier New"/>
                <a:cs typeface="Courier New"/>
              </a:rPr>
              <a:t>needs.welcome.outputs</a:t>
            </a:r>
            <a:r>
              <a:rPr sz="1400" dirty="0">
                <a:solidFill>
                  <a:srgbClr val="A9B7C6"/>
                </a:solidFill>
                <a:latin typeface="Courier New"/>
                <a:cs typeface="Courier New"/>
              </a:rPr>
              <a:t>.</a:t>
            </a:r>
            <a:r>
              <a:rPr lang="es-ES" sz="1400" dirty="0" err="1">
                <a:solidFill>
                  <a:srgbClr val="A9B7C6"/>
                </a:solidFill>
                <a:latin typeface="Courier New"/>
                <a:cs typeface="Courier New"/>
              </a:rPr>
              <a:t>miOutput</a:t>
            </a:r>
            <a:r>
              <a:rPr sz="14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A9B7C6"/>
                </a:solidFill>
                <a:latin typeface="Courier New"/>
                <a:cs typeface="Courier New"/>
              </a:rPr>
              <a:t>}}"</a:t>
            </a:r>
            <a:endParaRPr lang="es-ES" sz="1400" spc="-25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618490" indent="-151765">
              <a:lnSpc>
                <a:spcPct val="100000"/>
              </a:lnSpc>
              <a:spcBef>
                <a:spcPts val="150"/>
              </a:spcBef>
              <a:buClr>
                <a:srgbClr val="A9B7C6"/>
              </a:buClr>
              <a:buChar char="-"/>
              <a:tabLst>
                <a:tab pos="618490" algn="l"/>
              </a:tabLst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18" name="Marcador de texto 59">
            <a:extLst>
              <a:ext uri="{FF2B5EF4-FFF2-40B4-BE49-F238E27FC236}">
                <a16:creationId xmlns:a16="http://schemas.microsoft.com/office/drawing/2014/main" id="{6F5A289C-A2DA-B83A-810D-ABBA2B2AE5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Outputs (parámetros de salida)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5D70C3B5-FE5B-4600-5AEB-91076E178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/>
              <a:t>Configuración de arranque de </a:t>
            </a:r>
            <a:r>
              <a:rPr lang="es-ES" dirty="0" err="1"/>
              <a:t>workflows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0D6A8618-40F6-C0D1-F3D7-E86AA5217CB2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Flecha curvada hacia la izquierda 1">
            <a:extLst>
              <a:ext uri="{FF2B5EF4-FFF2-40B4-BE49-F238E27FC236}">
                <a16:creationId xmlns:a16="http://schemas.microsoft.com/office/drawing/2014/main" id="{B1E248AC-64EF-577A-86D3-681C57308C26}"/>
              </a:ext>
            </a:extLst>
          </p:cNvPr>
          <p:cNvSpPr/>
          <p:nvPr/>
        </p:nvSpPr>
        <p:spPr>
          <a:xfrm rot="10502287">
            <a:off x="401175" y="3061920"/>
            <a:ext cx="632321" cy="2220797"/>
          </a:xfrm>
          <a:prstGeom prst="curved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71C6F8DF-875B-F705-688F-EF773AC6AABB}"/>
              </a:ext>
            </a:extLst>
          </p:cNvPr>
          <p:cNvSpPr/>
          <p:nvPr/>
        </p:nvSpPr>
        <p:spPr>
          <a:xfrm>
            <a:off x="7039319" y="2165740"/>
            <a:ext cx="4463624" cy="468207"/>
          </a:xfrm>
          <a:custGeom>
            <a:avLst/>
            <a:gdLst/>
            <a:ahLst/>
            <a:cxnLst/>
            <a:rect l="l" t="t" r="r" b="b"/>
            <a:pathLst>
              <a:path w="3649979" h="351155">
                <a:moveTo>
                  <a:pt x="3649499" y="350999"/>
                </a:moveTo>
                <a:lnTo>
                  <a:pt x="0" y="350999"/>
                </a:lnTo>
                <a:lnTo>
                  <a:pt x="0" y="0"/>
                </a:lnTo>
                <a:lnTo>
                  <a:pt x="3649499" y="0"/>
                </a:lnTo>
                <a:lnTo>
                  <a:pt x="3649499" y="35099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F220693E-F052-EC0F-2EBD-603B8189FE6A}"/>
              </a:ext>
            </a:extLst>
          </p:cNvPr>
          <p:cNvSpPr txBox="1"/>
          <p:nvPr/>
        </p:nvSpPr>
        <p:spPr>
          <a:xfrm>
            <a:off x="7224399" y="2193408"/>
            <a:ext cx="3953430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00" spc="60" dirty="0" err="1">
                <a:latin typeface="Arial" panose="020B0604020202020204" pitchFamily="34" charset="0"/>
                <a:cs typeface="Arial" panose="020B0604020202020204" pitchFamily="34" charset="0"/>
              </a:rPr>
              <a:t>Mencionar</a:t>
            </a:r>
            <a:r>
              <a:rPr sz="1400" spc="7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spc="73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1400" spc="7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0" dirty="0" err="1">
                <a:latin typeface="Arial" panose="020B0604020202020204" pitchFamily="34" charset="0"/>
                <a:cs typeface="Arial" panose="020B0604020202020204" pitchFamily="34" charset="0"/>
              </a:rPr>
              <a:t>salidas</a:t>
            </a:r>
            <a:r>
              <a:rPr sz="1400" spc="7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spc="73" dirty="0">
                <a:latin typeface="Arial" panose="020B0604020202020204" pitchFamily="34" charset="0"/>
                <a:cs typeface="Arial" panose="020B0604020202020204" pitchFamily="34" charset="0"/>
              </a:rPr>
              <a:t>la sección </a:t>
            </a:r>
            <a:r>
              <a:rPr lang="es-ES" sz="1400" dirty="0">
                <a:solidFill>
                  <a:srgbClr val="B854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 </a:t>
            </a:r>
            <a:r>
              <a:rPr lang="es-ES" sz="1400" spc="73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400" spc="73" dirty="0" err="1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sz="1400" spc="-360" dirty="0">
                <a:solidFill>
                  <a:srgbClr val="B854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spc="-360" dirty="0">
                <a:solidFill>
                  <a:srgbClr val="B854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93492A8B-8F31-E269-A0CB-5956F2D82907}"/>
              </a:ext>
            </a:extLst>
          </p:cNvPr>
          <p:cNvSpPr/>
          <p:nvPr/>
        </p:nvSpPr>
        <p:spPr>
          <a:xfrm>
            <a:off x="7039319" y="2840659"/>
            <a:ext cx="4463624" cy="468207"/>
          </a:xfrm>
          <a:custGeom>
            <a:avLst/>
            <a:gdLst/>
            <a:ahLst/>
            <a:cxnLst/>
            <a:rect l="l" t="t" r="r" b="b"/>
            <a:pathLst>
              <a:path w="3649979" h="351154">
                <a:moveTo>
                  <a:pt x="3649499" y="350999"/>
                </a:moveTo>
                <a:lnTo>
                  <a:pt x="0" y="350999"/>
                </a:lnTo>
                <a:lnTo>
                  <a:pt x="0" y="0"/>
                </a:lnTo>
                <a:lnTo>
                  <a:pt x="3649499" y="0"/>
                </a:lnTo>
                <a:lnTo>
                  <a:pt x="3649499" y="35099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71AC0CC7-4DAE-5E14-197A-863A5F83DC2F}"/>
              </a:ext>
            </a:extLst>
          </p:cNvPr>
          <p:cNvSpPr txBox="1"/>
          <p:nvPr/>
        </p:nvSpPr>
        <p:spPr>
          <a:xfrm>
            <a:off x="7224400" y="2868328"/>
            <a:ext cx="4152228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s-ES" sz="1400" spc="13" dirty="0">
                <a:latin typeface="Arial" panose="020B0604020202020204" pitchFamily="34" charset="0"/>
                <a:cs typeface="Arial" panose="020B0604020202020204" pitchFamily="34" charset="0"/>
              </a:rPr>
              <a:t>Añadir el </a:t>
            </a:r>
            <a:r>
              <a:rPr lang="es-ES" sz="1400" spc="13" dirty="0" err="1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es-ES" sz="1400" spc="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1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" dirty="0" err="1">
                <a:latin typeface="Arial" panose="020B0604020202020204" pitchFamily="34" charset="0"/>
                <a:cs typeface="Arial" panose="020B0604020202020204" pitchFamily="34" charset="0"/>
              </a:rPr>
              <a:t>dependencia</a:t>
            </a:r>
            <a:r>
              <a:rPr sz="14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7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spc="47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1400" spc="13" dirty="0" err="1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sz="1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spc="67" dirty="0">
                <a:latin typeface="Arial" panose="020B0604020202020204" pitchFamily="34" charset="0"/>
                <a:cs typeface="Arial" panose="020B0604020202020204" pitchFamily="34" charset="0"/>
              </a:rPr>
              <a:t>que necesitan información la salida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EF96D9BD-9BAA-C2AA-1EC4-AF85FEC03A81}"/>
              </a:ext>
            </a:extLst>
          </p:cNvPr>
          <p:cNvSpPr/>
          <p:nvPr/>
        </p:nvSpPr>
        <p:spPr>
          <a:xfrm>
            <a:off x="7039319" y="3606217"/>
            <a:ext cx="4463624" cy="468207"/>
          </a:xfrm>
          <a:custGeom>
            <a:avLst/>
            <a:gdLst/>
            <a:ahLst/>
            <a:cxnLst/>
            <a:rect l="l" t="t" r="r" b="b"/>
            <a:pathLst>
              <a:path w="3649979" h="351154">
                <a:moveTo>
                  <a:pt x="3649499" y="350999"/>
                </a:moveTo>
                <a:lnTo>
                  <a:pt x="0" y="350999"/>
                </a:lnTo>
                <a:lnTo>
                  <a:pt x="0" y="0"/>
                </a:lnTo>
                <a:lnTo>
                  <a:pt x="3649499" y="0"/>
                </a:lnTo>
                <a:lnTo>
                  <a:pt x="3649499" y="35099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196187AC-4442-4F5F-C52F-1F0A84D1E894}"/>
              </a:ext>
            </a:extLst>
          </p:cNvPr>
          <p:cNvSpPr txBox="1"/>
          <p:nvPr/>
        </p:nvSpPr>
        <p:spPr>
          <a:xfrm>
            <a:off x="7224398" y="3633886"/>
            <a:ext cx="4152229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s-ES" sz="1400" spc="-33" dirty="0">
                <a:latin typeface="Arial" panose="020B0604020202020204" pitchFamily="34" charset="0"/>
                <a:cs typeface="Arial" panose="020B0604020202020204" pitchFamily="34" charset="0"/>
              </a:rPr>
              <a:t>Acceder a la información de salida</a:t>
            </a:r>
            <a:r>
              <a:rPr sz="1400" spc="3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través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 contexto </a:t>
            </a:r>
            <a:r>
              <a:rPr lang="es-ES" sz="1400" dirty="0" err="1">
                <a:solidFill>
                  <a:srgbClr val="B854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es-ES" sz="1400" spc="-13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48332EB7-A87D-C61F-28E6-1ED6C654033D}"/>
              </a:ext>
            </a:extLst>
          </p:cNvPr>
          <p:cNvSpPr/>
          <p:nvPr/>
        </p:nvSpPr>
        <p:spPr>
          <a:xfrm>
            <a:off x="6580006" y="2088557"/>
            <a:ext cx="566107" cy="617220"/>
          </a:xfrm>
          <a:custGeom>
            <a:avLst/>
            <a:gdLst/>
            <a:ahLst/>
            <a:cxnLst/>
            <a:rect l="l" t="t" r="r" b="b"/>
            <a:pathLst>
              <a:path w="462914" h="462914">
                <a:moveTo>
                  <a:pt x="231299" y="462599"/>
                </a:moveTo>
                <a:lnTo>
                  <a:pt x="184684" y="457900"/>
                </a:lnTo>
                <a:lnTo>
                  <a:pt x="141267" y="444423"/>
                </a:lnTo>
                <a:lnTo>
                  <a:pt x="101977" y="423097"/>
                </a:lnTo>
                <a:lnTo>
                  <a:pt x="67746" y="394853"/>
                </a:lnTo>
                <a:lnTo>
                  <a:pt x="39502" y="360622"/>
                </a:lnTo>
                <a:lnTo>
                  <a:pt x="18176" y="321332"/>
                </a:lnTo>
                <a:lnTo>
                  <a:pt x="4699" y="277915"/>
                </a:lnTo>
                <a:lnTo>
                  <a:pt x="0" y="231299"/>
                </a:lnTo>
                <a:lnTo>
                  <a:pt x="4699" y="184684"/>
                </a:lnTo>
                <a:lnTo>
                  <a:pt x="18176" y="141267"/>
                </a:lnTo>
                <a:lnTo>
                  <a:pt x="39502" y="101977"/>
                </a:lnTo>
                <a:lnTo>
                  <a:pt x="67746" y="67746"/>
                </a:lnTo>
                <a:lnTo>
                  <a:pt x="101977" y="39502"/>
                </a:lnTo>
                <a:lnTo>
                  <a:pt x="141267" y="18176"/>
                </a:lnTo>
                <a:lnTo>
                  <a:pt x="184684" y="4699"/>
                </a:lnTo>
                <a:lnTo>
                  <a:pt x="231299" y="0"/>
                </a:lnTo>
                <a:lnTo>
                  <a:pt x="276635" y="4485"/>
                </a:lnTo>
                <a:lnTo>
                  <a:pt x="319814" y="17606"/>
                </a:lnTo>
                <a:lnTo>
                  <a:pt x="359625" y="38861"/>
                </a:lnTo>
                <a:lnTo>
                  <a:pt x="394853" y="67746"/>
                </a:lnTo>
                <a:lnTo>
                  <a:pt x="423738" y="102974"/>
                </a:lnTo>
                <a:lnTo>
                  <a:pt x="444993" y="142785"/>
                </a:lnTo>
                <a:lnTo>
                  <a:pt x="458114" y="185964"/>
                </a:lnTo>
                <a:lnTo>
                  <a:pt x="462599" y="231299"/>
                </a:lnTo>
                <a:lnTo>
                  <a:pt x="457900" y="277915"/>
                </a:lnTo>
                <a:lnTo>
                  <a:pt x="444423" y="321332"/>
                </a:lnTo>
                <a:lnTo>
                  <a:pt x="423097" y="360622"/>
                </a:lnTo>
                <a:lnTo>
                  <a:pt x="394853" y="394853"/>
                </a:lnTo>
                <a:lnTo>
                  <a:pt x="360622" y="423097"/>
                </a:lnTo>
                <a:lnTo>
                  <a:pt x="321332" y="444423"/>
                </a:lnTo>
                <a:lnTo>
                  <a:pt x="277915" y="457900"/>
                </a:lnTo>
                <a:lnTo>
                  <a:pt x="231299" y="462599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5F9BADF0-A3D0-AD78-6EAA-A00EB14BCE4C}"/>
              </a:ext>
            </a:extLst>
          </p:cNvPr>
          <p:cNvSpPr txBox="1"/>
          <p:nvPr/>
        </p:nvSpPr>
        <p:spPr>
          <a:xfrm>
            <a:off x="6803735" y="2230841"/>
            <a:ext cx="156087" cy="2325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745B29E7-29FE-95F9-2D2C-B793DBDF42D0}"/>
              </a:ext>
            </a:extLst>
          </p:cNvPr>
          <p:cNvSpPr/>
          <p:nvPr/>
        </p:nvSpPr>
        <p:spPr>
          <a:xfrm>
            <a:off x="6580006" y="2764867"/>
            <a:ext cx="566107" cy="617220"/>
          </a:xfrm>
          <a:custGeom>
            <a:avLst/>
            <a:gdLst/>
            <a:ahLst/>
            <a:cxnLst/>
            <a:rect l="l" t="t" r="r" b="b"/>
            <a:pathLst>
              <a:path w="462914" h="462914">
                <a:moveTo>
                  <a:pt x="231299" y="462599"/>
                </a:moveTo>
                <a:lnTo>
                  <a:pt x="184684" y="457900"/>
                </a:lnTo>
                <a:lnTo>
                  <a:pt x="141267" y="444423"/>
                </a:lnTo>
                <a:lnTo>
                  <a:pt x="101977" y="423097"/>
                </a:lnTo>
                <a:lnTo>
                  <a:pt x="67746" y="394853"/>
                </a:lnTo>
                <a:lnTo>
                  <a:pt x="39502" y="360621"/>
                </a:lnTo>
                <a:lnTo>
                  <a:pt x="18176" y="321332"/>
                </a:lnTo>
                <a:lnTo>
                  <a:pt x="4699" y="277914"/>
                </a:lnTo>
                <a:lnTo>
                  <a:pt x="0" y="231299"/>
                </a:lnTo>
                <a:lnTo>
                  <a:pt x="4699" y="184684"/>
                </a:lnTo>
                <a:lnTo>
                  <a:pt x="18176" y="141267"/>
                </a:lnTo>
                <a:lnTo>
                  <a:pt x="39502" y="101977"/>
                </a:lnTo>
                <a:lnTo>
                  <a:pt x="67746" y="67746"/>
                </a:lnTo>
                <a:lnTo>
                  <a:pt x="101977" y="39502"/>
                </a:lnTo>
                <a:lnTo>
                  <a:pt x="141267" y="18176"/>
                </a:lnTo>
                <a:lnTo>
                  <a:pt x="184684" y="4699"/>
                </a:lnTo>
                <a:lnTo>
                  <a:pt x="231299" y="0"/>
                </a:lnTo>
                <a:lnTo>
                  <a:pt x="276635" y="4485"/>
                </a:lnTo>
                <a:lnTo>
                  <a:pt x="319814" y="17606"/>
                </a:lnTo>
                <a:lnTo>
                  <a:pt x="359625" y="38861"/>
                </a:lnTo>
                <a:lnTo>
                  <a:pt x="394853" y="67746"/>
                </a:lnTo>
                <a:lnTo>
                  <a:pt x="423738" y="102974"/>
                </a:lnTo>
                <a:lnTo>
                  <a:pt x="444993" y="142785"/>
                </a:lnTo>
                <a:lnTo>
                  <a:pt x="458114" y="185964"/>
                </a:lnTo>
                <a:lnTo>
                  <a:pt x="462599" y="231299"/>
                </a:lnTo>
                <a:lnTo>
                  <a:pt x="457900" y="277914"/>
                </a:lnTo>
                <a:lnTo>
                  <a:pt x="444423" y="321332"/>
                </a:lnTo>
                <a:lnTo>
                  <a:pt x="423097" y="360621"/>
                </a:lnTo>
                <a:lnTo>
                  <a:pt x="394853" y="394853"/>
                </a:lnTo>
                <a:lnTo>
                  <a:pt x="360622" y="423097"/>
                </a:lnTo>
                <a:lnTo>
                  <a:pt x="321332" y="444423"/>
                </a:lnTo>
                <a:lnTo>
                  <a:pt x="277915" y="457900"/>
                </a:lnTo>
                <a:lnTo>
                  <a:pt x="231299" y="462599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EC18FD1E-91CE-874D-1A49-237C1DAD5DCF}"/>
              </a:ext>
            </a:extLst>
          </p:cNvPr>
          <p:cNvSpPr txBox="1"/>
          <p:nvPr/>
        </p:nvSpPr>
        <p:spPr>
          <a:xfrm>
            <a:off x="6803735" y="2907151"/>
            <a:ext cx="156087" cy="2325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s-ES" sz="1400" b="1" spc="-67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CED7A49E-55B1-8D6A-F23A-260F19638E28}"/>
              </a:ext>
            </a:extLst>
          </p:cNvPr>
          <p:cNvSpPr/>
          <p:nvPr/>
        </p:nvSpPr>
        <p:spPr>
          <a:xfrm>
            <a:off x="6580006" y="3531817"/>
            <a:ext cx="566107" cy="617220"/>
          </a:xfrm>
          <a:custGeom>
            <a:avLst/>
            <a:gdLst/>
            <a:ahLst/>
            <a:cxnLst/>
            <a:rect l="l" t="t" r="r" b="b"/>
            <a:pathLst>
              <a:path w="462914" h="462914">
                <a:moveTo>
                  <a:pt x="231299" y="462599"/>
                </a:moveTo>
                <a:lnTo>
                  <a:pt x="184684" y="457900"/>
                </a:lnTo>
                <a:lnTo>
                  <a:pt x="141267" y="444423"/>
                </a:lnTo>
                <a:lnTo>
                  <a:pt x="101977" y="423097"/>
                </a:lnTo>
                <a:lnTo>
                  <a:pt x="67746" y="394853"/>
                </a:lnTo>
                <a:lnTo>
                  <a:pt x="39502" y="360621"/>
                </a:lnTo>
                <a:lnTo>
                  <a:pt x="18176" y="321332"/>
                </a:lnTo>
                <a:lnTo>
                  <a:pt x="4699" y="277914"/>
                </a:lnTo>
                <a:lnTo>
                  <a:pt x="0" y="231299"/>
                </a:lnTo>
                <a:lnTo>
                  <a:pt x="4699" y="184685"/>
                </a:lnTo>
                <a:lnTo>
                  <a:pt x="18176" y="141267"/>
                </a:lnTo>
                <a:lnTo>
                  <a:pt x="39502" y="101978"/>
                </a:lnTo>
                <a:lnTo>
                  <a:pt x="67746" y="67745"/>
                </a:lnTo>
                <a:lnTo>
                  <a:pt x="101977" y="39502"/>
                </a:lnTo>
                <a:lnTo>
                  <a:pt x="141267" y="18176"/>
                </a:lnTo>
                <a:lnTo>
                  <a:pt x="184684" y="4699"/>
                </a:lnTo>
                <a:lnTo>
                  <a:pt x="231299" y="0"/>
                </a:lnTo>
                <a:lnTo>
                  <a:pt x="276635" y="4485"/>
                </a:lnTo>
                <a:lnTo>
                  <a:pt x="319814" y="17606"/>
                </a:lnTo>
                <a:lnTo>
                  <a:pt x="359625" y="38861"/>
                </a:lnTo>
                <a:lnTo>
                  <a:pt x="394853" y="67746"/>
                </a:lnTo>
                <a:lnTo>
                  <a:pt x="423738" y="102974"/>
                </a:lnTo>
                <a:lnTo>
                  <a:pt x="444993" y="142785"/>
                </a:lnTo>
                <a:lnTo>
                  <a:pt x="458114" y="185964"/>
                </a:lnTo>
                <a:lnTo>
                  <a:pt x="462599" y="231299"/>
                </a:lnTo>
                <a:lnTo>
                  <a:pt x="457900" y="277914"/>
                </a:lnTo>
                <a:lnTo>
                  <a:pt x="444423" y="321332"/>
                </a:lnTo>
                <a:lnTo>
                  <a:pt x="423097" y="360621"/>
                </a:lnTo>
                <a:lnTo>
                  <a:pt x="394853" y="394853"/>
                </a:lnTo>
                <a:lnTo>
                  <a:pt x="360622" y="423097"/>
                </a:lnTo>
                <a:lnTo>
                  <a:pt x="321332" y="444423"/>
                </a:lnTo>
                <a:lnTo>
                  <a:pt x="277915" y="457900"/>
                </a:lnTo>
                <a:lnTo>
                  <a:pt x="231299" y="462599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24">
            <a:extLst>
              <a:ext uri="{FF2B5EF4-FFF2-40B4-BE49-F238E27FC236}">
                <a16:creationId xmlns:a16="http://schemas.microsoft.com/office/drawing/2014/main" id="{1FC9227F-C3A6-A8F9-9BB8-B7DFE32F8F8B}"/>
              </a:ext>
            </a:extLst>
          </p:cNvPr>
          <p:cNvSpPr txBox="1"/>
          <p:nvPr/>
        </p:nvSpPr>
        <p:spPr>
          <a:xfrm>
            <a:off x="6803735" y="3674102"/>
            <a:ext cx="156087" cy="2325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  <p:bldP spid="23" grpId="0" animBg="1"/>
      <p:bldP spid="24" grpId="0"/>
      <p:bldP spid="25" grpId="0" animBg="1"/>
      <p:bldP spid="26" grpId="0"/>
      <p:bldP spid="31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6F9473ED-6405-3CB1-A5AE-49D9DB1FB35B}"/>
              </a:ext>
            </a:extLst>
          </p:cNvPr>
          <p:cNvSpPr txBox="1"/>
          <p:nvPr/>
        </p:nvSpPr>
        <p:spPr>
          <a:xfrm>
            <a:off x="858619" y="1371431"/>
            <a:ext cx="10884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Se puede configurar la salida de un step a la variable GITHUB_OUTPUT y luego recuperarla en el output de un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job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que lo contiene.</a:t>
            </a:r>
          </a:p>
          <a:p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0072427-9925-1974-3342-D31114FD5902}"/>
              </a:ext>
            </a:extLst>
          </p:cNvPr>
          <p:cNvGrpSpPr/>
          <p:nvPr/>
        </p:nvGrpSpPr>
        <p:grpSpPr>
          <a:xfrm>
            <a:off x="732056" y="1643605"/>
            <a:ext cx="9164307" cy="4294208"/>
            <a:chOff x="732056" y="1643605"/>
            <a:chExt cx="9164307" cy="4294208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1460F3B8-CBB6-FC55-E913-6ADD06F48675}"/>
                </a:ext>
              </a:extLst>
            </p:cNvPr>
            <p:cNvSpPr txBox="1"/>
            <p:nvPr/>
          </p:nvSpPr>
          <p:spPr>
            <a:xfrm>
              <a:off x="732056" y="2097511"/>
              <a:ext cx="7579325" cy="3444520"/>
            </a:xfrm>
            <a:prstGeom prst="rect">
              <a:avLst/>
            </a:prstGeom>
            <a:solidFill>
              <a:srgbClr val="222222"/>
            </a:solidFill>
          </p:spPr>
          <p:txBody>
            <a:bodyPr vert="horz" wrap="square" lIns="0" tIns="108000" rIns="0" bIns="0" rtlCol="0">
              <a:spAutoFit/>
            </a:bodyPr>
            <a:lstStyle/>
            <a:p>
              <a:pPr marL="85725">
                <a:lnSpc>
                  <a:spcPct val="100000"/>
                </a:lnSpc>
                <a:spcBef>
                  <a:spcPts val="819"/>
                </a:spcBef>
              </a:pPr>
              <a:r>
                <a:rPr sz="1400" spc="-10" dirty="0">
                  <a:solidFill>
                    <a:srgbClr val="CC7831"/>
                  </a:solidFill>
                  <a:latin typeface="Courier New"/>
                  <a:cs typeface="Courier New"/>
                </a:rPr>
                <a:t>jobs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endParaRPr sz="1400" dirty="0">
                <a:latin typeface="Courier New"/>
                <a:cs typeface="Courier New"/>
              </a:endParaRPr>
            </a:p>
            <a:p>
              <a:pPr marL="161290">
                <a:lnSpc>
                  <a:spcPct val="100000"/>
                </a:lnSpc>
                <a:spcBef>
                  <a:spcPts val="150"/>
                </a:spcBef>
              </a:pPr>
              <a:r>
                <a:rPr sz="1400" spc="-10" dirty="0">
                  <a:solidFill>
                    <a:srgbClr val="CC7831"/>
                  </a:solidFill>
                  <a:latin typeface="Courier New"/>
                  <a:cs typeface="Courier New"/>
                </a:rPr>
                <a:t>welcome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endParaRPr sz="1400" dirty="0">
                <a:latin typeface="Courier New"/>
                <a:cs typeface="Courier New"/>
              </a:endParaRPr>
            </a:p>
            <a:p>
              <a:pPr marL="313690" marR="2552700">
                <a:lnSpc>
                  <a:spcPct val="112500"/>
                </a:lnSpc>
              </a:pPr>
              <a:r>
                <a:rPr sz="1400" dirty="0">
                  <a:solidFill>
                    <a:srgbClr val="CC7831"/>
                  </a:solidFill>
                  <a:latin typeface="Courier New"/>
                  <a:cs typeface="Courier New"/>
                </a:rPr>
                <a:t>runs-on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ubuntu-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latest</a:t>
              </a:r>
              <a:endParaRPr lang="es-ES" sz="1400" spc="-10" dirty="0">
                <a:solidFill>
                  <a:srgbClr val="A9B7C6"/>
                </a:solidFill>
                <a:latin typeface="Courier New"/>
                <a:cs typeface="Courier New"/>
              </a:endParaRPr>
            </a:p>
            <a:p>
              <a:pPr marL="313690" marR="2552700">
                <a:lnSpc>
                  <a:spcPct val="112500"/>
                </a:lnSpc>
              </a:pPr>
              <a:r>
                <a:rPr sz="1400" spc="-10" dirty="0">
                  <a:solidFill>
                    <a:srgbClr val="CC7831"/>
                  </a:solidFill>
                  <a:latin typeface="Courier New"/>
                  <a:cs typeface="Courier New"/>
                </a:rPr>
                <a:t>outputs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endParaRPr lang="es-ES" sz="1400" spc="-10" dirty="0">
                <a:latin typeface="Courier New"/>
                <a:cs typeface="Courier New"/>
              </a:endParaRPr>
            </a:p>
            <a:p>
              <a:pPr marL="312738" marR="2552700">
                <a:lnSpc>
                  <a:spcPct val="112500"/>
                </a:lnSpc>
                <a:tabLst>
                  <a:tab pos="5367338" algn="l"/>
                  <a:tab pos="5680075" algn="l"/>
                </a:tabLst>
              </a:pPr>
              <a:r>
                <a:rPr lang="es-ES" sz="1400" spc="-10" dirty="0">
                  <a:solidFill>
                    <a:srgbClr val="CC7831"/>
                  </a:solidFill>
                  <a:latin typeface="Courier New"/>
                  <a:cs typeface="Courier New"/>
                </a:rPr>
                <a:t>    </a:t>
              </a:r>
              <a:r>
                <a:rPr sz="1400" dirty="0">
                  <a:solidFill>
                    <a:srgbClr val="CC7831"/>
                  </a:solidFill>
                  <a:latin typeface="Courier New"/>
                  <a:cs typeface="Courier New"/>
                </a:rPr>
                <a:t>name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${{steps.step1.outputs.NAME</a:t>
              </a:r>
              <a:r>
                <a:rPr sz="1400" spc="-5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400" spc="-25" dirty="0">
                  <a:solidFill>
                    <a:srgbClr val="A9B7C6"/>
                  </a:solidFill>
                  <a:latin typeface="Courier New"/>
                  <a:cs typeface="Courier New"/>
                </a:rPr>
                <a:t>}}</a:t>
              </a:r>
              <a:endParaRPr lang="es-ES" sz="1400" spc="-25" dirty="0">
                <a:solidFill>
                  <a:srgbClr val="A9B7C6"/>
                </a:solidFill>
                <a:latin typeface="Courier New"/>
                <a:cs typeface="Courier New"/>
              </a:endParaRPr>
            </a:p>
            <a:p>
              <a:pPr marL="313690" marR="2552700">
                <a:lnSpc>
                  <a:spcPct val="112500"/>
                </a:lnSpc>
              </a:pPr>
              <a:r>
                <a:rPr sz="1400" spc="-10" dirty="0">
                  <a:solidFill>
                    <a:srgbClr val="CC7831"/>
                  </a:solidFill>
                  <a:latin typeface="Courier New"/>
                  <a:cs typeface="Courier New"/>
                </a:rPr>
                <a:t>steps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endParaRPr lang="es-ES" sz="1400" spc="-10" dirty="0">
                <a:solidFill>
                  <a:srgbClr val="A9B7C6"/>
                </a:solidFill>
                <a:latin typeface="Courier New"/>
                <a:cs typeface="Courier New"/>
              </a:endParaRPr>
            </a:p>
            <a:p>
              <a:pPr marL="313690" marR="2552700">
                <a:lnSpc>
                  <a:spcPct val="112500"/>
                </a:lnSpc>
              </a:pPr>
              <a:r>
                <a:rPr lang="es-ES"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  - </a:t>
              </a:r>
              <a:r>
                <a:rPr sz="1400" dirty="0">
                  <a:solidFill>
                    <a:srgbClr val="CC7831"/>
                  </a:solidFill>
                  <a:latin typeface="Courier New"/>
                  <a:cs typeface="Courier New"/>
                </a:rPr>
                <a:t>id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 step1</a:t>
              </a:r>
              <a:endParaRPr lang="es-ES" sz="1400" spc="-10" dirty="0">
                <a:latin typeface="Courier New"/>
                <a:cs typeface="Courier New"/>
              </a:endParaRPr>
            </a:p>
            <a:p>
              <a:pPr marL="466725">
                <a:lnSpc>
                  <a:spcPct val="100000"/>
                </a:lnSpc>
                <a:spcBef>
                  <a:spcPts val="150"/>
                </a:spcBef>
                <a:buClr>
                  <a:srgbClr val="A9B7C6"/>
                </a:buClr>
                <a:tabLst>
                  <a:tab pos="618490" algn="l"/>
                </a:tabLst>
              </a:pPr>
              <a:r>
                <a:rPr lang="es-ES" sz="1400" dirty="0">
                  <a:solidFill>
                    <a:srgbClr val="CC7831"/>
                  </a:solidFill>
                  <a:latin typeface="Courier New"/>
                  <a:cs typeface="Courier New"/>
                </a:rPr>
                <a:t>  </a:t>
              </a:r>
              <a:r>
                <a:rPr sz="1400" dirty="0">
                  <a:solidFill>
                    <a:srgbClr val="CC7831"/>
                  </a:solidFill>
                  <a:latin typeface="Courier New"/>
                  <a:cs typeface="Courier New"/>
                </a:rPr>
                <a:t>run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echo</a:t>
              </a:r>
              <a:r>
                <a:rPr sz="1400" spc="-5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"NAME=Lauro"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	&gt;</a:t>
              </a:r>
              <a:r>
                <a:rPr sz="1400" spc="-5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"$GITHUB_OUTPUT</a:t>
              </a:r>
              <a:r>
                <a:rPr lang="es-ES"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”</a:t>
              </a:r>
            </a:p>
            <a:p>
              <a:pPr marL="139700">
                <a:lnSpc>
                  <a:spcPct val="100000"/>
                </a:lnSpc>
                <a:spcBef>
                  <a:spcPts val="150"/>
                </a:spcBef>
                <a:buClr>
                  <a:srgbClr val="A9B7C6"/>
                </a:buClr>
                <a:tabLst>
                  <a:tab pos="617538" algn="l"/>
                </a:tabLst>
              </a:pPr>
              <a:r>
                <a:rPr sz="1400" spc="-10" dirty="0">
                  <a:solidFill>
                    <a:srgbClr val="CC7831"/>
                  </a:solidFill>
                  <a:latin typeface="Courier New"/>
                  <a:cs typeface="Courier New"/>
                </a:rPr>
                <a:t>goodbye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endParaRPr sz="1400" dirty="0">
                <a:latin typeface="Courier New"/>
                <a:cs typeface="Courier New"/>
              </a:endParaRPr>
            </a:p>
            <a:p>
              <a:pPr marL="313690" marR="2552700">
                <a:lnSpc>
                  <a:spcPct val="112500"/>
                </a:lnSpc>
              </a:pPr>
              <a:r>
                <a:rPr sz="1400" dirty="0">
                  <a:solidFill>
                    <a:srgbClr val="CC7831"/>
                  </a:solidFill>
                  <a:latin typeface="Courier New"/>
                  <a:cs typeface="Courier New"/>
                </a:rPr>
                <a:t>runs-on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ubuntu-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latest </a:t>
              </a:r>
              <a:endParaRPr lang="es-ES" sz="1400" spc="-10" dirty="0">
                <a:solidFill>
                  <a:srgbClr val="A9B7C6"/>
                </a:solidFill>
                <a:latin typeface="Courier New"/>
                <a:cs typeface="Courier New"/>
              </a:endParaRPr>
            </a:p>
            <a:p>
              <a:pPr marL="313690" marR="2552700">
                <a:lnSpc>
                  <a:spcPct val="112500"/>
                </a:lnSpc>
              </a:pPr>
              <a:r>
                <a:rPr sz="1400" dirty="0">
                  <a:solidFill>
                    <a:srgbClr val="CC7831"/>
                  </a:solidFill>
                  <a:latin typeface="Courier New"/>
                  <a:cs typeface="Courier New"/>
                </a:rPr>
                <a:t>needs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 welcome</a:t>
              </a:r>
              <a:endParaRPr sz="1400" dirty="0">
                <a:latin typeface="Courier New"/>
                <a:cs typeface="Courier New"/>
              </a:endParaRPr>
            </a:p>
            <a:p>
              <a:pPr marL="313690">
                <a:lnSpc>
                  <a:spcPct val="100000"/>
                </a:lnSpc>
                <a:spcBef>
                  <a:spcPts val="150"/>
                </a:spcBef>
              </a:pPr>
              <a:r>
                <a:rPr sz="1400" spc="-10" dirty="0">
                  <a:solidFill>
                    <a:srgbClr val="CC7831"/>
                  </a:solidFill>
                  <a:latin typeface="Courier New"/>
                  <a:cs typeface="Courier New"/>
                </a:rPr>
                <a:t>steps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endParaRPr sz="1400" dirty="0">
                <a:latin typeface="Courier New"/>
                <a:cs typeface="Courier New"/>
              </a:endParaRPr>
            </a:p>
            <a:p>
              <a:pPr marL="618490" indent="-151765">
                <a:lnSpc>
                  <a:spcPct val="100000"/>
                </a:lnSpc>
                <a:spcBef>
                  <a:spcPts val="150"/>
                </a:spcBef>
                <a:buClr>
                  <a:srgbClr val="A9B7C6"/>
                </a:buClr>
                <a:buChar char="-"/>
                <a:tabLst>
                  <a:tab pos="618490" algn="l"/>
                </a:tabLst>
              </a:pPr>
              <a:r>
                <a:rPr sz="1400" dirty="0">
                  <a:solidFill>
                    <a:srgbClr val="CC7831"/>
                  </a:solidFill>
                  <a:latin typeface="Courier New"/>
                  <a:cs typeface="Courier New"/>
                </a:rPr>
                <a:t>run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r>
                <a:rPr sz="1400" spc="-10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echo</a:t>
              </a:r>
              <a:r>
                <a:rPr sz="1400" spc="-5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"Bye,</a:t>
              </a:r>
              <a:r>
                <a:rPr sz="1400" spc="-5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400" dirty="0">
                  <a:solidFill>
                    <a:srgbClr val="A9B7C6"/>
                  </a:solidFill>
                  <a:latin typeface="Courier New"/>
                  <a:cs typeface="Courier New"/>
                </a:rPr>
                <a:t>${{</a:t>
              </a:r>
              <a:r>
                <a:rPr sz="1400" spc="-5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400" dirty="0" err="1">
                  <a:solidFill>
                    <a:srgbClr val="A9B7C6"/>
                  </a:solidFill>
                  <a:latin typeface="Courier New"/>
                  <a:cs typeface="Courier New"/>
                </a:rPr>
                <a:t>needs.welcome.outputs.name</a:t>
              </a:r>
              <a:r>
                <a:rPr sz="1400" spc="-5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400" spc="-25" dirty="0">
                  <a:solidFill>
                    <a:srgbClr val="A9B7C6"/>
                  </a:solidFill>
                  <a:latin typeface="Courier New"/>
                  <a:cs typeface="Courier New"/>
                </a:rPr>
                <a:t>}}"</a:t>
              </a:r>
              <a:endParaRPr lang="es-ES" sz="1400" spc="-25" dirty="0">
                <a:solidFill>
                  <a:srgbClr val="A9B7C6"/>
                </a:solidFill>
                <a:latin typeface="Courier New"/>
                <a:cs typeface="Courier New"/>
              </a:endParaRPr>
            </a:p>
            <a:p>
              <a:pPr marL="618490" indent="-151765">
                <a:lnSpc>
                  <a:spcPct val="100000"/>
                </a:lnSpc>
                <a:spcBef>
                  <a:spcPts val="150"/>
                </a:spcBef>
                <a:buClr>
                  <a:srgbClr val="A9B7C6"/>
                </a:buClr>
                <a:buChar char="-"/>
                <a:tabLst>
                  <a:tab pos="618490" algn="l"/>
                </a:tabLst>
              </a:pPr>
              <a:endParaRPr sz="1200" dirty="0">
                <a:latin typeface="Courier New"/>
                <a:cs typeface="Courier New"/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92418D62-64EE-9FD3-0500-F37D138A12C1}"/>
                </a:ext>
              </a:extLst>
            </p:cNvPr>
            <p:cNvSpPr/>
            <p:nvPr/>
          </p:nvSpPr>
          <p:spPr>
            <a:xfrm>
              <a:off x="6678601" y="1643605"/>
              <a:ext cx="3217762" cy="4294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Marcador de texto 59">
            <a:extLst>
              <a:ext uri="{FF2B5EF4-FFF2-40B4-BE49-F238E27FC236}">
                <a16:creationId xmlns:a16="http://schemas.microsoft.com/office/drawing/2014/main" id="{6F5A289C-A2DA-B83A-810D-ABBA2B2AE5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Outputs (parámetros de salida)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5D70C3B5-FE5B-4600-5AEB-91076E178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/>
              <a:t>Configuración de arranque de </a:t>
            </a:r>
            <a:r>
              <a:rPr lang="es-ES" dirty="0" err="1"/>
              <a:t>workflows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0D6A8618-40F6-C0D1-F3D7-E86AA5217CB2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Flecha curvada hacia la izquierda 1">
            <a:extLst>
              <a:ext uri="{FF2B5EF4-FFF2-40B4-BE49-F238E27FC236}">
                <a16:creationId xmlns:a16="http://schemas.microsoft.com/office/drawing/2014/main" id="{B1E248AC-64EF-577A-86D3-681C57308C26}"/>
              </a:ext>
            </a:extLst>
          </p:cNvPr>
          <p:cNvSpPr/>
          <p:nvPr/>
        </p:nvSpPr>
        <p:spPr>
          <a:xfrm rot="10502287">
            <a:off x="401175" y="3061920"/>
            <a:ext cx="632321" cy="2220797"/>
          </a:xfrm>
          <a:prstGeom prst="curved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308BFF45-56B4-C7EE-2304-688508C3C743}"/>
              </a:ext>
            </a:extLst>
          </p:cNvPr>
          <p:cNvSpPr/>
          <p:nvPr/>
        </p:nvSpPr>
        <p:spPr>
          <a:xfrm>
            <a:off x="7303896" y="1804970"/>
            <a:ext cx="4463624" cy="468207"/>
          </a:xfrm>
          <a:custGeom>
            <a:avLst/>
            <a:gdLst/>
            <a:ahLst/>
            <a:cxnLst/>
            <a:rect l="l" t="t" r="r" b="b"/>
            <a:pathLst>
              <a:path w="3649979" h="351155">
                <a:moveTo>
                  <a:pt x="3649499" y="350999"/>
                </a:moveTo>
                <a:lnTo>
                  <a:pt x="0" y="350999"/>
                </a:lnTo>
                <a:lnTo>
                  <a:pt x="0" y="0"/>
                </a:lnTo>
                <a:lnTo>
                  <a:pt x="3649499" y="0"/>
                </a:lnTo>
                <a:lnTo>
                  <a:pt x="3649499" y="35099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88C6389B-D184-84CB-BB0B-62DE3D1EBCED}"/>
              </a:ext>
            </a:extLst>
          </p:cNvPr>
          <p:cNvSpPr txBox="1"/>
          <p:nvPr/>
        </p:nvSpPr>
        <p:spPr>
          <a:xfrm>
            <a:off x="7488976" y="1832640"/>
            <a:ext cx="3709593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00" spc="13" dirty="0" err="1"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  <a:r>
              <a:rPr sz="1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spc="47" dirty="0">
                <a:latin typeface="Arial" panose="020B0604020202020204" pitchFamily="34" charset="0"/>
                <a:cs typeface="Arial" panose="020B0604020202020204" pitchFamily="34" charset="0"/>
              </a:rPr>
              <a:t>un step</a:t>
            </a:r>
            <a:r>
              <a:rPr sz="1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spc="47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sz="1400" spc="67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1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spc="13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1400" spc="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sz="1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spc="67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1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" dirty="0" err="1">
                <a:latin typeface="Arial" panose="020B0604020202020204" pitchFamily="34" charset="0"/>
                <a:cs typeface="Arial" panose="020B0604020202020204" pitchFamily="34" charset="0"/>
              </a:rPr>
              <a:t>produc</a:t>
            </a:r>
            <a:r>
              <a:rPr lang="es-ES" sz="1400" spc="13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3" dirty="0">
                <a:latin typeface="Arial" panose="020B0604020202020204" pitchFamily="34" charset="0"/>
                <a:cs typeface="Arial" panose="020B0604020202020204" pitchFamily="34" charset="0"/>
              </a:rPr>
              <a:t>salidas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4FF07C-8305-2BBD-7481-2BC82BCC0CFF}"/>
              </a:ext>
            </a:extLst>
          </p:cNvPr>
          <p:cNvSpPr/>
          <p:nvPr/>
        </p:nvSpPr>
        <p:spPr>
          <a:xfrm>
            <a:off x="7303896" y="2570529"/>
            <a:ext cx="4463624" cy="468207"/>
          </a:xfrm>
          <a:custGeom>
            <a:avLst/>
            <a:gdLst/>
            <a:ahLst/>
            <a:cxnLst/>
            <a:rect l="l" t="t" r="r" b="b"/>
            <a:pathLst>
              <a:path w="3649979" h="351155">
                <a:moveTo>
                  <a:pt x="3649499" y="350999"/>
                </a:moveTo>
                <a:lnTo>
                  <a:pt x="0" y="350999"/>
                </a:lnTo>
                <a:lnTo>
                  <a:pt x="0" y="0"/>
                </a:lnTo>
                <a:lnTo>
                  <a:pt x="3649499" y="0"/>
                </a:lnTo>
                <a:lnTo>
                  <a:pt x="3649499" y="35099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0D98FBA-D4DB-0D1E-20B6-6BC137CB9A8B}"/>
              </a:ext>
            </a:extLst>
          </p:cNvPr>
          <p:cNvSpPr txBox="1"/>
          <p:nvPr/>
        </p:nvSpPr>
        <p:spPr>
          <a:xfrm>
            <a:off x="7488977" y="2598197"/>
            <a:ext cx="3927027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Ejecutar echo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4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 variable </a:t>
            </a:r>
            <a:r>
              <a:rPr sz="14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B854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$GITHUB_OUTPUT</a:t>
            </a:r>
            <a:r>
              <a:rPr sz="1400" spc="-393" dirty="0">
                <a:solidFill>
                  <a:srgbClr val="B854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71C6F8DF-875B-F705-688F-EF773AC6AABB}"/>
              </a:ext>
            </a:extLst>
          </p:cNvPr>
          <p:cNvSpPr/>
          <p:nvPr/>
        </p:nvSpPr>
        <p:spPr>
          <a:xfrm>
            <a:off x="7303896" y="3336088"/>
            <a:ext cx="4463624" cy="468207"/>
          </a:xfrm>
          <a:custGeom>
            <a:avLst/>
            <a:gdLst/>
            <a:ahLst/>
            <a:cxnLst/>
            <a:rect l="l" t="t" r="r" b="b"/>
            <a:pathLst>
              <a:path w="3649979" h="351155">
                <a:moveTo>
                  <a:pt x="3649499" y="350999"/>
                </a:moveTo>
                <a:lnTo>
                  <a:pt x="0" y="350999"/>
                </a:lnTo>
                <a:lnTo>
                  <a:pt x="0" y="0"/>
                </a:lnTo>
                <a:lnTo>
                  <a:pt x="3649499" y="0"/>
                </a:lnTo>
                <a:lnTo>
                  <a:pt x="3649499" y="35099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F220693E-F052-EC0F-2EBD-603B8189FE6A}"/>
              </a:ext>
            </a:extLst>
          </p:cNvPr>
          <p:cNvSpPr txBox="1"/>
          <p:nvPr/>
        </p:nvSpPr>
        <p:spPr>
          <a:xfrm>
            <a:off x="7488976" y="3363756"/>
            <a:ext cx="3953430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00" spc="60" dirty="0" err="1">
                <a:latin typeface="Arial" panose="020B0604020202020204" pitchFamily="34" charset="0"/>
                <a:cs typeface="Arial" panose="020B0604020202020204" pitchFamily="34" charset="0"/>
              </a:rPr>
              <a:t>Mencionar</a:t>
            </a:r>
            <a:r>
              <a:rPr sz="1400" spc="7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spc="73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1400" spc="7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0" dirty="0" err="1">
                <a:latin typeface="Arial" panose="020B0604020202020204" pitchFamily="34" charset="0"/>
                <a:cs typeface="Arial" panose="020B0604020202020204" pitchFamily="34" charset="0"/>
              </a:rPr>
              <a:t>salidas</a:t>
            </a:r>
            <a:r>
              <a:rPr sz="1400" spc="7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spc="73" dirty="0">
                <a:latin typeface="Arial" panose="020B0604020202020204" pitchFamily="34" charset="0"/>
                <a:cs typeface="Arial" panose="020B0604020202020204" pitchFamily="34" charset="0"/>
              </a:rPr>
              <a:t>la sección </a:t>
            </a:r>
            <a:r>
              <a:rPr lang="es-ES" sz="1400" dirty="0">
                <a:solidFill>
                  <a:srgbClr val="B854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 </a:t>
            </a:r>
            <a:r>
              <a:rPr lang="es-ES" sz="1400" spc="73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400" spc="73" dirty="0" err="1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sz="1400" spc="-360" dirty="0">
                <a:solidFill>
                  <a:srgbClr val="B854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spc="-360" dirty="0">
                <a:solidFill>
                  <a:srgbClr val="B854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93492A8B-8F31-E269-A0CB-5956F2D82907}"/>
              </a:ext>
            </a:extLst>
          </p:cNvPr>
          <p:cNvSpPr/>
          <p:nvPr/>
        </p:nvSpPr>
        <p:spPr>
          <a:xfrm>
            <a:off x="7303896" y="4101646"/>
            <a:ext cx="4463624" cy="468207"/>
          </a:xfrm>
          <a:custGeom>
            <a:avLst/>
            <a:gdLst/>
            <a:ahLst/>
            <a:cxnLst/>
            <a:rect l="l" t="t" r="r" b="b"/>
            <a:pathLst>
              <a:path w="3649979" h="351154">
                <a:moveTo>
                  <a:pt x="3649499" y="350999"/>
                </a:moveTo>
                <a:lnTo>
                  <a:pt x="0" y="350999"/>
                </a:lnTo>
                <a:lnTo>
                  <a:pt x="0" y="0"/>
                </a:lnTo>
                <a:lnTo>
                  <a:pt x="3649499" y="0"/>
                </a:lnTo>
                <a:lnTo>
                  <a:pt x="3649499" y="35099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71AC0CC7-4DAE-5E14-197A-863A5F83DC2F}"/>
              </a:ext>
            </a:extLst>
          </p:cNvPr>
          <p:cNvSpPr txBox="1"/>
          <p:nvPr/>
        </p:nvSpPr>
        <p:spPr>
          <a:xfrm>
            <a:off x="7488977" y="4129315"/>
            <a:ext cx="4152228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s-ES" sz="1400" spc="13" dirty="0">
                <a:latin typeface="Arial" panose="020B0604020202020204" pitchFamily="34" charset="0"/>
                <a:cs typeface="Arial" panose="020B0604020202020204" pitchFamily="34" charset="0"/>
              </a:rPr>
              <a:t>Añadir el </a:t>
            </a:r>
            <a:r>
              <a:rPr lang="es-ES" sz="1400" spc="13" dirty="0" err="1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es-ES" sz="1400" spc="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1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" dirty="0" err="1">
                <a:latin typeface="Arial" panose="020B0604020202020204" pitchFamily="34" charset="0"/>
                <a:cs typeface="Arial" panose="020B0604020202020204" pitchFamily="34" charset="0"/>
              </a:rPr>
              <a:t>dependencia</a:t>
            </a:r>
            <a:r>
              <a:rPr sz="14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7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spc="47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1400" spc="13" dirty="0" err="1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sz="1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spc="67" dirty="0">
                <a:latin typeface="Arial" panose="020B0604020202020204" pitchFamily="34" charset="0"/>
                <a:cs typeface="Arial" panose="020B0604020202020204" pitchFamily="34" charset="0"/>
              </a:rPr>
              <a:t>que necesitan información la salida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EF96D9BD-9BAA-C2AA-1EC4-AF85FEC03A81}"/>
              </a:ext>
            </a:extLst>
          </p:cNvPr>
          <p:cNvSpPr/>
          <p:nvPr/>
        </p:nvSpPr>
        <p:spPr>
          <a:xfrm>
            <a:off x="7303896" y="4867204"/>
            <a:ext cx="4463624" cy="468207"/>
          </a:xfrm>
          <a:custGeom>
            <a:avLst/>
            <a:gdLst/>
            <a:ahLst/>
            <a:cxnLst/>
            <a:rect l="l" t="t" r="r" b="b"/>
            <a:pathLst>
              <a:path w="3649979" h="351154">
                <a:moveTo>
                  <a:pt x="3649499" y="350999"/>
                </a:moveTo>
                <a:lnTo>
                  <a:pt x="0" y="350999"/>
                </a:lnTo>
                <a:lnTo>
                  <a:pt x="0" y="0"/>
                </a:lnTo>
                <a:lnTo>
                  <a:pt x="3649499" y="0"/>
                </a:lnTo>
                <a:lnTo>
                  <a:pt x="3649499" y="35099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196187AC-4442-4F5F-C52F-1F0A84D1E894}"/>
              </a:ext>
            </a:extLst>
          </p:cNvPr>
          <p:cNvSpPr txBox="1"/>
          <p:nvPr/>
        </p:nvSpPr>
        <p:spPr>
          <a:xfrm>
            <a:off x="7488975" y="4894873"/>
            <a:ext cx="4152229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s-ES" sz="1400" spc="-33" dirty="0">
                <a:latin typeface="Arial" panose="020B0604020202020204" pitchFamily="34" charset="0"/>
                <a:cs typeface="Arial" panose="020B0604020202020204" pitchFamily="34" charset="0"/>
              </a:rPr>
              <a:t>Acceder a la información de salida</a:t>
            </a:r>
            <a:r>
              <a:rPr sz="1400" spc="3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través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 contexto </a:t>
            </a:r>
            <a:r>
              <a:rPr lang="es-ES" sz="1400" dirty="0" err="1">
                <a:solidFill>
                  <a:srgbClr val="B854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es-ES" sz="1400" spc="-13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112AB4AC-FE42-FE06-1C3B-6D1EF9133426}"/>
              </a:ext>
            </a:extLst>
          </p:cNvPr>
          <p:cNvSpPr/>
          <p:nvPr/>
        </p:nvSpPr>
        <p:spPr>
          <a:xfrm>
            <a:off x="6844583" y="1725005"/>
            <a:ext cx="566107" cy="617220"/>
          </a:xfrm>
          <a:custGeom>
            <a:avLst/>
            <a:gdLst/>
            <a:ahLst/>
            <a:cxnLst/>
            <a:rect l="l" t="t" r="r" b="b"/>
            <a:pathLst>
              <a:path w="462914" h="462914">
                <a:moveTo>
                  <a:pt x="231299" y="462599"/>
                </a:moveTo>
                <a:lnTo>
                  <a:pt x="184684" y="457900"/>
                </a:lnTo>
                <a:lnTo>
                  <a:pt x="141267" y="444423"/>
                </a:lnTo>
                <a:lnTo>
                  <a:pt x="101977" y="423097"/>
                </a:lnTo>
                <a:lnTo>
                  <a:pt x="67746" y="394853"/>
                </a:lnTo>
                <a:lnTo>
                  <a:pt x="39502" y="360622"/>
                </a:lnTo>
                <a:lnTo>
                  <a:pt x="18176" y="321332"/>
                </a:lnTo>
                <a:lnTo>
                  <a:pt x="4699" y="277915"/>
                </a:lnTo>
                <a:lnTo>
                  <a:pt x="0" y="231299"/>
                </a:lnTo>
                <a:lnTo>
                  <a:pt x="4699" y="184684"/>
                </a:lnTo>
                <a:lnTo>
                  <a:pt x="18176" y="141267"/>
                </a:lnTo>
                <a:lnTo>
                  <a:pt x="39502" y="101977"/>
                </a:lnTo>
                <a:lnTo>
                  <a:pt x="67746" y="67746"/>
                </a:lnTo>
                <a:lnTo>
                  <a:pt x="101977" y="39502"/>
                </a:lnTo>
                <a:lnTo>
                  <a:pt x="141267" y="18176"/>
                </a:lnTo>
                <a:lnTo>
                  <a:pt x="184684" y="4699"/>
                </a:lnTo>
                <a:lnTo>
                  <a:pt x="231299" y="0"/>
                </a:lnTo>
                <a:lnTo>
                  <a:pt x="276635" y="4485"/>
                </a:lnTo>
                <a:lnTo>
                  <a:pt x="319814" y="17606"/>
                </a:lnTo>
                <a:lnTo>
                  <a:pt x="359625" y="38861"/>
                </a:lnTo>
                <a:lnTo>
                  <a:pt x="394853" y="67746"/>
                </a:lnTo>
                <a:lnTo>
                  <a:pt x="423738" y="102974"/>
                </a:lnTo>
                <a:lnTo>
                  <a:pt x="444993" y="142785"/>
                </a:lnTo>
                <a:lnTo>
                  <a:pt x="458114" y="185964"/>
                </a:lnTo>
                <a:lnTo>
                  <a:pt x="462599" y="231299"/>
                </a:lnTo>
                <a:lnTo>
                  <a:pt x="457900" y="277915"/>
                </a:lnTo>
                <a:lnTo>
                  <a:pt x="444423" y="321332"/>
                </a:lnTo>
                <a:lnTo>
                  <a:pt x="423097" y="360622"/>
                </a:lnTo>
                <a:lnTo>
                  <a:pt x="394853" y="394853"/>
                </a:lnTo>
                <a:lnTo>
                  <a:pt x="360622" y="423097"/>
                </a:lnTo>
                <a:lnTo>
                  <a:pt x="321332" y="444423"/>
                </a:lnTo>
                <a:lnTo>
                  <a:pt x="277915" y="457900"/>
                </a:lnTo>
                <a:lnTo>
                  <a:pt x="231299" y="462599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10334ADF-36CA-3914-77D0-8226279DE568}"/>
              </a:ext>
            </a:extLst>
          </p:cNvPr>
          <p:cNvSpPr txBox="1"/>
          <p:nvPr/>
        </p:nvSpPr>
        <p:spPr>
          <a:xfrm>
            <a:off x="7068312" y="1867289"/>
            <a:ext cx="156087" cy="2325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00" b="1" spc="-67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F3D7AB34-7CF9-63B6-FA02-73343845AEFD}"/>
              </a:ext>
            </a:extLst>
          </p:cNvPr>
          <p:cNvSpPr/>
          <p:nvPr/>
        </p:nvSpPr>
        <p:spPr>
          <a:xfrm>
            <a:off x="6844583" y="2491954"/>
            <a:ext cx="566107" cy="617220"/>
          </a:xfrm>
          <a:custGeom>
            <a:avLst/>
            <a:gdLst/>
            <a:ahLst/>
            <a:cxnLst/>
            <a:rect l="l" t="t" r="r" b="b"/>
            <a:pathLst>
              <a:path w="462914" h="462914">
                <a:moveTo>
                  <a:pt x="231299" y="462599"/>
                </a:moveTo>
                <a:lnTo>
                  <a:pt x="184684" y="457900"/>
                </a:lnTo>
                <a:lnTo>
                  <a:pt x="141267" y="444423"/>
                </a:lnTo>
                <a:lnTo>
                  <a:pt x="101977" y="423097"/>
                </a:lnTo>
                <a:lnTo>
                  <a:pt x="67746" y="394853"/>
                </a:lnTo>
                <a:lnTo>
                  <a:pt x="39502" y="360622"/>
                </a:lnTo>
                <a:lnTo>
                  <a:pt x="18176" y="321332"/>
                </a:lnTo>
                <a:lnTo>
                  <a:pt x="4699" y="277915"/>
                </a:lnTo>
                <a:lnTo>
                  <a:pt x="0" y="231299"/>
                </a:lnTo>
                <a:lnTo>
                  <a:pt x="4699" y="184684"/>
                </a:lnTo>
                <a:lnTo>
                  <a:pt x="18176" y="141267"/>
                </a:lnTo>
                <a:lnTo>
                  <a:pt x="39502" y="101977"/>
                </a:lnTo>
                <a:lnTo>
                  <a:pt x="67746" y="67746"/>
                </a:lnTo>
                <a:lnTo>
                  <a:pt x="101977" y="39502"/>
                </a:lnTo>
                <a:lnTo>
                  <a:pt x="141267" y="18176"/>
                </a:lnTo>
                <a:lnTo>
                  <a:pt x="184684" y="4699"/>
                </a:lnTo>
                <a:lnTo>
                  <a:pt x="231299" y="0"/>
                </a:lnTo>
                <a:lnTo>
                  <a:pt x="276635" y="4485"/>
                </a:lnTo>
                <a:lnTo>
                  <a:pt x="319814" y="17606"/>
                </a:lnTo>
                <a:lnTo>
                  <a:pt x="359625" y="38861"/>
                </a:lnTo>
                <a:lnTo>
                  <a:pt x="394853" y="67746"/>
                </a:lnTo>
                <a:lnTo>
                  <a:pt x="423738" y="102974"/>
                </a:lnTo>
                <a:lnTo>
                  <a:pt x="444993" y="142785"/>
                </a:lnTo>
                <a:lnTo>
                  <a:pt x="458114" y="185964"/>
                </a:lnTo>
                <a:lnTo>
                  <a:pt x="462599" y="231299"/>
                </a:lnTo>
                <a:lnTo>
                  <a:pt x="457900" y="277915"/>
                </a:lnTo>
                <a:lnTo>
                  <a:pt x="444423" y="321332"/>
                </a:lnTo>
                <a:lnTo>
                  <a:pt x="423097" y="360622"/>
                </a:lnTo>
                <a:lnTo>
                  <a:pt x="394853" y="394853"/>
                </a:lnTo>
                <a:lnTo>
                  <a:pt x="360622" y="423097"/>
                </a:lnTo>
                <a:lnTo>
                  <a:pt x="321332" y="444423"/>
                </a:lnTo>
                <a:lnTo>
                  <a:pt x="277915" y="457900"/>
                </a:lnTo>
                <a:lnTo>
                  <a:pt x="231299" y="462599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5DAECEBE-53B9-E43B-FAB5-1FFA051C6C0D}"/>
              </a:ext>
            </a:extLst>
          </p:cNvPr>
          <p:cNvSpPr txBox="1"/>
          <p:nvPr/>
        </p:nvSpPr>
        <p:spPr>
          <a:xfrm>
            <a:off x="7068312" y="2634238"/>
            <a:ext cx="156087" cy="2325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00" b="1" spc="-67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48332EB7-A87D-C61F-28E6-1ED6C654033D}"/>
              </a:ext>
            </a:extLst>
          </p:cNvPr>
          <p:cNvSpPr/>
          <p:nvPr/>
        </p:nvSpPr>
        <p:spPr>
          <a:xfrm>
            <a:off x="6844583" y="3258905"/>
            <a:ext cx="566107" cy="617220"/>
          </a:xfrm>
          <a:custGeom>
            <a:avLst/>
            <a:gdLst/>
            <a:ahLst/>
            <a:cxnLst/>
            <a:rect l="l" t="t" r="r" b="b"/>
            <a:pathLst>
              <a:path w="462914" h="462914">
                <a:moveTo>
                  <a:pt x="231299" y="462599"/>
                </a:moveTo>
                <a:lnTo>
                  <a:pt x="184684" y="457900"/>
                </a:lnTo>
                <a:lnTo>
                  <a:pt x="141267" y="444423"/>
                </a:lnTo>
                <a:lnTo>
                  <a:pt x="101977" y="423097"/>
                </a:lnTo>
                <a:lnTo>
                  <a:pt x="67746" y="394853"/>
                </a:lnTo>
                <a:lnTo>
                  <a:pt x="39502" y="360622"/>
                </a:lnTo>
                <a:lnTo>
                  <a:pt x="18176" y="321332"/>
                </a:lnTo>
                <a:lnTo>
                  <a:pt x="4699" y="277915"/>
                </a:lnTo>
                <a:lnTo>
                  <a:pt x="0" y="231299"/>
                </a:lnTo>
                <a:lnTo>
                  <a:pt x="4699" y="184684"/>
                </a:lnTo>
                <a:lnTo>
                  <a:pt x="18176" y="141267"/>
                </a:lnTo>
                <a:lnTo>
                  <a:pt x="39502" y="101977"/>
                </a:lnTo>
                <a:lnTo>
                  <a:pt x="67746" y="67746"/>
                </a:lnTo>
                <a:lnTo>
                  <a:pt x="101977" y="39502"/>
                </a:lnTo>
                <a:lnTo>
                  <a:pt x="141267" y="18176"/>
                </a:lnTo>
                <a:lnTo>
                  <a:pt x="184684" y="4699"/>
                </a:lnTo>
                <a:lnTo>
                  <a:pt x="231299" y="0"/>
                </a:lnTo>
                <a:lnTo>
                  <a:pt x="276635" y="4485"/>
                </a:lnTo>
                <a:lnTo>
                  <a:pt x="319814" y="17606"/>
                </a:lnTo>
                <a:lnTo>
                  <a:pt x="359625" y="38861"/>
                </a:lnTo>
                <a:lnTo>
                  <a:pt x="394853" y="67746"/>
                </a:lnTo>
                <a:lnTo>
                  <a:pt x="423738" y="102974"/>
                </a:lnTo>
                <a:lnTo>
                  <a:pt x="444993" y="142785"/>
                </a:lnTo>
                <a:lnTo>
                  <a:pt x="458114" y="185964"/>
                </a:lnTo>
                <a:lnTo>
                  <a:pt x="462599" y="231299"/>
                </a:lnTo>
                <a:lnTo>
                  <a:pt x="457900" y="277915"/>
                </a:lnTo>
                <a:lnTo>
                  <a:pt x="444423" y="321332"/>
                </a:lnTo>
                <a:lnTo>
                  <a:pt x="423097" y="360622"/>
                </a:lnTo>
                <a:lnTo>
                  <a:pt x="394853" y="394853"/>
                </a:lnTo>
                <a:lnTo>
                  <a:pt x="360622" y="423097"/>
                </a:lnTo>
                <a:lnTo>
                  <a:pt x="321332" y="444423"/>
                </a:lnTo>
                <a:lnTo>
                  <a:pt x="277915" y="457900"/>
                </a:lnTo>
                <a:lnTo>
                  <a:pt x="231299" y="462599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5F9BADF0-A3D0-AD78-6EAA-A00EB14BCE4C}"/>
              </a:ext>
            </a:extLst>
          </p:cNvPr>
          <p:cNvSpPr txBox="1"/>
          <p:nvPr/>
        </p:nvSpPr>
        <p:spPr>
          <a:xfrm>
            <a:off x="7068312" y="3401189"/>
            <a:ext cx="156087" cy="2325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00" b="1" spc="-67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745B29E7-29FE-95F9-2D2C-B793DBDF42D0}"/>
              </a:ext>
            </a:extLst>
          </p:cNvPr>
          <p:cNvSpPr/>
          <p:nvPr/>
        </p:nvSpPr>
        <p:spPr>
          <a:xfrm>
            <a:off x="6844583" y="4025854"/>
            <a:ext cx="566107" cy="617220"/>
          </a:xfrm>
          <a:custGeom>
            <a:avLst/>
            <a:gdLst/>
            <a:ahLst/>
            <a:cxnLst/>
            <a:rect l="l" t="t" r="r" b="b"/>
            <a:pathLst>
              <a:path w="462914" h="462914">
                <a:moveTo>
                  <a:pt x="231299" y="462599"/>
                </a:moveTo>
                <a:lnTo>
                  <a:pt x="184684" y="457900"/>
                </a:lnTo>
                <a:lnTo>
                  <a:pt x="141267" y="444423"/>
                </a:lnTo>
                <a:lnTo>
                  <a:pt x="101977" y="423097"/>
                </a:lnTo>
                <a:lnTo>
                  <a:pt x="67746" y="394853"/>
                </a:lnTo>
                <a:lnTo>
                  <a:pt x="39502" y="360621"/>
                </a:lnTo>
                <a:lnTo>
                  <a:pt x="18176" y="321332"/>
                </a:lnTo>
                <a:lnTo>
                  <a:pt x="4699" y="277914"/>
                </a:lnTo>
                <a:lnTo>
                  <a:pt x="0" y="231299"/>
                </a:lnTo>
                <a:lnTo>
                  <a:pt x="4699" y="184684"/>
                </a:lnTo>
                <a:lnTo>
                  <a:pt x="18176" y="141267"/>
                </a:lnTo>
                <a:lnTo>
                  <a:pt x="39502" y="101977"/>
                </a:lnTo>
                <a:lnTo>
                  <a:pt x="67746" y="67746"/>
                </a:lnTo>
                <a:lnTo>
                  <a:pt x="101977" y="39502"/>
                </a:lnTo>
                <a:lnTo>
                  <a:pt x="141267" y="18176"/>
                </a:lnTo>
                <a:lnTo>
                  <a:pt x="184684" y="4699"/>
                </a:lnTo>
                <a:lnTo>
                  <a:pt x="231299" y="0"/>
                </a:lnTo>
                <a:lnTo>
                  <a:pt x="276635" y="4485"/>
                </a:lnTo>
                <a:lnTo>
                  <a:pt x="319814" y="17606"/>
                </a:lnTo>
                <a:lnTo>
                  <a:pt x="359625" y="38861"/>
                </a:lnTo>
                <a:lnTo>
                  <a:pt x="394853" y="67746"/>
                </a:lnTo>
                <a:lnTo>
                  <a:pt x="423738" y="102974"/>
                </a:lnTo>
                <a:lnTo>
                  <a:pt x="444993" y="142785"/>
                </a:lnTo>
                <a:lnTo>
                  <a:pt x="458114" y="185964"/>
                </a:lnTo>
                <a:lnTo>
                  <a:pt x="462599" y="231299"/>
                </a:lnTo>
                <a:lnTo>
                  <a:pt x="457900" y="277914"/>
                </a:lnTo>
                <a:lnTo>
                  <a:pt x="444423" y="321332"/>
                </a:lnTo>
                <a:lnTo>
                  <a:pt x="423097" y="360621"/>
                </a:lnTo>
                <a:lnTo>
                  <a:pt x="394853" y="394853"/>
                </a:lnTo>
                <a:lnTo>
                  <a:pt x="360622" y="423097"/>
                </a:lnTo>
                <a:lnTo>
                  <a:pt x="321332" y="444423"/>
                </a:lnTo>
                <a:lnTo>
                  <a:pt x="277915" y="457900"/>
                </a:lnTo>
                <a:lnTo>
                  <a:pt x="231299" y="462599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EC18FD1E-91CE-874D-1A49-237C1DAD5DCF}"/>
              </a:ext>
            </a:extLst>
          </p:cNvPr>
          <p:cNvSpPr txBox="1"/>
          <p:nvPr/>
        </p:nvSpPr>
        <p:spPr>
          <a:xfrm>
            <a:off x="7068312" y="4168138"/>
            <a:ext cx="156087" cy="2325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00" b="1" spc="-67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CED7A49E-55B1-8D6A-F23A-260F19638E28}"/>
              </a:ext>
            </a:extLst>
          </p:cNvPr>
          <p:cNvSpPr/>
          <p:nvPr/>
        </p:nvSpPr>
        <p:spPr>
          <a:xfrm>
            <a:off x="6844583" y="4792804"/>
            <a:ext cx="566107" cy="617220"/>
          </a:xfrm>
          <a:custGeom>
            <a:avLst/>
            <a:gdLst/>
            <a:ahLst/>
            <a:cxnLst/>
            <a:rect l="l" t="t" r="r" b="b"/>
            <a:pathLst>
              <a:path w="462914" h="462914">
                <a:moveTo>
                  <a:pt x="231299" y="462599"/>
                </a:moveTo>
                <a:lnTo>
                  <a:pt x="184684" y="457900"/>
                </a:lnTo>
                <a:lnTo>
                  <a:pt x="141267" y="444423"/>
                </a:lnTo>
                <a:lnTo>
                  <a:pt x="101977" y="423097"/>
                </a:lnTo>
                <a:lnTo>
                  <a:pt x="67746" y="394853"/>
                </a:lnTo>
                <a:lnTo>
                  <a:pt x="39502" y="360621"/>
                </a:lnTo>
                <a:lnTo>
                  <a:pt x="18176" y="321332"/>
                </a:lnTo>
                <a:lnTo>
                  <a:pt x="4699" y="277914"/>
                </a:lnTo>
                <a:lnTo>
                  <a:pt x="0" y="231299"/>
                </a:lnTo>
                <a:lnTo>
                  <a:pt x="4699" y="184685"/>
                </a:lnTo>
                <a:lnTo>
                  <a:pt x="18176" y="141267"/>
                </a:lnTo>
                <a:lnTo>
                  <a:pt x="39502" y="101978"/>
                </a:lnTo>
                <a:lnTo>
                  <a:pt x="67746" y="67745"/>
                </a:lnTo>
                <a:lnTo>
                  <a:pt x="101977" y="39502"/>
                </a:lnTo>
                <a:lnTo>
                  <a:pt x="141267" y="18176"/>
                </a:lnTo>
                <a:lnTo>
                  <a:pt x="184684" y="4699"/>
                </a:lnTo>
                <a:lnTo>
                  <a:pt x="231299" y="0"/>
                </a:lnTo>
                <a:lnTo>
                  <a:pt x="276635" y="4485"/>
                </a:lnTo>
                <a:lnTo>
                  <a:pt x="319814" y="17606"/>
                </a:lnTo>
                <a:lnTo>
                  <a:pt x="359625" y="38861"/>
                </a:lnTo>
                <a:lnTo>
                  <a:pt x="394853" y="67746"/>
                </a:lnTo>
                <a:lnTo>
                  <a:pt x="423738" y="102974"/>
                </a:lnTo>
                <a:lnTo>
                  <a:pt x="444993" y="142785"/>
                </a:lnTo>
                <a:lnTo>
                  <a:pt x="458114" y="185964"/>
                </a:lnTo>
                <a:lnTo>
                  <a:pt x="462599" y="231299"/>
                </a:lnTo>
                <a:lnTo>
                  <a:pt x="457900" y="277914"/>
                </a:lnTo>
                <a:lnTo>
                  <a:pt x="444423" y="321332"/>
                </a:lnTo>
                <a:lnTo>
                  <a:pt x="423097" y="360621"/>
                </a:lnTo>
                <a:lnTo>
                  <a:pt x="394853" y="394853"/>
                </a:lnTo>
                <a:lnTo>
                  <a:pt x="360622" y="423097"/>
                </a:lnTo>
                <a:lnTo>
                  <a:pt x="321332" y="444423"/>
                </a:lnTo>
                <a:lnTo>
                  <a:pt x="277915" y="457900"/>
                </a:lnTo>
                <a:lnTo>
                  <a:pt x="231299" y="462599"/>
                </a:lnTo>
                <a:close/>
              </a:path>
            </a:pathLst>
          </a:custGeom>
          <a:solidFill>
            <a:srgbClr val="DAE7FC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24">
            <a:extLst>
              <a:ext uri="{FF2B5EF4-FFF2-40B4-BE49-F238E27FC236}">
                <a16:creationId xmlns:a16="http://schemas.microsoft.com/office/drawing/2014/main" id="{1FC9227F-C3A6-A8F9-9BB8-B7DFE32F8F8B}"/>
              </a:ext>
            </a:extLst>
          </p:cNvPr>
          <p:cNvSpPr txBox="1"/>
          <p:nvPr/>
        </p:nvSpPr>
        <p:spPr>
          <a:xfrm>
            <a:off x="7068312" y="4935089"/>
            <a:ext cx="156087" cy="2325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00" b="1" spc="-67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AD7A670-4DDC-A143-EAC1-2AEA76FFAF65}"/>
              </a:ext>
            </a:extLst>
          </p:cNvPr>
          <p:cNvSpPr/>
          <p:nvPr/>
        </p:nvSpPr>
        <p:spPr>
          <a:xfrm>
            <a:off x="1238491" y="3557752"/>
            <a:ext cx="1943272" cy="318373"/>
          </a:xfrm>
          <a:prstGeom prst="ellipse">
            <a:avLst/>
          </a:prstGeom>
          <a:gradFill flip="none" rotWithShape="1">
            <a:gsLst>
              <a:gs pos="50000">
                <a:schemeClr val="accent4">
                  <a:lumMod val="40000"/>
                  <a:lumOff val="60000"/>
                  <a:alpha val="16009"/>
                </a:schemeClr>
              </a:gs>
              <a:gs pos="0">
                <a:schemeClr val="tx1">
                  <a:alpha val="0"/>
                </a:schemeClr>
              </a:gs>
              <a:gs pos="100000">
                <a:srgbClr val="FF0000">
                  <a:alpha val="22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8BA88FC2-AD3F-AB29-1021-CC71D7DA5FA8}"/>
              </a:ext>
            </a:extLst>
          </p:cNvPr>
          <p:cNvSpPr/>
          <p:nvPr/>
        </p:nvSpPr>
        <p:spPr>
          <a:xfrm>
            <a:off x="1207850" y="3641760"/>
            <a:ext cx="5133499" cy="696300"/>
          </a:xfrm>
          <a:prstGeom prst="ellipse">
            <a:avLst/>
          </a:prstGeom>
          <a:gradFill flip="none" rotWithShape="1">
            <a:gsLst>
              <a:gs pos="50000">
                <a:schemeClr val="accent4">
                  <a:lumMod val="40000"/>
                  <a:lumOff val="60000"/>
                  <a:alpha val="16009"/>
                </a:schemeClr>
              </a:gs>
              <a:gs pos="0">
                <a:schemeClr val="tx1">
                  <a:alpha val="0"/>
                </a:schemeClr>
              </a:gs>
              <a:gs pos="100000">
                <a:srgbClr val="FF0000">
                  <a:alpha val="22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09AA99C-6EE4-DE17-C1F2-C451E86E7C61}"/>
              </a:ext>
            </a:extLst>
          </p:cNvPr>
          <p:cNvSpPr/>
          <p:nvPr/>
        </p:nvSpPr>
        <p:spPr>
          <a:xfrm>
            <a:off x="984895" y="3060012"/>
            <a:ext cx="5133499" cy="432064"/>
          </a:xfrm>
          <a:prstGeom prst="ellipse">
            <a:avLst/>
          </a:prstGeom>
          <a:gradFill flip="none" rotWithShape="1">
            <a:gsLst>
              <a:gs pos="50000">
                <a:schemeClr val="accent4">
                  <a:lumMod val="40000"/>
                  <a:lumOff val="60000"/>
                  <a:alpha val="16009"/>
                </a:schemeClr>
              </a:gs>
              <a:gs pos="0">
                <a:schemeClr val="tx1">
                  <a:alpha val="0"/>
                </a:schemeClr>
              </a:gs>
              <a:gs pos="100000">
                <a:srgbClr val="FF0000">
                  <a:alpha val="22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BB6FB812-1E57-8B9B-5FF1-8DC96F8CF737}"/>
              </a:ext>
            </a:extLst>
          </p:cNvPr>
          <p:cNvSpPr/>
          <p:nvPr/>
        </p:nvSpPr>
        <p:spPr>
          <a:xfrm>
            <a:off x="680202" y="4524221"/>
            <a:ext cx="2838502" cy="407537"/>
          </a:xfrm>
          <a:prstGeom prst="ellipse">
            <a:avLst/>
          </a:prstGeom>
          <a:gradFill flip="none" rotWithShape="1">
            <a:gsLst>
              <a:gs pos="50000">
                <a:schemeClr val="accent4">
                  <a:lumMod val="40000"/>
                  <a:lumOff val="60000"/>
                  <a:alpha val="16009"/>
                </a:schemeClr>
              </a:gs>
              <a:gs pos="0">
                <a:schemeClr val="tx1">
                  <a:alpha val="0"/>
                </a:schemeClr>
              </a:gs>
              <a:gs pos="100000">
                <a:srgbClr val="FF0000">
                  <a:alpha val="22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0B523F0-EB3E-D165-0505-EF62BDB35AFE}"/>
              </a:ext>
            </a:extLst>
          </p:cNvPr>
          <p:cNvSpPr/>
          <p:nvPr/>
        </p:nvSpPr>
        <p:spPr>
          <a:xfrm>
            <a:off x="2677755" y="4894873"/>
            <a:ext cx="4087331" cy="529120"/>
          </a:xfrm>
          <a:prstGeom prst="ellipse">
            <a:avLst/>
          </a:prstGeom>
          <a:gradFill flip="none" rotWithShape="1">
            <a:gsLst>
              <a:gs pos="50000">
                <a:schemeClr val="accent4">
                  <a:lumMod val="40000"/>
                  <a:lumOff val="60000"/>
                  <a:alpha val="16009"/>
                </a:schemeClr>
              </a:gs>
              <a:gs pos="0">
                <a:schemeClr val="tx1">
                  <a:alpha val="0"/>
                </a:schemeClr>
              </a:gs>
              <a:gs pos="100000">
                <a:srgbClr val="FF0000">
                  <a:alpha val="22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15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7B9E5BD-4494-AE64-397E-A12E92C64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5961" y="2931061"/>
            <a:ext cx="7375814" cy="1203406"/>
          </a:xfrm>
        </p:spPr>
        <p:txBody>
          <a:bodyPr/>
          <a:lstStyle/>
          <a:p>
            <a:r>
              <a:rPr lang="es-ES" dirty="0"/>
              <a:t>Datos compartidos</a:t>
            </a:r>
          </a:p>
          <a:p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6CFCED-D190-502B-89AD-514813F9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29" y="4973252"/>
            <a:ext cx="2693268" cy="137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20862-FABB-F1ED-D990-B521DB5BA4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2412" y="3532764"/>
            <a:ext cx="7375814" cy="424732"/>
          </a:xfrm>
        </p:spPr>
        <p:txBody>
          <a:bodyPr/>
          <a:lstStyle/>
          <a:p>
            <a:r>
              <a:rPr lang="es-ES" sz="2400" b="1" dirty="0">
                <a:latin typeface="Arial"/>
                <a:cs typeface="Arial"/>
              </a:rPr>
              <a:t>Caché y artefactos</a:t>
            </a:r>
            <a:endParaRPr lang="es-E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025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>
            <a:spLocks/>
          </p:cNvSpPr>
          <p:nvPr/>
        </p:nvSpPr>
        <p:spPr>
          <a:xfrm>
            <a:off x="1418642" y="2935579"/>
            <a:ext cx="8650393" cy="3072553"/>
          </a:xfrm>
          <a:custGeom>
            <a:avLst/>
            <a:gdLst/>
            <a:ahLst/>
            <a:cxnLst/>
            <a:rect l="l" t="t" r="r" b="b"/>
            <a:pathLst>
              <a:path w="6487795" h="2304415">
                <a:moveTo>
                  <a:pt x="0" y="2304199"/>
                </a:moveTo>
                <a:lnTo>
                  <a:pt x="6487799" y="2304199"/>
                </a:lnTo>
                <a:lnTo>
                  <a:pt x="6487799" y="0"/>
                </a:lnTo>
                <a:lnTo>
                  <a:pt x="0" y="0"/>
                </a:lnTo>
                <a:lnTo>
                  <a:pt x="0" y="230419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1418642" y="2467980"/>
            <a:ext cx="8650393" cy="331651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125307" rIns="0" bIns="0" rtlCol="0">
            <a:spAutoFit/>
          </a:bodyPr>
          <a:lstStyle/>
          <a:p>
            <a:pPr algn="ctr">
              <a:spcBef>
                <a:spcPts val="987"/>
              </a:spcBef>
            </a:pPr>
            <a:r>
              <a:rPr lang="es-ES" sz="1333" b="1" dirty="0">
                <a:latin typeface="Arial"/>
                <a:cs typeface="Arial"/>
              </a:rPr>
              <a:t>Proceso de </a:t>
            </a:r>
            <a:r>
              <a:rPr sz="1333" b="1" dirty="0" err="1">
                <a:latin typeface="Arial"/>
                <a:cs typeface="Arial"/>
              </a:rPr>
              <a:t>Almacenamiento</a:t>
            </a:r>
            <a:r>
              <a:rPr lang="es-ES" sz="1333" b="1" dirty="0">
                <a:latin typeface="Arial"/>
                <a:cs typeface="Arial"/>
              </a:rPr>
              <a:t> en Caché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6367" y="3124522"/>
            <a:ext cx="955040" cy="297582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 anchor="ctr" anchorCtr="0">
            <a:normAutofit/>
          </a:bodyPr>
          <a:lstStyle/>
          <a:p>
            <a:pPr marL="170176" marR="160863" indent="6773" algn="ctr">
              <a:lnSpc>
                <a:spcPct val="101600"/>
              </a:lnSpc>
              <a:spcBef>
                <a:spcPts val="1060"/>
              </a:spcBef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21941" y="3872201"/>
            <a:ext cx="1742440" cy="968587"/>
            <a:chOff x="4528349" y="2875099"/>
            <a:chExt cx="1306830" cy="726442"/>
          </a:xfrm>
        </p:grpSpPr>
        <p:sp>
          <p:nvSpPr>
            <p:cNvPr id="16" name="object 16"/>
            <p:cNvSpPr/>
            <p:nvPr/>
          </p:nvSpPr>
          <p:spPr>
            <a:xfrm>
              <a:off x="4528349" y="2875099"/>
              <a:ext cx="1306830" cy="726442"/>
            </a:xfrm>
            <a:custGeom>
              <a:avLst/>
              <a:gdLst/>
              <a:ahLst/>
              <a:cxnLst/>
              <a:rect l="l" t="t" r="r" b="b"/>
              <a:pathLst>
                <a:path w="1306829" h="726439">
                  <a:moveTo>
                    <a:pt x="653249" y="725999"/>
                  </a:moveTo>
                  <a:lnTo>
                    <a:pt x="0" y="362999"/>
                  </a:lnTo>
                  <a:lnTo>
                    <a:pt x="653249" y="0"/>
                  </a:lnTo>
                  <a:lnTo>
                    <a:pt x="1306499" y="362999"/>
                  </a:lnTo>
                  <a:lnTo>
                    <a:pt x="653249" y="725999"/>
                  </a:lnTo>
                  <a:close/>
                </a:path>
              </a:pathLst>
            </a:custGeom>
            <a:solidFill>
              <a:srgbClr val="FFE6CC"/>
            </a:solidFill>
          </p:spPr>
          <p:txBody>
            <a:bodyPr wrap="square" lIns="0" tIns="0" rIns="0" bIns="0" rtlCol="0" anchor="ctr" anchorCtr="0">
              <a:normAutofit/>
            </a:bodyPr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528349" y="2875099"/>
              <a:ext cx="1306830" cy="726442"/>
            </a:xfrm>
            <a:custGeom>
              <a:avLst/>
              <a:gdLst/>
              <a:ahLst/>
              <a:cxnLst/>
              <a:rect l="l" t="t" r="r" b="b"/>
              <a:pathLst>
                <a:path w="1306829" h="726439">
                  <a:moveTo>
                    <a:pt x="0" y="362999"/>
                  </a:moveTo>
                  <a:lnTo>
                    <a:pt x="653249" y="0"/>
                  </a:lnTo>
                  <a:lnTo>
                    <a:pt x="1306499" y="362999"/>
                  </a:lnTo>
                  <a:lnTo>
                    <a:pt x="653249" y="725999"/>
                  </a:lnTo>
                  <a:lnTo>
                    <a:pt x="0" y="362999"/>
                  </a:lnTo>
                  <a:close/>
                </a:path>
              </a:pathLst>
            </a:custGeom>
            <a:ln w="9524">
              <a:solidFill>
                <a:srgbClr val="D79B00"/>
              </a:solidFill>
            </a:ln>
          </p:spPr>
          <p:txBody>
            <a:bodyPr wrap="square" lIns="0" tIns="0" rIns="0" bIns="0" rtlCol="0" anchor="ctr" anchorCtr="0">
              <a:normAutofit/>
            </a:bodyPr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82409" y="4086211"/>
            <a:ext cx="620607" cy="348856"/>
          </a:xfrm>
          <a:prstGeom prst="rect">
            <a:avLst/>
          </a:prstGeom>
        </p:spPr>
        <p:txBody>
          <a:bodyPr vert="horz" wrap="square" lIns="0" tIns="14393" rIns="0" bIns="0" rtlCol="0">
            <a:normAutofit fontScale="92500"/>
          </a:bodyPr>
          <a:lstStyle/>
          <a:p>
            <a:pPr marL="16933" marR="6773" algn="ctr">
              <a:lnSpc>
                <a:spcPct val="101600"/>
              </a:lnSpc>
              <a:spcBef>
                <a:spcPts val="113"/>
              </a:spcBef>
            </a:pPr>
            <a:r>
              <a:rPr lang="es-ES" sz="1100" spc="-27" dirty="0">
                <a:latin typeface="Arial" panose="020B0604020202020204" pitchFamily="34" charset="0"/>
                <a:cs typeface="Arial" panose="020B0604020202020204" pitchFamily="34" charset="0"/>
              </a:rPr>
              <a:t>¿Existe en caché?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39475" y="3040679"/>
            <a:ext cx="1049434" cy="659418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 anchor="ctr" anchorCtr="0">
            <a:normAutofit/>
          </a:bodyPr>
          <a:lstStyle/>
          <a:p>
            <a:pPr marL="46038" marR="131230">
              <a:lnSpc>
                <a:spcPct val="101600"/>
              </a:lnSpc>
              <a:spcBef>
                <a:spcPts val="1060"/>
              </a:spcBef>
            </a:pPr>
            <a:r>
              <a:rPr sz="1100" spc="-13" dirty="0" err="1">
                <a:latin typeface="Arial" panose="020B0604020202020204" pitchFamily="34" charset="0"/>
                <a:cs typeface="Arial" panose="020B0604020202020204" pitchFamily="34" charset="0"/>
              </a:rPr>
              <a:t>Ejecuta</a:t>
            </a:r>
            <a:r>
              <a:rPr sz="1100" spc="-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spc="-27" dirty="0">
                <a:latin typeface="Arial" panose="020B0604020202020204" pitchFamily="34" charset="0"/>
                <a:cs typeface="Arial" panose="020B0604020202020204" pitchFamily="34" charset="0"/>
              </a:rPr>
              <a:t>step con </a:t>
            </a:r>
            <a:r>
              <a:rPr lang="es-ES" sz="1100" spc="-10" dirty="0" err="1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es-ES" sz="1100" spc="-10" dirty="0">
                <a:solidFill>
                  <a:srgbClr val="A9B7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/cache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52074" y="4756678"/>
            <a:ext cx="1128067" cy="470257"/>
          </a:xfrm>
          <a:prstGeom prst="rect">
            <a:avLst/>
          </a:prstGeom>
          <a:solidFill>
            <a:srgbClr val="D4E7D4"/>
          </a:solidFill>
          <a:ln w="9524">
            <a:solidFill>
              <a:srgbClr val="6A8759"/>
            </a:solidFill>
          </a:ln>
        </p:spPr>
        <p:txBody>
          <a:bodyPr vert="horz" wrap="square" lIns="0" tIns="0" rIns="0" bIns="0" rtlCol="0" anchor="ctr" anchorCtr="0">
            <a:normAutofit/>
          </a:bodyPr>
          <a:lstStyle/>
          <a:p>
            <a:pPr marL="294631" marR="224361" indent="-60958">
              <a:lnSpc>
                <a:spcPct val="101600"/>
              </a:lnSpc>
              <a:spcBef>
                <a:spcPts val="1060"/>
              </a:spcBef>
            </a:pPr>
            <a:r>
              <a:rPr lang="es-ES" sz="1100" spc="-13" dirty="0">
                <a:latin typeface="Arial" panose="020B0604020202020204" pitchFamily="34" charset="0"/>
                <a:cs typeface="Arial" panose="020B0604020202020204" pitchFamily="34" charset="0"/>
              </a:rPr>
              <a:t>Recuperar de</a:t>
            </a:r>
            <a:r>
              <a:rPr sz="1100" spc="-13" dirty="0">
                <a:latin typeface="Arial" panose="020B0604020202020204" pitchFamily="34" charset="0"/>
                <a:cs typeface="Arial" panose="020B0604020202020204" pitchFamily="34" charset="0"/>
              </a:rPr>
              <a:t> caché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63942" y="4756678"/>
            <a:ext cx="1158240" cy="470257"/>
          </a:xfrm>
          <a:prstGeom prst="rect">
            <a:avLst/>
          </a:prstGeom>
          <a:solidFill>
            <a:srgbClr val="F7CECC"/>
          </a:solidFill>
          <a:ln w="9524">
            <a:solidFill>
              <a:srgbClr val="B85450"/>
            </a:solidFill>
          </a:ln>
        </p:spPr>
        <p:txBody>
          <a:bodyPr vert="horz" wrap="square" lIns="0" tIns="0" rIns="0" bIns="0" rtlCol="0" anchor="ctr" anchorCtr="0">
            <a:normAutofit/>
          </a:bodyPr>
          <a:lstStyle/>
          <a:p>
            <a:pPr marL="137157" marR="126997" indent="252300">
              <a:lnSpc>
                <a:spcPct val="101600"/>
              </a:lnSpc>
              <a:spcBef>
                <a:spcPts val="1060"/>
              </a:spcBef>
            </a:pPr>
            <a:r>
              <a:rPr sz="1100" spc="-13" dirty="0">
                <a:latin typeface="Arial" panose="020B0604020202020204" pitchFamily="34" charset="0"/>
                <a:cs typeface="Arial" panose="020B0604020202020204" pitchFamily="34" charset="0"/>
              </a:rPr>
              <a:t>Instalar dependencias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5438" y="3281633"/>
            <a:ext cx="433493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474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>
            <a:normAutofit fontScale="25000" lnSpcReduction="20000"/>
          </a:bodyPr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18438" y="3260657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>
            <a:normAutofit fontScale="25000" lnSpcReduction="20000"/>
          </a:bodyPr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18438" y="3260657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>
            <a:normAutofit fontScale="25000" lnSpcReduction="20000"/>
          </a:bodyPr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90759" y="3656022"/>
            <a:ext cx="0" cy="168485"/>
          </a:xfrm>
          <a:custGeom>
            <a:avLst/>
            <a:gdLst/>
            <a:ahLst/>
            <a:cxnLst/>
            <a:rect l="l" t="t" r="r" b="b"/>
            <a:pathLst>
              <a:path h="126364">
                <a:moveTo>
                  <a:pt x="0" y="0"/>
                </a:moveTo>
                <a:lnTo>
                  <a:pt x="0" y="1261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>
            <a:normAutofit/>
          </a:bodyPr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69783" y="3824222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>
            <a:normAutofit fontScale="40000" lnSpcReduction="20000"/>
          </a:bodyPr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69783" y="3824222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>
            <a:normAutofit fontScale="40000" lnSpcReduction="20000"/>
          </a:bodyPr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08104" y="4318400"/>
            <a:ext cx="634415" cy="324272"/>
          </a:xfrm>
          <a:custGeom>
            <a:avLst/>
            <a:gdLst/>
            <a:ahLst/>
            <a:cxnLst/>
            <a:rect l="l" t="t" r="r" b="b"/>
            <a:pathLst>
              <a:path w="445135" h="243204">
                <a:moveTo>
                  <a:pt x="444599" y="0"/>
                </a:moveTo>
                <a:lnTo>
                  <a:pt x="0" y="0"/>
                </a:lnTo>
                <a:lnTo>
                  <a:pt x="0" y="2431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>
            <a:normAutofit/>
          </a:bodyPr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87129" y="464260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>
            <a:normAutofit fontScale="40000" lnSpcReduction="20000"/>
          </a:bodyPr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87129" y="464260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>
            <a:normAutofit fontScale="40000" lnSpcReduction="20000"/>
          </a:bodyPr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742905" y="4318400"/>
            <a:ext cx="579120" cy="324272"/>
          </a:xfrm>
          <a:custGeom>
            <a:avLst/>
            <a:gdLst/>
            <a:ahLst/>
            <a:cxnLst/>
            <a:rect l="l" t="t" r="r" b="b"/>
            <a:pathLst>
              <a:path w="434339" h="243204">
                <a:moveTo>
                  <a:pt x="0" y="0"/>
                </a:moveTo>
                <a:lnTo>
                  <a:pt x="434099" y="0"/>
                </a:lnTo>
                <a:lnTo>
                  <a:pt x="434099" y="2431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>
            <a:normAutofit/>
          </a:bodyPr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300729" y="464260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>
            <a:normAutofit fontScale="40000" lnSpcReduction="20000"/>
          </a:bodyPr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300729" y="4642601"/>
            <a:ext cx="42333" cy="58420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>
            <a:normAutofit fontScale="40000" lnSpcReduction="20000"/>
          </a:bodyPr>
          <a:lstStyle/>
          <a:p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15742" y="5307047"/>
            <a:ext cx="955040" cy="560004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 anchor="ctr" anchorCtr="0">
            <a:normAutofit/>
          </a:bodyPr>
          <a:lstStyle/>
          <a:p>
            <a:pPr marL="229441" marR="219281" algn="ctr">
              <a:lnSpc>
                <a:spcPct val="101600"/>
              </a:lnSpc>
              <a:spcBef>
                <a:spcPts val="413"/>
              </a:spcBef>
            </a:pPr>
            <a:r>
              <a:rPr sz="1100" spc="-13" dirty="0" err="1">
                <a:latin typeface="Arial" panose="020B0604020202020204" pitchFamily="34" charset="0"/>
                <a:cs typeface="Arial" panose="020B0604020202020204" pitchFamily="34" charset="0"/>
              </a:rPr>
              <a:t>ejecutar</a:t>
            </a:r>
            <a:r>
              <a:rPr sz="1100" spc="-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lint</a:t>
            </a:r>
            <a:r>
              <a:rPr sz="1100" spc="15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spc="-67" dirty="0">
                <a:latin typeface="Arial" panose="020B0604020202020204" pitchFamily="34" charset="0"/>
                <a:cs typeface="Arial" panose="020B0604020202020204" pitchFamily="34" charset="0"/>
              </a:rPr>
              <a:t>&amp; test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429274" y="5207328"/>
            <a:ext cx="2913887" cy="424824"/>
            <a:chOff x="4083849" y="4001049"/>
            <a:chExt cx="2185415" cy="197518"/>
          </a:xfrm>
        </p:grpSpPr>
        <p:sp>
          <p:nvSpPr>
            <p:cNvPr id="37" name="object 37"/>
            <p:cNvSpPr/>
            <p:nvPr/>
          </p:nvSpPr>
          <p:spPr>
            <a:xfrm>
              <a:off x="4083849" y="4001049"/>
              <a:ext cx="683260" cy="181610"/>
            </a:xfrm>
            <a:custGeom>
              <a:avLst/>
              <a:gdLst/>
              <a:ahLst/>
              <a:cxnLst/>
              <a:rect l="l" t="t" r="r" b="b"/>
              <a:pathLst>
                <a:path w="683260" h="181610">
                  <a:moveTo>
                    <a:pt x="0" y="0"/>
                  </a:moveTo>
                  <a:lnTo>
                    <a:pt x="0" y="181499"/>
                  </a:lnTo>
                  <a:lnTo>
                    <a:pt x="682649" y="1814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>
              <a:normAutofit/>
            </a:bodyPr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766499" y="4166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>
              <a:normAutofit fontScale="47500" lnSpcReduction="20000"/>
            </a:bodyPr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766499" y="4166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>
              <a:normAutofit fontScale="47500" lnSpcReduction="20000"/>
            </a:bodyPr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596799" y="4001049"/>
              <a:ext cx="672465" cy="181610"/>
            </a:xfrm>
            <a:custGeom>
              <a:avLst/>
              <a:gdLst/>
              <a:ahLst/>
              <a:cxnLst/>
              <a:rect l="l" t="t" r="r" b="b"/>
              <a:pathLst>
                <a:path w="672464" h="181610">
                  <a:moveTo>
                    <a:pt x="672149" y="0"/>
                  </a:moveTo>
                  <a:lnTo>
                    <a:pt x="672149" y="181499"/>
                  </a:lnTo>
                  <a:lnTo>
                    <a:pt x="0" y="1814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>
              <a:normAutofit/>
            </a:bodyPr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553574" y="4166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>
              <a:normAutofit fontScale="47500" lnSpcReduction="20000"/>
            </a:bodyPr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553574" y="4166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>
              <a:normAutofit fontScale="47500" lnSpcReduction="20000"/>
            </a:bodyPr>
            <a:lstStyle/>
            <a:p>
              <a:endParaRPr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626027" y="4111010"/>
            <a:ext cx="254847" cy="186375"/>
          </a:xfrm>
          <a:prstGeom prst="rect">
            <a:avLst/>
          </a:prstGeom>
        </p:spPr>
        <p:txBody>
          <a:bodyPr vert="horz" wrap="square" lIns="0" tIns="16933" rIns="0" bIns="0" rtlCol="0">
            <a:normAutofit/>
          </a:bodyPr>
          <a:lstStyle/>
          <a:p>
            <a:pPr marL="16933">
              <a:spcBef>
                <a:spcPts val="133"/>
              </a:spcBef>
            </a:pPr>
            <a:r>
              <a:rPr sz="1100" spc="-33" dirty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29110" y="4111028"/>
            <a:ext cx="207433" cy="186375"/>
          </a:xfrm>
          <a:prstGeom prst="rect">
            <a:avLst/>
          </a:prstGeom>
        </p:spPr>
        <p:txBody>
          <a:bodyPr vert="horz" wrap="square" lIns="0" tIns="16933" rIns="0" bIns="0" rtlCol="0">
            <a:normAutofit/>
          </a:bodyPr>
          <a:lstStyle/>
          <a:p>
            <a:pPr marL="16933">
              <a:spcBef>
                <a:spcPts val="133"/>
              </a:spcBef>
            </a:pPr>
            <a:r>
              <a:rPr sz="1100" spc="-33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243309D-297F-E3D0-4DDA-EA5031D86EC0}"/>
              </a:ext>
            </a:extLst>
          </p:cNvPr>
          <p:cNvSpPr txBox="1"/>
          <p:nvPr/>
        </p:nvSpPr>
        <p:spPr>
          <a:xfrm>
            <a:off x="858619" y="1220599"/>
            <a:ext cx="108849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Permite almacenar archivos y más tarde acceder a ellos a partir de una clave. Los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workflows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pueden acceder a la cache desde el contexto de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steps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a partir de expresiones.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Con el uso de cache, podemos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dismunir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el tiempo de ejecución de los Jobs, por ejemplo, añadiendo caché a la gestión de dependencias, evitando descargar e instalar siempre las mismas.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  <a:hlinkClick r:id="rId2"/>
              </a:rPr>
              <a:t>https://docs.github.com/es/actions/using-workflows/caching-dependencies-to-speed-up-workflows</a:t>
            </a:r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3" name="Marcador de texto 59">
            <a:extLst>
              <a:ext uri="{FF2B5EF4-FFF2-40B4-BE49-F238E27FC236}">
                <a16:creationId xmlns:a16="http://schemas.microsoft.com/office/drawing/2014/main" id="{9FB4D8A7-2F06-1371-A036-AB3592B99C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895271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Caché</a:t>
            </a:r>
          </a:p>
        </p:txBody>
      </p:sp>
      <p:sp>
        <p:nvSpPr>
          <p:cNvPr id="54" name="object 6">
            <a:extLst>
              <a:ext uri="{FF2B5EF4-FFF2-40B4-BE49-F238E27FC236}">
                <a16:creationId xmlns:a16="http://schemas.microsoft.com/office/drawing/2014/main" id="{77CF9650-F1D9-8294-8D8E-A33A8D82F7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/>
              <a:t>Datos Compartidos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A29D2481-B126-FF75-371D-E424C7608FA1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5BC270E0-9D87-D4EE-6BD4-D4FE71D9429C}"/>
              </a:ext>
            </a:extLst>
          </p:cNvPr>
          <p:cNvSpPr txBox="1"/>
          <p:nvPr/>
        </p:nvSpPr>
        <p:spPr>
          <a:xfrm>
            <a:off x="1626721" y="3052696"/>
            <a:ext cx="4249593" cy="2936638"/>
          </a:xfrm>
          <a:prstGeom prst="rect">
            <a:avLst/>
          </a:prstGeom>
          <a:solidFill>
            <a:srgbClr val="222222"/>
          </a:solidFill>
        </p:spPr>
        <p:txBody>
          <a:bodyPr vert="horz" wrap="square" lIns="0" tIns="425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100" spc="-10" dirty="0">
                <a:solidFill>
                  <a:srgbClr val="CC7831"/>
                </a:solidFill>
                <a:latin typeface="Courier New"/>
                <a:cs typeface="Courier New"/>
              </a:rPr>
              <a:t>steps</a:t>
            </a:r>
            <a:r>
              <a:rPr sz="11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100" dirty="0">
              <a:latin typeface="Courier New"/>
              <a:cs typeface="Courier New"/>
            </a:endParaRPr>
          </a:p>
          <a:p>
            <a:pPr marL="266700" marR="1623060" indent="-120650">
              <a:lnSpc>
                <a:spcPct val="117200"/>
              </a:lnSpc>
              <a:buClr>
                <a:srgbClr val="A9B7C6"/>
              </a:buClr>
              <a:buChar char="-"/>
              <a:tabLst>
                <a:tab pos="267970" algn="l"/>
              </a:tabLst>
            </a:pPr>
            <a:r>
              <a:rPr sz="1100" dirty="0">
                <a:solidFill>
                  <a:srgbClr val="CC7831"/>
                </a:solidFill>
                <a:latin typeface="Courier New"/>
                <a:cs typeface="Courier New"/>
              </a:rPr>
              <a:t>uses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100" spc="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A9B7C6"/>
                </a:solidFill>
                <a:latin typeface="Courier New"/>
                <a:cs typeface="Courier New"/>
              </a:rPr>
              <a:t>actions/cache@v3 	</a:t>
            </a:r>
            <a:r>
              <a:rPr sz="1100" dirty="0">
                <a:solidFill>
                  <a:srgbClr val="CC7831"/>
                </a:solidFill>
                <a:latin typeface="Courier New"/>
                <a:cs typeface="Courier New"/>
              </a:rPr>
              <a:t>id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: </a:t>
            </a:r>
            <a:r>
              <a:rPr sz="1100" b="1" u="sng" spc="-10" dirty="0">
                <a:solidFill>
                  <a:srgbClr val="A9B7C6"/>
                </a:solidFill>
                <a:latin typeface="Courier New"/>
                <a:cs typeface="Courier New"/>
              </a:rPr>
              <a:t>cache</a:t>
            </a:r>
            <a:endParaRPr sz="1100" b="1" u="sng" dirty="0">
              <a:latin typeface="Courier New"/>
              <a:cs typeface="Courier New"/>
            </a:endParaRPr>
          </a:p>
          <a:p>
            <a:pPr marL="267970">
              <a:lnSpc>
                <a:spcPct val="100000"/>
              </a:lnSpc>
              <a:spcBef>
                <a:spcPts val="165"/>
              </a:spcBef>
            </a:pPr>
            <a:r>
              <a:rPr sz="1100" spc="-10" dirty="0">
                <a:solidFill>
                  <a:srgbClr val="CC7831"/>
                </a:solidFill>
                <a:latin typeface="Courier New"/>
                <a:cs typeface="Courier New"/>
              </a:rPr>
              <a:t>with</a:t>
            </a:r>
            <a:r>
              <a:rPr sz="11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100" dirty="0">
              <a:latin typeface="Courier New"/>
              <a:cs typeface="Courier New"/>
            </a:endParaRPr>
          </a:p>
          <a:p>
            <a:pPr marL="389890">
              <a:lnSpc>
                <a:spcPct val="100000"/>
              </a:lnSpc>
              <a:spcBef>
                <a:spcPts val="165"/>
              </a:spcBef>
            </a:pPr>
            <a:r>
              <a:rPr sz="1100" dirty="0">
                <a:solidFill>
                  <a:srgbClr val="CC7831"/>
                </a:solidFill>
                <a:latin typeface="Courier New"/>
                <a:cs typeface="Courier New"/>
              </a:rPr>
              <a:t>path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100" spc="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A9B7C6"/>
                </a:solidFill>
                <a:latin typeface="Courier New"/>
                <a:cs typeface="Courier New"/>
              </a:rPr>
              <a:t>node_modules</a:t>
            </a:r>
            <a:endParaRPr sz="1100" dirty="0">
              <a:latin typeface="Courier New"/>
              <a:cs typeface="Courier New"/>
            </a:endParaRPr>
          </a:p>
          <a:p>
            <a:pPr marL="389890">
              <a:lnSpc>
                <a:spcPct val="100000"/>
              </a:lnSpc>
              <a:spcBef>
                <a:spcPts val="165"/>
              </a:spcBef>
            </a:pPr>
            <a:r>
              <a:rPr sz="1100" dirty="0">
                <a:solidFill>
                  <a:srgbClr val="CC7831"/>
                </a:solidFill>
                <a:latin typeface="Courier New"/>
                <a:cs typeface="Courier New"/>
              </a:rPr>
              <a:t>key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100" spc="5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${{</a:t>
            </a:r>
            <a:r>
              <a:rPr sz="1100" spc="5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hashFiles('**/package-lock.json')</a:t>
            </a:r>
            <a:r>
              <a:rPr sz="1100" spc="6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A9B7C6"/>
                </a:solidFill>
                <a:latin typeface="Courier New"/>
                <a:cs typeface="Courier New"/>
              </a:rPr>
              <a:t>}}</a:t>
            </a:r>
            <a:endParaRPr sz="1100" dirty="0">
              <a:latin typeface="Courier New"/>
              <a:cs typeface="Courier New"/>
            </a:endParaRPr>
          </a:p>
          <a:p>
            <a:pPr marL="267335" indent="-120650">
              <a:lnSpc>
                <a:spcPct val="100000"/>
              </a:lnSpc>
              <a:spcBef>
                <a:spcPts val="165"/>
              </a:spcBef>
              <a:buClr>
                <a:srgbClr val="A9B7C6"/>
              </a:buClr>
              <a:buChar char="-"/>
              <a:tabLst>
                <a:tab pos="267335" algn="l"/>
              </a:tabLst>
            </a:pPr>
            <a:r>
              <a:rPr sz="1100" dirty="0">
                <a:solidFill>
                  <a:srgbClr val="CC7831"/>
                </a:solidFill>
                <a:latin typeface="Courier New"/>
                <a:cs typeface="Courier New"/>
              </a:rPr>
              <a:t>name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100" spc="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Install</a:t>
            </a:r>
            <a:r>
              <a:rPr sz="1100" spc="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A9B7C6"/>
                </a:solidFill>
                <a:latin typeface="Courier New"/>
                <a:cs typeface="Courier New"/>
              </a:rPr>
              <a:t>dependencies</a:t>
            </a:r>
            <a:endParaRPr sz="1100" dirty="0">
              <a:latin typeface="Courier New"/>
              <a:cs typeface="Courier New"/>
            </a:endParaRPr>
          </a:p>
          <a:p>
            <a:pPr marL="267970" marR="378460">
              <a:lnSpc>
                <a:spcPct val="117200"/>
              </a:lnSpc>
            </a:pPr>
            <a:r>
              <a:rPr sz="1100" dirty="0">
                <a:solidFill>
                  <a:srgbClr val="CC7831"/>
                </a:solidFill>
                <a:latin typeface="Courier New"/>
                <a:cs typeface="Courier New"/>
              </a:rPr>
              <a:t>if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100" spc="3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steps.</a:t>
            </a:r>
            <a:r>
              <a:rPr sz="1100" b="1" u="sng" dirty="0">
                <a:solidFill>
                  <a:srgbClr val="A9B7C6"/>
                </a:solidFill>
                <a:latin typeface="Courier New"/>
                <a:cs typeface="Courier New"/>
              </a:rPr>
              <a:t>cache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.outputs.cache-hit</a:t>
            </a:r>
            <a:r>
              <a:rPr sz="1100" spc="3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B7C6"/>
                </a:solidFill>
                <a:latin typeface="Arial"/>
                <a:cs typeface="Arial"/>
              </a:rPr>
              <a:t>!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=</a:t>
            </a:r>
            <a:r>
              <a:rPr sz="1100" spc="4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A9B7C6"/>
                </a:solidFill>
                <a:latin typeface="Courier New"/>
                <a:cs typeface="Courier New"/>
              </a:rPr>
              <a:t>'true' </a:t>
            </a:r>
            <a:r>
              <a:rPr sz="1100" dirty="0">
                <a:solidFill>
                  <a:srgbClr val="CC7831"/>
                </a:solidFill>
                <a:latin typeface="Courier New"/>
                <a:cs typeface="Courier New"/>
              </a:rPr>
              <a:t>run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100" spc="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npm</a:t>
            </a:r>
            <a:r>
              <a:rPr sz="1100" spc="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A9B7C6"/>
                </a:solidFill>
                <a:latin typeface="Courier New"/>
                <a:cs typeface="Courier New"/>
              </a:rPr>
              <a:t>ci</a:t>
            </a:r>
            <a:endParaRPr sz="1100" dirty="0">
              <a:latin typeface="Courier New"/>
              <a:cs typeface="Courier New"/>
            </a:endParaRPr>
          </a:p>
          <a:p>
            <a:pPr marL="266700" marR="1927860" indent="-120650">
              <a:lnSpc>
                <a:spcPct val="117200"/>
              </a:lnSpc>
              <a:buClr>
                <a:srgbClr val="A9B7C6"/>
              </a:buClr>
              <a:buChar char="-"/>
              <a:tabLst>
                <a:tab pos="267970" algn="l"/>
              </a:tabLst>
            </a:pPr>
            <a:r>
              <a:rPr sz="1100" dirty="0">
                <a:solidFill>
                  <a:srgbClr val="CC7831"/>
                </a:solidFill>
                <a:latin typeface="Courier New"/>
                <a:cs typeface="Courier New"/>
              </a:rPr>
              <a:t>name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100" spc="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Lint</a:t>
            </a:r>
            <a:r>
              <a:rPr sz="1100" spc="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&amp;</a:t>
            </a:r>
            <a:r>
              <a:rPr sz="1100" spc="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A9B7C6"/>
                </a:solidFill>
                <a:latin typeface="Courier New"/>
                <a:cs typeface="Courier New"/>
              </a:rPr>
              <a:t>test 	</a:t>
            </a:r>
            <a:endParaRPr lang="es-ES" sz="1100" spc="-2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266700" marR="1927860" indent="-120650">
              <a:lnSpc>
                <a:spcPct val="117200"/>
              </a:lnSpc>
              <a:buClr>
                <a:srgbClr val="A9B7C6"/>
              </a:buClr>
              <a:buChar char="-"/>
              <a:tabLst>
                <a:tab pos="267970" algn="l"/>
              </a:tabLst>
            </a:pPr>
            <a:r>
              <a:rPr sz="1100" dirty="0">
                <a:solidFill>
                  <a:srgbClr val="CC7831"/>
                </a:solidFill>
                <a:latin typeface="Courier New"/>
                <a:cs typeface="Courier New"/>
              </a:rPr>
              <a:t>run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100" spc="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A9B7C6"/>
                </a:solidFill>
                <a:latin typeface="Courier New"/>
                <a:cs typeface="Courier New"/>
              </a:rPr>
              <a:t>|</a:t>
            </a:r>
            <a:endParaRPr sz="1100" dirty="0">
              <a:latin typeface="Courier New"/>
              <a:cs typeface="Courier New"/>
            </a:endParaRPr>
          </a:p>
          <a:p>
            <a:pPr marL="390525" marR="2110105">
              <a:lnSpc>
                <a:spcPct val="117200"/>
              </a:lnSpc>
            </a:pP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npm</a:t>
            </a:r>
            <a:r>
              <a:rPr sz="1100" spc="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run</a:t>
            </a:r>
            <a:r>
              <a:rPr sz="1100" spc="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A9B7C6"/>
                </a:solidFill>
                <a:latin typeface="Courier New"/>
                <a:cs typeface="Courier New"/>
              </a:rPr>
              <a:t>lint </a:t>
            </a:r>
            <a:endParaRPr lang="es-ES" sz="1100" spc="-2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90525" marR="2110105">
              <a:lnSpc>
                <a:spcPct val="117200"/>
              </a:lnSpc>
            </a:pPr>
            <a:r>
              <a:rPr sz="1100" dirty="0" err="1">
                <a:solidFill>
                  <a:srgbClr val="A9B7C6"/>
                </a:solidFill>
                <a:latin typeface="Courier New"/>
                <a:cs typeface="Courier New"/>
              </a:rPr>
              <a:t>npm</a:t>
            </a:r>
            <a:r>
              <a:rPr sz="1100" spc="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A9B7C6"/>
                </a:solidFill>
                <a:latin typeface="Courier New"/>
                <a:cs typeface="Courier New"/>
              </a:rPr>
              <a:t>run</a:t>
            </a:r>
            <a:r>
              <a:rPr sz="1100" spc="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A9B7C6"/>
                </a:solidFill>
                <a:latin typeface="Courier New"/>
                <a:cs typeface="Courier New"/>
              </a:rPr>
              <a:t>test</a:t>
            </a:r>
            <a:endParaRPr lang="es-ES" sz="1100" spc="-2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390525" marR="2110105">
              <a:lnSpc>
                <a:spcPct val="117200"/>
              </a:lnSpc>
            </a:pP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 animBg="1"/>
      <p:bldP spid="20" grpId="0" animBg="1"/>
      <p:bldP spid="21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  <p:bldP spid="44" grpId="0"/>
    </p:bldLst>
  </p:timing>
</p:sld>
</file>

<file path=ppt/theme/theme1.xml><?xml version="1.0" encoding="utf-8"?>
<a:theme xmlns:a="http://schemas.openxmlformats.org/drawingml/2006/main" name="Tema de Office">
  <a:themeElements>
    <a:clrScheme name="Personalizar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522B"/>
      </a:hlink>
      <a:folHlink>
        <a:srgbClr val="F3943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1CDC14-C11D-DF44-B8A1-4A9A8A8FE0F9}">
  <we:reference id="wa200003964" version="1.0.0.0" store="en-US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1D8FB8E9962E478F1A5B59CF000BF4" ma:contentTypeVersion="17" ma:contentTypeDescription="Crear nuevo documento." ma:contentTypeScope="" ma:versionID="87e38bcdedf565fccc3ab3e57b1ed9dc">
  <xsd:schema xmlns:xsd="http://www.w3.org/2001/XMLSchema" xmlns:xs="http://www.w3.org/2001/XMLSchema" xmlns:p="http://schemas.microsoft.com/office/2006/metadata/properties" xmlns:ns2="4cf3df49-b4a6-4076-aaf8-e54c6290201d" xmlns:ns3="a719578f-70e8-4590-afce-a3d94e884cb4" targetNamespace="http://schemas.microsoft.com/office/2006/metadata/properties" ma:root="true" ma:fieldsID="abba6c2acbfa657e873a6a9686d7dacd" ns2:_="" ns3:_="">
    <xsd:import namespace="4cf3df49-b4a6-4076-aaf8-e54c6290201d"/>
    <xsd:import namespace="a719578f-70e8-4590-afce-a3d94e884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3df49-b4a6-4076-aaf8-e54c62902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ce400e2-b761-4210-83a7-c7f33a0ab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9578f-70e8-4590-afce-a3d94e884cb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a9ea97b-8d50-4828-ba42-78cf160c5ddc}" ma:internalName="TaxCatchAll" ma:showField="CatchAllData" ma:web="a719578f-70e8-4590-afce-a3d94e884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f3df49-b4a6-4076-aaf8-e54c6290201d">
      <Terms xmlns="http://schemas.microsoft.com/office/infopath/2007/PartnerControls"/>
    </lcf76f155ced4ddcb4097134ff3c332f>
    <TaxCatchAll xmlns="a719578f-70e8-4590-afce-a3d94e884cb4" xsi:nil="true"/>
  </documentManagement>
</p:properties>
</file>

<file path=customXml/itemProps1.xml><?xml version="1.0" encoding="utf-8"?>
<ds:datastoreItem xmlns:ds="http://schemas.openxmlformats.org/officeDocument/2006/customXml" ds:itemID="{93A723F8-55A4-4B4F-9C30-1EFFD98EBB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CEBB9-0433-4049-8AEB-0FBE57F23E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f3df49-b4a6-4076-aaf8-e54c6290201d"/>
    <ds:schemaRef ds:uri="a719578f-70e8-4590-afce-a3d94e884c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337FE3-A842-4FD5-B255-63143D809173}">
  <ds:schemaRefs>
    <ds:schemaRef ds:uri="4cf3df49-b4a6-4076-aaf8-e54c6290201d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a719578f-70e8-4590-afce-a3d94e884cb4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20359</TotalTime>
  <Words>745</Words>
  <Application>Microsoft Macintosh PowerPoint</Application>
  <PresentationFormat>Panorámica</PresentationFormat>
  <Paragraphs>131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Courier New</vt:lpstr>
      <vt:lpstr>Times New Roman</vt:lpstr>
      <vt:lpstr>Trebuchet MS</vt:lpstr>
      <vt:lpstr>Tema de Office</vt:lpstr>
      <vt:lpstr>Presentación de PowerPoint</vt:lpstr>
      <vt:lpstr>Presentación de PowerPoint</vt:lpstr>
      <vt:lpstr>Presentación de PowerPoint</vt:lpstr>
      <vt:lpstr>Configuración de arranque de workflows</vt:lpstr>
      <vt:lpstr>Configuración de arranque de workflows</vt:lpstr>
      <vt:lpstr>Configuración de arranque de workflows</vt:lpstr>
      <vt:lpstr>Presentación de PowerPoint</vt:lpstr>
      <vt:lpstr>Datos Compartidos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communication@babelgroup.com</dc:creator>
  <cp:lastModifiedBy>MIGUEL ÁNGEL DÁVILA</cp:lastModifiedBy>
  <cp:revision>22</cp:revision>
  <dcterms:created xsi:type="dcterms:W3CDTF">2021-12-19T07:38:57Z</dcterms:created>
  <dcterms:modified xsi:type="dcterms:W3CDTF">2024-04-24T16:20:39Z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0x0101003C1D8FB8E9962E478F1A5B59CF000BF4</vt:lpwstr>
  </property>
  <property fmtid="{D5CDD505-2E9C-101B-9397-08002B2CF9AE}" pid="3" name="MediaServiceImageTags">
    <vt:lpwstr/>
  </property>
</Properties>
</file>