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87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12C"/>
    <a:srgbClr val="575756"/>
    <a:srgbClr val="F29231"/>
    <a:srgbClr val="1D1D1B"/>
    <a:srgbClr val="F29232"/>
    <a:srgbClr val="F2953A"/>
    <a:srgbClr val="F19910"/>
    <a:srgbClr val="E2E6E8"/>
    <a:srgbClr val="FFEC01"/>
    <a:srgbClr val="F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21"/>
    <p:restoredTop sz="94653"/>
  </p:normalViewPr>
  <p:slideViewPr>
    <p:cSldViewPr snapToGrid="0">
      <p:cViewPr varScale="1">
        <p:scale>
          <a:sx n="110" d="100"/>
          <a:sy n="110" d="100"/>
        </p:scale>
        <p:origin x="184" y="1360"/>
      </p:cViewPr>
      <p:guideLst>
        <p:guide orient="horz" pos="392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760" y="17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B70E6E-351A-86BD-4940-5B7A41EDC4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89DDF-8636-07C5-5E92-8D08D7324E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0DA2-E497-954A-BBCA-A41328AA2D60}" type="datetimeFigureOut">
              <a:rPr lang="es-ES" smtClean="0"/>
              <a:t>22/4/24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25586A-879C-FB11-E16B-D2B12B92E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1A40F-7900-9BF6-7E73-ED22E47F55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1312-4EF0-9B42-B398-6F775D5FF1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5ACCD3C-B25A-42AD-88C4-45BD5E8BB681}"/>
              </a:ext>
            </a:extLst>
          </p:cNvPr>
          <p:cNvSpPr txBox="1">
            <a:spLocks/>
          </p:cNvSpPr>
          <p:nvPr/>
        </p:nvSpPr>
        <p:spPr>
          <a:xfrm>
            <a:off x="872192" y="333403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rgbClr val="595959"/>
                </a:solidFill>
              </a:rPr>
              <a:t>GitHub</a:t>
            </a:r>
            <a:r>
              <a:rPr lang="es-ES" sz="2400" spc="-433" dirty="0">
                <a:solidFill>
                  <a:srgbClr val="595959"/>
                </a:solidFill>
              </a:rPr>
              <a:t>  </a:t>
            </a:r>
            <a:r>
              <a:rPr lang="es-ES" sz="2400" spc="73" dirty="0" err="1">
                <a:solidFill>
                  <a:srgbClr val="595959"/>
                </a:solidFill>
              </a:rPr>
              <a:t>Actions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679507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335B-9E47-804A-85A1-436948A065C2}" type="datetimeFigureOut">
              <a:rPr lang="es-ES" smtClean="0"/>
              <a:t>22/4/24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A09C-4C69-1442-B3F0-7BDAE6F45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13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8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84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29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74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3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0C0E9FA-CA7B-435A-AAD5-643B53F69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22504E39-4BE4-4F2F-A69A-564CF65A92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1348" y="1891529"/>
            <a:ext cx="3869304" cy="30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2 títul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9" name="Marcador de texto 43">
            <a:extLst>
              <a:ext uri="{FF2B5EF4-FFF2-40B4-BE49-F238E27FC236}">
                <a16:creationId xmlns:a16="http://schemas.microsoft.com/office/drawing/2014/main" id="{2EE123C6-AB29-094D-A4F1-0E8AA33B9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20" name="Marcador de texto 43">
            <a:extLst>
              <a:ext uri="{FF2B5EF4-FFF2-40B4-BE49-F238E27FC236}">
                <a16:creationId xmlns:a16="http://schemas.microsoft.com/office/drawing/2014/main" id="{8B4F4804-1169-D942-9141-7E4DC18E9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22" name="Marcador de texto 43">
            <a:extLst>
              <a:ext uri="{FF2B5EF4-FFF2-40B4-BE49-F238E27FC236}">
                <a16:creationId xmlns:a16="http://schemas.microsoft.com/office/drawing/2014/main" id="{0FB9C572-FBE8-0048-88F8-F8D32FB913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sp>
        <p:nvSpPr>
          <p:cNvPr id="23" name="Título 28">
            <a:extLst>
              <a:ext uri="{FF2B5EF4-FFF2-40B4-BE49-F238E27FC236}">
                <a16:creationId xmlns:a16="http://schemas.microsoft.com/office/drawing/2014/main" id="{97C9C52A-1212-8B4D-B6CE-43FC6229D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45822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24" name="Marcador de texto 43">
            <a:extLst>
              <a:ext uri="{FF2B5EF4-FFF2-40B4-BE49-F238E27FC236}">
                <a16:creationId xmlns:a16="http://schemas.microsoft.com/office/drawing/2014/main" id="{5484A57B-7417-D141-80C6-4CC861BDEF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56909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548B580-3BB5-4F9F-8CCF-88966911E3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96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2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4728" y="2570424"/>
            <a:ext cx="4382541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0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- 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17623D48-FE9A-4F32-9C42-FFA2ED866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0" y="0"/>
            <a:ext cx="9220200" cy="6858000"/>
          </a:xfrm>
          <a:prstGeom prst="rect">
            <a:avLst/>
          </a:prstGeom>
        </p:spPr>
      </p:pic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A0F39E58-39CF-0543-BA9A-4A6157608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303" y="2690388"/>
            <a:ext cx="7375814" cy="609398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8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42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Título de la presentación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EB4BF06D-3C9A-1543-BEEC-547D1065B7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1303" y="3508567"/>
            <a:ext cx="7375814" cy="7571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2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Frase resumen o sumario un poco más detallado </a:t>
            </a:r>
            <a:br>
              <a:rPr lang="es-ES"/>
            </a:br>
            <a:r>
              <a:rPr lang="es-ES"/>
              <a:t>de la presentación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9A7C15D3-48C6-174E-B91D-E5304BCEF27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41601" y="6351097"/>
            <a:ext cx="3152317" cy="307777"/>
          </a:xfr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fecha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30E6DACF-213F-3C40-8C18-0E98C2486B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5424" y="5286436"/>
            <a:ext cx="2497017" cy="1308002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s-ES"/>
          </a:p>
          <a:p>
            <a:r>
              <a:rPr lang="es-ES"/>
              <a:t>Logo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046C027-88A3-412A-81F0-510D7911DA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8721" y="573236"/>
            <a:ext cx="2618262" cy="6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D9D82DC-A1C9-1040-933F-23A388626252}"/>
              </a:ext>
            </a:extLst>
          </p:cNvPr>
          <p:cNvSpPr/>
          <p:nvPr userDrawn="1"/>
        </p:nvSpPr>
        <p:spPr>
          <a:xfrm>
            <a:off x="2960370" y="0"/>
            <a:ext cx="9237345" cy="6858000"/>
          </a:xfrm>
          <a:prstGeom prst="rect">
            <a:avLst/>
          </a:prstGeom>
          <a:solidFill>
            <a:srgbClr val="F29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14F87E-35F8-3E42-A259-461FE0666E79}"/>
              </a:ext>
            </a:extLst>
          </p:cNvPr>
          <p:cNvSpPr txBox="1"/>
          <p:nvPr userDrawn="1"/>
        </p:nvSpPr>
        <p:spPr>
          <a:xfrm>
            <a:off x="491490" y="914400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>
                <a:solidFill>
                  <a:srgbClr val="F29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15" name="Marcador de texto 43">
            <a:extLst>
              <a:ext uri="{FF2B5EF4-FFF2-40B4-BE49-F238E27FC236}">
                <a16:creationId xmlns:a16="http://schemas.microsoft.com/office/drawing/2014/main" id="{D080F8B8-661E-6E4D-B8C3-53578203CB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8823" y="3932974"/>
            <a:ext cx="7056556" cy="2246769"/>
          </a:xfrm>
          <a:noFill/>
        </p:spPr>
        <p:txBody>
          <a:bodyPr wrap="square" rtlCol="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2400"/>
              </a:spcBef>
              <a:buClr>
                <a:schemeClr val="bg1"/>
              </a:buClr>
              <a:buFont typeface="Arial" panose="020B0604020202020204" pitchFamily="34" charset="0"/>
              <a:buNone/>
              <a:defRPr lang="es-ES" sz="20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01. Título apartado</a:t>
            </a:r>
          </a:p>
          <a:p>
            <a:pPr marL="0" lvl="0" algn="just"/>
            <a:r>
              <a:rPr lang="es-ES"/>
              <a:t>02. Otro título</a:t>
            </a:r>
          </a:p>
          <a:p>
            <a:pPr marL="0" lvl="0" algn="just"/>
            <a:r>
              <a:rPr lang="es-ES"/>
              <a:t>03. Otro título</a:t>
            </a:r>
          </a:p>
          <a:p>
            <a:pPr marL="0" lvl="0" algn="just"/>
            <a:r>
              <a:rPr lang="es-ES"/>
              <a:t>04. Otro título</a:t>
            </a:r>
          </a:p>
        </p:txBody>
      </p:sp>
    </p:spTree>
    <p:extLst>
      <p:ext uri="{BB962C8B-B14F-4D97-AF65-F5344CB8AC3E}">
        <p14:creationId xmlns:p14="http://schemas.microsoft.com/office/powerpoint/2010/main" val="4431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C29E8E01-2D7E-4BCD-99F2-3C78CE2E6F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4EAFFC-D44F-9146-9E29-100292373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4460" y="3377269"/>
            <a:ext cx="9403080" cy="130231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2000"/>
              </a:spcAft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5649F75-2257-2342-A95B-3078D055E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99869" y="2475041"/>
            <a:ext cx="1592263" cy="773768"/>
          </a:xfrm>
        </p:spPr>
        <p:txBody>
          <a:bodyPr>
            <a:noAutofit/>
          </a:bodyPr>
          <a:lstStyle>
            <a:lvl1pPr marL="0" indent="0" algn="ctr"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309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FDC781F-45A7-4230-9861-A03A1200A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2" y="1199589"/>
            <a:ext cx="10110773" cy="467051"/>
          </a:xfr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2400" b="1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en formato titulo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0" name="Título 28">
            <a:extLst>
              <a:ext uri="{FF2B5EF4-FFF2-40B4-BE49-F238E27FC236}">
                <a16:creationId xmlns:a16="http://schemas.microsoft.com/office/drawing/2014/main" id="{34967889-ADB5-9C42-84A9-EF6DCE21E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2" name="Marcador de texto 43">
            <a:extLst>
              <a:ext uri="{FF2B5EF4-FFF2-40B4-BE49-F238E27FC236}">
                <a16:creationId xmlns:a16="http://schemas.microsoft.com/office/drawing/2014/main" id="{E61C634C-1835-0841-9D6A-DD771A0A0D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5822" y="1882965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9CE77F0-B1CD-4C95-A3DE-7778BF0CA9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2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2" name="Título 28">
            <a:extLst>
              <a:ext uri="{FF2B5EF4-FFF2-40B4-BE49-F238E27FC236}">
                <a16:creationId xmlns:a16="http://schemas.microsoft.com/office/drawing/2014/main" id="{F2E9C745-F62D-8A4A-B803-688EADFA5B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3" name="Marcador de texto 43">
            <a:extLst>
              <a:ext uri="{FF2B5EF4-FFF2-40B4-BE49-F238E27FC236}">
                <a16:creationId xmlns:a16="http://schemas.microsoft.com/office/drawing/2014/main" id="{0B80AD2F-F83D-2B40-8125-DA266C4CED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77B9D56-B482-4E99-8ECE-A1A5CA6E4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6F03E2C-3BEB-49B6-8447-12E8DBCC0F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8" name="Título 28">
            <a:extLst>
              <a:ext uri="{FF2B5EF4-FFF2-40B4-BE49-F238E27FC236}">
                <a16:creationId xmlns:a16="http://schemas.microsoft.com/office/drawing/2014/main" id="{952690F6-66CA-204A-9432-9FDB6DA6B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79FC7A1-F0DB-4D83-B7B3-90DFE6310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28">
            <a:extLst>
              <a:ext uri="{FF2B5EF4-FFF2-40B4-BE49-F238E27FC236}">
                <a16:creationId xmlns:a16="http://schemas.microsoft.com/office/drawing/2014/main" id="{7A9F5525-71DE-EC42-9D5B-EB18A5C84D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53" name="Marcador de texto 43">
            <a:extLst>
              <a:ext uri="{FF2B5EF4-FFF2-40B4-BE49-F238E27FC236}">
                <a16:creationId xmlns:a16="http://schemas.microsoft.com/office/drawing/2014/main" id="{AACDDBEB-368A-6240-B196-92092D13B3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1BC543C-8156-429B-89EB-6FE55C270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1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6" name="Título 28">
            <a:extLst>
              <a:ext uri="{FF2B5EF4-FFF2-40B4-BE49-F238E27FC236}">
                <a16:creationId xmlns:a16="http://schemas.microsoft.com/office/drawing/2014/main" id="{E07C2280-7489-234E-B29E-275BCF0DE3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C45923DC-53A3-3648-98ED-E3D38EBE93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5BAA7CCA-EE0E-E14B-B835-AC0F0E30C1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E0A155D2-0A9E-7445-BDA1-2F2CA355C7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E8F8EDA-76DE-4FF3-8D4B-01F27F765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7FCE9F-DBC8-CE4F-8557-C23D789F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FD431-3842-FA43-B372-C0990506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04AED-91CC-204E-AB74-6529C446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40EB8-C91B-6945-8724-95558775D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699EC-7850-7544-9B60-DDBED113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87D4-D9F5-0C4F-B7C2-F7E61F70B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9" r:id="rId2"/>
    <p:sldLayoutId id="2147483658" r:id="rId3"/>
    <p:sldLayoutId id="2147483657" r:id="rId4"/>
    <p:sldLayoutId id="2147483653" r:id="rId5"/>
    <p:sldLayoutId id="2147483649" r:id="rId6"/>
    <p:sldLayoutId id="2147483654" r:id="rId7"/>
    <p:sldLayoutId id="2147483650" r:id="rId8"/>
    <p:sldLayoutId id="2147483651" r:id="rId9"/>
    <p:sldLayoutId id="2147483652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s/actions/hosting-your-own-runners/managing-self-hosted-runners/about-self-hosted-runners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docs.github.com/es/actions/using-github-hosted-runners/about-github-hosted-runners/about-github-hosted-runners#viewing-available-runners-for-a-repositor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1303" y="2690388"/>
            <a:ext cx="7375814" cy="634020"/>
          </a:xfrm>
        </p:spPr>
        <p:txBody>
          <a:bodyPr/>
          <a:lstStyle/>
          <a:p>
            <a:r>
              <a:rPr lang="es-ES" sz="4400" spc="207" dirty="0"/>
              <a:t>Componentes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3FA51-8D95-616D-26AF-76D229086C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1303" y="3508567"/>
            <a:ext cx="7375814" cy="424732"/>
          </a:xfrm>
        </p:spPr>
        <p:txBody>
          <a:bodyPr/>
          <a:lstStyle/>
          <a:p>
            <a:r>
              <a:rPr lang="es-ES" sz="2400" b="1" dirty="0">
                <a:latin typeface="Arial"/>
                <a:cs typeface="Arial"/>
              </a:rPr>
              <a:t>GitHub</a:t>
            </a:r>
            <a:r>
              <a:rPr lang="es-ES" sz="2400" b="1" spc="120" dirty="0">
                <a:latin typeface="Arial"/>
                <a:cs typeface="Arial"/>
              </a:rPr>
              <a:t> </a:t>
            </a:r>
            <a:r>
              <a:rPr lang="es-ES" sz="2400" b="1" spc="-13" dirty="0" err="1">
                <a:latin typeface="Arial"/>
                <a:cs typeface="Arial"/>
              </a:rPr>
              <a:t>Actions</a:t>
            </a:r>
            <a:endParaRPr lang="es-ES"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5B67C-663A-3E65-AA84-4D88705C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99715" y="2082201"/>
            <a:ext cx="2017607" cy="246221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0" rIns="0" bIns="0" rtlCol="0">
            <a:spAutoFit/>
          </a:bodyPr>
          <a:lstStyle/>
          <a:p>
            <a:pPr marL="146470"/>
            <a:r>
              <a:rPr lang="es-ES" sz="1600" dirty="0">
                <a:latin typeface="Times New Roman"/>
                <a:cs typeface="Times New Roman"/>
              </a:rPr>
              <a:t>    </a:t>
            </a:r>
            <a:r>
              <a:rPr lang="es-ES" sz="1600" b="1" spc="53" dirty="0">
                <a:latin typeface="Arial"/>
                <a:cs typeface="Arial"/>
              </a:rPr>
              <a:t>Repositorio</a:t>
            </a:r>
            <a:endParaRPr lang="es-ES"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503" y="3731573"/>
            <a:ext cx="2017607" cy="246221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0" rIns="0" bIns="0" rtlCol="0">
            <a:spAutoFit/>
          </a:bodyPr>
          <a:lstStyle/>
          <a:p>
            <a:pPr marL="256534"/>
            <a:r>
              <a:rPr lang="es-ES" sz="1600" dirty="0">
                <a:latin typeface="Times New Roman"/>
                <a:cs typeface="Times New Roman"/>
              </a:rPr>
              <a:t>       </a:t>
            </a:r>
            <a:r>
              <a:rPr lang="es-ES" sz="1600" b="1" spc="-13" dirty="0">
                <a:latin typeface="Arial"/>
                <a:cs typeface="Arial"/>
              </a:rPr>
              <a:t>Manual</a:t>
            </a:r>
            <a:r>
              <a:rPr sz="1600" b="1" spc="-13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715" y="5114238"/>
            <a:ext cx="2017607" cy="276999"/>
          </a:xfrm>
          <a:prstGeom prst="rect">
            <a:avLst/>
          </a:prstGeom>
          <a:solidFill>
            <a:srgbClr val="FFE6CC"/>
          </a:solidFill>
        </p:spPr>
        <p:txBody>
          <a:bodyPr vert="horz" wrap="square" lIns="0" tIns="30480" rIns="0" bIns="0" rtlCol="0">
            <a:spAutoFit/>
          </a:bodyPr>
          <a:lstStyle/>
          <a:p>
            <a:pPr marL="551165"/>
            <a:r>
              <a:rPr lang="es-ES" sz="1600" b="1" spc="-13" dirty="0">
                <a:latin typeface="Arial"/>
                <a:cs typeface="Arial"/>
              </a:rPr>
              <a:t>Planificado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CD23153A-66C3-0564-AF11-360B0347E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49944"/>
              </p:ext>
            </p:extLst>
          </p:nvPr>
        </p:nvGraphicFramePr>
        <p:xfrm>
          <a:off x="2617321" y="2075075"/>
          <a:ext cx="9339263" cy="39948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8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9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7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09997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20" dirty="0">
                          <a:latin typeface="Courier New"/>
                          <a:cs typeface="Courier New"/>
                        </a:rPr>
                        <a:t>push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16839" marR="184150">
                        <a:lnSpc>
                          <a:spcPct val="1016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cuando se hace un </a:t>
                      </a:r>
                      <a:r>
                        <a:rPr lang="es-ES" sz="1200" dirty="0" err="1">
                          <a:latin typeface="Arial"/>
                          <a:cs typeface="Arial"/>
                        </a:rPr>
                        <a:t>push</a:t>
                      </a:r>
                      <a:r>
                        <a:rPr lang="es-ES" sz="1200" dirty="0">
                          <a:latin typeface="Arial"/>
                          <a:cs typeface="Arial"/>
                        </a:rPr>
                        <a:t> sobre el repo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DAE7FC"/>
                      </a:solidFill>
                      <a:prstDash val="solid"/>
                    </a:lnL>
                    <a:lnR w="76200">
                      <a:solidFill>
                        <a:srgbClr val="DAE7FC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issues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22555" marR="226695">
                        <a:lnSpc>
                          <a:spcPct val="1016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cuando se crea o modifica un </a:t>
                      </a:r>
                      <a:r>
                        <a:rPr lang="es-ES" sz="1200" dirty="0" err="1">
                          <a:latin typeface="Arial"/>
                          <a:cs typeface="Arial"/>
                        </a:rPr>
                        <a:t>issue</a:t>
                      </a:r>
                      <a:r>
                        <a:rPr lang="es-ES" sz="1200" dirty="0">
                          <a:latin typeface="Arial"/>
                          <a:cs typeface="Arial"/>
                        </a:rPr>
                        <a:t>  en el repo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DAE7FC"/>
                      </a:solidFill>
                      <a:prstDash val="solid"/>
                    </a:lnL>
                    <a:lnR w="76200">
                      <a:solidFill>
                        <a:srgbClr val="DAE7FC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pull_request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22555" marR="226695">
                        <a:lnSpc>
                          <a:spcPct val="1016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cuando se abre, modifica o cierra una </a:t>
                      </a:r>
                      <a:r>
                        <a:rPr lang="es-ES" sz="1200" dirty="0" err="1">
                          <a:latin typeface="Arial"/>
                          <a:cs typeface="Arial"/>
                        </a:rPr>
                        <a:t>pull</a:t>
                      </a:r>
                      <a:r>
                        <a:rPr lang="es-ES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200" dirty="0" err="1">
                          <a:latin typeface="Arial"/>
                          <a:cs typeface="Arial"/>
                        </a:rPr>
                        <a:t>request</a:t>
                      </a:r>
                      <a:endParaRPr lang="es-ES" sz="12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DAE7FC"/>
                      </a:solidFill>
                      <a:prstDash val="solid"/>
                    </a:lnL>
                    <a:lnR w="76200">
                      <a:solidFill>
                        <a:srgbClr val="DAE7FC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pull_request_review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10489" marR="186690" indent="0" algn="l" defTabSz="914400" rtl="0" eaLnBrk="1" fontAlgn="auto" latinLnBrk="0" hangingPunct="1">
                        <a:lnSpc>
                          <a:spcPct val="10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cuando se emite, edita o descarta una revisión de una </a:t>
                      </a:r>
                      <a:r>
                        <a:rPr lang="es-ES" sz="1200" dirty="0" err="1">
                          <a:latin typeface="Arial"/>
                          <a:cs typeface="Arial"/>
                        </a:rPr>
                        <a:t>pull</a:t>
                      </a:r>
                      <a:r>
                        <a:rPr lang="es-ES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200" dirty="0" err="1">
                          <a:latin typeface="Arial"/>
                          <a:cs typeface="Arial"/>
                        </a:rPr>
                        <a:t>request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DAE7FC"/>
                      </a:solidFill>
                      <a:prstDash val="solid"/>
                    </a:lnL>
                    <a:lnR w="76200">
                      <a:solidFill>
                        <a:srgbClr val="DAE7FC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20" dirty="0">
                          <a:latin typeface="Courier New"/>
                          <a:cs typeface="Courier New"/>
                        </a:rPr>
                        <a:t>fork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10489" marR="253365">
                        <a:lnSpc>
                          <a:spcPct val="1016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cuando se hace un </a:t>
                      </a:r>
                      <a:r>
                        <a:rPr lang="es-ES" sz="1200" dirty="0" err="1">
                          <a:latin typeface="Arial"/>
                          <a:cs typeface="Arial"/>
                        </a:rPr>
                        <a:t>fork</a:t>
                      </a:r>
                      <a:r>
                        <a:rPr lang="es-ES" sz="1200" dirty="0">
                          <a:latin typeface="Arial"/>
                          <a:cs typeface="Arial"/>
                        </a:rPr>
                        <a:t> del repo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DAE7FC"/>
                      </a:solidFill>
                      <a:prstDash val="solid"/>
                    </a:lnL>
                    <a:lnR w="76200">
                      <a:solidFill>
                        <a:srgbClr val="DAE7FC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…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6200">
                      <a:solidFill>
                        <a:srgbClr val="DAE7FC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0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685">
                <a:tc gridSpan="2">
                  <a:txBody>
                    <a:bodyPr/>
                    <a:lstStyle/>
                    <a:p>
                      <a:pPr marL="116839" marR="2330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200" dirty="0" err="1">
                          <a:latin typeface="Courier New"/>
                          <a:cs typeface="Courier New"/>
                        </a:rPr>
                        <a:t>ia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s-ES" sz="1200" spc="-25" dirty="0">
                          <a:latin typeface="Courier New"/>
                          <a:cs typeface="Courier New"/>
                        </a:rPr>
                        <a:t>UI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cuando se selecciona la opción dentro de la pestaña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Actions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tab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200" spc="45" dirty="0">
                          <a:latin typeface="Arial"/>
                          <a:cs typeface="Arial"/>
                        </a:rPr>
                        <a:t>del repo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GitHub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D4E7D4"/>
                      </a:solidFill>
                      <a:prstDash val="solid"/>
                    </a:lnL>
                    <a:lnR w="57150">
                      <a:solidFill>
                        <a:srgbClr val="D4E7D4"/>
                      </a:solidFill>
                      <a:prstDash val="solid"/>
                    </a:lnR>
                    <a:lnT>
                      <a:noFill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585" marR="3092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API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08585" marR="230504">
                        <a:lnSpc>
                          <a:spcPct val="101600"/>
                        </a:lnSpc>
                      </a:pPr>
                      <a:endParaRPr lang="es-ES" sz="1200" dirty="0">
                        <a:latin typeface="Arial"/>
                        <a:cs typeface="Arial"/>
                      </a:endParaRPr>
                    </a:p>
                    <a:p>
                      <a:pPr marL="108585" marR="230504">
                        <a:lnSpc>
                          <a:spcPct val="1016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a través de una llamada API REST al repo de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GitHub</a:t>
                      </a:r>
                    </a:p>
                  </a:txBody>
                  <a:tcPr marL="0" marR="0" marT="80645" marB="0">
                    <a:lnL w="57150">
                      <a:solidFill>
                        <a:srgbClr val="D4E7D4"/>
                      </a:solidFill>
                      <a:prstDash val="solid"/>
                    </a:lnL>
                    <a:lnR w="57150">
                      <a:solidFill>
                        <a:srgbClr val="D4E7D4"/>
                      </a:solidFill>
                      <a:prstDash val="solid"/>
                    </a:lnR>
                    <a:lnT w="9525">
                      <a:noFill/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585" marR="2857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dirty="0" err="1">
                          <a:latin typeface="Courier New"/>
                          <a:cs typeface="Courier New"/>
                        </a:rPr>
                        <a:t>via</a:t>
                      </a:r>
                      <a:r>
                        <a:rPr lang="es-ES" sz="1200" dirty="0">
                          <a:latin typeface="Courier New"/>
                          <a:cs typeface="Courier New"/>
                        </a:rPr>
                        <a:t> otro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workflow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08585" marR="480695">
                        <a:lnSpc>
                          <a:spcPct val="1016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cuando se invoca desde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workﬂow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57150">
                      <a:solidFill>
                        <a:srgbClr val="D4E7D4"/>
                      </a:solidFill>
                      <a:prstDash val="solid"/>
                    </a:lnL>
                    <a:lnR w="9525">
                      <a:noFill/>
                      <a:prstDash val="solid"/>
                    </a:lnR>
                    <a:lnT w="9525">
                      <a:noFill/>
                      <a:prstDash val="solid"/>
                    </a:lnT>
                    <a:lnB w="9525">
                      <a:noFill/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noFill/>
                      <a:prstDash val="solid"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300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536">
                <a:tc gridSpan="2">
                  <a:txBody>
                    <a:bodyPr/>
                    <a:lstStyle/>
                    <a:p>
                      <a:pPr marL="116839" marR="3054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dirty="0" err="1">
                          <a:latin typeface="Courier New"/>
                          <a:cs typeface="Courier New"/>
                        </a:rPr>
                        <a:t>cron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job</a:t>
                      </a:r>
                      <a:endParaRPr lang="es-ES" sz="1200" spc="-25" dirty="0">
                        <a:latin typeface="Courier New"/>
                        <a:cs typeface="Courier New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endParaRPr lang="es-ES" sz="1200" dirty="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lang="es-ES" sz="1200" dirty="0">
                          <a:latin typeface="Arial"/>
                          <a:cs typeface="Arial"/>
                        </a:rPr>
                        <a:t>Se ejecuta a una hora/s planificada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137160" marB="0">
                    <a:lnL w="76200">
                      <a:solidFill>
                        <a:srgbClr val="FFE6CC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</a:tcPr>
                </a:tc>
                <a:tc gridSpan="7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2BCB266-2DE0-24DC-B5F0-C6EE775D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06220"/>
              </p:ext>
            </p:extLst>
          </p:nvPr>
        </p:nvGraphicFramePr>
        <p:xfrm>
          <a:off x="2601260" y="2090869"/>
          <a:ext cx="9051402" cy="365760"/>
        </p:xfrm>
        <a:graphic>
          <a:graphicData uri="http://schemas.openxmlformats.org/drawingml/2006/table">
            <a:tbl>
              <a:tblPr/>
              <a:tblGrid>
                <a:gridCol w="9051402">
                  <a:extLst>
                    <a:ext uri="{9D8B030D-6E8A-4147-A177-3AD203B41FA5}">
                      <a16:colId xmlns:a16="http://schemas.microsoft.com/office/drawing/2014/main" val="3787331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49028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805BE15-0FC4-6488-9180-75E07C5E2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11204"/>
              </p:ext>
            </p:extLst>
          </p:nvPr>
        </p:nvGraphicFramePr>
        <p:xfrm>
          <a:off x="10923457" y="205614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404695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40440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7BAEFF6F-53ED-8E66-9AB2-A9691AA96DFA}"/>
              </a:ext>
            </a:extLst>
          </p:cNvPr>
          <p:cNvGraphicFramePr>
            <a:graphicFrameLocks noGrp="1"/>
          </p:cNvGraphicFramePr>
          <p:nvPr/>
        </p:nvGraphicFramePr>
        <p:xfrm>
          <a:off x="11748304" y="2789499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419864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452696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D047153D-75EB-9F42-2FAB-C65FABFAC922}"/>
              </a:ext>
            </a:extLst>
          </p:cNvPr>
          <p:cNvSpPr txBox="1"/>
          <p:nvPr/>
        </p:nvSpPr>
        <p:spPr>
          <a:xfrm>
            <a:off x="858619" y="1371431"/>
            <a:ext cx="10884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 evento es una actividad específica en un repositorio, la cual activa una ejecución de flujo de trabajo.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spc="13" dirty="0">
                <a:latin typeface="Arial"/>
                <a:cs typeface="Arial"/>
              </a:rPr>
              <a:t>Eventos que desencadenan</a:t>
            </a:r>
            <a:r>
              <a:rPr lang="es-ES" sz="1400" spc="87" dirty="0">
                <a:latin typeface="Arial"/>
                <a:cs typeface="Arial"/>
              </a:rPr>
              <a:t> </a:t>
            </a:r>
            <a:r>
              <a:rPr lang="es-ES" sz="1400" spc="13" dirty="0" err="1">
                <a:latin typeface="Arial"/>
                <a:cs typeface="Arial"/>
              </a:rPr>
              <a:t>workflows</a:t>
            </a:r>
            <a:r>
              <a:rPr lang="es-ES" sz="1400" spc="13" dirty="0">
                <a:latin typeface="Arial"/>
                <a:cs typeface="Arial"/>
              </a:rPr>
              <a:t>:</a:t>
            </a:r>
            <a:endParaRPr lang="es-ES" sz="1400" dirty="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0B124E05-058D-729B-63B8-CD29B1002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0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Componentes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3AFC89C8-8A15-FE47-BBD3-210DBFBB3B17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rgbClr val="595959"/>
                </a:solidFill>
              </a:rPr>
              <a:t>GitHub</a:t>
            </a:r>
            <a:r>
              <a:rPr lang="es-ES" sz="2400" spc="-433" dirty="0">
                <a:solidFill>
                  <a:srgbClr val="595959"/>
                </a:solidFill>
              </a:rPr>
              <a:t>  </a:t>
            </a:r>
            <a:r>
              <a:rPr lang="es-ES" sz="2400" spc="73" dirty="0" err="1">
                <a:solidFill>
                  <a:srgbClr val="595959"/>
                </a:solidFill>
              </a:rPr>
              <a:t>Actions</a:t>
            </a:r>
            <a:r>
              <a:rPr lang="es-ES" sz="2400" spc="73" dirty="0">
                <a:solidFill>
                  <a:srgbClr val="595959"/>
                </a:solidFill>
              </a:rPr>
              <a:t>:</a:t>
            </a:r>
            <a:endParaRPr lang="es-ES" sz="2400" dirty="0"/>
          </a:p>
        </p:txBody>
      </p:sp>
      <p:sp>
        <p:nvSpPr>
          <p:cNvPr id="29" name="Marcador de texto 59">
            <a:extLst>
              <a:ext uri="{FF2B5EF4-FFF2-40B4-BE49-F238E27FC236}">
                <a16:creationId xmlns:a16="http://schemas.microsoft.com/office/drawing/2014/main" id="{CC1A2588-8BC1-659B-9A62-894894660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Eventos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6862" y="2559591"/>
            <a:ext cx="4456005" cy="2884593"/>
          </a:xfrm>
          <a:custGeom>
            <a:avLst/>
            <a:gdLst/>
            <a:ahLst/>
            <a:cxnLst/>
            <a:rect l="l" t="t" r="r" b="b"/>
            <a:pathLst>
              <a:path w="3342004" h="2163445">
                <a:moveTo>
                  <a:pt x="0" y="2162999"/>
                </a:moveTo>
                <a:lnTo>
                  <a:pt x="3341999" y="2162999"/>
                </a:lnTo>
                <a:lnTo>
                  <a:pt x="3341999" y="0"/>
                </a:lnTo>
                <a:lnTo>
                  <a:pt x="0" y="0"/>
                </a:lnTo>
                <a:lnTo>
                  <a:pt x="0" y="2162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62" y="2091991"/>
            <a:ext cx="4456005" cy="331651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25307" rIns="0" bIns="0" rtlCol="0">
            <a:spAutoFit/>
          </a:bodyPr>
          <a:lstStyle/>
          <a:p>
            <a:pPr marL="1150591">
              <a:spcBef>
                <a:spcPts val="987"/>
              </a:spcBef>
            </a:pPr>
            <a:r>
              <a:rPr sz="1333" b="1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alojad</a:t>
            </a:r>
            <a:r>
              <a:rPr lang="es-ES" sz="1333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as</a:t>
            </a:r>
            <a:r>
              <a:rPr sz="1333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en GitHub</a:t>
            </a:r>
            <a:r>
              <a:rPr sz="1333" b="1" spc="26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b="1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(estándar)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531" y="4124476"/>
            <a:ext cx="4023360" cy="123078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38754" indent="-221821">
              <a:spcBef>
                <a:spcPts val="800"/>
              </a:spcBef>
              <a:buChar char="■"/>
              <a:tabLst>
                <a:tab pos="238754" algn="l"/>
              </a:tabLst>
            </a:pP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Administrada automáticamente por GitHub</a:t>
            </a:r>
          </a:p>
          <a:p>
            <a:pPr marL="238754" indent="-221821">
              <a:spcBef>
                <a:spcPts val="800"/>
              </a:spcBef>
              <a:buChar char="■"/>
              <a:tabLst>
                <a:tab pos="238754" algn="l"/>
              </a:tabLst>
            </a:pP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Las máquinas virtuales ejecutan </a:t>
            </a:r>
            <a:r>
              <a:rPr lang="es-ES"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jobs</a:t>
            </a:r>
            <a:r>
              <a:rPr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:</a:t>
            </a:r>
            <a:r>
              <a:rPr sz="1333" spc="2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los </a:t>
            </a:r>
            <a:r>
              <a:rPr lang="es-ES"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steps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de un mismo </a:t>
            </a:r>
            <a:r>
              <a:rPr lang="es-ES"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comparten</a:t>
            </a:r>
            <a:r>
              <a:rPr sz="1333" spc="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máquina virtual,</a:t>
            </a:r>
            <a:r>
              <a:rPr sz="1333" spc="2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4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pero </a:t>
            </a:r>
            <a:r>
              <a:rPr sz="1333" spc="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los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spc="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6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no 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(</a:t>
            </a: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por defecto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 </a:t>
            </a:r>
            <a:r>
              <a:rPr sz="1333" spc="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cada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spc="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recibe</a:t>
            </a:r>
            <a:r>
              <a:rPr sz="1333" spc="2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una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instancia de 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VM </a:t>
            </a:r>
            <a:r>
              <a:rPr sz="1333" spc="-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limpia</a:t>
            </a:r>
            <a:r>
              <a:rPr sz="1333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)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9563" y="2092092"/>
            <a:ext cx="4456005" cy="331651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25307" rIns="0" bIns="0" rtlCol="0">
            <a:spAutoFit/>
          </a:bodyPr>
          <a:lstStyle/>
          <a:p>
            <a:pPr algn="ctr">
              <a:spcBef>
                <a:spcPts val="987"/>
              </a:spcBef>
            </a:pPr>
            <a:r>
              <a:rPr lang="es-ES" sz="1333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(</a:t>
            </a:r>
            <a:r>
              <a:rPr lang="es-ES" sz="1333" b="1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self-hosted</a:t>
            </a:r>
            <a:r>
              <a:rPr lang="es-ES" sz="1333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)  </a:t>
            </a:r>
            <a:r>
              <a:rPr sz="1333" b="1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Autohospedad</a:t>
            </a:r>
            <a:r>
              <a:rPr lang="es-ES" sz="1333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as</a:t>
            </a:r>
            <a:r>
              <a:rPr sz="1333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9563" y="2559690"/>
            <a:ext cx="4456005" cy="2929093"/>
          </a:xfrm>
          <a:prstGeom prst="rect">
            <a:avLst/>
          </a:prstGeom>
          <a:solidFill>
            <a:srgbClr val="D4E7D4">
              <a:alpha val="50000"/>
            </a:srgbClr>
          </a:solidFill>
        </p:spPr>
        <p:txBody>
          <a:bodyPr vert="horz" wrap="square" lIns="0" tIns="107527" rIns="0" bIns="0" rtlCol="0">
            <a:spAutoFit/>
          </a:bodyPr>
          <a:lstStyle/>
          <a:p>
            <a:pPr marL="363211" marR="329345" indent="-221821">
              <a:spcBef>
                <a:spcPts val="847"/>
              </a:spcBef>
              <a:buChar char="■"/>
              <a:tabLst>
                <a:tab pos="365751" algn="l"/>
              </a:tabLst>
            </a:pP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Posibilidad de ejecutar </a:t>
            </a:r>
            <a:r>
              <a:rPr lang="es-ES" sz="1333" spc="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workflows</a:t>
            </a: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67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en</a:t>
            </a:r>
            <a:r>
              <a:rPr sz="1333" spc="6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(casi)</a:t>
            </a:r>
            <a:r>
              <a:rPr sz="1333" spc="6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27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cualquier</a:t>
            </a:r>
            <a:r>
              <a:rPr sz="1333" spc="6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27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infraestructura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363211" indent="-221821">
              <a:spcBef>
                <a:spcPts val="667"/>
              </a:spcBef>
              <a:buChar char="■"/>
              <a:tabLst>
                <a:tab pos="363211" algn="l"/>
              </a:tabLst>
            </a:pP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Control completo sobre la Máquina virtual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363211" marR="305639" indent="-221821">
              <a:spcBef>
                <a:spcPts val="667"/>
              </a:spcBef>
              <a:buChar char="■"/>
              <a:tabLst>
                <a:tab pos="365751" algn="l"/>
              </a:tabLst>
            </a:pP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La administración de la Máquina es nuestra responsabilidad, en este caso </a:t>
            </a:r>
            <a:r>
              <a:rPr lang="es-ES"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github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no la gestiona, con lo es necesario revisar </a:t>
            </a:r>
            <a:r>
              <a:rPr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parches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de SO</a:t>
            </a:r>
            <a:r>
              <a:rPr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</a:t>
            </a:r>
            <a:r>
              <a:rPr sz="1333" spc="152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actualizaciones</a:t>
            </a:r>
            <a:r>
              <a:rPr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</a:t>
            </a:r>
            <a:r>
              <a:rPr sz="1333" spc="152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etc..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363211" marR="306486" indent="-221821">
              <a:spcBef>
                <a:spcPts val="667"/>
              </a:spcBef>
              <a:buChar char="■"/>
              <a:tabLst>
                <a:tab pos="365751" algn="l"/>
              </a:tabLst>
            </a:pPr>
            <a:r>
              <a:rPr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</a:t>
            </a:r>
            <a:r>
              <a:rPr lang="es-ES"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uede</a:t>
            </a:r>
            <a:r>
              <a:rPr sz="1333" spc="9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ser</a:t>
            </a:r>
            <a:r>
              <a:rPr sz="1333" spc="1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utilizado a nivel de</a:t>
            </a:r>
            <a:r>
              <a:rPr sz="1333" spc="9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repositorio,</a:t>
            </a:r>
            <a:r>
              <a:rPr sz="1333" spc="1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organización,</a:t>
            </a:r>
            <a:r>
              <a:rPr sz="1333" spc="9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o </a:t>
            </a:r>
            <a:r>
              <a:rPr sz="1333" spc="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empres</a:t>
            </a: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a.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363211" marR="619745" indent="-221821">
              <a:spcBef>
                <a:spcPts val="667"/>
              </a:spcBef>
              <a:buChar char="■"/>
              <a:tabLst>
                <a:tab pos="365751" algn="l"/>
              </a:tabLst>
            </a:pPr>
            <a:r>
              <a:rPr lang="es-ES" sz="1333" spc="-6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Los </a:t>
            </a:r>
            <a:r>
              <a:rPr lang="es-ES" sz="1333" spc="-6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jobs</a:t>
            </a:r>
            <a:r>
              <a:rPr sz="1333" spc="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8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no</a:t>
            </a:r>
            <a:r>
              <a:rPr sz="1333" spc="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necesariamente</a:t>
            </a:r>
            <a:r>
              <a:rPr sz="1333" spc="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tienen que ejecutarse sobre instancias limpias</a:t>
            </a:r>
            <a:r>
              <a:rPr sz="1333" spc="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8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</a:t>
            </a:r>
            <a:r>
              <a:rPr sz="1333" spc="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7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correr</a:t>
            </a:r>
            <a:r>
              <a:rPr sz="1333" spc="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67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en</a:t>
            </a:r>
            <a:r>
              <a:rPr sz="1333" spc="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-1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instancias</a:t>
            </a:r>
            <a:r>
              <a:rPr lang="es-ES" sz="1333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de VM</a:t>
            </a:r>
            <a:r>
              <a:rPr sz="1333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limpias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2897" y="2502025"/>
            <a:ext cx="2109047" cy="1731585"/>
          </a:xfrm>
          <a:prstGeom prst="rect">
            <a:avLst/>
          </a:prstGeom>
          <a:solidFill>
            <a:srgbClr val="E1D4E7">
              <a:alpha val="50000"/>
            </a:srgbClr>
          </a:solidFill>
        </p:spPr>
        <p:txBody>
          <a:bodyPr vert="horz" wrap="square" lIns="0" tIns="89747" rIns="0" bIns="0" rtlCol="0">
            <a:spAutoFit/>
          </a:bodyPr>
          <a:lstStyle/>
          <a:p>
            <a:pPr marL="114297" marR="159169">
              <a:spcBef>
                <a:spcPts val="707"/>
              </a:spcBef>
            </a:pP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Tened en cuenta los recursos que ofrecen las </a:t>
            </a:r>
            <a:r>
              <a:rPr lang="es-ES"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VM’s</a:t>
            </a:r>
            <a:r>
              <a:rPr lang="es-ES" sz="13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. Hay Jobs que pueden ejecutarse en paralelo, y dependiendo de la máquina los tiempos de ejecución pueden variar.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72864" y="2081624"/>
            <a:ext cx="2109047" cy="420793"/>
          </a:xfrm>
          <a:custGeom>
            <a:avLst/>
            <a:gdLst/>
            <a:ahLst/>
            <a:cxnLst/>
            <a:rect l="l" t="t" r="r" b="b"/>
            <a:pathLst>
              <a:path w="1581784" h="315594">
                <a:moveTo>
                  <a:pt x="1581299" y="315299"/>
                </a:moveTo>
                <a:lnTo>
                  <a:pt x="0" y="315299"/>
                </a:lnTo>
                <a:lnTo>
                  <a:pt x="0" y="0"/>
                </a:lnTo>
                <a:lnTo>
                  <a:pt x="1581299" y="0"/>
                </a:lnTo>
                <a:lnTo>
                  <a:pt x="1581299" y="315299"/>
                </a:lnTo>
                <a:close/>
              </a:path>
            </a:pathLst>
          </a:custGeom>
          <a:solidFill>
            <a:srgbClr val="E1D4E7"/>
          </a:solidFill>
        </p:spPr>
        <p:txBody>
          <a:bodyPr wrap="square" lIns="0" tIns="0" rIns="0" bIns="0" rtlCol="0"/>
          <a:lstStyle/>
          <a:p>
            <a:endParaRPr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2897" y="2166519"/>
            <a:ext cx="210904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sz="1333" b="1" spc="-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consejo </a:t>
            </a:r>
            <a:endParaRPr sz="1333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4386" y="1828582"/>
            <a:ext cx="616799" cy="61679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46796" y="2643557"/>
            <a:ext cx="4293447" cy="1327573"/>
            <a:chOff x="393324" y="1804174"/>
            <a:chExt cx="3220085" cy="995680"/>
          </a:xfrm>
        </p:grpSpPr>
        <p:sp>
          <p:nvSpPr>
            <p:cNvPr id="17" name="object 17"/>
            <p:cNvSpPr/>
            <p:nvPr/>
          </p:nvSpPr>
          <p:spPr>
            <a:xfrm>
              <a:off x="393319" y="1804187"/>
              <a:ext cx="3220085" cy="995680"/>
            </a:xfrm>
            <a:custGeom>
              <a:avLst/>
              <a:gdLst/>
              <a:ahLst/>
              <a:cxnLst/>
              <a:rect l="l" t="t" r="r" b="b"/>
              <a:pathLst>
                <a:path w="3220085" h="995680">
                  <a:moveTo>
                    <a:pt x="1581302" y="1219"/>
                  </a:moveTo>
                  <a:lnTo>
                    <a:pt x="0" y="1219"/>
                  </a:lnTo>
                  <a:lnTo>
                    <a:pt x="0" y="995413"/>
                  </a:lnTo>
                  <a:lnTo>
                    <a:pt x="1581302" y="995413"/>
                  </a:lnTo>
                  <a:lnTo>
                    <a:pt x="1581302" y="1219"/>
                  </a:lnTo>
                  <a:close/>
                </a:path>
                <a:path w="3220085" h="995680">
                  <a:moveTo>
                    <a:pt x="3219500" y="0"/>
                  </a:moveTo>
                  <a:lnTo>
                    <a:pt x="1638198" y="0"/>
                  </a:lnTo>
                  <a:lnTo>
                    <a:pt x="1638198" y="994194"/>
                  </a:lnTo>
                  <a:lnTo>
                    <a:pt x="3219500" y="994194"/>
                  </a:lnTo>
                  <a:lnTo>
                    <a:pt x="32195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 sz="24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4395" y="1932800"/>
              <a:ext cx="315300" cy="3152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1478" y="1992348"/>
              <a:ext cx="462599" cy="196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80102" y="1896017"/>
              <a:ext cx="315299" cy="38886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631064" y="2643557"/>
            <a:ext cx="2109047" cy="1243867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spcBef>
                <a:spcPts val="747"/>
              </a:spcBef>
            </a:pPr>
            <a:endParaRPr sz="120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R="13546" algn="ctr">
              <a:tabLst>
                <a:tab pos="724729" algn="l"/>
                <a:tab pos="1397812" algn="l"/>
              </a:tabLst>
            </a:pPr>
            <a:r>
              <a:rPr sz="1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3 </a:t>
            </a:r>
            <a:r>
              <a:rPr sz="1200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núcleos </a:t>
            </a:r>
            <a:r>
              <a:rPr sz="1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14</a:t>
            </a:r>
            <a:r>
              <a:rPr sz="1200" spc="-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ES </a:t>
            </a:r>
            <a:r>
              <a:rPr sz="1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14</a:t>
            </a:r>
            <a:r>
              <a:rPr sz="1200" spc="-2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ES</a:t>
            </a:r>
            <a:endParaRPr sz="120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>
              <a:spcBef>
                <a:spcPts val="173"/>
              </a:spcBef>
            </a:pPr>
            <a:endParaRPr sz="120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33" spc="-33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Mac</a:t>
            </a:r>
            <a:endParaRPr sz="1333">
              <a:solidFill>
                <a:schemeClr val="bg2">
                  <a:lumMod val="2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3957" y="2766032"/>
            <a:ext cx="1775460" cy="519007"/>
            <a:chOff x="526195" y="1896030"/>
            <a:chExt cx="1331595" cy="389255"/>
          </a:xfrm>
        </p:grpSpPr>
        <p:pic>
          <p:nvPicPr>
            <p:cNvPr id="23" name="object 23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195" y="1932812"/>
              <a:ext cx="315300" cy="3152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278" y="1992361"/>
              <a:ext cx="462599" cy="196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1902" y="1896030"/>
              <a:ext cx="315300" cy="38886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46796" y="2645191"/>
            <a:ext cx="2109047" cy="1243867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spcBef>
                <a:spcPts val="733"/>
              </a:spcBef>
            </a:pPr>
            <a:endParaRPr sz="1200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R="13546" algn="ctr">
              <a:spcBef>
                <a:spcPts val="7"/>
              </a:spcBef>
              <a:tabLst>
                <a:tab pos="768754" algn="l"/>
                <a:tab pos="1397812" algn="l"/>
              </a:tabLst>
            </a:pPr>
            <a:r>
              <a:rPr sz="1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2 </a:t>
            </a:r>
            <a:r>
              <a:rPr sz="1200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núcleos </a:t>
            </a:r>
            <a:r>
              <a:rPr sz="1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7</a:t>
            </a:r>
            <a:r>
              <a:rPr sz="1200" spc="-2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4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ES </a:t>
            </a:r>
            <a:r>
              <a:rPr sz="1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14</a:t>
            </a:r>
            <a:r>
              <a:rPr sz="1200" spc="-2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3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ES</a:t>
            </a:r>
            <a:endParaRPr sz="12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>
              <a:spcBef>
                <a:spcPts val="180"/>
              </a:spcBef>
            </a:pPr>
            <a:endParaRPr sz="12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333" dirty="0" err="1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win</a:t>
            </a:r>
            <a:r>
              <a:rPr sz="1333" spc="-20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333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&amp;</a:t>
            </a:r>
            <a:r>
              <a:rPr sz="1333" spc="-7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333" spc="-13" dirty="0">
                <a:solidFill>
                  <a:schemeClr val="bg2">
                    <a:lumMod val="25000"/>
                  </a:schemeClr>
                </a:solidFill>
                <a:latin typeface="Courier New"/>
                <a:cs typeface="Courier New"/>
              </a:rPr>
              <a:t>ubuntu</a:t>
            </a:r>
            <a:endParaRPr sz="1333" dirty="0">
              <a:solidFill>
                <a:schemeClr val="bg2">
                  <a:lumMod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72864" y="4401781"/>
            <a:ext cx="2109047" cy="406400"/>
          </a:xfrm>
          <a:custGeom>
            <a:avLst/>
            <a:gdLst/>
            <a:ahLst/>
            <a:cxnLst/>
            <a:rect l="l" t="t" r="r" b="b"/>
            <a:pathLst>
              <a:path w="1581784" h="304800">
                <a:moveTo>
                  <a:pt x="1581299" y="304499"/>
                </a:moveTo>
                <a:lnTo>
                  <a:pt x="0" y="304499"/>
                </a:lnTo>
                <a:lnTo>
                  <a:pt x="0" y="0"/>
                </a:lnTo>
                <a:lnTo>
                  <a:pt x="1581299" y="0"/>
                </a:lnTo>
                <a:lnTo>
                  <a:pt x="1581299" y="304499"/>
                </a:lnTo>
                <a:close/>
              </a:path>
            </a:pathLst>
          </a:custGeom>
          <a:solidFill>
            <a:srgbClr val="F7CECC"/>
          </a:solidFill>
        </p:spPr>
        <p:txBody>
          <a:bodyPr wrap="square" lIns="0" tIns="0" rIns="0" bIns="0" rtlCol="0"/>
          <a:lstStyle/>
          <a:p>
            <a:endParaRPr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72897" y="4479477"/>
            <a:ext cx="2109047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sz="1333" b="1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Advertencia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72897" y="4807781"/>
            <a:ext cx="2109047" cy="733342"/>
          </a:xfrm>
          <a:prstGeom prst="rect">
            <a:avLst/>
          </a:prstGeom>
          <a:solidFill>
            <a:srgbClr val="F7CECC">
              <a:alpha val="50000"/>
            </a:srgbClr>
          </a:solidFill>
        </p:spPr>
        <p:txBody>
          <a:bodyPr vert="horz" wrap="square" lIns="0" tIns="116840" rIns="0" bIns="0" rtlCol="0">
            <a:spAutoFit/>
          </a:bodyPr>
          <a:lstStyle/>
          <a:p>
            <a:pPr marL="114297" marR="178642">
              <a:spcBef>
                <a:spcPts val="920"/>
              </a:spcBef>
            </a:pPr>
            <a:r>
              <a:rPr lang="es-ES" sz="1333" b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NO </a:t>
            </a:r>
            <a:r>
              <a:rPr sz="1333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usar</a:t>
            </a:r>
            <a:r>
              <a:rPr sz="1333" spc="93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runners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autohospedados</a:t>
            </a:r>
            <a:r>
              <a:rPr sz="1333" spc="14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en</a:t>
            </a:r>
            <a:r>
              <a:rPr sz="1333" spc="147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sz="1333" spc="-13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repositorios públicos!</a:t>
            </a:r>
            <a:endParaRPr sz="1333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6984" y="4255185"/>
            <a:ext cx="558550" cy="510271"/>
          </a:xfrm>
          <a:prstGeom prst="rect">
            <a:avLst/>
          </a:prstGeom>
        </p:spPr>
      </p:pic>
      <p:sp>
        <p:nvSpPr>
          <p:cNvPr id="40" name="object 6">
            <a:extLst>
              <a:ext uri="{FF2B5EF4-FFF2-40B4-BE49-F238E27FC236}">
                <a16:creationId xmlns:a16="http://schemas.microsoft.com/office/drawing/2014/main" id="{5835F16E-8042-8AF2-06B2-CADA03EAB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0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Componentes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FA5915AE-4DA5-DD35-F088-E007628B5A97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4DACA35-CD2B-318C-AC3A-967BE05B5244}"/>
              </a:ext>
            </a:extLst>
          </p:cNvPr>
          <p:cNvSpPr txBox="1"/>
          <p:nvPr/>
        </p:nvSpPr>
        <p:spPr>
          <a:xfrm>
            <a:off x="858619" y="1371431"/>
            <a:ext cx="10884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Máquinas virtuales que ejecutan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workflows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una vez que arrancan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6" name="Marcador de texto 59">
            <a:extLst>
              <a:ext uri="{FF2B5EF4-FFF2-40B4-BE49-F238E27FC236}">
                <a16:creationId xmlns:a16="http://schemas.microsoft.com/office/drawing/2014/main" id="{91DED03B-0B2B-F4BA-6DFA-1D686A93F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Runners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61A0B7-A0FB-284E-5617-6BDCD31AFFEF}"/>
              </a:ext>
            </a:extLst>
          </p:cNvPr>
          <p:cNvSpPr txBox="1"/>
          <p:nvPr/>
        </p:nvSpPr>
        <p:spPr>
          <a:xfrm>
            <a:off x="5009563" y="5498624"/>
            <a:ext cx="4635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https://docs.github.com/es/actions/hosting-your-own-runners/managing-self-hosted-runners/about-self-hosted-runners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779D3D-B052-0208-8BA2-EE292DA2E5F8}"/>
              </a:ext>
            </a:extLst>
          </p:cNvPr>
          <p:cNvSpPr txBox="1"/>
          <p:nvPr/>
        </p:nvSpPr>
        <p:spPr>
          <a:xfrm>
            <a:off x="366956" y="5528150"/>
            <a:ext cx="4456005" cy="96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9"/>
              </a:rPr>
              <a:t>https://docs.github.com/es/actions/using-github-hosted-runners/about-github-hosted-runners/about-github-hosted-runners#viewing-available-runners-for-a-repository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1872" y="2037286"/>
            <a:ext cx="4079240" cy="2924989"/>
          </a:xfrm>
          <a:prstGeom prst="rect">
            <a:avLst/>
          </a:prstGeom>
          <a:solidFill>
            <a:srgbClr val="222222"/>
          </a:solidFill>
          <a:ln w="9524">
            <a:solidFill>
              <a:srgbClr val="666666"/>
            </a:solidFill>
          </a:ln>
        </p:spPr>
        <p:txBody>
          <a:bodyPr vert="horz" wrap="square" lIns="0" tIns="3387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14297" marR="1007508">
              <a:lnSpc>
                <a:spcPct val="112500"/>
              </a:lnSpc>
            </a:pP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Mi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MNP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A9B7C6"/>
                </a:solidFill>
                <a:latin typeface="Courier New"/>
                <a:cs typeface="Courier New"/>
              </a:rPr>
              <a:t>workflow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endParaRPr lang="es-ES" sz="1200" spc="-13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114297" marR="1007508">
              <a:lnSpc>
                <a:spcPct val="112500"/>
              </a:lnSpc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o</a:t>
            </a: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spc="-27" dirty="0" err="1">
                <a:solidFill>
                  <a:srgbClr val="A9B7C6"/>
                </a:solidFill>
                <a:latin typeface="Courier New"/>
                <a:cs typeface="Courier New"/>
              </a:rPr>
              <a:t>push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493"/>
              </a:spcBef>
            </a:pPr>
            <a:endParaRPr sz="1200" dirty="0">
              <a:latin typeface="Courier New"/>
              <a:cs typeface="Courier New"/>
            </a:endParaRPr>
          </a:p>
          <a:p>
            <a:pPr marL="114297"/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lang="es-ES" sz="1200" spc="-13" dirty="0">
                <a:solidFill>
                  <a:srgbClr val="CC7831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215048">
              <a:spcBef>
                <a:spcPts val="200"/>
              </a:spcBef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node-20-</a:t>
            </a:r>
            <a:r>
              <a:rPr lang="es-ES" sz="1200" spc="-10" dirty="0">
                <a:solidFill>
                  <a:srgbClr val="CC7831"/>
                </a:solidFill>
                <a:latin typeface="Courier New"/>
                <a:cs typeface="Courier New"/>
              </a:rPr>
              <a:t>release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418243" marR="1413898">
              <a:lnSpc>
                <a:spcPct val="112500"/>
              </a:lnSpc>
            </a:pP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A9B7C6"/>
                </a:solidFill>
                <a:latin typeface="Courier New"/>
                <a:cs typeface="Courier New"/>
              </a:rPr>
              <a:t>ubuntu-latest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824633" marR="500367" indent="-203195">
              <a:lnSpc>
                <a:spcPct val="112500"/>
              </a:lnSpc>
              <a:buClr>
                <a:srgbClr val="A9B7C6"/>
              </a:buClr>
              <a:buChar char="-"/>
              <a:tabLst>
                <a:tab pos="824633" algn="l"/>
              </a:tabLst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uses: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A9B7C6"/>
                </a:solidFill>
                <a:latin typeface="Courier New"/>
                <a:cs typeface="Courier New"/>
              </a:rPr>
              <a:t>actions</a:t>
            </a:r>
            <a:r>
              <a:rPr lang="es-ES" sz="1200" dirty="0">
                <a:solidFill>
                  <a:srgbClr val="A9B7C6"/>
                </a:solidFill>
                <a:latin typeface="Courier New"/>
                <a:cs typeface="Courier New"/>
              </a:rPr>
              <a:t>/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setup-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node@v3 </a:t>
            </a: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with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1027828">
              <a:spcBef>
                <a:spcPts val="200"/>
              </a:spcBef>
            </a:pP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node-version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A9B7C6"/>
                </a:solidFill>
                <a:latin typeface="Courier New"/>
                <a:cs typeface="Courier New"/>
              </a:rPr>
              <a:t>20</a:t>
            </a:r>
            <a:endParaRPr sz="1200" dirty="0">
              <a:latin typeface="Courier New"/>
              <a:cs typeface="Courier New"/>
            </a:endParaRPr>
          </a:p>
          <a:p>
            <a:pPr marL="824633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824633" algn="l"/>
              </a:tabLst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run: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A9B7C6"/>
                </a:solidFill>
                <a:latin typeface="Courier New"/>
                <a:cs typeface="Courier New"/>
              </a:rPr>
              <a:t>ci</a:t>
            </a:r>
            <a:endParaRPr sz="1200" dirty="0">
              <a:latin typeface="Courier New"/>
              <a:cs typeface="Courier New"/>
            </a:endParaRPr>
          </a:p>
          <a:p>
            <a:pPr marL="824633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824633" algn="l"/>
              </a:tabLst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run: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7" dirty="0">
                <a:solidFill>
                  <a:srgbClr val="A9B7C6"/>
                </a:solidFill>
                <a:latin typeface="Courier New"/>
                <a:cs typeface="Courier New"/>
              </a:rPr>
              <a:t>prueba</a:t>
            </a:r>
            <a:endParaRPr sz="1200" dirty="0">
              <a:latin typeface="Courier New"/>
              <a:cs typeface="Courier New"/>
            </a:endParaRPr>
          </a:p>
          <a:p>
            <a:pPr marL="824633" indent="-202348">
              <a:spcBef>
                <a:spcPts val="200"/>
              </a:spcBef>
              <a:buClr>
                <a:srgbClr val="A9B7C6"/>
              </a:buClr>
              <a:buChar char="-"/>
              <a:tabLst>
                <a:tab pos="824633" algn="l"/>
                <a:tab pos="2754983" algn="l"/>
              </a:tabLst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run:</a:t>
            </a:r>
            <a:r>
              <a:rPr sz="1200" spc="-2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 err="1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spc="-7" dirty="0" err="1">
                <a:solidFill>
                  <a:srgbClr val="A9B7C6"/>
                </a:solidFill>
                <a:latin typeface="Courier New"/>
                <a:cs typeface="Courier New"/>
              </a:rPr>
              <a:t>publish</a:t>
            </a:r>
            <a:endParaRPr sz="12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06968"/>
              </p:ext>
            </p:extLst>
          </p:nvPr>
        </p:nvGraphicFramePr>
        <p:xfrm>
          <a:off x="4915669" y="2037286"/>
          <a:ext cx="6883400" cy="4047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s-ES" sz="1200" b="1" spc="-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vita</a:t>
                      </a:r>
                      <a:r>
                        <a:rPr lang="es-ES" sz="1200" b="1" spc="-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el uso de comandos extensos y repetitivos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5307" marB="0">
                    <a:solidFill>
                      <a:srgbClr val="DA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Previene</a:t>
                      </a:r>
                      <a:r>
                        <a:rPr lang="es-ES"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la duplicación de</a:t>
                      </a:r>
                      <a:r>
                        <a:rPr sz="1200" spc="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código</a:t>
                      </a:r>
                      <a:r>
                        <a:rPr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reduce</a:t>
                      </a:r>
                      <a:r>
                        <a:rPr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200" spc="2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1200" spc="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posibilidad</a:t>
                      </a:r>
                      <a:r>
                        <a:rPr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errores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5307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7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Poder</a:t>
                      </a:r>
                      <a:r>
                        <a:rPr sz="1200" b="1" spc="5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1200" b="1" spc="5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configurado</a:t>
                      </a:r>
                      <a:r>
                        <a:rPr lang="es-E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mediante parámetros mediante la </a:t>
                      </a:r>
                      <a:r>
                        <a:rPr lang="es-E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palabre</a:t>
                      </a:r>
                      <a:r>
                        <a:rPr lang="es-E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reservada </a:t>
                      </a:r>
                      <a:r>
                        <a:rPr lang="es-E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lang="es-E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, que admite un mapa de</a:t>
                      </a:r>
                      <a:r>
                        <a:rPr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clave</a:t>
                      </a:r>
                      <a:r>
                        <a:rPr lang="es-E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-valor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63407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DA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s-E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Permite tener una</a:t>
                      </a:r>
                      <a:r>
                        <a:rPr sz="1200" spc="8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flexibilidad</a:t>
                      </a:r>
                      <a:r>
                        <a:rPr sz="1200" spc="8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8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reu</a:t>
                      </a:r>
                      <a:r>
                        <a:rPr lang="es-ES" sz="1200" spc="-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sabilidad</a:t>
                      </a:r>
                      <a:r>
                        <a:rPr lang="es-ES" sz="1200" spc="-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excelente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5307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7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Poder</a:t>
                      </a:r>
                      <a:r>
                        <a:rPr sz="1200" b="1" spc="6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1200" b="1" spc="6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combinado</a:t>
                      </a:r>
                      <a:r>
                        <a:rPr sz="1200" b="1" spc="6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200" b="1" spc="7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otro</a:t>
                      </a:r>
                      <a:r>
                        <a:rPr lang="es-E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6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200" b="1" spc="-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74413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DA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s-E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Puede</a:t>
                      </a:r>
                      <a:r>
                        <a:rPr sz="1200" spc="4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1200" spc="4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usado</a:t>
                      </a:r>
                      <a:r>
                        <a:rPr sz="1200" spc="4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200" spc="4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para</a:t>
                      </a:r>
                      <a:r>
                        <a:rPr sz="1200" spc="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encapsular</a:t>
                      </a:r>
                      <a:r>
                        <a:rPr sz="1200" spc="4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tareas</a:t>
                      </a:r>
                      <a:r>
                        <a:rPr lang="es-ES" sz="1200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de configuración previas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5307" marB="0">
                    <a:lnB w="82369">
                      <a:solidFill>
                        <a:srgbClr val="FFFFFF"/>
                      </a:solidFill>
                      <a:prstDash val="solid"/>
                    </a:lnB>
                    <a:solidFill>
                      <a:srgbClr val="DAE7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lang="es-ES"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Pueden crearse </a:t>
                      </a:r>
                      <a:r>
                        <a:rPr lang="es-ES" sz="1200" b="1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Actions</a:t>
                      </a:r>
                      <a:r>
                        <a:rPr lang="es-ES"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propi</a:t>
                      </a:r>
                      <a:r>
                        <a:rPr lang="es-ES"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b="1" spc="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para</a:t>
                      </a:r>
                      <a:r>
                        <a:rPr lang="es-ES"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uso</a:t>
                      </a:r>
                      <a:r>
                        <a:rPr sz="1200" b="1" spc="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público</a:t>
                      </a:r>
                      <a:r>
                        <a:rPr sz="1200" b="1" spc="55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privado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T w="82369">
                      <a:solidFill>
                        <a:srgbClr val="FFFFFF"/>
                      </a:solidFill>
                      <a:prstDash val="solid"/>
                    </a:lnT>
                    <a:solidFill>
                      <a:srgbClr val="DA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s-E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Pueden estar disponibles dentro del Marketplace de </a:t>
                      </a:r>
                      <a:r>
                        <a:rPr lang="es-E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github</a:t>
                      </a:r>
                      <a:r>
                        <a:rPr lang="es-E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, o dentro de una organización</a:t>
                      </a:r>
                      <a:endParaRPr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5307" marB="0">
                    <a:solidFill>
                      <a:srgbClr val="DAE7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6">
            <a:extLst>
              <a:ext uri="{FF2B5EF4-FFF2-40B4-BE49-F238E27FC236}">
                <a16:creationId xmlns:a16="http://schemas.microsoft.com/office/drawing/2014/main" id="{1B1D51F9-9D8E-2B7C-0398-36BFF72EA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0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Componentes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28D261EF-8C68-B3BA-A36A-B0D4640E8F39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D8D9D4-1C64-4BA3-5B09-A38A9FD6313E}"/>
              </a:ext>
            </a:extLst>
          </p:cNvPr>
          <p:cNvSpPr txBox="1"/>
          <p:nvPr/>
        </p:nvSpPr>
        <p:spPr>
          <a:xfrm>
            <a:off x="858619" y="1371431"/>
            <a:ext cx="1088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Aplicaciones personalizadas para la plataforma de GitHub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Actions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 que realizan tareas complejas, pero que se repiten frecuentemente</a:t>
            </a:r>
          </a:p>
        </p:txBody>
      </p:sp>
      <p:sp>
        <p:nvSpPr>
          <p:cNvPr id="23" name="Marcador de texto 59">
            <a:extLst>
              <a:ext uri="{FF2B5EF4-FFF2-40B4-BE49-F238E27FC236}">
                <a16:creationId xmlns:a16="http://schemas.microsoft.com/office/drawing/2014/main" id="{92B169B8-239C-5068-80C1-9DBF2E948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r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522B"/>
      </a:hlink>
      <a:folHlink>
        <a:srgbClr val="F3943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1CDC14-C11D-DF44-B8A1-4A9A8A8FE0F9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D8FB8E9962E478F1A5B59CF000BF4" ma:contentTypeVersion="17" ma:contentTypeDescription="Crear nuevo documento." ma:contentTypeScope="" ma:versionID="87e38bcdedf565fccc3ab3e57b1ed9dc">
  <xsd:schema xmlns:xsd="http://www.w3.org/2001/XMLSchema" xmlns:xs="http://www.w3.org/2001/XMLSchema" xmlns:p="http://schemas.microsoft.com/office/2006/metadata/properties" xmlns:ns2="4cf3df49-b4a6-4076-aaf8-e54c6290201d" xmlns:ns3="a719578f-70e8-4590-afce-a3d94e884cb4" targetNamespace="http://schemas.microsoft.com/office/2006/metadata/properties" ma:root="true" ma:fieldsID="abba6c2acbfa657e873a6a9686d7dacd" ns2:_="" ns3:_="">
    <xsd:import namespace="4cf3df49-b4a6-4076-aaf8-e54c6290201d"/>
    <xsd:import namespace="a719578f-70e8-4590-afce-a3d94e884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3df49-b4a6-4076-aaf8-e54c62902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ce400e2-b761-4210-83a7-c7f33a0ab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9578f-70e8-4590-afce-a3d94e884cb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a9ea97b-8d50-4828-ba42-78cf160c5ddc}" ma:internalName="TaxCatchAll" ma:showField="CatchAllData" ma:web="a719578f-70e8-4590-afce-a3d94e884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f3df49-b4a6-4076-aaf8-e54c6290201d">
      <Terms xmlns="http://schemas.microsoft.com/office/infopath/2007/PartnerControls"/>
    </lcf76f155ced4ddcb4097134ff3c332f>
    <TaxCatchAll xmlns="a719578f-70e8-4590-afce-a3d94e884cb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CEBB9-0433-4049-8AEB-0FBE57F23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3df49-b4a6-4076-aaf8-e54c6290201d"/>
    <ds:schemaRef ds:uri="a719578f-70e8-4590-afce-a3d94e884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337FE3-A842-4FD5-B255-63143D809173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4cf3df49-b4a6-4076-aaf8-e54c6290201d"/>
    <ds:schemaRef ds:uri="http://purl.org/dc/elements/1.1/"/>
    <ds:schemaRef ds:uri="http://schemas.microsoft.com/office/2006/metadata/properties"/>
    <ds:schemaRef ds:uri="a719578f-70e8-4590-afce-a3d94e884cb4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3A723F8-55A4-4B4F-9C30-1EFFD98EB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18102</TotalTime>
  <Words>552</Words>
  <Application>Microsoft Macintosh PowerPoint</Application>
  <PresentationFormat>Panorámica</PresentationFormat>
  <Paragraphs>100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Times New Roman</vt:lpstr>
      <vt:lpstr>Trebuchet MS</vt:lpstr>
      <vt:lpstr>Tema de Office</vt:lpstr>
      <vt:lpstr>Presentación de PowerPoint</vt:lpstr>
      <vt:lpstr>Presentación de PowerPoint</vt:lpstr>
      <vt:lpstr>Componentes</vt:lpstr>
      <vt:lpstr>Componentes</vt:lpstr>
      <vt:lpstr>Componentes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communication@babelgroup.com</dc:creator>
  <cp:lastModifiedBy>MIGUEL ÁNGEL DÁVILA</cp:lastModifiedBy>
  <cp:revision>22</cp:revision>
  <dcterms:created xsi:type="dcterms:W3CDTF">2021-12-19T07:38:57Z</dcterms:created>
  <dcterms:modified xsi:type="dcterms:W3CDTF">2024-04-22T12:09:20Z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0x0101003C1D8FB8E9962E478F1A5B59CF000BF4</vt:lpwstr>
  </property>
  <property fmtid="{D5CDD505-2E9C-101B-9397-08002B2CF9AE}" pid="3" name="MediaServiceImageTags">
    <vt:lpwstr/>
  </property>
</Properties>
</file>