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91" r:id="rId6"/>
    <p:sldId id="265" r:id="rId7"/>
    <p:sldId id="392" r:id="rId8"/>
    <p:sldId id="393" r:id="rId9"/>
    <p:sldId id="26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12C"/>
    <a:srgbClr val="575756"/>
    <a:srgbClr val="F29231"/>
    <a:srgbClr val="1D1D1B"/>
    <a:srgbClr val="F29232"/>
    <a:srgbClr val="F2953A"/>
    <a:srgbClr val="F19910"/>
    <a:srgbClr val="E2E6E8"/>
    <a:srgbClr val="FFEC01"/>
    <a:srgbClr val="F8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08"/>
    <p:restoredTop sz="94653"/>
  </p:normalViewPr>
  <p:slideViewPr>
    <p:cSldViewPr snapToGrid="0">
      <p:cViewPr varScale="1">
        <p:scale>
          <a:sx n="142" d="100"/>
          <a:sy n="142" d="100"/>
        </p:scale>
        <p:origin x="184" y="672"/>
      </p:cViewPr>
      <p:guideLst>
        <p:guide orient="horz" pos="392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760" y="17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0B70E6E-351A-86BD-4940-5B7A41EDC4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289DDF-8636-07C5-5E92-8D08D7324E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0DA2-E497-954A-BBCA-A41328AA2D60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25586A-879C-FB11-E16B-D2B12B92EC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A40F-7900-9BF6-7E73-ED22E47F55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51312-4EF0-9B42-B398-6F775D5FF1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5ACCD3C-B25A-42AD-88C4-45BD5E8BB681}"/>
              </a:ext>
            </a:extLst>
          </p:cNvPr>
          <p:cNvSpPr txBox="1">
            <a:spLocks/>
          </p:cNvSpPr>
          <p:nvPr/>
        </p:nvSpPr>
        <p:spPr>
          <a:xfrm>
            <a:off x="872192" y="333403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rgbClr val="595959"/>
                </a:solidFill>
              </a:rPr>
              <a:t>GitHub</a:t>
            </a:r>
            <a:r>
              <a:rPr lang="es-ES" sz="2400" spc="-433" dirty="0">
                <a:solidFill>
                  <a:srgbClr val="595959"/>
                </a:solidFill>
              </a:rPr>
              <a:t>  </a:t>
            </a:r>
            <a:r>
              <a:rPr lang="es-ES" sz="2400" spc="73" dirty="0" err="1">
                <a:solidFill>
                  <a:srgbClr val="595959"/>
                </a:solidFill>
              </a:rPr>
              <a:t>Actions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3679507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D335B-9E47-804A-85A1-436948A065C2}" type="datetimeFigureOut">
              <a:rPr lang="es-ES" smtClean="0"/>
              <a:t>22/4/24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A09C-4C69-1442-B3F0-7BDAE6F45B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13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78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64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21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00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09C-4C69-1442-B3F0-7BDAE6F45B2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0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F0C0E9FA-CA7B-435A-AAD5-643B53F69B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22504E39-4BE4-4F2F-A69A-564CF65A92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1348" y="1891529"/>
            <a:ext cx="3869304" cy="30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2 títul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9" name="Marcador de texto 43">
            <a:extLst>
              <a:ext uri="{FF2B5EF4-FFF2-40B4-BE49-F238E27FC236}">
                <a16:creationId xmlns:a16="http://schemas.microsoft.com/office/drawing/2014/main" id="{2EE123C6-AB29-094D-A4F1-0E8AA33B9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20" name="Marcador de texto 43">
            <a:extLst>
              <a:ext uri="{FF2B5EF4-FFF2-40B4-BE49-F238E27FC236}">
                <a16:creationId xmlns:a16="http://schemas.microsoft.com/office/drawing/2014/main" id="{8B4F4804-1169-D942-9141-7E4DC18E9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22" name="Marcador de texto 43">
            <a:extLst>
              <a:ext uri="{FF2B5EF4-FFF2-40B4-BE49-F238E27FC236}">
                <a16:creationId xmlns:a16="http://schemas.microsoft.com/office/drawing/2014/main" id="{0FB9C572-FBE8-0048-88F8-F8D32FB913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sp>
        <p:nvSpPr>
          <p:cNvPr id="23" name="Título 28">
            <a:extLst>
              <a:ext uri="{FF2B5EF4-FFF2-40B4-BE49-F238E27FC236}">
                <a16:creationId xmlns:a16="http://schemas.microsoft.com/office/drawing/2014/main" id="{97C9C52A-1212-8B4D-B6CE-43FC6229D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45822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24" name="Marcador de texto 43">
            <a:extLst>
              <a:ext uri="{FF2B5EF4-FFF2-40B4-BE49-F238E27FC236}">
                <a16:creationId xmlns:a16="http://schemas.microsoft.com/office/drawing/2014/main" id="{5484A57B-7417-D141-80C6-4CC861BDEF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56909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548B580-3BB5-4F9F-8CCF-88966911E3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41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2967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6929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4728" y="2570424"/>
            <a:ext cx="4382541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58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87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67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20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- logo cli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17623D48-FE9A-4F32-9C42-FFA2ED866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800" y="0"/>
            <a:ext cx="9220200" cy="6858000"/>
          </a:xfrm>
          <a:prstGeom prst="rect">
            <a:avLst/>
          </a:prstGeom>
        </p:spPr>
      </p:pic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A0F39E58-39CF-0543-BA9A-4A6157608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01303" y="2690388"/>
            <a:ext cx="7375814" cy="609398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8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42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Título de la presentación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EB4BF06D-3C9A-1543-BEEC-547D1065B7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01303" y="3508567"/>
            <a:ext cx="7375814" cy="7571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Clr>
                <a:srgbClr val="F2953A"/>
              </a:buClr>
              <a:buNone/>
              <a:defRPr lang="es-ES" sz="2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Frase resumen o sumario un poco más detallado </a:t>
            </a:r>
            <a:br>
              <a:rPr lang="es-ES"/>
            </a:br>
            <a:r>
              <a:rPr lang="es-ES"/>
              <a:t>de la presentación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9A7C15D3-48C6-174E-B91D-E5304BCEF27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41601" y="6351097"/>
            <a:ext cx="3152317" cy="307777"/>
          </a:xfr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fecha</a:t>
            </a:r>
          </a:p>
        </p:txBody>
      </p:sp>
      <p:sp>
        <p:nvSpPr>
          <p:cNvPr id="10" name="Marcador de posición de imagen 3">
            <a:extLst>
              <a:ext uri="{FF2B5EF4-FFF2-40B4-BE49-F238E27FC236}">
                <a16:creationId xmlns:a16="http://schemas.microsoft.com/office/drawing/2014/main" id="{30E6DACF-213F-3C40-8C18-0E98C2486B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5424" y="5286436"/>
            <a:ext cx="2497017" cy="1308002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endParaRPr lang="es-ES"/>
          </a:p>
          <a:p>
            <a:r>
              <a:rPr lang="es-ES"/>
              <a:t>Logo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046C027-88A3-412A-81F0-510D7911DA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721" y="573236"/>
            <a:ext cx="2618262" cy="6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D9D82DC-A1C9-1040-933F-23A388626252}"/>
              </a:ext>
            </a:extLst>
          </p:cNvPr>
          <p:cNvSpPr/>
          <p:nvPr userDrawn="1"/>
        </p:nvSpPr>
        <p:spPr>
          <a:xfrm>
            <a:off x="2960370" y="0"/>
            <a:ext cx="9237345" cy="6858000"/>
          </a:xfrm>
          <a:prstGeom prst="rect">
            <a:avLst/>
          </a:prstGeom>
          <a:solidFill>
            <a:srgbClr val="F29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14F87E-35F8-3E42-A259-461FE0666E79}"/>
              </a:ext>
            </a:extLst>
          </p:cNvPr>
          <p:cNvSpPr txBox="1"/>
          <p:nvPr userDrawn="1"/>
        </p:nvSpPr>
        <p:spPr>
          <a:xfrm>
            <a:off x="491490" y="914400"/>
            <a:ext cx="1864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>
                <a:solidFill>
                  <a:srgbClr val="F295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15" name="Marcador de texto 43">
            <a:extLst>
              <a:ext uri="{FF2B5EF4-FFF2-40B4-BE49-F238E27FC236}">
                <a16:creationId xmlns:a16="http://schemas.microsoft.com/office/drawing/2014/main" id="{D080F8B8-661E-6E4D-B8C3-53578203CB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8823" y="3932974"/>
            <a:ext cx="7056556" cy="2246769"/>
          </a:xfrm>
          <a:noFill/>
        </p:spPr>
        <p:txBody>
          <a:bodyPr wrap="square" rtlCol="0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2400"/>
              </a:spcBef>
              <a:buClr>
                <a:schemeClr val="bg1"/>
              </a:buClr>
              <a:buFont typeface="Arial" panose="020B0604020202020204" pitchFamily="34" charset="0"/>
              <a:buNone/>
              <a:defRPr lang="es-ES" sz="20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01. Título apartado</a:t>
            </a:r>
          </a:p>
          <a:p>
            <a:pPr marL="0" lvl="0" algn="just"/>
            <a:r>
              <a:rPr lang="es-ES"/>
              <a:t>02. Otro título</a:t>
            </a:r>
          </a:p>
          <a:p>
            <a:pPr marL="0" lvl="0" algn="just"/>
            <a:r>
              <a:rPr lang="es-ES"/>
              <a:t>03. Otro título</a:t>
            </a:r>
          </a:p>
          <a:p>
            <a:pPr marL="0" lvl="0" algn="just"/>
            <a:r>
              <a:rPr lang="es-ES"/>
              <a:t>04. Otro título</a:t>
            </a:r>
          </a:p>
        </p:txBody>
      </p:sp>
    </p:spTree>
    <p:extLst>
      <p:ext uri="{BB962C8B-B14F-4D97-AF65-F5344CB8AC3E}">
        <p14:creationId xmlns:p14="http://schemas.microsoft.com/office/powerpoint/2010/main" val="44313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C29E8E01-2D7E-4BCD-99F2-3C78CE2E6F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14EAFFC-D44F-9146-9E29-100292373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4460" y="3377269"/>
            <a:ext cx="9403080" cy="130231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Aft>
                <a:spcPts val="2000"/>
              </a:spcAft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49F75-2257-2342-A95B-3078D055E7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99869" y="2475041"/>
            <a:ext cx="1592263" cy="773768"/>
          </a:xfrm>
        </p:spPr>
        <p:txBody>
          <a:bodyPr>
            <a:noAutofit/>
          </a:bodyPr>
          <a:lstStyle>
            <a:lvl1pPr marL="0" indent="0" algn="ctr">
              <a:buNone/>
              <a:defRPr sz="5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3094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FFDC781F-45A7-4230-9861-A03A1200A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2" y="1199589"/>
            <a:ext cx="10110773" cy="467051"/>
          </a:xfrm>
          <a:noFill/>
        </p:spPr>
        <p:txBody>
          <a:bodyPr wrap="square" rtlCol="0">
            <a:spAutoFit/>
          </a:bodyPr>
          <a:lstStyle>
            <a:lvl1pPr marL="0" indent="0"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2400" b="1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en formato titulo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0" name="Título 28">
            <a:extLst>
              <a:ext uri="{FF2B5EF4-FFF2-40B4-BE49-F238E27FC236}">
                <a16:creationId xmlns:a16="http://schemas.microsoft.com/office/drawing/2014/main" id="{34967889-ADB5-9C42-84A9-EF6DCE21E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2" name="Marcador de texto 43">
            <a:extLst>
              <a:ext uri="{FF2B5EF4-FFF2-40B4-BE49-F238E27FC236}">
                <a16:creationId xmlns:a16="http://schemas.microsoft.com/office/drawing/2014/main" id="{E61C634C-1835-0841-9D6A-DD771A0A0D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5822" y="1882965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99CE77F0-B1CD-4C95-A3DE-7778BF0CA9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62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60" name="Marcador de posición de imagen 3">
            <a:extLst>
              <a:ext uri="{FF2B5EF4-FFF2-40B4-BE49-F238E27FC236}">
                <a16:creationId xmlns:a16="http://schemas.microsoft.com/office/drawing/2014/main" id="{DE5D5906-C725-8344-AD02-B9A654FA9A3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2" name="Título 28">
            <a:extLst>
              <a:ext uri="{FF2B5EF4-FFF2-40B4-BE49-F238E27FC236}">
                <a16:creationId xmlns:a16="http://schemas.microsoft.com/office/drawing/2014/main" id="{F2E9C745-F62D-8A4A-B803-688EADFA5B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13" name="Marcador de texto 43">
            <a:extLst>
              <a:ext uri="{FF2B5EF4-FFF2-40B4-BE49-F238E27FC236}">
                <a16:creationId xmlns:a16="http://schemas.microsoft.com/office/drawing/2014/main" id="{0B80AD2F-F83D-2B40-8125-DA266C4CED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77B9D56-B482-4E99-8ECE-A1A5CA6E4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6F03E2C-3BEB-49B6-8447-12E8DBCC0F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88049"/>
            <a:ext cx="2190578" cy="36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1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8" name="Título 28">
            <a:extLst>
              <a:ext uri="{FF2B5EF4-FFF2-40B4-BE49-F238E27FC236}">
                <a16:creationId xmlns:a16="http://schemas.microsoft.com/office/drawing/2014/main" id="{952690F6-66CA-204A-9432-9FDB6DA6B2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79FC7A1-F0DB-4D83-B7B3-90DFE6310C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 - 2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28">
            <a:extLst>
              <a:ext uri="{FF2B5EF4-FFF2-40B4-BE49-F238E27FC236}">
                <a16:creationId xmlns:a16="http://schemas.microsoft.com/office/drawing/2014/main" id="{7A9F5525-71DE-EC42-9D5B-EB18A5C84D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258348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4" name="Marcador de texto 43">
            <a:extLst>
              <a:ext uri="{FF2B5EF4-FFF2-40B4-BE49-F238E27FC236}">
                <a16:creationId xmlns:a16="http://schemas.microsoft.com/office/drawing/2014/main" id="{2BB6392F-2F7E-664D-9EF4-CF3EC8E23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822" y="1199589"/>
            <a:ext cx="10110773" cy="1770228"/>
          </a:xfrm>
          <a:noFill/>
        </p:spPr>
        <p:txBody>
          <a:bodyPr wrap="square" rtlCol="0">
            <a:spAutoFit/>
          </a:bodyPr>
          <a:lstStyle>
            <a:lvl1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dirty="0" smtClean="0">
                <a:solidFill>
                  <a:srgbClr val="5757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10000"/>
              </a:lnSpc>
              <a:spcBef>
                <a:spcPts val="1600"/>
              </a:spcBef>
              <a:buClr>
                <a:srgbClr val="F2953A"/>
              </a:buClr>
              <a:defRPr lang="es-ES" sz="16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Haga clic para modificar los estilos de texto del patrón</a:t>
            </a:r>
          </a:p>
          <a:p>
            <a:pPr marL="457200" lvl="1"/>
            <a:r>
              <a:rPr lang="es-ES"/>
              <a:t>Segundo nivel</a:t>
            </a:r>
          </a:p>
          <a:p>
            <a:pPr marL="914400" lvl="2"/>
            <a:r>
              <a:rPr lang="es-ES"/>
              <a:t>Tercer nivel</a:t>
            </a:r>
          </a:p>
          <a:p>
            <a:pPr marL="1371600" lvl="3"/>
            <a:r>
              <a:rPr lang="es-ES"/>
              <a:t>Cuarto nivel</a:t>
            </a:r>
          </a:p>
        </p:txBody>
      </p:sp>
      <p:sp>
        <p:nvSpPr>
          <p:cNvPr id="53" name="Marcador de texto 43">
            <a:extLst>
              <a:ext uri="{FF2B5EF4-FFF2-40B4-BE49-F238E27FC236}">
                <a16:creationId xmlns:a16="http://schemas.microsoft.com/office/drawing/2014/main" id="{AACDDBEB-368A-6240-B196-92092D13B3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217" y="494487"/>
            <a:ext cx="9100302" cy="341632"/>
          </a:xfrm>
          <a:noFill/>
        </p:spPr>
        <p:txBody>
          <a:bodyPr wrap="square" rtlCol="0">
            <a:spAutoFit/>
          </a:bodyPr>
          <a:lstStyle>
            <a:lvl1pPr marL="0" indent="0">
              <a:buClr>
                <a:srgbClr val="F2953A"/>
              </a:buClr>
              <a:buNone/>
              <a:defRPr lang="es-ES" sz="1800" b="1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rgbClr val="F2953A"/>
              </a:buClr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l" defTabSz="914400" rtl="0" eaLnBrk="1" latinLnBrk="0" hangingPunct="1"/>
            <a:r>
              <a:rPr lang="es-ES"/>
              <a:t>Subtítulo</a:t>
            </a:r>
          </a:p>
        </p:txBody>
      </p:sp>
      <p:sp>
        <p:nvSpPr>
          <p:cNvPr id="13" name="Marcador de posición de imagen 3">
            <a:extLst>
              <a:ext uri="{FF2B5EF4-FFF2-40B4-BE49-F238E27FC236}">
                <a16:creationId xmlns:a16="http://schemas.microsoft.com/office/drawing/2014/main" id="{653B24D1-7E2E-1A4F-9290-74E49CD9F4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B1BC543C-8156-429B-89EB-6FE55C270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401" y="312209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oscuro - 1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1">
            <a:extLst>
              <a:ext uri="{FF2B5EF4-FFF2-40B4-BE49-F238E27FC236}">
                <a16:creationId xmlns:a16="http://schemas.microsoft.com/office/drawing/2014/main" id="{CFBEC61B-C565-154D-8B91-9630FA44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3110" y="6296743"/>
            <a:ext cx="499844" cy="310278"/>
          </a:xfrm>
          <a:noFill/>
        </p:spPr>
        <p:txBody>
          <a:bodyPr wrap="square" rtlCol="0" anchor="t">
            <a:spAutoFit/>
          </a:bodyPr>
          <a:lstStyle>
            <a:lvl1pPr algn="r">
              <a:defRPr lang="es-ES" sz="13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fld id="{B47087D4-D9F5-0C4F-B7C2-F7E61F70B30B}" type="slidenum">
              <a:rPr lang="es-ES" smtClean="0"/>
              <a:pPr>
                <a:lnSpc>
                  <a:spcPct val="120000"/>
                </a:lnSpc>
                <a:spcAft>
                  <a:spcPts val="1200"/>
                </a:spcAft>
              </a:pPr>
              <a:t>‹Nº›</a:t>
            </a:fld>
            <a:endParaRPr lang="es-ES"/>
          </a:p>
        </p:txBody>
      </p:sp>
      <p:sp>
        <p:nvSpPr>
          <p:cNvPr id="47" name="Marcador de posición de imagen 3">
            <a:extLst>
              <a:ext uri="{FF2B5EF4-FFF2-40B4-BE49-F238E27FC236}">
                <a16:creationId xmlns:a16="http://schemas.microsoft.com/office/drawing/2014/main" id="{BE668D06-474E-6B46-ADEB-ACD7A93F05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412160" y="327160"/>
            <a:ext cx="1458998" cy="3992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Logo</a:t>
            </a:r>
          </a:p>
        </p:txBody>
      </p:sp>
      <p:sp>
        <p:nvSpPr>
          <p:cNvPr id="16" name="Título 28">
            <a:extLst>
              <a:ext uri="{FF2B5EF4-FFF2-40B4-BE49-F238E27FC236}">
                <a16:creationId xmlns:a16="http://schemas.microsoft.com/office/drawing/2014/main" id="{E07C2280-7489-234E-B29E-275BCF0DE3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53" y="382501"/>
            <a:ext cx="9100302" cy="286232"/>
          </a:xfrm>
          <a:noFill/>
        </p:spPr>
        <p:txBody>
          <a:bodyPr wrap="square" rtlCol="0">
            <a:spAutoFit/>
          </a:bodyPr>
          <a:lstStyle>
            <a:lvl1pPr>
              <a:defRPr lang="es-ES" sz="1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es-ES"/>
              <a:t>Título sección</a:t>
            </a:r>
          </a:p>
        </p:txBody>
      </p:sp>
      <p:sp>
        <p:nvSpPr>
          <p:cNvPr id="7" name="Marcador de texto 43">
            <a:extLst>
              <a:ext uri="{FF2B5EF4-FFF2-40B4-BE49-F238E27FC236}">
                <a16:creationId xmlns:a16="http://schemas.microsoft.com/office/drawing/2014/main" id="{C45923DC-53A3-3648-98ED-E3D38EBE93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5823" y="1888078"/>
            <a:ext cx="5514446" cy="784830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9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Texto destacado</a:t>
            </a:r>
          </a:p>
        </p:txBody>
      </p:sp>
      <p:sp>
        <p:nvSpPr>
          <p:cNvPr id="8" name="Marcador de texto 43">
            <a:extLst>
              <a:ext uri="{FF2B5EF4-FFF2-40B4-BE49-F238E27FC236}">
                <a16:creationId xmlns:a16="http://schemas.microsoft.com/office/drawing/2014/main" id="{5BAA7CCA-EE0E-E14B-B835-AC0F0E30C1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5823" y="3649275"/>
            <a:ext cx="5170177" cy="307777"/>
          </a:xfrm>
          <a:noFill/>
        </p:spPr>
        <p:txBody>
          <a:bodyPr wrap="square" rtlCol="0">
            <a:sp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1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Párrafo de texto</a:t>
            </a:r>
          </a:p>
        </p:txBody>
      </p:sp>
      <p:sp>
        <p:nvSpPr>
          <p:cNvPr id="9" name="Marcador de texto 43">
            <a:extLst>
              <a:ext uri="{FF2B5EF4-FFF2-40B4-BE49-F238E27FC236}">
                <a16:creationId xmlns:a16="http://schemas.microsoft.com/office/drawing/2014/main" id="{E0A155D2-0A9E-7445-BDA1-2F2CA355C7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5283" y="2726406"/>
            <a:ext cx="3960894" cy="338554"/>
          </a:xfrm>
          <a:noFill/>
        </p:spPr>
        <p:txBody>
          <a:bodyPr wrap="square" rtlCol="0">
            <a:spAutoFit/>
          </a:bodyPr>
          <a:lstStyle>
            <a:lvl1pPr marL="360000" indent="-360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953A"/>
              </a:buClr>
              <a:buSzPct val="15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lang="es-ES" sz="16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buNone/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600"/>
              </a:spcBef>
              <a:buClr>
                <a:srgbClr val="F2953A"/>
              </a:buClr>
              <a:defRPr lang="es-ES" sz="50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0200" indent="0">
              <a:buNone/>
              <a:defRPr lang="es-ES" sz="1400" kern="1200" dirty="0" smtClean="0">
                <a:solidFill>
                  <a:srgbClr val="57575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algn="just"/>
            <a:r>
              <a:rPr lang="es-ES"/>
              <a:t>Lista destacada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E8F8EDA-76DE-4FF3-8D4B-01F27F765C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000" y="313200"/>
            <a:ext cx="306574" cy="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54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7FCE9F-DBC8-CE4F-8557-C23D789F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FD431-3842-FA43-B372-C0990506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04AED-91CC-204E-AB74-6529C446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40EB8-C91B-6945-8724-95558775D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699EC-7850-7544-9B60-DDBED113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087D4-D9F5-0C4F-B7C2-F7E61F70B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8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99" r:id="rId2"/>
    <p:sldLayoutId id="2147483658" r:id="rId3"/>
    <p:sldLayoutId id="2147483657" r:id="rId4"/>
    <p:sldLayoutId id="2147483653" r:id="rId5"/>
    <p:sldLayoutId id="2147483649" r:id="rId6"/>
    <p:sldLayoutId id="2147483654" r:id="rId7"/>
    <p:sldLayoutId id="2147483650" r:id="rId8"/>
    <p:sldLayoutId id="2147483651" r:id="rId9"/>
    <p:sldLayoutId id="2147483652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s/actions/using-workflows/triggering-a-workflow#using-filte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using-workflows/events-that-trigger-workflo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contexts#context-availability" TargetMode="External"/><Relationship Id="rId2" Type="http://schemas.openxmlformats.org/officeDocument/2006/relationships/hyperlink" Target="https://docs.github.com/es/actions/learn-github-actions/context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1303" y="2690388"/>
            <a:ext cx="7375814" cy="1720471"/>
          </a:xfrm>
        </p:spPr>
        <p:txBody>
          <a:bodyPr/>
          <a:lstStyle/>
          <a:p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lang="es-ES" dirty="0"/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0F92E-DBA1-4B57-816C-5AD78785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65311" y="3709735"/>
            <a:ext cx="7375814" cy="424732"/>
          </a:xfrm>
        </p:spPr>
        <p:txBody>
          <a:bodyPr/>
          <a:lstStyle/>
          <a:p>
            <a:r>
              <a:rPr lang="es-ES" sz="2400" b="1" dirty="0" err="1">
                <a:latin typeface="Arial"/>
                <a:cs typeface="Arial"/>
              </a:rPr>
              <a:t>Event-filters</a:t>
            </a:r>
            <a:r>
              <a:rPr lang="es-ES" sz="2400" b="1" dirty="0">
                <a:latin typeface="Arial"/>
                <a:cs typeface="Arial"/>
              </a:rPr>
              <a:t> y </a:t>
            </a:r>
            <a:r>
              <a:rPr lang="es-ES" sz="2400" b="1" dirty="0" err="1">
                <a:latin typeface="Arial"/>
                <a:cs typeface="Arial"/>
              </a:rPr>
              <a:t>activity-types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02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34500" y="2646883"/>
            <a:ext cx="5521113" cy="3434927"/>
          </a:xfrm>
          <a:custGeom>
            <a:avLst/>
            <a:gdLst/>
            <a:ahLst/>
            <a:cxnLst/>
            <a:rect l="l" t="t" r="r" b="b"/>
            <a:pathLst>
              <a:path w="4140835" h="2576195">
                <a:moveTo>
                  <a:pt x="0" y="2575799"/>
                </a:moveTo>
                <a:lnTo>
                  <a:pt x="4140599" y="2575799"/>
                </a:lnTo>
                <a:lnTo>
                  <a:pt x="4140599" y="0"/>
                </a:lnTo>
                <a:lnTo>
                  <a:pt x="0" y="0"/>
                </a:lnTo>
                <a:lnTo>
                  <a:pt x="0" y="25757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34500" y="2185283"/>
            <a:ext cx="5521113" cy="313698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07527" rIns="0" bIns="0" rtlCol="0">
            <a:spAutoFit/>
          </a:bodyPr>
          <a:lstStyle/>
          <a:p>
            <a:pPr algn="ctr">
              <a:spcBef>
                <a:spcPts val="847"/>
              </a:spcBef>
            </a:pPr>
            <a:r>
              <a:rPr lang="es-ES" sz="1333" b="1" dirty="0" err="1">
                <a:solidFill>
                  <a:srgbClr val="B85450"/>
                </a:solidFill>
                <a:latin typeface="Courier New"/>
                <a:cs typeface="Courier New"/>
              </a:rPr>
              <a:t>push</a:t>
            </a:r>
            <a:r>
              <a:rPr sz="1333" b="1" spc="-7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lang="es-ES" sz="1333" b="1" spc="-13" dirty="0" err="1">
                <a:latin typeface="Arial"/>
                <a:cs typeface="Arial"/>
              </a:rPr>
              <a:t>event</a:t>
            </a:r>
            <a:endParaRPr sz="1333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467" y="2794383"/>
            <a:ext cx="2534919" cy="98247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marL="114297">
              <a:spcBef>
                <a:spcPts val="847"/>
              </a:spcBef>
            </a:pPr>
            <a:r>
              <a:rPr lang="es-ES" sz="1200" spc="-13" dirty="0" err="1">
                <a:latin typeface="Courier New"/>
                <a:cs typeface="Courier New"/>
              </a:rPr>
              <a:t>branches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73"/>
              </a:spcBef>
            </a:pPr>
            <a:endParaRPr sz="1200" dirty="0">
              <a:latin typeface="Courier New"/>
              <a:cs typeface="Courier New"/>
            </a:endParaRPr>
          </a:p>
          <a:p>
            <a:pPr marL="114297" marR="237061">
              <a:lnSpc>
                <a:spcPct val="101600"/>
              </a:lnSpc>
              <a:spcBef>
                <a:spcPts val="7"/>
              </a:spcBef>
            </a:pPr>
            <a:r>
              <a:rPr sz="1067" dirty="0" err="1">
                <a:latin typeface="Arial"/>
                <a:cs typeface="Arial"/>
              </a:rPr>
              <a:t>Especifica</a:t>
            </a:r>
            <a:r>
              <a:rPr sz="1067" spc="47" dirty="0">
                <a:latin typeface="Arial"/>
                <a:cs typeface="Arial"/>
              </a:rPr>
              <a:t> </a:t>
            </a:r>
            <a:r>
              <a:rPr lang="es-ES" sz="1067" dirty="0">
                <a:latin typeface="Arial"/>
                <a:cs typeface="Arial"/>
              </a:rPr>
              <a:t>sobre qué</a:t>
            </a:r>
            <a:r>
              <a:rPr sz="1067" spc="47" dirty="0">
                <a:latin typeface="Arial"/>
                <a:cs typeface="Arial"/>
              </a:rPr>
              <a:t> </a:t>
            </a:r>
            <a:r>
              <a:rPr lang="es-ES" sz="1067" spc="47" dirty="0">
                <a:latin typeface="Arial"/>
                <a:cs typeface="Arial"/>
              </a:rPr>
              <a:t>ramas </a:t>
            </a:r>
            <a:r>
              <a:rPr lang="es-ES" sz="1067" spc="-27" dirty="0">
                <a:latin typeface="Arial"/>
                <a:cs typeface="Arial"/>
              </a:rPr>
              <a:t>debe aplicar el evento para arrancar </a:t>
            </a:r>
            <a:r>
              <a:rPr sz="1067" spc="13" dirty="0" err="1">
                <a:latin typeface="Arial"/>
                <a:cs typeface="Arial"/>
              </a:rPr>
              <a:t>el</a:t>
            </a:r>
            <a:r>
              <a:rPr sz="1067" spc="100" dirty="0">
                <a:latin typeface="Arial"/>
                <a:cs typeface="Arial"/>
              </a:rPr>
              <a:t> </a:t>
            </a:r>
            <a:r>
              <a:rPr lang="es-ES" sz="1067" spc="13" dirty="0" err="1">
                <a:latin typeface="Arial"/>
                <a:cs typeface="Arial"/>
              </a:rPr>
              <a:t>workflow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6501" y="2794383"/>
            <a:ext cx="2534919" cy="1023379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527" rIns="0" bIns="0" rtlCol="0">
            <a:spAutoFit/>
          </a:bodyPr>
          <a:lstStyle/>
          <a:p>
            <a:pPr marL="113450">
              <a:spcBef>
                <a:spcPts val="847"/>
              </a:spcBef>
            </a:pPr>
            <a:r>
              <a:rPr lang="es-ES" sz="1200" spc="-13" dirty="0" err="1">
                <a:latin typeface="Courier New"/>
                <a:cs typeface="Courier New"/>
              </a:rPr>
              <a:t>branches</a:t>
            </a:r>
            <a:r>
              <a:rPr sz="1200" spc="-13" dirty="0">
                <a:latin typeface="Courier New"/>
                <a:cs typeface="Courier New"/>
              </a:rPr>
              <a:t>_</a:t>
            </a:r>
            <a:r>
              <a:rPr lang="es-ES" sz="1200" spc="-13" dirty="0">
                <a:latin typeface="Courier New"/>
                <a:cs typeface="Courier New"/>
              </a:rPr>
              <a:t>ignore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73"/>
              </a:spcBef>
            </a:pPr>
            <a:endParaRPr sz="1333" dirty="0">
              <a:latin typeface="Courier New"/>
              <a:cs typeface="Courier New"/>
            </a:endParaRPr>
          </a:p>
          <a:p>
            <a:pPr marL="113450" marR="229441" algn="just">
              <a:lnSpc>
                <a:spcPct val="101600"/>
              </a:lnSpc>
              <a:spcBef>
                <a:spcPts val="7"/>
              </a:spcBef>
            </a:pPr>
            <a:r>
              <a:rPr lang="es-ES" sz="1067" dirty="0">
                <a:latin typeface="Arial"/>
                <a:cs typeface="Arial"/>
              </a:rPr>
              <a:t>excluye</a:t>
            </a:r>
            <a:r>
              <a:rPr sz="1067" spc="73" dirty="0">
                <a:latin typeface="Arial"/>
                <a:cs typeface="Arial"/>
              </a:rPr>
              <a:t> </a:t>
            </a:r>
            <a:r>
              <a:rPr lang="es-ES" sz="1067" spc="47" dirty="0">
                <a:latin typeface="Arial"/>
                <a:cs typeface="Arial"/>
              </a:rPr>
              <a:t>ramas para que no </a:t>
            </a:r>
            <a:r>
              <a:rPr lang="es-ES" sz="1067" spc="-27" dirty="0">
                <a:latin typeface="Arial"/>
                <a:cs typeface="Arial"/>
              </a:rPr>
              <a:t>aplique el evento que hace arrancar </a:t>
            </a:r>
            <a:r>
              <a:rPr lang="es-ES" sz="1067" spc="13" dirty="0">
                <a:latin typeface="Arial"/>
                <a:cs typeface="Arial"/>
              </a:rPr>
              <a:t>el</a:t>
            </a:r>
            <a:r>
              <a:rPr lang="es-ES" sz="1067" spc="100" dirty="0">
                <a:latin typeface="Arial"/>
                <a:cs typeface="Arial"/>
              </a:rPr>
              <a:t> </a:t>
            </a:r>
            <a:r>
              <a:rPr lang="es-ES" sz="1067" spc="13" dirty="0" err="1">
                <a:latin typeface="Arial"/>
                <a:cs typeface="Arial"/>
              </a:rPr>
              <a:t>workflow</a:t>
            </a:r>
            <a:endParaRPr sz="1067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467" y="4146284"/>
            <a:ext cx="2534919" cy="33000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43933" rIns="0" bIns="0" rtlCol="0">
            <a:spAutoFit/>
          </a:bodyPr>
          <a:lstStyle/>
          <a:p>
            <a:pPr marL="114297">
              <a:spcBef>
                <a:spcPts val="1133"/>
              </a:spcBef>
            </a:pPr>
            <a:r>
              <a:rPr lang="es-ES" sz="1200" spc="-27" dirty="0">
                <a:latin typeface="Courier New"/>
                <a:cs typeface="Courier New"/>
              </a:rPr>
              <a:t>tags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6501" y="4152933"/>
            <a:ext cx="2534919" cy="33000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43933" rIns="0" bIns="0" rtlCol="0">
            <a:spAutoFit/>
          </a:bodyPr>
          <a:lstStyle/>
          <a:p>
            <a:pPr marL="113450">
              <a:spcBef>
                <a:spcPts val="1133"/>
              </a:spcBef>
            </a:pPr>
            <a:r>
              <a:rPr lang="es-ES" sz="1200" spc="-13" dirty="0">
                <a:latin typeface="Courier New"/>
                <a:cs typeface="Courier New"/>
              </a:rPr>
              <a:t>tags</a:t>
            </a:r>
            <a:r>
              <a:rPr sz="1200" spc="-13" dirty="0">
                <a:latin typeface="Courier New"/>
                <a:cs typeface="Courier New"/>
              </a:rPr>
              <a:t>_</a:t>
            </a:r>
            <a:r>
              <a:rPr sz="1200" spc="-13" dirty="0" err="1">
                <a:latin typeface="Courier New"/>
                <a:cs typeface="Courier New"/>
              </a:rPr>
              <a:t>ignor</a:t>
            </a:r>
            <a:r>
              <a:rPr lang="es-ES" sz="1200" spc="-13" dirty="0">
                <a:latin typeface="Courier New"/>
                <a:cs typeface="Courier New"/>
              </a:rPr>
              <a:t>e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467" y="4784468"/>
            <a:ext cx="2534919" cy="33000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43933" rIns="0" bIns="0" rtlCol="0">
            <a:spAutoFit/>
          </a:bodyPr>
          <a:lstStyle/>
          <a:p>
            <a:pPr marL="114297">
              <a:spcBef>
                <a:spcPts val="1133"/>
              </a:spcBef>
            </a:pPr>
            <a:r>
              <a:rPr lang="es-ES" sz="1200" spc="-13" dirty="0" err="1">
                <a:latin typeface="Courier New"/>
                <a:cs typeface="Courier New"/>
              </a:rPr>
              <a:t>paths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6501" y="4784446"/>
            <a:ext cx="2534919" cy="33000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43933" rIns="0" bIns="0" rtlCol="0">
            <a:spAutoFit/>
          </a:bodyPr>
          <a:lstStyle/>
          <a:p>
            <a:pPr marL="113450">
              <a:spcBef>
                <a:spcPts val="1133"/>
              </a:spcBef>
            </a:pPr>
            <a:r>
              <a:rPr lang="es-ES" sz="1200" spc="-13" dirty="0" err="1">
                <a:latin typeface="Courier New"/>
                <a:cs typeface="Courier New"/>
              </a:rPr>
              <a:t>paths</a:t>
            </a:r>
            <a:r>
              <a:rPr sz="1200" spc="-13" dirty="0">
                <a:latin typeface="Courier New"/>
                <a:cs typeface="Courier New"/>
              </a:rPr>
              <a:t>_</a:t>
            </a:r>
            <a:r>
              <a:rPr sz="1200" spc="-13" dirty="0" err="1">
                <a:latin typeface="Courier New"/>
                <a:cs typeface="Courier New"/>
              </a:rPr>
              <a:t>ignor</a:t>
            </a:r>
            <a:r>
              <a:rPr lang="es-ES" sz="1200" spc="-13" dirty="0">
                <a:latin typeface="Courier New"/>
                <a:cs typeface="Courier New"/>
              </a:rPr>
              <a:t>e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5467" y="5422684"/>
            <a:ext cx="5226472" cy="33000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43933" rIns="0" bIns="0" rtlCol="0">
            <a:spAutoFit/>
          </a:bodyPr>
          <a:lstStyle/>
          <a:p>
            <a:pPr marL="203195" algn="ctr">
              <a:spcBef>
                <a:spcPts val="1133"/>
              </a:spcBef>
            </a:pPr>
            <a:r>
              <a:rPr sz="1200" spc="-67" dirty="0">
                <a:latin typeface="Courier New"/>
                <a:cs typeface="Courier New"/>
              </a:rPr>
              <a:t>.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54E8284-F697-52BC-12EC-103254C4422B}"/>
              </a:ext>
            </a:extLst>
          </p:cNvPr>
          <p:cNvGrpSpPr/>
          <p:nvPr/>
        </p:nvGrpSpPr>
        <p:grpSpPr>
          <a:xfrm>
            <a:off x="6242821" y="2153128"/>
            <a:ext cx="5745532" cy="3905657"/>
            <a:chOff x="6242821" y="1723360"/>
            <a:chExt cx="5745532" cy="3905657"/>
          </a:xfrm>
        </p:grpSpPr>
        <p:grpSp>
          <p:nvGrpSpPr>
            <p:cNvPr id="15" name="object 15"/>
            <p:cNvGrpSpPr/>
            <p:nvPr/>
          </p:nvGrpSpPr>
          <p:grpSpPr>
            <a:xfrm>
              <a:off x="6242821" y="1869402"/>
              <a:ext cx="4131070" cy="3759615"/>
              <a:chOff x="4705962" y="1291049"/>
              <a:chExt cx="3059430" cy="2956153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705962" y="1291049"/>
                <a:ext cx="3059430" cy="2956153"/>
              </a:xfrm>
              <a:custGeom>
                <a:avLst/>
                <a:gdLst/>
                <a:ahLst/>
                <a:cxnLst/>
                <a:rect l="l" t="t" r="r" b="b"/>
                <a:pathLst>
                  <a:path w="3059429" h="3270250">
                    <a:moveTo>
                      <a:pt x="3059099" y="3269999"/>
                    </a:moveTo>
                    <a:lnTo>
                      <a:pt x="0" y="3269999"/>
                    </a:lnTo>
                    <a:lnTo>
                      <a:pt x="0" y="0"/>
                    </a:lnTo>
                    <a:lnTo>
                      <a:pt x="3059099" y="0"/>
                    </a:lnTo>
                    <a:lnTo>
                      <a:pt x="3059099" y="3269999"/>
                    </a:lnTo>
                    <a:close/>
                  </a:path>
                </a:pathLst>
              </a:custGeom>
              <a:solidFill>
                <a:srgbClr val="222222"/>
              </a:solidFill>
            </p:spPr>
            <p:txBody>
              <a:bodyPr wrap="square" lIns="0" tIns="0" rIns="0" bIns="0" rtlCol="0"/>
              <a:lstStyle/>
              <a:p>
                <a:endParaRPr sz="1400" dirty="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705962" y="1291049"/>
                <a:ext cx="3059430" cy="2956153"/>
              </a:xfrm>
              <a:custGeom>
                <a:avLst/>
                <a:gdLst/>
                <a:ahLst/>
                <a:cxnLst/>
                <a:rect l="l" t="t" r="r" b="b"/>
                <a:pathLst>
                  <a:path w="3059429" h="3270250">
                    <a:moveTo>
                      <a:pt x="0" y="0"/>
                    </a:moveTo>
                    <a:lnTo>
                      <a:pt x="3059099" y="0"/>
                    </a:lnTo>
                    <a:lnTo>
                      <a:pt x="3059099" y="3269999"/>
                    </a:lnTo>
                    <a:lnTo>
                      <a:pt x="0" y="3269999"/>
                    </a:lnTo>
                    <a:lnTo>
                      <a:pt x="0" y="0"/>
                    </a:lnTo>
                    <a:close/>
                  </a:path>
                </a:pathLst>
              </a:custGeom>
              <a:ln w="9524">
                <a:solidFill>
                  <a:srgbClr val="666666"/>
                </a:solidFill>
              </a:ln>
            </p:spPr>
            <p:txBody>
              <a:bodyPr wrap="square" lIns="0" tIns="0" rIns="0" bIns="0" rtlCol="0"/>
              <a:lstStyle/>
              <a:p>
                <a:endParaRPr sz="1400"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6371983" y="1958316"/>
              <a:ext cx="3759569" cy="1707433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>
                <a:lnSpc>
                  <a:spcPct val="112500"/>
                </a:lnSpc>
                <a:spcBef>
                  <a:spcPts val="133"/>
                </a:spcBef>
              </a:pPr>
              <a:r>
                <a:rPr lang="es-ES" sz="1200" dirty="0" err="1">
                  <a:solidFill>
                    <a:srgbClr val="CC7831"/>
                  </a:solidFill>
                  <a:latin typeface="Courier New"/>
                  <a:cs typeface="Courier New"/>
                </a:rPr>
                <a:t>name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Mi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MNP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dirty="0" err="1">
                  <a:solidFill>
                    <a:srgbClr val="A9B7C6"/>
                  </a:solidFill>
                  <a:latin typeface="Courier New"/>
                  <a:cs typeface="Courier New"/>
                </a:rPr>
                <a:t>paquete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lang="es-ES" sz="1200" spc="-13" dirty="0" err="1">
                  <a:solidFill>
                    <a:srgbClr val="A9B7C6"/>
                  </a:solidFill>
                  <a:latin typeface="Courier New"/>
                  <a:cs typeface="Courier New"/>
                </a:rPr>
                <a:t>workflow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endParaRPr lang="es-ES" sz="1200" spc="-13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16933" marR="6773">
                <a:lnSpc>
                  <a:spcPct val="112500"/>
                </a:lnSpc>
                <a:spcBef>
                  <a:spcPts val="133"/>
                </a:spcBef>
              </a:pPr>
              <a:r>
                <a:rPr lang="es-ES" sz="1200" spc="-25" dirty="0" err="1">
                  <a:solidFill>
                    <a:srgbClr val="CC7831"/>
                  </a:solidFill>
                  <a:latin typeface="Courier New"/>
                  <a:cs typeface="Courier New"/>
                </a:rPr>
                <a:t>on</a:t>
              </a:r>
              <a:r>
                <a:rPr sz="1200" spc="-3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219281">
                <a:spcBef>
                  <a:spcPts val="200"/>
                </a:spcBef>
              </a:pP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push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422476">
                <a:spcBef>
                  <a:spcPts val="200"/>
                </a:spcBef>
              </a:pP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branches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828866" indent="-202348">
                <a:spcBef>
                  <a:spcPts val="200"/>
                </a:spcBef>
                <a:buChar char="-"/>
                <a:tabLst>
                  <a:tab pos="828866" algn="l"/>
                </a:tabLst>
              </a:pPr>
              <a:r>
                <a:rPr lang="es-ES" sz="1200" spc="-27" dirty="0" err="1">
                  <a:solidFill>
                    <a:srgbClr val="A9B7C6"/>
                  </a:solidFill>
                  <a:latin typeface="Courier New"/>
                  <a:cs typeface="Courier New"/>
                </a:rPr>
                <a:t>main</a:t>
              </a:r>
              <a:endParaRPr lang="es-ES" sz="1200" spc="-27" dirty="0">
                <a:solidFill>
                  <a:srgbClr val="A9B7C6"/>
                </a:solidFill>
                <a:latin typeface="Courier New"/>
                <a:cs typeface="Courier New"/>
              </a:endParaRPr>
            </a:p>
            <a:p>
              <a:pPr marL="828866" indent="-202348">
                <a:spcBef>
                  <a:spcPts val="200"/>
                </a:spcBef>
                <a:buChar char="-"/>
                <a:tabLst>
                  <a:tab pos="828866" algn="l"/>
                </a:tabLst>
              </a:pPr>
              <a:r>
                <a:rPr lang="es-ES" sz="1200" spc="-13" dirty="0" err="1">
                  <a:solidFill>
                    <a:srgbClr val="6A8759"/>
                  </a:solidFill>
                  <a:latin typeface="Courier New"/>
                  <a:cs typeface="Courier New"/>
                </a:rPr>
                <a:t>releases</a:t>
              </a:r>
              <a:r>
                <a:rPr lang="es-ES" sz="1200" spc="-13" dirty="0">
                  <a:solidFill>
                    <a:srgbClr val="6A8759"/>
                  </a:solidFill>
                  <a:latin typeface="Courier New"/>
                  <a:cs typeface="Courier New"/>
                </a:rPr>
                <a:t>/**'</a:t>
              </a:r>
              <a:endParaRPr sz="1200" dirty="0">
                <a:latin typeface="Courier New"/>
                <a:cs typeface="Courier New"/>
              </a:endParaRPr>
            </a:p>
            <a:p>
              <a:pPr marL="422476" marR="819553">
                <a:lnSpc>
                  <a:spcPct val="112500"/>
                </a:lnSpc>
                <a:buClr>
                  <a:srgbClr val="A9B7C6"/>
                </a:buClr>
                <a:tabLst>
                  <a:tab pos="828019" algn="l"/>
                </a:tabLst>
              </a:pP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paths</a:t>
              </a:r>
              <a:r>
                <a:rPr lang="es-ES" sz="1200" spc="-13" dirty="0">
                  <a:solidFill>
                    <a:srgbClr val="CC7831"/>
                  </a:solidFill>
                  <a:latin typeface="Courier New"/>
                  <a:cs typeface="Courier New"/>
                </a:rPr>
                <a:t>-ignore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626518">
                <a:spcBef>
                  <a:spcPts val="200"/>
                </a:spcBef>
              </a:pP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-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spc="-13" dirty="0">
                  <a:solidFill>
                    <a:srgbClr val="6A8759"/>
                  </a:solidFill>
                  <a:latin typeface="Courier New"/>
                  <a:cs typeface="Courier New"/>
                </a:rPr>
                <a:t>'docs/**'</a:t>
              </a:r>
              <a:endParaRPr sz="1200" dirty="0">
                <a:latin typeface="Courier New"/>
                <a:cs typeface="Courier New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382627" y="3592278"/>
              <a:ext cx="3589867" cy="1903256"/>
            </a:xfrm>
            <a:prstGeom prst="rect">
              <a:avLst/>
            </a:prstGeom>
          </p:spPr>
          <p:txBody>
            <a:bodyPr vert="horz" wrap="square" lIns="0" tIns="42333" rIns="0" bIns="0" rtlCol="0">
              <a:spAutoFit/>
            </a:bodyPr>
            <a:lstStyle/>
            <a:p>
              <a:pPr marL="16933">
                <a:spcBef>
                  <a:spcPts val="333"/>
                </a:spcBef>
              </a:pP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jobs</a:t>
              </a:r>
              <a:r>
                <a:rPr lang="es-ES" sz="1200" spc="-13" dirty="0">
                  <a:solidFill>
                    <a:srgbClr val="CC7831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219281">
                <a:spcBef>
                  <a:spcPts val="200"/>
                </a:spcBef>
              </a:pPr>
              <a:r>
                <a:rPr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nod</a:t>
              </a:r>
              <a:r>
                <a:rPr lang="es-ES"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e</a:t>
              </a:r>
              <a:r>
                <a:rPr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-16-</a:t>
              </a:r>
              <a:r>
                <a:rPr lang="es-ES" sz="1200" dirty="0" err="1">
                  <a:solidFill>
                    <a:srgbClr val="CC7831"/>
                  </a:solidFill>
                  <a:latin typeface="Courier New"/>
                  <a:cs typeface="Courier New"/>
                </a:rPr>
                <a:t>tests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422476" marR="920304">
                <a:lnSpc>
                  <a:spcPct val="112500"/>
                </a:lnSpc>
              </a:pPr>
              <a:r>
                <a:rPr lang="es-ES" sz="1200" dirty="0" err="1">
                  <a:solidFill>
                    <a:srgbClr val="CC7831"/>
                  </a:solidFill>
                  <a:latin typeface="Courier New"/>
                  <a:cs typeface="Courier New"/>
                </a:rPr>
                <a:t>runs-on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lang="es-ES" sz="1200" dirty="0" err="1">
                  <a:solidFill>
                    <a:srgbClr val="A9B7C6"/>
                  </a:solidFill>
                  <a:latin typeface="Courier New"/>
                  <a:cs typeface="Courier New"/>
                </a:rPr>
                <a:t>ubuntu-latest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steps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828866" marR="6773" indent="-203195">
                <a:lnSpc>
                  <a:spcPct val="112500"/>
                </a:lnSpc>
                <a:buClr>
                  <a:srgbClr val="A9B7C6"/>
                </a:buClr>
                <a:buChar char="-"/>
                <a:tabLst>
                  <a:tab pos="828866" algn="l"/>
                </a:tabLst>
              </a:pPr>
              <a:r>
                <a:rPr lang="es-ES"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uses: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lang="es-ES" sz="1200" dirty="0" err="1">
                  <a:solidFill>
                    <a:srgbClr val="A9B7C6"/>
                  </a:solidFill>
                  <a:latin typeface="Courier New"/>
                  <a:cs typeface="Courier New"/>
                </a:rPr>
                <a:t>actions</a:t>
              </a:r>
              <a:r>
                <a:rPr lang="es-ES"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/</a:t>
              </a:r>
              <a:r>
                <a:rPr sz="1200" dirty="0" err="1">
                  <a:solidFill>
                    <a:srgbClr val="A9B7C6"/>
                  </a:solidFill>
                  <a:latin typeface="Courier New"/>
                  <a:cs typeface="Courier New"/>
                </a:rPr>
                <a:t>setup-</a:t>
              </a:r>
              <a:r>
                <a:rPr sz="1200" spc="-13" dirty="0" err="1">
                  <a:solidFill>
                    <a:srgbClr val="A9B7C6"/>
                  </a:solidFill>
                  <a:latin typeface="Courier New"/>
                  <a:cs typeface="Courier New"/>
                </a:rPr>
                <a:t>node@v</a:t>
              </a:r>
              <a:r>
                <a:rPr lang="es-ES"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4</a:t>
              </a:r>
            </a:p>
            <a:p>
              <a:pPr marL="828866" marR="6773" indent="-203195">
                <a:lnSpc>
                  <a:spcPct val="112500"/>
                </a:lnSpc>
                <a:buClr>
                  <a:srgbClr val="A9B7C6"/>
                </a:buClr>
                <a:buChar char="-"/>
                <a:tabLst>
                  <a:tab pos="828866" algn="l"/>
                </a:tabLst>
              </a:pPr>
              <a:r>
                <a:rPr lang="es-ES" sz="1200" spc="-13" dirty="0" err="1">
                  <a:solidFill>
                    <a:srgbClr val="CC7831"/>
                  </a:solidFill>
                  <a:latin typeface="Courier New"/>
                  <a:cs typeface="Courier New"/>
                </a:rPr>
                <a:t>with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endParaRPr sz="1200" dirty="0">
                <a:latin typeface="Courier New"/>
                <a:cs typeface="Courier New"/>
              </a:endParaRPr>
            </a:p>
            <a:p>
              <a:pPr marL="1032061">
                <a:spcBef>
                  <a:spcPts val="200"/>
                </a:spcBef>
              </a:pPr>
              <a:r>
                <a:rPr lang="es-ES" sz="1200" dirty="0" err="1">
                  <a:solidFill>
                    <a:srgbClr val="CC7831"/>
                  </a:solidFill>
                  <a:latin typeface="Courier New"/>
                  <a:cs typeface="Courier New"/>
                </a:rPr>
                <a:t>node-version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lang="es-ES" sz="1200" spc="-33" dirty="0">
                  <a:solidFill>
                    <a:srgbClr val="A9B7C6"/>
                  </a:solidFill>
                  <a:latin typeface="Courier New"/>
                  <a:cs typeface="Courier New"/>
                </a:rPr>
                <a:t>16</a:t>
              </a:r>
              <a:endParaRPr sz="1200" dirty="0">
                <a:latin typeface="Courier New"/>
                <a:cs typeface="Courier New"/>
              </a:endParaRPr>
            </a:p>
            <a:p>
              <a:pPr marL="828866" indent="-202348">
                <a:spcBef>
                  <a:spcPts val="200"/>
                </a:spcBef>
                <a:buClr>
                  <a:srgbClr val="A9B7C6"/>
                </a:buClr>
                <a:buChar char="-"/>
                <a:tabLst>
                  <a:tab pos="828866" algn="l"/>
                </a:tabLst>
              </a:pPr>
              <a:r>
                <a:rPr lang="es-ES"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run: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npm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spc="-33" dirty="0">
                  <a:solidFill>
                    <a:srgbClr val="A9B7C6"/>
                  </a:solidFill>
                  <a:latin typeface="Courier New"/>
                  <a:cs typeface="Courier New"/>
                </a:rPr>
                <a:t>ci</a:t>
              </a:r>
              <a:endParaRPr sz="1200" dirty="0">
                <a:latin typeface="Courier New"/>
                <a:cs typeface="Courier New"/>
              </a:endParaRPr>
            </a:p>
            <a:p>
              <a:pPr marL="828866" indent="-202348">
                <a:spcBef>
                  <a:spcPts val="200"/>
                </a:spcBef>
                <a:buClr>
                  <a:srgbClr val="A9B7C6"/>
                </a:buClr>
                <a:buChar char="-"/>
                <a:tabLst>
                  <a:tab pos="828866" algn="l"/>
                </a:tabLst>
              </a:pPr>
              <a:r>
                <a:rPr lang="es-ES" sz="1200" dirty="0">
                  <a:solidFill>
                    <a:srgbClr val="CC7831"/>
                  </a:solidFill>
                  <a:latin typeface="Courier New"/>
                  <a:cs typeface="Courier New"/>
                </a:rPr>
                <a:t>run:</a:t>
              </a:r>
              <a:r>
                <a:rPr sz="1200" spc="-13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dirty="0">
                  <a:solidFill>
                    <a:srgbClr val="A9B7C6"/>
                  </a:solidFill>
                  <a:latin typeface="Courier New"/>
                  <a:cs typeface="Courier New"/>
                </a:rPr>
                <a:t>npm</a:t>
              </a:r>
              <a:r>
                <a:rPr sz="1200" spc="-7" dirty="0">
                  <a:solidFill>
                    <a:srgbClr val="A9B7C6"/>
                  </a:solidFill>
                  <a:latin typeface="Courier New"/>
                  <a:cs typeface="Courier New"/>
                </a:rPr>
                <a:t> </a:t>
              </a:r>
              <a:r>
                <a:rPr sz="1200" spc="-27" dirty="0">
                  <a:solidFill>
                    <a:srgbClr val="A9B7C6"/>
                  </a:solidFill>
                  <a:latin typeface="Courier New"/>
                  <a:cs typeface="Courier New"/>
                </a:rPr>
                <a:t>prueba</a:t>
              </a:r>
              <a:endParaRPr sz="1200" dirty="0">
                <a:latin typeface="Courier New"/>
                <a:cs typeface="Courier New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8740540" y="1723360"/>
              <a:ext cx="3247813" cy="1469452"/>
              <a:chOff x="6555404" y="1291051"/>
              <a:chExt cx="2435860" cy="842326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6555404" y="1291051"/>
                <a:ext cx="2435860" cy="842326"/>
              </a:xfrm>
              <a:custGeom>
                <a:avLst/>
                <a:gdLst/>
                <a:ahLst/>
                <a:cxnLst/>
                <a:rect l="l" t="t" r="r" b="b"/>
                <a:pathLst>
                  <a:path w="2435859" h="981710">
                    <a:moveTo>
                      <a:pt x="2435822" y="981300"/>
                    </a:moveTo>
                    <a:lnTo>
                      <a:pt x="1239122" y="981300"/>
                    </a:lnTo>
                    <a:lnTo>
                      <a:pt x="1239122" y="817750"/>
                    </a:lnTo>
                    <a:lnTo>
                      <a:pt x="0" y="905053"/>
                    </a:lnTo>
                    <a:lnTo>
                      <a:pt x="1239122" y="572425"/>
                    </a:lnTo>
                    <a:lnTo>
                      <a:pt x="1239122" y="0"/>
                    </a:lnTo>
                    <a:lnTo>
                      <a:pt x="2435822" y="0"/>
                    </a:lnTo>
                    <a:lnTo>
                      <a:pt x="2435822" y="981300"/>
                    </a:lnTo>
                    <a:close/>
                  </a:path>
                </a:pathLst>
              </a:custGeom>
              <a:solidFill>
                <a:srgbClr val="D4E7D4"/>
              </a:solidFill>
            </p:spPr>
            <p:txBody>
              <a:bodyPr wrap="square" lIns="0" tIns="0" rIns="0" bIns="0" rtlCol="0"/>
              <a:lstStyle/>
              <a:p>
                <a:endParaRPr sz="2000" dirty="0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596553" y="1291051"/>
                <a:ext cx="2373711" cy="842326"/>
              </a:xfrm>
              <a:custGeom>
                <a:avLst/>
                <a:gdLst/>
                <a:ahLst/>
                <a:cxnLst/>
                <a:rect l="l" t="t" r="r" b="b"/>
                <a:pathLst>
                  <a:path w="2435859" h="981710">
                    <a:moveTo>
                      <a:pt x="1239122" y="0"/>
                    </a:moveTo>
                    <a:lnTo>
                      <a:pt x="1438572" y="0"/>
                    </a:lnTo>
                    <a:lnTo>
                      <a:pt x="1737747" y="0"/>
                    </a:lnTo>
                    <a:lnTo>
                      <a:pt x="2435822" y="0"/>
                    </a:lnTo>
                    <a:lnTo>
                      <a:pt x="2435822" y="572425"/>
                    </a:lnTo>
                    <a:lnTo>
                      <a:pt x="2435822" y="817750"/>
                    </a:lnTo>
                    <a:lnTo>
                      <a:pt x="2435822" y="981300"/>
                    </a:lnTo>
                    <a:lnTo>
                      <a:pt x="1737747" y="981300"/>
                    </a:lnTo>
                    <a:lnTo>
                      <a:pt x="1438572" y="981300"/>
                    </a:lnTo>
                    <a:lnTo>
                      <a:pt x="1239122" y="981300"/>
                    </a:lnTo>
                    <a:lnTo>
                      <a:pt x="1239122" y="817750"/>
                    </a:lnTo>
                    <a:lnTo>
                      <a:pt x="0" y="905053"/>
                    </a:lnTo>
                    <a:lnTo>
                      <a:pt x="1239122" y="572425"/>
                    </a:lnTo>
                    <a:lnTo>
                      <a:pt x="1239122" y="0"/>
                    </a:lnTo>
                    <a:close/>
                  </a:path>
                </a:pathLst>
              </a:custGeom>
              <a:ln w="9524">
                <a:solidFill>
                  <a:srgbClr val="82B366"/>
                </a:solidFill>
              </a:ln>
            </p:spPr>
            <p:txBody>
              <a:bodyPr wrap="square" lIns="0" tIns="0" rIns="0" bIns="0" rtlCol="0"/>
              <a:lstStyle/>
              <a:p>
                <a:endParaRPr sz="2000"/>
              </a:p>
            </p:txBody>
          </p:sp>
        </p:grpSp>
        <p:sp>
          <p:nvSpPr>
            <p:cNvPr id="24" name="object 24"/>
            <p:cNvSpPr txBox="1"/>
            <p:nvPr/>
          </p:nvSpPr>
          <p:spPr>
            <a:xfrm>
              <a:off x="10544934" y="1843896"/>
              <a:ext cx="1340273" cy="940428"/>
            </a:xfrm>
            <a:prstGeom prst="rect">
              <a:avLst/>
            </a:prstGeom>
          </p:spPr>
          <p:txBody>
            <a:bodyPr vert="horz" wrap="square" lIns="0" tIns="16933" rIns="0" bIns="0" rtlCol="0">
              <a:spAutoFit/>
            </a:bodyPr>
            <a:lstStyle/>
            <a:p>
              <a:pPr marL="16933" marR="6773">
                <a:spcBef>
                  <a:spcPts val="133"/>
                </a:spcBef>
              </a:pPr>
              <a:r>
                <a:rPr sz="1200" spc="27" dirty="0">
                  <a:latin typeface="Arial"/>
                  <a:cs typeface="Arial"/>
                </a:rPr>
                <a:t>Si</a:t>
              </a:r>
              <a:r>
                <a:rPr sz="1200" spc="100" dirty="0">
                  <a:latin typeface="Arial"/>
                  <a:cs typeface="Arial"/>
                </a:rPr>
                <a:t> </a:t>
              </a:r>
              <a:r>
                <a:rPr lang="es-ES" sz="1200" spc="100" dirty="0">
                  <a:latin typeface="Arial"/>
                  <a:cs typeface="Arial"/>
                </a:rPr>
                <a:t>se incluyen </a:t>
              </a:r>
              <a:r>
                <a:rPr lang="es-ES" sz="1200" spc="27" dirty="0">
                  <a:latin typeface="Arial"/>
                  <a:cs typeface="Arial"/>
                </a:rPr>
                <a:t>varios</a:t>
              </a:r>
              <a:r>
                <a:rPr sz="1200" spc="-13" dirty="0">
                  <a:latin typeface="Arial"/>
                  <a:cs typeface="Arial"/>
                </a:rPr>
                <a:t> </a:t>
              </a:r>
              <a:r>
                <a:rPr sz="1200" spc="-13" dirty="0" err="1">
                  <a:latin typeface="Arial"/>
                  <a:cs typeface="Arial"/>
                </a:rPr>
                <a:t>filtros</a:t>
              </a:r>
              <a:r>
                <a:rPr sz="1200" dirty="0">
                  <a:latin typeface="Arial"/>
                  <a:cs typeface="Arial"/>
                </a:rPr>
                <a:t>,</a:t>
              </a:r>
              <a:r>
                <a:rPr sz="1200" spc="107" dirty="0">
                  <a:latin typeface="Arial"/>
                  <a:cs typeface="Arial"/>
                </a:rPr>
                <a:t> </a:t>
              </a:r>
              <a:r>
                <a:rPr sz="1200" spc="-33" dirty="0" err="1">
                  <a:latin typeface="Arial"/>
                  <a:cs typeface="Arial"/>
                </a:rPr>
                <a:t>todo</a:t>
              </a:r>
              <a:r>
                <a:rPr lang="es-ES" sz="1200" spc="-33" dirty="0">
                  <a:latin typeface="Arial"/>
                  <a:cs typeface="Arial"/>
                </a:rPr>
                <a:t>s</a:t>
              </a:r>
              <a:r>
                <a:rPr sz="1200" spc="-33" dirty="0">
                  <a:latin typeface="Arial"/>
                  <a:cs typeface="Arial"/>
                </a:rPr>
                <a:t> </a:t>
              </a:r>
              <a:r>
                <a:rPr sz="1200" dirty="0" err="1">
                  <a:latin typeface="Arial"/>
                  <a:cs typeface="Arial"/>
                </a:rPr>
                <a:t>debe</a:t>
              </a:r>
              <a:r>
                <a:rPr lang="es-ES" sz="1200" dirty="0">
                  <a:latin typeface="Arial"/>
                  <a:cs typeface="Arial"/>
                </a:rPr>
                <a:t>n cumplirse para que arranque el</a:t>
              </a:r>
              <a:r>
                <a:rPr sz="1200" spc="60" dirty="0">
                  <a:latin typeface="Arial"/>
                  <a:cs typeface="Arial"/>
                </a:rPr>
                <a:t> </a:t>
              </a:r>
              <a:r>
                <a:rPr lang="es-ES" sz="1200" spc="60" dirty="0" err="1">
                  <a:latin typeface="Arial"/>
                  <a:cs typeface="Arial"/>
                </a:rPr>
                <a:t>workflow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2464EBD1-C349-1897-B7F0-A17926C8D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4CEC3DAB-85AB-0F27-0DB8-AF068BA7E134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810B35-3284-2E1F-76B8-97A706302DDD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Especifican las condiciones que debe cumplir un evento para que pueda lanzar nuestro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, añadiendo más control sobre cuándo debe ejecutarse su flujo de trabajo. No todos los eventos permiten esta configuración, pero si la mayoría.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3"/>
              </a:rPr>
              <a:t>https://docs.github.com/es/actions/using-workflows/triggering-a-workflow#using-filters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Marcador de texto 59">
            <a:extLst>
              <a:ext uri="{FF2B5EF4-FFF2-40B4-BE49-F238E27FC236}">
                <a16:creationId xmlns:a16="http://schemas.microsoft.com/office/drawing/2014/main" id="{948698E1-B770-5E2B-6DB0-A6E1767B0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</a:rPr>
              <a:t>Event-filters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6">
            <a:extLst>
              <a:ext uri="{FF2B5EF4-FFF2-40B4-BE49-F238E27FC236}">
                <a16:creationId xmlns:a16="http://schemas.microsoft.com/office/drawing/2014/main" id="{2464EBD1-C349-1897-B7F0-A17926C8D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/>
              <a:t>Configuración de arranque de </a:t>
            </a:r>
            <a:r>
              <a:rPr lang="es-ES" dirty="0" err="1"/>
              <a:t>workflows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4CEC3DAB-85AB-0F27-0DB8-AF068BA7E134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BEF6CF-1C96-AC1C-94AC-7E0FD5941444}"/>
              </a:ext>
            </a:extLst>
          </p:cNvPr>
          <p:cNvSpPr txBox="1"/>
          <p:nvPr/>
        </p:nvSpPr>
        <p:spPr>
          <a:xfrm>
            <a:off x="858619" y="1371431"/>
            <a:ext cx="108849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Reflejan una actividad específica dentro de un evento. En la especificación del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workflow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se permite filtrar por ellas, añadiendo más control sobre cuándo debe ejecutarse su flujo de trabajo. No todos los eventos contienen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activity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types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. Lista completa según eventos: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3"/>
              </a:rPr>
              <a:t>https://docs.github.com/es/actions/using-workflows/events-that-trigger-workflows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Marcador de texto 59">
            <a:extLst>
              <a:ext uri="{FF2B5EF4-FFF2-40B4-BE49-F238E27FC236}">
                <a16:creationId xmlns:a16="http://schemas.microsoft.com/office/drawing/2014/main" id="{9A268842-D499-2362-933C-37AA210B17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 err="1">
                <a:solidFill>
                  <a:schemeClr val="bg2">
                    <a:lumMod val="25000"/>
                  </a:schemeClr>
                </a:solidFill>
              </a:rPr>
              <a:t>Activity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2">
                    <a:lumMod val="25000"/>
                  </a:schemeClr>
                </a:solidFill>
              </a:rPr>
              <a:t>Types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0BAB6D0D-A85F-6939-D79A-BA0F6AC67192}"/>
              </a:ext>
            </a:extLst>
          </p:cNvPr>
          <p:cNvSpPr/>
          <p:nvPr/>
        </p:nvSpPr>
        <p:spPr>
          <a:xfrm>
            <a:off x="934969" y="2670883"/>
            <a:ext cx="5045207" cy="3141014"/>
          </a:xfrm>
          <a:custGeom>
            <a:avLst/>
            <a:gdLst/>
            <a:ahLst/>
            <a:cxnLst/>
            <a:rect l="l" t="t" r="r" b="b"/>
            <a:pathLst>
              <a:path w="4140835" h="2576195">
                <a:moveTo>
                  <a:pt x="0" y="2575799"/>
                </a:moveTo>
                <a:lnTo>
                  <a:pt x="4140599" y="2575799"/>
                </a:lnTo>
                <a:lnTo>
                  <a:pt x="4140599" y="0"/>
                </a:lnTo>
                <a:lnTo>
                  <a:pt x="0" y="0"/>
                </a:lnTo>
                <a:lnTo>
                  <a:pt x="0" y="2575799"/>
                </a:lnTo>
                <a:close/>
              </a:path>
            </a:pathLst>
          </a:custGeom>
          <a:solidFill>
            <a:srgbClr val="DAE7F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3600"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247C6BE8-7D74-A4E0-CDB6-ED0D133F778C}"/>
              </a:ext>
            </a:extLst>
          </p:cNvPr>
          <p:cNvSpPr txBox="1"/>
          <p:nvPr/>
        </p:nvSpPr>
        <p:spPr>
          <a:xfrm>
            <a:off x="934969" y="2324682"/>
            <a:ext cx="5045207" cy="296876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400" b="1" dirty="0">
                <a:solidFill>
                  <a:srgbClr val="B85450"/>
                </a:solidFill>
                <a:latin typeface="Courier New"/>
                <a:cs typeface="Courier New"/>
              </a:rPr>
              <a:t>pull_request</a:t>
            </a:r>
            <a:r>
              <a:rPr sz="1400" b="1" spc="-5" dirty="0">
                <a:solidFill>
                  <a:srgbClr val="B85450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Arial"/>
                <a:cs typeface="Arial"/>
              </a:rPr>
              <a:t>event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511BCAC8-9BE2-A2EE-6E00-94A49B0DF55B}"/>
              </a:ext>
            </a:extLst>
          </p:cNvPr>
          <p:cNvSpPr txBox="1"/>
          <p:nvPr/>
        </p:nvSpPr>
        <p:spPr>
          <a:xfrm>
            <a:off x="1040695" y="2781508"/>
            <a:ext cx="2316415" cy="828688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latin typeface="Courier New"/>
                <a:cs typeface="Courier New"/>
              </a:rPr>
              <a:t>opened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Courier New"/>
              <a:cs typeface="Courier New"/>
            </a:endParaRPr>
          </a:p>
          <a:p>
            <a:pPr marL="85725" marR="104775">
              <a:lnSpc>
                <a:spcPct val="101600"/>
              </a:lnSpc>
              <a:spcBef>
                <a:spcPts val="5"/>
              </a:spcBef>
            </a:pPr>
            <a:r>
              <a:rPr lang="es-ES" sz="1100" dirty="0">
                <a:latin typeface="Arial"/>
                <a:cs typeface="Arial"/>
              </a:rPr>
              <a:t>Se ejecuta cuando la PR se ha abierto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D4DE416E-F5D7-BCFE-C5C2-BACA696DF15D}"/>
              </a:ext>
            </a:extLst>
          </p:cNvPr>
          <p:cNvSpPr txBox="1"/>
          <p:nvPr/>
        </p:nvSpPr>
        <p:spPr>
          <a:xfrm>
            <a:off x="3479594" y="2781508"/>
            <a:ext cx="2316415" cy="909031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35"/>
              </a:spcBef>
            </a:pPr>
            <a:r>
              <a:rPr sz="1200" spc="-10" dirty="0">
                <a:latin typeface="Courier New"/>
                <a:cs typeface="Courier New"/>
              </a:rPr>
              <a:t>synchronize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Courier New"/>
              <a:cs typeface="Courier New"/>
            </a:endParaRPr>
          </a:p>
          <a:p>
            <a:pPr marL="85090" marR="86360">
              <a:lnSpc>
                <a:spcPct val="101600"/>
              </a:lnSpc>
              <a:spcBef>
                <a:spcPts val="5"/>
              </a:spcBef>
            </a:pPr>
            <a:r>
              <a:rPr lang="es-ES" sz="1000" dirty="0">
                <a:latin typeface="Arial"/>
                <a:cs typeface="Arial"/>
              </a:rPr>
              <a:t>Se ejecuta cuando un nuevo </a:t>
            </a:r>
            <a:r>
              <a:rPr lang="es-ES" sz="1000" dirty="0" err="1">
                <a:latin typeface="Arial"/>
                <a:cs typeface="Arial"/>
              </a:rPr>
              <a:t>commit</a:t>
            </a:r>
            <a:r>
              <a:rPr lang="es-ES" sz="1000" dirty="0">
                <a:latin typeface="Arial"/>
                <a:cs typeface="Arial"/>
              </a:rPr>
              <a:t> se ha </a:t>
            </a:r>
            <a:r>
              <a:rPr lang="es-ES" sz="1000" dirty="0" err="1">
                <a:latin typeface="Arial"/>
                <a:cs typeface="Arial"/>
              </a:rPr>
              <a:t>pusheado</a:t>
            </a:r>
            <a:r>
              <a:rPr lang="es-ES" sz="1000" dirty="0">
                <a:latin typeface="Arial"/>
                <a:cs typeface="Arial"/>
              </a:rPr>
              <a:t> sobre la rama principal de la PR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70739A7-FE31-5DA9-2640-5C9EF58A336E}"/>
              </a:ext>
            </a:extLst>
          </p:cNvPr>
          <p:cNvSpPr txBox="1"/>
          <p:nvPr/>
        </p:nvSpPr>
        <p:spPr>
          <a:xfrm>
            <a:off x="1040695" y="3795433"/>
            <a:ext cx="2316415" cy="293670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Courier New"/>
                <a:cs typeface="Courier New"/>
              </a:rPr>
              <a:t>closed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4B729199-A519-3CB1-B310-AB87BE10BEF1}"/>
              </a:ext>
            </a:extLst>
          </p:cNvPr>
          <p:cNvSpPr txBox="1"/>
          <p:nvPr/>
        </p:nvSpPr>
        <p:spPr>
          <a:xfrm>
            <a:off x="3479594" y="3800420"/>
            <a:ext cx="2316415" cy="293670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Courier New"/>
                <a:cs typeface="Courier New"/>
              </a:rPr>
              <a:t>assigned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7AB727C5-3ACB-8B9A-4A54-485DEB78966C}"/>
              </a:ext>
            </a:extLst>
          </p:cNvPr>
          <p:cNvSpPr txBox="1"/>
          <p:nvPr/>
        </p:nvSpPr>
        <p:spPr>
          <a:xfrm>
            <a:off x="1040695" y="4274071"/>
            <a:ext cx="2316415" cy="293670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Courier New"/>
                <a:cs typeface="Courier New"/>
              </a:rPr>
              <a:t>labeled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C21CE872-588D-D930-C636-67100592046C}"/>
              </a:ext>
            </a:extLst>
          </p:cNvPr>
          <p:cNvSpPr txBox="1"/>
          <p:nvPr/>
        </p:nvSpPr>
        <p:spPr>
          <a:xfrm>
            <a:off x="3479594" y="4274055"/>
            <a:ext cx="2316415" cy="293670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latin typeface="Courier New"/>
                <a:cs typeface="Courier New"/>
              </a:rPr>
              <a:t>edited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13">
            <a:extLst>
              <a:ext uri="{FF2B5EF4-FFF2-40B4-BE49-F238E27FC236}">
                <a16:creationId xmlns:a16="http://schemas.microsoft.com/office/drawing/2014/main" id="{6C689A1D-A25F-9BC5-C0C7-28DBF4999261}"/>
              </a:ext>
            </a:extLst>
          </p:cNvPr>
          <p:cNvSpPr txBox="1"/>
          <p:nvPr/>
        </p:nvSpPr>
        <p:spPr>
          <a:xfrm>
            <a:off x="1040694" y="4752733"/>
            <a:ext cx="4775963" cy="35522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152400" algn="ctr">
              <a:lnSpc>
                <a:spcPct val="100000"/>
              </a:lnSpc>
              <a:spcBef>
                <a:spcPts val="850"/>
              </a:spcBef>
            </a:pPr>
            <a:r>
              <a:rPr sz="1600" spc="-50" dirty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40" name="object 15">
            <a:extLst>
              <a:ext uri="{FF2B5EF4-FFF2-40B4-BE49-F238E27FC236}">
                <a16:creationId xmlns:a16="http://schemas.microsoft.com/office/drawing/2014/main" id="{7632866E-BA4A-BBD4-92B0-245869940A48}"/>
              </a:ext>
            </a:extLst>
          </p:cNvPr>
          <p:cNvGrpSpPr/>
          <p:nvPr/>
        </p:nvGrpSpPr>
        <p:grpSpPr>
          <a:xfrm>
            <a:off x="6348607" y="2363364"/>
            <a:ext cx="3414316" cy="3571092"/>
            <a:chOff x="4701199" y="1286287"/>
            <a:chExt cx="3068955" cy="3279775"/>
          </a:xfrm>
        </p:grpSpPr>
        <p:sp>
          <p:nvSpPr>
            <p:cNvPr id="41" name="object 16">
              <a:extLst>
                <a:ext uri="{FF2B5EF4-FFF2-40B4-BE49-F238E27FC236}">
                  <a16:creationId xmlns:a16="http://schemas.microsoft.com/office/drawing/2014/main" id="{9AA1943A-17AD-8304-DCD0-A943941F76DC}"/>
                </a:ext>
              </a:extLst>
            </p:cNvPr>
            <p:cNvSpPr/>
            <p:nvPr/>
          </p:nvSpPr>
          <p:spPr>
            <a:xfrm>
              <a:off x="4705962" y="1291049"/>
              <a:ext cx="3059430" cy="3270250"/>
            </a:xfrm>
            <a:custGeom>
              <a:avLst/>
              <a:gdLst/>
              <a:ahLst/>
              <a:cxnLst/>
              <a:rect l="l" t="t" r="r" b="b"/>
              <a:pathLst>
                <a:path w="3059429" h="3270250">
                  <a:moveTo>
                    <a:pt x="3059099" y="3269999"/>
                  </a:moveTo>
                  <a:lnTo>
                    <a:pt x="0" y="3269999"/>
                  </a:lnTo>
                  <a:lnTo>
                    <a:pt x="0" y="0"/>
                  </a:lnTo>
                  <a:lnTo>
                    <a:pt x="3059099" y="0"/>
                  </a:lnTo>
                  <a:lnTo>
                    <a:pt x="3059099" y="32699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18AB3100-D5D7-9CCA-8E29-1D2A80CC22EB}"/>
                </a:ext>
              </a:extLst>
            </p:cNvPr>
            <p:cNvSpPr/>
            <p:nvPr/>
          </p:nvSpPr>
          <p:spPr>
            <a:xfrm>
              <a:off x="4705962" y="1291049"/>
              <a:ext cx="3059430" cy="3270250"/>
            </a:xfrm>
            <a:custGeom>
              <a:avLst/>
              <a:gdLst/>
              <a:ahLst/>
              <a:cxnLst/>
              <a:rect l="l" t="t" r="r" b="b"/>
              <a:pathLst>
                <a:path w="3059429" h="3270250">
                  <a:moveTo>
                    <a:pt x="0" y="0"/>
                  </a:moveTo>
                  <a:lnTo>
                    <a:pt x="3059099" y="0"/>
                  </a:lnTo>
                  <a:lnTo>
                    <a:pt x="3059099" y="3269999"/>
                  </a:lnTo>
                  <a:lnTo>
                    <a:pt x="0" y="3269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43" name="object 18">
            <a:extLst>
              <a:ext uri="{FF2B5EF4-FFF2-40B4-BE49-F238E27FC236}">
                <a16:creationId xmlns:a16="http://schemas.microsoft.com/office/drawing/2014/main" id="{5B0203C2-BB27-4227-B0B6-1316DC95AA81}"/>
              </a:ext>
            </a:extLst>
          </p:cNvPr>
          <p:cNvSpPr txBox="1"/>
          <p:nvPr/>
        </p:nvSpPr>
        <p:spPr>
          <a:xfrm>
            <a:off x="6426394" y="2508971"/>
            <a:ext cx="3280573" cy="1491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3045">
              <a:lnSpc>
                <a:spcPct val="112500"/>
              </a:lnSpc>
              <a:spcBef>
                <a:spcPts val="100"/>
              </a:spcBef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name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My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package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workflow </a:t>
            </a:r>
            <a:endParaRPr lang="es-ES" sz="1200" spc="-10" dirty="0">
              <a:solidFill>
                <a:srgbClr val="A9B7C6"/>
              </a:solidFill>
              <a:latin typeface="Courier New"/>
              <a:cs typeface="Courier New"/>
            </a:endParaRPr>
          </a:p>
          <a:p>
            <a:pPr marL="12700" marR="233045">
              <a:lnSpc>
                <a:spcPct val="112500"/>
              </a:lnSpc>
              <a:spcBef>
                <a:spcPts val="100"/>
              </a:spcBef>
            </a:pPr>
            <a:r>
              <a:rPr sz="1200" spc="-25" dirty="0">
                <a:solidFill>
                  <a:srgbClr val="CC7831"/>
                </a:solidFill>
                <a:latin typeface="Courier New"/>
                <a:cs typeface="Courier New"/>
              </a:rPr>
              <a:t>on</a:t>
            </a:r>
            <a:r>
              <a:rPr sz="1200" spc="-25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50"/>
              </a:spcBef>
            </a:pP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pull_request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316865" marR="5080">
              <a:lnSpc>
                <a:spcPct val="112500"/>
              </a:lnSpc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types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2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[opened,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synchronize] </a:t>
            </a: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branches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21665" indent="-151765">
              <a:lnSpc>
                <a:spcPct val="100000"/>
              </a:lnSpc>
              <a:spcBef>
                <a:spcPts val="150"/>
              </a:spcBef>
              <a:buChar char="-"/>
              <a:tabLst>
                <a:tab pos="621665" algn="l"/>
              </a:tabLst>
            </a:pPr>
            <a:r>
              <a:rPr sz="1200" spc="-20" dirty="0">
                <a:solidFill>
                  <a:srgbClr val="A9B7C6"/>
                </a:solidFill>
                <a:latin typeface="Courier New"/>
                <a:cs typeface="Courier New"/>
              </a:rPr>
              <a:t>main</a:t>
            </a:r>
            <a:endParaRPr sz="1200" dirty="0">
              <a:latin typeface="Courier New"/>
              <a:cs typeface="Courier New"/>
            </a:endParaRPr>
          </a:p>
          <a:p>
            <a:pPr marL="621030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21030" algn="l"/>
              </a:tabLst>
            </a:pPr>
            <a:r>
              <a:rPr sz="1200" spc="-10" dirty="0">
                <a:solidFill>
                  <a:srgbClr val="6A8759"/>
                </a:solidFill>
                <a:latin typeface="Courier New"/>
                <a:cs typeface="Courier New"/>
              </a:rPr>
              <a:t>'releases/**'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65CD349F-E89A-D428-99C8-80ECB033C8A0}"/>
              </a:ext>
            </a:extLst>
          </p:cNvPr>
          <p:cNvSpPr txBox="1"/>
          <p:nvPr/>
        </p:nvSpPr>
        <p:spPr>
          <a:xfrm>
            <a:off x="6443487" y="3942268"/>
            <a:ext cx="3280572" cy="189256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jobs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node-20-</a:t>
            </a: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tests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316865" marR="690245">
              <a:lnSpc>
                <a:spcPct val="112500"/>
              </a:lnSpc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runs-on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ubuntu-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latest </a:t>
            </a: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steps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21665" marR="5080" indent="-152400">
              <a:lnSpc>
                <a:spcPct val="112500"/>
              </a:lnSpc>
              <a:buClr>
                <a:srgbClr val="A9B7C6"/>
              </a:buClr>
              <a:buChar char="-"/>
              <a:tabLst>
                <a:tab pos="621665" algn="l"/>
              </a:tabLst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uses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actions/setup-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node@v3 </a:t>
            </a:r>
            <a:r>
              <a:rPr sz="1200" spc="-10" dirty="0">
                <a:solidFill>
                  <a:srgbClr val="CC7831"/>
                </a:solidFill>
                <a:latin typeface="Courier New"/>
                <a:cs typeface="Courier New"/>
              </a:rPr>
              <a:t>with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  <a:spcBef>
                <a:spcPts val="150"/>
              </a:spcBef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node-version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A9B7C6"/>
                </a:solidFill>
                <a:latin typeface="Courier New"/>
                <a:cs typeface="Courier New"/>
              </a:rPr>
              <a:t>20</a:t>
            </a:r>
            <a:endParaRPr sz="1200" dirty="0">
              <a:latin typeface="Courier New"/>
              <a:cs typeface="Courier New"/>
            </a:endParaRPr>
          </a:p>
          <a:p>
            <a:pPr marL="621665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21665" algn="l"/>
              </a:tabLst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A9B7C6"/>
                </a:solidFill>
                <a:latin typeface="Courier New"/>
                <a:cs typeface="Courier New"/>
              </a:rPr>
              <a:t>ci</a:t>
            </a:r>
            <a:endParaRPr sz="1200" dirty="0">
              <a:latin typeface="Courier New"/>
              <a:cs typeface="Courier New"/>
            </a:endParaRPr>
          </a:p>
          <a:p>
            <a:pPr marL="621665" indent="-151765">
              <a:lnSpc>
                <a:spcPct val="100000"/>
              </a:lnSpc>
              <a:spcBef>
                <a:spcPts val="150"/>
              </a:spcBef>
              <a:buClr>
                <a:srgbClr val="A9B7C6"/>
              </a:buClr>
              <a:buChar char="-"/>
              <a:tabLst>
                <a:tab pos="621665" algn="l"/>
              </a:tabLst>
            </a:pPr>
            <a:r>
              <a:rPr sz="1200" dirty="0">
                <a:solidFill>
                  <a:srgbClr val="CC7831"/>
                </a:solidFill>
                <a:latin typeface="Courier New"/>
                <a:cs typeface="Courier New"/>
              </a:rPr>
              <a:t>run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:</a:t>
            </a:r>
            <a:r>
              <a:rPr sz="1200" spc="-10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npm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A9B7C6"/>
                </a:solidFill>
                <a:latin typeface="Courier New"/>
                <a:cs typeface="Courier New"/>
              </a:rPr>
              <a:t>run</a:t>
            </a:r>
            <a:r>
              <a:rPr sz="1200" spc="-5" dirty="0">
                <a:solidFill>
                  <a:srgbClr val="A9B7C6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A9B7C6"/>
                </a:solidFill>
                <a:latin typeface="Courier New"/>
                <a:cs typeface="Courier New"/>
              </a:rPr>
              <a:t>test</a:t>
            </a:r>
            <a:endParaRPr sz="1200" dirty="0">
              <a:latin typeface="Courier New"/>
              <a:cs typeface="Courier New"/>
            </a:endParaRPr>
          </a:p>
        </p:txBody>
      </p:sp>
      <p:grpSp>
        <p:nvGrpSpPr>
          <p:cNvPr id="45" name="object 21">
            <a:extLst>
              <a:ext uri="{FF2B5EF4-FFF2-40B4-BE49-F238E27FC236}">
                <a16:creationId xmlns:a16="http://schemas.microsoft.com/office/drawing/2014/main" id="{6DDCB311-F5D5-3CEF-21F5-A72A66460D1A}"/>
              </a:ext>
            </a:extLst>
          </p:cNvPr>
          <p:cNvGrpSpPr/>
          <p:nvPr/>
        </p:nvGrpSpPr>
        <p:grpSpPr>
          <a:xfrm>
            <a:off x="8436973" y="3368310"/>
            <a:ext cx="3300331" cy="999490"/>
            <a:chOff x="6467965" y="2306916"/>
            <a:chExt cx="2577465" cy="999490"/>
          </a:xfrm>
        </p:grpSpPr>
        <p:sp>
          <p:nvSpPr>
            <p:cNvPr id="46" name="object 22">
              <a:extLst>
                <a:ext uri="{FF2B5EF4-FFF2-40B4-BE49-F238E27FC236}">
                  <a16:creationId xmlns:a16="http://schemas.microsoft.com/office/drawing/2014/main" id="{25C7D587-DCC2-7EF2-2F96-1339D495830B}"/>
                </a:ext>
              </a:extLst>
            </p:cNvPr>
            <p:cNvSpPr/>
            <p:nvPr/>
          </p:nvSpPr>
          <p:spPr>
            <a:xfrm>
              <a:off x="6472727" y="2311678"/>
              <a:ext cx="2567940" cy="989965"/>
            </a:xfrm>
            <a:custGeom>
              <a:avLst/>
              <a:gdLst/>
              <a:ahLst/>
              <a:cxnLst/>
              <a:rect l="l" t="t" r="r" b="b"/>
              <a:pathLst>
                <a:path w="2567940" h="989964">
                  <a:moveTo>
                    <a:pt x="2567747" y="989572"/>
                  </a:moveTo>
                  <a:lnTo>
                    <a:pt x="1371047" y="989572"/>
                  </a:lnTo>
                  <a:lnTo>
                    <a:pt x="1371047" y="417147"/>
                  </a:lnTo>
                  <a:lnTo>
                    <a:pt x="0" y="0"/>
                  </a:lnTo>
                  <a:lnTo>
                    <a:pt x="1371047" y="171822"/>
                  </a:lnTo>
                  <a:lnTo>
                    <a:pt x="1371047" y="8272"/>
                  </a:lnTo>
                  <a:lnTo>
                    <a:pt x="2567747" y="8272"/>
                  </a:lnTo>
                  <a:lnTo>
                    <a:pt x="2567747" y="989572"/>
                  </a:lnTo>
                  <a:close/>
                </a:path>
              </a:pathLst>
            </a:custGeom>
            <a:solidFill>
              <a:srgbClr val="D4E7D4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47" name="object 23">
              <a:extLst>
                <a:ext uri="{FF2B5EF4-FFF2-40B4-BE49-F238E27FC236}">
                  <a16:creationId xmlns:a16="http://schemas.microsoft.com/office/drawing/2014/main" id="{A584EDCF-94ED-987A-6FC5-860277B00C2A}"/>
                </a:ext>
              </a:extLst>
            </p:cNvPr>
            <p:cNvSpPr/>
            <p:nvPr/>
          </p:nvSpPr>
          <p:spPr>
            <a:xfrm>
              <a:off x="6472727" y="2311678"/>
              <a:ext cx="2567940" cy="989965"/>
            </a:xfrm>
            <a:custGeom>
              <a:avLst/>
              <a:gdLst/>
              <a:ahLst/>
              <a:cxnLst/>
              <a:rect l="l" t="t" r="r" b="b"/>
              <a:pathLst>
                <a:path w="2567940" h="989964">
                  <a:moveTo>
                    <a:pt x="1371047" y="8272"/>
                  </a:moveTo>
                  <a:lnTo>
                    <a:pt x="1570497" y="8272"/>
                  </a:lnTo>
                  <a:lnTo>
                    <a:pt x="1869672" y="8272"/>
                  </a:lnTo>
                  <a:lnTo>
                    <a:pt x="2567747" y="8272"/>
                  </a:lnTo>
                  <a:lnTo>
                    <a:pt x="2567747" y="171822"/>
                  </a:lnTo>
                  <a:lnTo>
                    <a:pt x="2567747" y="417147"/>
                  </a:lnTo>
                  <a:lnTo>
                    <a:pt x="2567747" y="989572"/>
                  </a:lnTo>
                  <a:lnTo>
                    <a:pt x="1869672" y="989572"/>
                  </a:lnTo>
                  <a:lnTo>
                    <a:pt x="1570497" y="989572"/>
                  </a:lnTo>
                  <a:lnTo>
                    <a:pt x="1371047" y="989572"/>
                  </a:lnTo>
                  <a:lnTo>
                    <a:pt x="1371047" y="417147"/>
                  </a:lnTo>
                  <a:lnTo>
                    <a:pt x="0" y="0"/>
                  </a:lnTo>
                  <a:lnTo>
                    <a:pt x="1371047" y="171822"/>
                  </a:lnTo>
                  <a:lnTo>
                    <a:pt x="1371047" y="8272"/>
                  </a:lnTo>
                  <a:close/>
                </a:path>
              </a:pathLst>
            </a:custGeom>
            <a:ln w="9524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48" name="object 24">
            <a:extLst>
              <a:ext uri="{FF2B5EF4-FFF2-40B4-BE49-F238E27FC236}">
                <a16:creationId xmlns:a16="http://schemas.microsoft.com/office/drawing/2014/main" id="{C3F044DE-71AF-FED0-FE2D-31BCD7791584}"/>
              </a:ext>
            </a:extLst>
          </p:cNvPr>
          <p:cNvSpPr txBox="1"/>
          <p:nvPr/>
        </p:nvSpPr>
        <p:spPr>
          <a:xfrm>
            <a:off x="10271964" y="3507604"/>
            <a:ext cx="1425058" cy="44371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050"/>
              </a:lnSpc>
              <a:spcBef>
                <a:spcPts val="160"/>
              </a:spcBef>
            </a:pPr>
            <a:r>
              <a:rPr lang="es-ES" sz="1200" dirty="0">
                <a:latin typeface="Arial"/>
                <a:cs typeface="Arial"/>
              </a:rPr>
              <a:t>Pueden combinarse </a:t>
            </a:r>
            <a:r>
              <a:rPr lang="es-ES" sz="1200" dirty="0" err="1">
                <a:latin typeface="Arial"/>
                <a:cs typeface="Arial"/>
              </a:rPr>
              <a:t>event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filters</a:t>
            </a:r>
            <a:r>
              <a:rPr lang="es-ES" sz="1200" dirty="0">
                <a:latin typeface="Arial"/>
                <a:cs typeface="Arial"/>
              </a:rPr>
              <a:t> y </a:t>
            </a:r>
            <a:r>
              <a:rPr lang="es-ES" sz="1200" dirty="0" err="1">
                <a:latin typeface="Arial"/>
                <a:cs typeface="Arial"/>
              </a:rPr>
              <a:t>activity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types</a:t>
            </a:r>
            <a:r>
              <a:rPr lang="es-ES" sz="1200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9" name="object 25">
            <a:extLst>
              <a:ext uri="{FF2B5EF4-FFF2-40B4-BE49-F238E27FC236}">
                <a16:creationId xmlns:a16="http://schemas.microsoft.com/office/drawing/2014/main" id="{E4EF1C76-AEE1-20D1-CBEB-C1A0FBAE474A}"/>
              </a:ext>
            </a:extLst>
          </p:cNvPr>
          <p:cNvGrpSpPr/>
          <p:nvPr/>
        </p:nvGrpSpPr>
        <p:grpSpPr>
          <a:xfrm>
            <a:off x="9325044" y="2322893"/>
            <a:ext cx="2418567" cy="913130"/>
            <a:chOff x="7210991" y="1286274"/>
            <a:chExt cx="1826260" cy="913130"/>
          </a:xfrm>
        </p:grpSpPr>
        <p:sp>
          <p:nvSpPr>
            <p:cNvPr id="50" name="object 26">
              <a:extLst>
                <a:ext uri="{FF2B5EF4-FFF2-40B4-BE49-F238E27FC236}">
                  <a16:creationId xmlns:a16="http://schemas.microsoft.com/office/drawing/2014/main" id="{1595531C-E037-B224-3143-9448F8A462E0}"/>
                </a:ext>
              </a:extLst>
            </p:cNvPr>
            <p:cNvSpPr/>
            <p:nvPr/>
          </p:nvSpPr>
          <p:spPr>
            <a:xfrm>
              <a:off x="7215754" y="1291037"/>
              <a:ext cx="1816735" cy="903605"/>
            </a:xfrm>
            <a:custGeom>
              <a:avLst/>
              <a:gdLst/>
              <a:ahLst/>
              <a:cxnLst/>
              <a:rect l="l" t="t" r="r" b="b"/>
              <a:pathLst>
                <a:path w="1816734" h="903605">
                  <a:moveTo>
                    <a:pt x="1816470" y="903299"/>
                  </a:moveTo>
                  <a:lnTo>
                    <a:pt x="619770" y="903299"/>
                  </a:lnTo>
                  <a:lnTo>
                    <a:pt x="619770" y="752749"/>
                  </a:lnTo>
                  <a:lnTo>
                    <a:pt x="0" y="748185"/>
                  </a:lnTo>
                  <a:lnTo>
                    <a:pt x="619770" y="526924"/>
                  </a:lnTo>
                  <a:lnTo>
                    <a:pt x="619770" y="0"/>
                  </a:lnTo>
                  <a:lnTo>
                    <a:pt x="1816470" y="0"/>
                  </a:lnTo>
                  <a:lnTo>
                    <a:pt x="1816470" y="903299"/>
                  </a:lnTo>
                  <a:close/>
                </a:path>
              </a:pathLst>
            </a:custGeom>
            <a:solidFill>
              <a:srgbClr val="FFE6CC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51" name="object 27">
              <a:extLst>
                <a:ext uri="{FF2B5EF4-FFF2-40B4-BE49-F238E27FC236}">
                  <a16:creationId xmlns:a16="http://schemas.microsoft.com/office/drawing/2014/main" id="{2CC86C79-91DC-4017-9233-27DD72B0A6FC}"/>
                </a:ext>
              </a:extLst>
            </p:cNvPr>
            <p:cNvSpPr/>
            <p:nvPr/>
          </p:nvSpPr>
          <p:spPr>
            <a:xfrm>
              <a:off x="7215754" y="1291037"/>
              <a:ext cx="1816735" cy="903605"/>
            </a:xfrm>
            <a:custGeom>
              <a:avLst/>
              <a:gdLst/>
              <a:ahLst/>
              <a:cxnLst/>
              <a:rect l="l" t="t" r="r" b="b"/>
              <a:pathLst>
                <a:path w="1816734" h="903605">
                  <a:moveTo>
                    <a:pt x="619770" y="0"/>
                  </a:moveTo>
                  <a:lnTo>
                    <a:pt x="819220" y="0"/>
                  </a:lnTo>
                  <a:lnTo>
                    <a:pt x="1118395" y="0"/>
                  </a:lnTo>
                  <a:lnTo>
                    <a:pt x="1816470" y="0"/>
                  </a:lnTo>
                  <a:lnTo>
                    <a:pt x="1816470" y="526924"/>
                  </a:lnTo>
                  <a:lnTo>
                    <a:pt x="1816470" y="752749"/>
                  </a:lnTo>
                  <a:lnTo>
                    <a:pt x="1816470" y="903299"/>
                  </a:lnTo>
                  <a:lnTo>
                    <a:pt x="1118395" y="903299"/>
                  </a:lnTo>
                  <a:lnTo>
                    <a:pt x="819220" y="903299"/>
                  </a:lnTo>
                  <a:lnTo>
                    <a:pt x="619770" y="903299"/>
                  </a:lnTo>
                  <a:lnTo>
                    <a:pt x="619770" y="752749"/>
                  </a:lnTo>
                  <a:lnTo>
                    <a:pt x="0" y="748185"/>
                  </a:lnTo>
                  <a:lnTo>
                    <a:pt x="619770" y="526924"/>
                  </a:lnTo>
                  <a:lnTo>
                    <a:pt x="619770" y="0"/>
                  </a:lnTo>
                  <a:close/>
                </a:path>
              </a:pathLst>
            </a:custGeom>
            <a:ln w="9524">
              <a:solidFill>
                <a:srgbClr val="D79B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sp>
        <p:nvSpPr>
          <p:cNvPr id="52" name="object 28">
            <a:extLst>
              <a:ext uri="{FF2B5EF4-FFF2-40B4-BE49-F238E27FC236}">
                <a16:creationId xmlns:a16="http://schemas.microsoft.com/office/drawing/2014/main" id="{065C3E25-F61A-B2DA-EB67-99BD252005AB}"/>
              </a:ext>
            </a:extLst>
          </p:cNvPr>
          <p:cNvSpPr txBox="1"/>
          <p:nvPr/>
        </p:nvSpPr>
        <p:spPr>
          <a:xfrm>
            <a:off x="10271964" y="2421518"/>
            <a:ext cx="14250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ES" sz="1200" dirty="0">
                <a:latin typeface="Arial"/>
                <a:cs typeface="Arial"/>
              </a:rPr>
              <a:t>Permite especificar una o más </a:t>
            </a:r>
            <a:r>
              <a:rPr lang="es-ES" sz="1200" dirty="0" err="1">
                <a:latin typeface="Arial"/>
                <a:cs typeface="Arial"/>
              </a:rPr>
              <a:t>activity</a:t>
            </a:r>
            <a:r>
              <a:rPr lang="es-ES" sz="1200" dirty="0">
                <a:latin typeface="Arial"/>
                <a:cs typeface="Arial"/>
              </a:rPr>
              <a:t> </a:t>
            </a:r>
            <a:r>
              <a:rPr lang="es-ES" sz="1200" dirty="0" err="1">
                <a:latin typeface="Arial"/>
                <a:cs typeface="Arial"/>
              </a:rPr>
              <a:t>types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06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7B9E5BD-4494-AE64-397E-A12E92C64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961" y="2931061"/>
            <a:ext cx="7375814" cy="1203406"/>
          </a:xfrm>
        </p:spPr>
        <p:txBody>
          <a:bodyPr/>
          <a:lstStyle/>
          <a:p>
            <a:r>
              <a:rPr lang="es-ES" dirty="0" err="1"/>
              <a:t>Sintáxis</a:t>
            </a:r>
            <a:endParaRPr lang="es-ES" dirty="0"/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6CFCED-D190-502B-89AD-514813F9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29" y="4973252"/>
            <a:ext cx="2693268" cy="137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0F92E-DBA1-4B57-816C-5AD78785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12412" y="3532764"/>
            <a:ext cx="7375814" cy="424732"/>
          </a:xfrm>
        </p:spPr>
        <p:txBody>
          <a:bodyPr/>
          <a:lstStyle/>
          <a:p>
            <a:r>
              <a:rPr lang="es-ES" sz="2400" b="1" dirty="0">
                <a:latin typeface="Arial"/>
                <a:cs typeface="Arial"/>
              </a:rPr>
              <a:t>Contextos, expresiones, variables y funciones</a:t>
            </a:r>
            <a:endParaRPr lang="es-E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80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2755" y="2883409"/>
            <a:ext cx="2615352" cy="396689"/>
          </a:xfrm>
          <a:prstGeom prst="rect">
            <a:avLst/>
          </a:prstGeom>
          <a:solidFill>
            <a:srgbClr val="DAE7FC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sz="1400" spc="-13" dirty="0">
                <a:solidFill>
                  <a:srgbClr val="B85450"/>
                </a:solidFill>
                <a:latin typeface="Courier New"/>
                <a:cs typeface="Courier New"/>
              </a:rPr>
              <a:t>github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755" y="3484821"/>
            <a:ext cx="2615352" cy="1095172"/>
          </a:xfrm>
          <a:prstGeom prst="rect">
            <a:avLst/>
          </a:prstGeom>
          <a:solidFill>
            <a:srgbClr val="DAE7FC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363211" indent="-221821">
              <a:spcBef>
                <a:spcPts val="1380"/>
              </a:spcBef>
              <a:buChar char="■"/>
              <a:tabLst>
                <a:tab pos="363211" algn="l"/>
              </a:tabLst>
            </a:pPr>
            <a:r>
              <a:rPr lang="es-ES" sz="1200" dirty="0" err="1">
                <a:latin typeface="Arial"/>
                <a:cs typeface="Arial"/>
              </a:rPr>
              <a:t>Commit</a:t>
            </a:r>
            <a:r>
              <a:rPr sz="1200" spc="260" dirty="0">
                <a:latin typeface="Arial"/>
                <a:cs typeface="Arial"/>
              </a:rPr>
              <a:t> </a:t>
            </a:r>
            <a:r>
              <a:rPr sz="1200" spc="-33" dirty="0">
                <a:latin typeface="Arial"/>
                <a:cs typeface="Arial"/>
              </a:rPr>
              <a:t>sha</a:t>
            </a:r>
            <a:endParaRPr sz="1200" dirty="0">
              <a:latin typeface="Arial"/>
              <a:cs typeface="Arial"/>
            </a:endParaRPr>
          </a:p>
          <a:p>
            <a:pPr marL="363211" indent="-221821">
              <a:spcBef>
                <a:spcPts val="667"/>
              </a:spcBef>
              <a:buChar char="■"/>
              <a:tabLst>
                <a:tab pos="363211" algn="l"/>
              </a:tabLst>
            </a:pPr>
            <a:r>
              <a:rPr sz="1200" dirty="0">
                <a:latin typeface="Arial"/>
                <a:cs typeface="Arial"/>
              </a:rPr>
              <a:t>Event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s-ES" sz="1200" spc="-27" dirty="0" err="1">
                <a:latin typeface="Arial"/>
                <a:cs typeface="Arial"/>
              </a:rPr>
              <a:t>name</a:t>
            </a:r>
            <a:endParaRPr sz="1200" dirty="0">
              <a:latin typeface="Arial"/>
              <a:cs typeface="Arial"/>
            </a:endParaRPr>
          </a:p>
          <a:p>
            <a:pPr marL="363211" marR="411470" indent="-221821">
              <a:spcBef>
                <a:spcPts val="667"/>
              </a:spcBef>
              <a:buChar char="■"/>
              <a:tabLst>
                <a:tab pos="365751" algn="l"/>
              </a:tabLst>
            </a:pPr>
            <a:r>
              <a:rPr lang="es-ES" sz="1200" spc="-13" dirty="0">
                <a:latin typeface="Arial"/>
                <a:cs typeface="Arial"/>
              </a:rPr>
              <a:t>Ref.</a:t>
            </a:r>
            <a:r>
              <a:rPr sz="1200" spc="33" dirty="0">
                <a:latin typeface="Arial"/>
                <a:cs typeface="Arial"/>
              </a:rPr>
              <a:t> </a:t>
            </a:r>
            <a:r>
              <a:rPr sz="1200" spc="67" dirty="0">
                <a:latin typeface="Arial"/>
                <a:cs typeface="Arial"/>
              </a:rPr>
              <a:t>de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rama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73" dirty="0">
                <a:latin typeface="Arial"/>
                <a:cs typeface="Arial"/>
              </a:rPr>
              <a:t>o</a:t>
            </a:r>
            <a:r>
              <a:rPr sz="1200" spc="33" dirty="0">
                <a:latin typeface="Arial"/>
                <a:cs typeface="Arial"/>
              </a:rPr>
              <a:t> </a:t>
            </a:r>
            <a:r>
              <a:rPr lang="es-ES" sz="1200" spc="33" dirty="0">
                <a:latin typeface="Arial"/>
                <a:cs typeface="Arial"/>
              </a:rPr>
              <a:t>tag que </a:t>
            </a:r>
            <a:r>
              <a:rPr lang="es-ES" sz="1200" spc="13" dirty="0">
                <a:latin typeface="Arial"/>
                <a:cs typeface="Arial"/>
              </a:rPr>
              <a:t>lanzan el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474" y="2883409"/>
            <a:ext cx="2615352" cy="396689"/>
          </a:xfrm>
          <a:prstGeom prst="rect">
            <a:avLst/>
          </a:prstGeom>
          <a:solidFill>
            <a:srgbClr val="D4E7D4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lang="es-ES" sz="1400" spc="-33" dirty="0" err="1">
                <a:solidFill>
                  <a:srgbClr val="B85450"/>
                </a:solidFill>
                <a:latin typeface="Courier New"/>
                <a:cs typeface="Courier New"/>
              </a:rPr>
              <a:t>env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5474" y="3484821"/>
            <a:ext cx="2615352" cy="1095172"/>
          </a:xfrm>
          <a:prstGeom prst="rect">
            <a:avLst/>
          </a:prstGeom>
          <a:solidFill>
            <a:srgbClr val="D4E7D4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113450" marR="134617">
              <a:spcBef>
                <a:spcPts val="1380"/>
              </a:spcBef>
            </a:pPr>
            <a:r>
              <a:rPr sz="1200" dirty="0">
                <a:latin typeface="Arial"/>
                <a:cs typeface="Arial"/>
              </a:rPr>
              <a:t>Contiene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variables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67" dirty="0">
                <a:latin typeface="Arial"/>
                <a:cs typeface="Arial"/>
              </a:rPr>
              <a:t>que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-27" dirty="0">
                <a:latin typeface="Arial"/>
                <a:cs typeface="Arial"/>
              </a:rPr>
              <a:t>ha</a:t>
            </a:r>
            <a:r>
              <a:rPr lang="es-ES" sz="1200" spc="-27" dirty="0">
                <a:latin typeface="Arial"/>
                <a:cs typeface="Arial"/>
              </a:rPr>
              <a:t>n</a:t>
            </a:r>
            <a:r>
              <a:rPr sz="1200" spc="-2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sido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definid</a:t>
            </a:r>
            <a:r>
              <a:rPr lang="es-ES" sz="1200" spc="13" dirty="0">
                <a:latin typeface="Arial"/>
                <a:cs typeface="Arial"/>
              </a:rPr>
              <a:t>as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sz="1200" spc="13" dirty="0" err="1">
                <a:latin typeface="Arial"/>
                <a:cs typeface="Arial"/>
              </a:rPr>
              <a:t>en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87" dirty="0">
                <a:latin typeface="Arial"/>
                <a:cs typeface="Arial"/>
              </a:rPr>
              <a:t>un</a:t>
            </a:r>
            <a:r>
              <a:rPr sz="1200" spc="87" dirty="0">
                <a:latin typeface="Arial"/>
                <a:cs typeface="Arial"/>
              </a:rPr>
              <a:t>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sz="1200" dirty="0">
                <a:latin typeface="Arial"/>
                <a:cs typeface="Arial"/>
              </a:rPr>
              <a:t>trabajo,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73" dirty="0">
                <a:latin typeface="Arial"/>
                <a:cs typeface="Arial"/>
              </a:rPr>
              <a:t>o</a:t>
            </a:r>
            <a:r>
              <a:rPr sz="1200" spc="27" dirty="0">
                <a:latin typeface="Arial"/>
                <a:cs typeface="Arial"/>
              </a:rPr>
              <a:t> </a:t>
            </a:r>
            <a:r>
              <a:rPr lang="es-ES" sz="1200" dirty="0">
                <a:latin typeface="Arial"/>
                <a:cs typeface="Arial"/>
              </a:rPr>
              <a:t>step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27" dirty="0">
                <a:latin typeface="Arial"/>
                <a:cs typeface="Arial"/>
              </a:rPr>
              <a:t> </a:t>
            </a:r>
            <a:endParaRPr lang="es-ES" sz="1200" spc="27" dirty="0">
              <a:latin typeface="Arial"/>
              <a:cs typeface="Arial"/>
            </a:endParaRPr>
          </a:p>
          <a:p>
            <a:pPr marL="113450" marR="134617">
              <a:spcBef>
                <a:spcPts val="138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2274" y="3484820"/>
            <a:ext cx="2615352" cy="1095172"/>
          </a:xfrm>
          <a:custGeom>
            <a:avLst/>
            <a:gdLst/>
            <a:ahLst/>
            <a:cxnLst/>
            <a:rect l="l" t="t" r="r" b="b"/>
            <a:pathLst>
              <a:path w="1961515" h="1097279">
                <a:moveTo>
                  <a:pt x="0" y="1097099"/>
                </a:moveTo>
                <a:lnTo>
                  <a:pt x="1961099" y="1097099"/>
                </a:lnTo>
                <a:lnTo>
                  <a:pt x="1961099" y="0"/>
                </a:lnTo>
                <a:lnTo>
                  <a:pt x="0" y="0"/>
                </a:lnTo>
                <a:lnTo>
                  <a:pt x="0" y="1097099"/>
                </a:lnTo>
                <a:close/>
              </a:path>
            </a:pathLst>
          </a:custGeom>
          <a:solidFill>
            <a:srgbClr val="FFE6CC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6292274" y="2883409"/>
            <a:ext cx="2615352" cy="396689"/>
          </a:xfrm>
          <a:prstGeom prst="rect">
            <a:avLst/>
          </a:prstGeom>
          <a:solidFill>
            <a:srgbClr val="FFE6CC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inputs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9641" y="3643415"/>
            <a:ext cx="204978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200" dirty="0" err="1">
                <a:latin typeface="Arial"/>
                <a:cs typeface="Arial"/>
              </a:rPr>
              <a:t>Contiene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lang="es-ES" sz="1200" spc="60" dirty="0">
                <a:latin typeface="Arial"/>
                <a:cs typeface="Arial"/>
              </a:rPr>
              <a:t>las </a:t>
            </a:r>
            <a:r>
              <a:rPr sz="1200" spc="-13" dirty="0" err="1">
                <a:latin typeface="Arial"/>
                <a:cs typeface="Arial"/>
              </a:rPr>
              <a:t>propiedades</a:t>
            </a:r>
            <a:r>
              <a:rPr lang="es-ES" sz="1200" spc="-13" dirty="0">
                <a:latin typeface="Arial"/>
                <a:cs typeface="Arial"/>
              </a:rPr>
              <a:t> que son pasadas a través de la palabra reservada </a:t>
            </a:r>
            <a:r>
              <a:rPr lang="es-ES" sz="1200" spc="-27" dirty="0" err="1">
                <a:solidFill>
                  <a:srgbClr val="B85450"/>
                </a:solidFill>
                <a:latin typeface="Courier New"/>
                <a:cs typeface="Courier New"/>
              </a:rPr>
              <a:t>with</a:t>
            </a:r>
            <a:r>
              <a:rPr lang="es-ES" sz="1200" spc="-13" dirty="0">
                <a:latin typeface="Arial"/>
                <a:cs typeface="Arial"/>
              </a:rPr>
              <a:t>  a un </a:t>
            </a:r>
            <a:r>
              <a:rPr lang="es-ES" sz="1200" spc="-13" dirty="0" err="1">
                <a:latin typeface="Arial"/>
                <a:cs typeface="Arial"/>
              </a:rPr>
              <a:t>action</a:t>
            </a:r>
            <a:r>
              <a:rPr lang="es-ES" sz="1200" spc="-13" dirty="0">
                <a:latin typeface="Arial"/>
                <a:cs typeface="Arial"/>
              </a:rPr>
              <a:t> o a un </a:t>
            </a:r>
            <a:r>
              <a:rPr lang="es-ES" sz="1200" spc="-13" dirty="0" err="1">
                <a:latin typeface="Arial"/>
                <a:cs typeface="Arial"/>
              </a:rPr>
              <a:t>workflow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4993" y="2883409"/>
            <a:ext cx="2615352" cy="396689"/>
          </a:xfrm>
          <a:prstGeom prst="rect">
            <a:avLst/>
          </a:prstGeom>
          <a:solidFill>
            <a:srgbClr val="E1D4E7"/>
          </a:solidFill>
        </p:spPr>
        <p:txBody>
          <a:bodyPr vert="horz" wrap="square" lIns="0" tIns="179493" rIns="0" bIns="0" rtlCol="0" anchor="t">
            <a:spAutoFit/>
          </a:bodyPr>
          <a:lstStyle/>
          <a:p>
            <a:pPr algn="ctr">
              <a:spcBef>
                <a:spcPts val="1413"/>
              </a:spcBef>
            </a:pPr>
            <a:r>
              <a:rPr sz="1400" spc="-27" dirty="0">
                <a:solidFill>
                  <a:srgbClr val="B85450"/>
                </a:solidFill>
                <a:latin typeface="Courier New"/>
                <a:cs typeface="Courier New"/>
              </a:rPr>
              <a:t>vars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4993" y="3484820"/>
            <a:ext cx="2615352" cy="915635"/>
          </a:xfrm>
          <a:prstGeom prst="rect">
            <a:avLst/>
          </a:prstGeom>
          <a:solidFill>
            <a:srgbClr val="E1D4E7">
              <a:alpha val="50000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114297" marR="208275">
              <a:spcBef>
                <a:spcPts val="1380"/>
              </a:spcBef>
            </a:pPr>
            <a:r>
              <a:rPr sz="1200" dirty="0" err="1">
                <a:latin typeface="Arial"/>
                <a:cs typeface="Arial"/>
              </a:rPr>
              <a:t>Contiene</a:t>
            </a:r>
            <a:r>
              <a:rPr sz="1200" spc="133" dirty="0">
                <a:latin typeface="Arial"/>
                <a:cs typeface="Arial"/>
              </a:rPr>
              <a:t> </a:t>
            </a:r>
            <a:r>
              <a:rPr lang="es-ES" sz="1200" spc="-13" dirty="0">
                <a:latin typeface="Arial"/>
                <a:cs typeface="Arial"/>
              </a:rPr>
              <a:t>información de las variables de </a:t>
            </a:r>
            <a:r>
              <a:rPr sz="1200" spc="27" dirty="0" err="1">
                <a:latin typeface="Arial"/>
                <a:cs typeface="Arial"/>
              </a:rPr>
              <a:t>configuración</a:t>
            </a:r>
            <a:r>
              <a:rPr lang="es-ES" sz="1200" spc="27" dirty="0">
                <a:latin typeface="Arial"/>
                <a:cs typeface="Arial"/>
              </a:rPr>
              <a:t>, a nivel de </a:t>
            </a:r>
            <a:r>
              <a:rPr sz="1200" spc="13" dirty="0" err="1">
                <a:latin typeface="Arial"/>
                <a:cs typeface="Arial"/>
              </a:rPr>
              <a:t>organización</a:t>
            </a:r>
            <a:r>
              <a:rPr sz="1200" spc="13" dirty="0">
                <a:latin typeface="Arial"/>
                <a:cs typeface="Arial"/>
              </a:rPr>
              <a:t>,</a:t>
            </a:r>
            <a:r>
              <a:rPr sz="1200" spc="147" dirty="0">
                <a:latin typeface="Arial"/>
                <a:cs typeface="Arial"/>
              </a:rPr>
              <a:t> </a:t>
            </a:r>
            <a:r>
              <a:rPr lang="es-ES" sz="1200" spc="-13" dirty="0">
                <a:latin typeface="Arial"/>
                <a:cs typeface="Arial"/>
              </a:rPr>
              <a:t>repo</a:t>
            </a:r>
            <a:r>
              <a:rPr sz="1200" spc="-13" dirty="0">
                <a:latin typeface="Arial"/>
                <a:cs typeface="Arial"/>
              </a:rPr>
              <a:t>, </a:t>
            </a:r>
            <a:r>
              <a:rPr sz="1200" spc="27" dirty="0">
                <a:latin typeface="Arial"/>
                <a:cs typeface="Arial"/>
              </a:rPr>
              <a:t>y</a:t>
            </a:r>
            <a:r>
              <a:rPr lang="es-ES" sz="1200" spc="147" dirty="0">
                <a:latin typeface="Arial"/>
                <a:cs typeface="Arial"/>
              </a:rPr>
              <a:t> entorno</a:t>
            </a:r>
            <a:r>
              <a:rPr sz="1200" spc="-13" dirty="0">
                <a:latin typeface="Arial"/>
                <a:cs typeface="Arial"/>
              </a:rPr>
              <a:t>.</a:t>
            </a:r>
            <a:endParaRPr lang="es-ES" sz="1200" spc="-13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755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secrets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5474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matri</a:t>
            </a:r>
            <a:r>
              <a:rPr lang="es-ES" sz="1400" spc="-13" dirty="0">
                <a:solidFill>
                  <a:srgbClr val="B85450"/>
                </a:solidFill>
                <a:latin typeface="Courier New"/>
                <a:cs typeface="Courier New"/>
              </a:rPr>
              <a:t>x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2274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s-ES" sz="1400" spc="-13" dirty="0" err="1">
                <a:solidFill>
                  <a:srgbClr val="B85450"/>
                </a:solidFill>
                <a:latin typeface="Courier New"/>
                <a:cs typeface="Courier New"/>
              </a:rPr>
              <a:t>needs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4993" y="4784714"/>
            <a:ext cx="2615352" cy="461665"/>
          </a:xfrm>
          <a:prstGeom prst="rect">
            <a:avLst/>
          </a:prstGeom>
          <a:solidFill>
            <a:srgbClr val="F4F4F4"/>
          </a:solidFill>
          <a:ln w="9524">
            <a:solidFill>
              <a:srgbClr val="66666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spcBef>
                <a:spcPts val="24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3834" algn="ctr"/>
            <a:r>
              <a:rPr sz="1400" spc="-67" dirty="0">
                <a:solidFill>
                  <a:srgbClr val="B85450"/>
                </a:solidFill>
                <a:latin typeface="Courier New"/>
                <a:cs typeface="Courier New"/>
              </a:rPr>
              <a:t>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5CD4312D-F8E9-AC72-3FF8-4DA96E98B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92" y="560281"/>
            <a:ext cx="9100302" cy="23254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s-ES" dirty="0" err="1"/>
              <a:t>Sintáxis</a:t>
            </a:r>
            <a:endParaRPr spc="87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801CD84F-ABE4-DDAB-D39C-B103304ADE82}"/>
              </a:ext>
            </a:extLst>
          </p:cNvPr>
          <p:cNvSpPr txBox="1">
            <a:spLocks/>
          </p:cNvSpPr>
          <p:nvPr/>
        </p:nvSpPr>
        <p:spPr>
          <a:xfrm>
            <a:off x="872192" y="211690"/>
            <a:ext cx="9100302" cy="386430"/>
          </a:xfrm>
          <a:prstGeom prst="rect">
            <a:avLst/>
          </a:prstGeom>
          <a:noFill/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133"/>
              </a:spcBef>
            </a:pPr>
            <a:r>
              <a:rPr lang="es-ES" sz="2400" spc="100" dirty="0">
                <a:solidFill>
                  <a:schemeClr val="bg2">
                    <a:lumMod val="25000"/>
                  </a:schemeClr>
                </a:solidFill>
              </a:rPr>
              <a:t>GitHub</a:t>
            </a:r>
            <a:r>
              <a:rPr lang="es-ES" sz="2400" spc="-433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" sz="2400" spc="73" dirty="0" err="1">
                <a:solidFill>
                  <a:schemeClr val="bg2">
                    <a:lumMod val="25000"/>
                  </a:schemeClr>
                </a:solidFill>
              </a:rPr>
              <a:t>Actions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8C0A9A4-36BB-0F53-F33A-1A2C3D46859A}"/>
              </a:ext>
            </a:extLst>
          </p:cNvPr>
          <p:cNvSpPr txBox="1"/>
          <p:nvPr/>
        </p:nvSpPr>
        <p:spPr>
          <a:xfrm>
            <a:off x="858619" y="1371431"/>
            <a:ext cx="108849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Proporcionan acceso a la información acerca de ejecuciones, variables,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jobs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y mucho más.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GitHub proporciona múltiples fuentes de datos en diferentes contextos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2"/>
              </a:rPr>
              <a:t>https://docs.github.com/es/actions/learn-github-actions/contexts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Se accede a la info como ${{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context.propiedad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 }}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Hay diferentes contextos disponibles a lo largo de un ejecutor de flujo de trabajo </a:t>
            </a:r>
            <a:b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-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  <a:hlinkClick r:id="rId3"/>
              </a:rPr>
              <a:t>https://docs.github.com/es/actions/learn-github-actions/contexts#context-availability</a:t>
            </a:r>
            <a:endParaRPr lang="es-ES" sz="14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Marcador de texto 59">
            <a:extLst>
              <a:ext uri="{FF2B5EF4-FFF2-40B4-BE49-F238E27FC236}">
                <a16:creationId xmlns:a16="http://schemas.microsoft.com/office/drawing/2014/main" id="{CDD5CB72-440B-9D22-F8E7-D8C79F21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956" y="1046103"/>
            <a:ext cx="10110773" cy="338554"/>
          </a:xfrm>
        </p:spPr>
        <p:txBody>
          <a:bodyPr/>
          <a:lstStyle/>
          <a:p>
            <a:pPr marL="702733" lvl="1">
              <a:lnSpc>
                <a:spcPct val="100000"/>
              </a:lnSpc>
              <a:spcBef>
                <a:spcPts val="133"/>
              </a:spcBef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Contextos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r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522B"/>
      </a:hlink>
      <a:folHlink>
        <a:srgbClr val="F39433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1CDC14-C11D-DF44-B8A1-4A9A8A8FE0F9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1D8FB8E9962E478F1A5B59CF000BF4" ma:contentTypeVersion="17" ma:contentTypeDescription="Crear nuevo documento." ma:contentTypeScope="" ma:versionID="87e38bcdedf565fccc3ab3e57b1ed9dc">
  <xsd:schema xmlns:xsd="http://www.w3.org/2001/XMLSchema" xmlns:xs="http://www.w3.org/2001/XMLSchema" xmlns:p="http://schemas.microsoft.com/office/2006/metadata/properties" xmlns:ns2="4cf3df49-b4a6-4076-aaf8-e54c6290201d" xmlns:ns3="a719578f-70e8-4590-afce-a3d94e884cb4" targetNamespace="http://schemas.microsoft.com/office/2006/metadata/properties" ma:root="true" ma:fieldsID="abba6c2acbfa657e873a6a9686d7dacd" ns2:_="" ns3:_="">
    <xsd:import namespace="4cf3df49-b4a6-4076-aaf8-e54c6290201d"/>
    <xsd:import namespace="a719578f-70e8-4590-afce-a3d94e884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3df49-b4a6-4076-aaf8-e54c62902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e400e2-b761-4210-83a7-c7f33a0ab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9578f-70e8-4590-afce-a3d94e884cb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a9ea97b-8d50-4828-ba42-78cf160c5ddc}" ma:internalName="TaxCatchAll" ma:showField="CatchAllData" ma:web="a719578f-70e8-4590-afce-a3d94e884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f3df49-b4a6-4076-aaf8-e54c6290201d">
      <Terms xmlns="http://schemas.microsoft.com/office/infopath/2007/PartnerControls"/>
    </lcf76f155ced4ddcb4097134ff3c332f>
    <TaxCatchAll xmlns="a719578f-70e8-4590-afce-a3d94e884cb4" xsi:nil="true"/>
  </documentManagement>
</p:properties>
</file>

<file path=customXml/itemProps1.xml><?xml version="1.0" encoding="utf-8"?>
<ds:datastoreItem xmlns:ds="http://schemas.openxmlformats.org/officeDocument/2006/customXml" ds:itemID="{93A723F8-55A4-4B4F-9C30-1EFFD98EBB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CEBB9-0433-4049-8AEB-0FBE57F23E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f3df49-b4a6-4076-aaf8-e54c6290201d"/>
    <ds:schemaRef ds:uri="a719578f-70e8-4590-afce-a3d94e884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337FE3-A842-4FD5-B255-63143D809173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4cf3df49-b4a6-4076-aaf8-e54c6290201d"/>
    <ds:schemaRef ds:uri="http://www.w3.org/XML/1998/namespace"/>
    <ds:schemaRef ds:uri="http://schemas.openxmlformats.org/package/2006/metadata/core-properties"/>
    <ds:schemaRef ds:uri="a719578f-70e8-4590-afce-a3d94e884cb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18211</TotalTime>
  <Words>543</Words>
  <Application>Microsoft Macintosh PowerPoint</Application>
  <PresentationFormat>Panorámica</PresentationFormat>
  <Paragraphs>95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Courier New</vt:lpstr>
      <vt:lpstr>Times New Roman</vt:lpstr>
      <vt:lpstr>Trebuchet MS</vt:lpstr>
      <vt:lpstr>Tema de Office</vt:lpstr>
      <vt:lpstr>Presentación de PowerPoint</vt:lpstr>
      <vt:lpstr>Presentación de PowerPoint</vt:lpstr>
      <vt:lpstr>Configuración de arranque de workflows</vt:lpstr>
      <vt:lpstr>Configuración de arranque de workflows</vt:lpstr>
      <vt:lpstr>Presentación de PowerPoint</vt:lpstr>
      <vt:lpstr>Sintáxis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communication@babelgroup.com</dc:creator>
  <cp:lastModifiedBy>MIGUEL ÁNGEL DÁVILA</cp:lastModifiedBy>
  <cp:revision>22</cp:revision>
  <dcterms:created xsi:type="dcterms:W3CDTF">2021-12-19T07:38:57Z</dcterms:created>
  <dcterms:modified xsi:type="dcterms:W3CDTF">2024-04-22T16:11:08Z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0x0101003C1D8FB8E9962E478F1A5B59CF000BF4</vt:lpwstr>
  </property>
  <property fmtid="{D5CDD505-2E9C-101B-9397-08002B2CF9AE}" pid="3" name="MediaServiceImageTags">
    <vt:lpwstr/>
  </property>
</Properties>
</file>