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50" d="100"/>
          <a:sy n="50" d="100"/>
        </p:scale>
        <p:origin x="127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B802-759B-48AA-BC26-48F54D128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FABE1-8977-4D72-9C7C-0B8F36BE2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79434-A75B-4CE1-B0BC-D330BE4F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E87D-36A6-4B35-A962-8CCC76DFA79D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22CC-5CBB-48A9-A658-33BEB58A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F55FC-B9CA-417F-801D-A3CB00F9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BC89-E9F6-4A06-AC54-83414B46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1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49C9-23AE-4821-A396-ACB317B3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73B9B-491D-47B6-970E-8800F28D8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10B37-368C-4C7C-83FC-2528B6FB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E87D-36A6-4B35-A962-8CCC76DFA79D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A1102-6461-4428-9E1B-855B3882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31E8E-D57D-410A-8151-97999BF4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BC89-E9F6-4A06-AC54-83414B46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7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412123-5563-4F82-AE9F-4EE9D7A5D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CEA3E-8175-4633-A4C2-5DA313D4E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660C1-4C49-4A4D-9F80-ED71826D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E87D-36A6-4B35-A962-8CCC76DFA79D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53071-87A3-40A7-882E-F60174EF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8D496-A342-4228-BC03-81DDEBE6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BC89-E9F6-4A06-AC54-83414B46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2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6D82-EDB3-46F5-B0D7-619362DE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65943-7956-465F-9788-25AE71534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CCA05-A14E-4882-B329-2BB7BB65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E87D-36A6-4B35-A962-8CCC76DFA79D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D8A55-D313-4990-80BC-7D7016A4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93B-C4EE-4A6C-BD4A-972B787B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BC89-E9F6-4A06-AC54-83414B46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3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9763-2FA6-43AC-8DB2-87EE08FC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D6906-7647-4B34-9F7C-573AA9B61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8D0E4-1F33-4232-A6E3-2B46C909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E87D-36A6-4B35-A962-8CCC76DFA79D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1B3BA-92D8-4F6B-B535-362C432A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5569F-D630-4A90-98C3-3C449498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BC89-E9F6-4A06-AC54-83414B46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3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AE2D-55E0-4835-8245-D639A4AD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3B3A7-BBC7-47AC-9159-470E1A4E6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DDCC0-A5C3-4F05-889E-B3C38E0A6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FFB0A-2950-47AA-A880-3AC1DFE8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E87D-36A6-4B35-A962-8CCC76DFA79D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EA320-0EA7-46EB-A1CB-FDD02105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3ECA8-7C83-440D-93AB-9ED58E22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BC89-E9F6-4A06-AC54-83414B46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9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4157-090B-4AE2-9917-E0A70AFAA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0BE82-F4DC-4496-831D-4C7EBB146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7C9CB-2607-41D3-96CA-5533FDEB7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D7D61-81B9-4239-BD96-E5E69269E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62FFB-04DF-4C7E-A96E-7CF0F26D3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28DDF-D898-49BF-BBB5-D1196D6C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E87D-36A6-4B35-A962-8CCC76DFA79D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E0EF6-A808-4F59-889B-6231DEF4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9DE89-6686-40AE-B72F-0F9FA8A5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BC89-E9F6-4A06-AC54-83414B46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BD90-7D3E-4F5B-8DDB-9488F9F0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EC460-42AC-4842-98FB-2B401DEF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E87D-36A6-4B35-A962-8CCC76DFA79D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2C567-C0DB-49F4-9270-22A62FAD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5FCFF-1224-4F63-B7F0-EB950CAF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BC89-E9F6-4A06-AC54-83414B46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2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E4AB7-9A65-4FDA-99D6-E9ACFF568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E87D-36A6-4B35-A962-8CCC76DFA79D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84FD3-6E49-48DB-85C0-E14EC843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3BA5F-A6B6-4C77-B038-E059DC6C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BC89-E9F6-4A06-AC54-83414B46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8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57E1-B595-4CF6-8D47-0CC293A6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38DA8-ABDE-48EE-86A0-B40A445AA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A1E36-629B-4028-BBC5-BBFD2FCB2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EDA2A-0204-43B4-BAEA-88EC5D16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E87D-36A6-4B35-A962-8CCC76DFA79D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DA3F2-D289-47DD-BBF2-747FB928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98287-3DBB-488A-A037-D1EDF17C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BC89-E9F6-4A06-AC54-83414B46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7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3316-8D77-4458-B922-2ED99626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683AC-CD05-4DA9-9125-A19753A69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B8F5E-E73F-4B8F-917F-BC2ECE34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B7207-BA15-4297-8C79-438E472B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E87D-36A6-4B35-A962-8CCC76DFA79D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6BD7E-1B10-4648-AD02-12B6A9BC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A4A48-C7AD-41BF-8A34-70485F19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6BC89-E9F6-4A06-AC54-83414B46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5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5BB09-DF62-4327-A720-819E46EF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CEA95-CE6B-46DC-BBB7-03CE95DBF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5D117-6AF4-4A7F-8448-23E7D5467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0E87D-36A6-4B35-A962-8CCC76DFA79D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B3AA0-A787-4C05-8D22-343491127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CE338-5738-4133-98C9-56D030837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6BC89-E9F6-4A06-AC54-83414B46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3576-DCD1-4C96-84AA-D5FEBD816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 Logic Flow Chart</a:t>
            </a:r>
            <a:br>
              <a:rPr lang="en-US" dirty="0"/>
            </a:br>
            <a:r>
              <a:rPr lang="en-US" dirty="0"/>
              <a:t>Linear Sweep Voltammetry</a:t>
            </a:r>
          </a:p>
        </p:txBody>
      </p:sp>
    </p:spTree>
    <p:extLst>
      <p:ext uri="{BB962C8B-B14F-4D97-AF65-F5344CB8AC3E}">
        <p14:creationId xmlns:p14="http://schemas.microsoft.com/office/powerpoint/2010/main" val="68296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C4B6917-7984-45F4-ADC0-AFA856F77A1B}"/>
              </a:ext>
            </a:extLst>
          </p:cNvPr>
          <p:cNvSpPr/>
          <p:nvPr/>
        </p:nvSpPr>
        <p:spPr>
          <a:xfrm>
            <a:off x="353592" y="113562"/>
            <a:ext cx="2265844" cy="1371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Begin linear sweep voltammetry (LSV) experiment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E03D16-24B5-4E99-8B23-3A0F18B841AA}"/>
              </a:ext>
            </a:extLst>
          </p:cNvPr>
          <p:cNvSpPr/>
          <p:nvPr/>
        </p:nvSpPr>
        <p:spPr>
          <a:xfrm>
            <a:off x="219505" y="1807906"/>
            <a:ext cx="2534019" cy="1095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Plug USB type A cable into computer and USB type B into potentiostat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E8A509-A2B4-4A7A-842E-F121CE70862D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1486514" y="1485162"/>
            <a:ext cx="1" cy="322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2219B-27BD-4461-9F25-C74D9BD003F0}"/>
              </a:ext>
            </a:extLst>
          </p:cNvPr>
          <p:cNvSpPr/>
          <p:nvPr/>
        </p:nvSpPr>
        <p:spPr>
          <a:xfrm>
            <a:off x="219504" y="3233584"/>
            <a:ext cx="2534019" cy="1427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Attach potentiostat wires to electrochemical cell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red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WE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black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CE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white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 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362251-C9DD-4B31-AA5A-3A86208AEC66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1486514" y="2903220"/>
            <a:ext cx="1" cy="3303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CD467D-0D63-406A-B276-2A7B97F2AC72}"/>
              </a:ext>
            </a:extLst>
          </p:cNvPr>
          <p:cNvSpPr/>
          <p:nvPr/>
        </p:nvSpPr>
        <p:spPr>
          <a:xfrm>
            <a:off x="219504" y="4987454"/>
            <a:ext cx="2534019" cy="1095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file to a new name in working directory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75854F-FD62-404B-B78E-B9C893B58937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1486514" y="4660900"/>
            <a:ext cx="0" cy="3265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EA49447-8AA5-4876-AE14-AD2400A121EC}"/>
              </a:ext>
            </a:extLst>
          </p:cNvPr>
          <p:cNvSpPr/>
          <p:nvPr/>
        </p:nvSpPr>
        <p:spPr>
          <a:xfrm>
            <a:off x="1303633" y="6418048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A48B20-772C-466A-9ED3-DEC5B6D01D2A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flipH="1">
            <a:off x="1486513" y="6082768"/>
            <a:ext cx="1" cy="3352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6A3F0E8-24CA-4ECE-9F85-DF690C4D1DDB}"/>
              </a:ext>
            </a:extLst>
          </p:cNvPr>
          <p:cNvSpPr/>
          <p:nvPr/>
        </p:nvSpPr>
        <p:spPr>
          <a:xfrm>
            <a:off x="4881405" y="-157680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D5A19A-25DE-443A-964D-C1BB572520C4}"/>
              </a:ext>
            </a:extLst>
          </p:cNvPr>
          <p:cNvCxnSpPr>
            <a:cxnSpLocks/>
            <a:stCxn id="29" idx="4"/>
            <a:endCxn id="33" idx="0"/>
          </p:cNvCxnSpPr>
          <p:nvPr/>
        </p:nvCxnSpPr>
        <p:spPr>
          <a:xfrm>
            <a:off x="5064285" y="208080"/>
            <a:ext cx="0" cy="214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D66B11B-420C-46D1-B696-48F109504ACA}"/>
              </a:ext>
            </a:extLst>
          </p:cNvPr>
          <p:cNvSpPr/>
          <p:nvPr/>
        </p:nvSpPr>
        <p:spPr>
          <a:xfrm>
            <a:off x="3931363" y="422439"/>
            <a:ext cx="2265844" cy="73342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“LSV” for experiment type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89C0C1-7C5B-4F5A-A3EC-D32A58FB7651}"/>
              </a:ext>
            </a:extLst>
          </p:cNvPr>
          <p:cNvCxnSpPr>
            <a:cxnSpLocks/>
            <a:stCxn id="33" idx="4"/>
            <a:endCxn id="36" idx="0"/>
          </p:cNvCxnSpPr>
          <p:nvPr/>
        </p:nvCxnSpPr>
        <p:spPr>
          <a:xfrm>
            <a:off x="5064285" y="1155864"/>
            <a:ext cx="3457" cy="272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55AF9999-D378-46B1-B930-1C9EB8197463}"/>
              </a:ext>
            </a:extLst>
          </p:cNvPr>
          <p:cNvSpPr/>
          <p:nvPr/>
        </p:nvSpPr>
        <p:spPr>
          <a:xfrm>
            <a:off x="3800733" y="1428279"/>
            <a:ext cx="2534018" cy="817983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initial voltage (</a:t>
            </a:r>
            <a:r>
              <a:rPr lang="en-US" dirty="0" err="1">
                <a:solidFill>
                  <a:schemeClr val="tx1"/>
                </a:solidFill>
              </a:rPr>
              <a:t>V_initial</a:t>
            </a:r>
            <a:r>
              <a:rPr lang="en-US" dirty="0">
                <a:solidFill>
                  <a:schemeClr val="tx1"/>
                </a:solidFill>
              </a:rPr>
              <a:t>) in place of &lt;?&gt;</a:t>
            </a: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F249597E-3215-40E5-AE3D-35567B2E38AA}"/>
              </a:ext>
            </a:extLst>
          </p:cNvPr>
          <p:cNvSpPr/>
          <p:nvPr/>
        </p:nvSpPr>
        <p:spPr>
          <a:xfrm>
            <a:off x="3569316" y="2504526"/>
            <a:ext cx="2991140" cy="123575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E321C5-53BC-411A-9E6D-070ED02977D3}"/>
              </a:ext>
            </a:extLst>
          </p:cNvPr>
          <p:cNvCxnSpPr>
            <a:cxnSpLocks/>
            <a:stCxn id="36" idx="4"/>
            <a:endCxn id="39" idx="0"/>
          </p:cNvCxnSpPr>
          <p:nvPr/>
        </p:nvCxnSpPr>
        <p:spPr>
          <a:xfrm flipH="1">
            <a:off x="5064886" y="2246262"/>
            <a:ext cx="2856" cy="2582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E1F4CFF-83F5-4B9A-A24B-3A58E74432D4}"/>
              </a:ext>
            </a:extLst>
          </p:cNvPr>
          <p:cNvSpPr/>
          <p:nvPr/>
        </p:nvSpPr>
        <p:spPr>
          <a:xfrm>
            <a:off x="3744309" y="2935166"/>
            <a:ext cx="2639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V_min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V_initial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V_max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19336EA-C5F7-4D08-B6A7-F6DA8CBE9A21}"/>
              </a:ext>
            </a:extLst>
          </p:cNvPr>
          <p:cNvCxnSpPr>
            <a:cxnSpLocks/>
            <a:stCxn id="39" idx="2"/>
            <a:endCxn id="85" idx="0"/>
          </p:cNvCxnSpPr>
          <p:nvPr/>
        </p:nvCxnSpPr>
        <p:spPr>
          <a:xfrm flipH="1">
            <a:off x="5062979" y="3740285"/>
            <a:ext cx="1907" cy="293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AC24E04-6934-411E-905F-CE796CD9C82A}"/>
              </a:ext>
            </a:extLst>
          </p:cNvPr>
          <p:cNvSpPr/>
          <p:nvPr/>
        </p:nvSpPr>
        <p:spPr>
          <a:xfrm>
            <a:off x="5092863" y="3653024"/>
            <a:ext cx="57900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17A8E7D-FA70-4652-94E1-A9504A052274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6560456" y="3120851"/>
            <a:ext cx="759506" cy="1555"/>
          </a:xfrm>
          <a:prstGeom prst="straightConnector1">
            <a:avLst/>
          </a:prstGeom>
          <a:ln w="12700" cap="rnd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0D3795F-4E83-4F35-94F3-358981F0CB81}"/>
              </a:ext>
            </a:extLst>
          </p:cNvPr>
          <p:cNvSpPr/>
          <p:nvPr/>
        </p:nvSpPr>
        <p:spPr>
          <a:xfrm>
            <a:off x="6630508" y="3088522"/>
            <a:ext cx="61940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0BBDA65-242A-49EE-8944-D572C6377E3B}"/>
              </a:ext>
            </a:extLst>
          </p:cNvPr>
          <p:cNvCxnSpPr>
            <a:cxnSpLocks/>
          </p:cNvCxnSpPr>
          <p:nvPr/>
        </p:nvCxnSpPr>
        <p:spPr>
          <a:xfrm>
            <a:off x="7324726" y="1837270"/>
            <a:ext cx="0" cy="1283581"/>
          </a:xfrm>
          <a:prstGeom prst="straightConnector1">
            <a:avLst/>
          </a:prstGeom>
          <a:ln w="12700" cap="rnd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C26410B-DEF2-4B10-9441-5B1572CC4FC1}"/>
              </a:ext>
            </a:extLst>
          </p:cNvPr>
          <p:cNvCxnSpPr>
            <a:cxnSpLocks/>
            <a:stCxn id="36" idx="2"/>
          </p:cNvCxnSpPr>
          <p:nvPr/>
        </p:nvCxnSpPr>
        <p:spPr>
          <a:xfrm flipV="1">
            <a:off x="6232503" y="1837270"/>
            <a:ext cx="1092222" cy="1"/>
          </a:xfrm>
          <a:prstGeom prst="straightConnector1">
            <a:avLst/>
          </a:prstGeom>
          <a:ln w="12700" cap="rnd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DCEA2629-ED29-4372-BAB4-B843E9892583}"/>
              </a:ext>
            </a:extLst>
          </p:cNvPr>
          <p:cNvSpPr/>
          <p:nvPr/>
        </p:nvSpPr>
        <p:spPr>
          <a:xfrm>
            <a:off x="3795970" y="4033414"/>
            <a:ext cx="2534018" cy="817983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final voltage (</a:t>
            </a:r>
            <a:r>
              <a:rPr lang="en-US" dirty="0" err="1">
                <a:solidFill>
                  <a:schemeClr val="tx1"/>
                </a:solidFill>
              </a:rPr>
              <a:t>V_final</a:t>
            </a:r>
            <a:r>
              <a:rPr lang="en-US" dirty="0">
                <a:solidFill>
                  <a:schemeClr val="tx1"/>
                </a:solidFill>
              </a:rPr>
              <a:t>) in place of &lt;?&gt;</a:t>
            </a:r>
          </a:p>
        </p:txBody>
      </p:sp>
      <p:sp>
        <p:nvSpPr>
          <p:cNvPr id="86" name="Diamond 85">
            <a:extLst>
              <a:ext uri="{FF2B5EF4-FFF2-40B4-BE49-F238E27FC236}">
                <a16:creationId xmlns:a16="http://schemas.microsoft.com/office/drawing/2014/main" id="{342F2F89-CA1B-45A4-9DCD-5BB52ED5483D}"/>
              </a:ext>
            </a:extLst>
          </p:cNvPr>
          <p:cNvSpPr/>
          <p:nvPr/>
        </p:nvSpPr>
        <p:spPr>
          <a:xfrm>
            <a:off x="3564553" y="5117281"/>
            <a:ext cx="2991140" cy="123265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8C429C-5B13-4065-898F-A6DE090332E3}"/>
              </a:ext>
            </a:extLst>
          </p:cNvPr>
          <p:cNvCxnSpPr>
            <a:cxnSpLocks/>
            <a:stCxn id="85" idx="4"/>
            <a:endCxn id="86" idx="0"/>
          </p:cNvCxnSpPr>
          <p:nvPr/>
        </p:nvCxnSpPr>
        <p:spPr>
          <a:xfrm flipH="1">
            <a:off x="5060123" y="4851397"/>
            <a:ext cx="2856" cy="265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81E0078C-F1F0-4F05-A5AA-2452D983BDB6}"/>
              </a:ext>
            </a:extLst>
          </p:cNvPr>
          <p:cNvSpPr/>
          <p:nvPr/>
        </p:nvSpPr>
        <p:spPr>
          <a:xfrm>
            <a:off x="3795652" y="5560260"/>
            <a:ext cx="25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V_min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V_</a:t>
            </a:r>
            <a:r>
              <a:rPr lang="en-US" dirty="0" err="1"/>
              <a:t>final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V_max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A91B70F-AB22-44F0-B4AB-0614638A4B36}"/>
              </a:ext>
            </a:extLst>
          </p:cNvPr>
          <p:cNvCxnSpPr>
            <a:cxnSpLocks/>
            <a:stCxn id="86" idx="2"/>
            <a:endCxn id="96" idx="0"/>
          </p:cNvCxnSpPr>
          <p:nvPr/>
        </p:nvCxnSpPr>
        <p:spPr>
          <a:xfrm flipH="1">
            <a:off x="5059522" y="6349931"/>
            <a:ext cx="601" cy="246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F6C0065-BD90-4F7A-BE20-04815A796750}"/>
              </a:ext>
            </a:extLst>
          </p:cNvPr>
          <p:cNvSpPr/>
          <p:nvPr/>
        </p:nvSpPr>
        <p:spPr>
          <a:xfrm>
            <a:off x="5091272" y="6283559"/>
            <a:ext cx="57900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76E0328-8BC8-45E2-8738-878F39DB9BF1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6555693" y="5733606"/>
            <a:ext cx="764269" cy="0"/>
          </a:xfrm>
          <a:prstGeom prst="straightConnector1">
            <a:avLst/>
          </a:prstGeom>
          <a:ln w="12700" cap="rnd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3AEF2B4-49F2-451F-B2A9-BF18E8654DA7}"/>
              </a:ext>
            </a:extLst>
          </p:cNvPr>
          <p:cNvSpPr/>
          <p:nvPr/>
        </p:nvSpPr>
        <p:spPr>
          <a:xfrm>
            <a:off x="6628126" y="5709279"/>
            <a:ext cx="61940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361FAA-4E00-42A1-87FD-CB7A49ED9B03}"/>
              </a:ext>
            </a:extLst>
          </p:cNvPr>
          <p:cNvCxnSpPr>
            <a:cxnSpLocks/>
          </p:cNvCxnSpPr>
          <p:nvPr/>
        </p:nvCxnSpPr>
        <p:spPr>
          <a:xfrm>
            <a:off x="7319962" y="4442405"/>
            <a:ext cx="0" cy="1291201"/>
          </a:xfrm>
          <a:prstGeom prst="straightConnector1">
            <a:avLst/>
          </a:prstGeom>
          <a:ln w="12700" cap="rnd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D286F38-DB10-4235-AD66-AF4840E81476}"/>
              </a:ext>
            </a:extLst>
          </p:cNvPr>
          <p:cNvCxnSpPr>
            <a:cxnSpLocks/>
            <a:stCxn id="85" idx="2"/>
          </p:cNvCxnSpPr>
          <p:nvPr/>
        </p:nvCxnSpPr>
        <p:spPr>
          <a:xfrm flipV="1">
            <a:off x="6227740" y="4442405"/>
            <a:ext cx="1092222" cy="1"/>
          </a:xfrm>
          <a:prstGeom prst="straightConnector1">
            <a:avLst/>
          </a:prstGeom>
          <a:ln w="12700" cap="rnd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C45CF8B4-E9D6-4934-9568-ED79C1CF21CE}"/>
              </a:ext>
            </a:extLst>
          </p:cNvPr>
          <p:cNvSpPr/>
          <p:nvPr/>
        </p:nvSpPr>
        <p:spPr>
          <a:xfrm>
            <a:off x="4876642" y="6596643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DE81811-215B-4BF3-A692-51B26C1A7B9E}"/>
              </a:ext>
            </a:extLst>
          </p:cNvPr>
          <p:cNvSpPr/>
          <p:nvPr/>
        </p:nvSpPr>
        <p:spPr>
          <a:xfrm>
            <a:off x="9209917" y="252941"/>
            <a:ext cx="36576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FBC2D25-C9D5-46FF-A31B-9EEA467A1D73}"/>
              </a:ext>
            </a:extLst>
          </p:cNvPr>
          <p:cNvCxnSpPr>
            <a:cxnSpLocks/>
            <a:stCxn id="98" idx="4"/>
            <a:endCxn id="117" idx="0"/>
          </p:cNvCxnSpPr>
          <p:nvPr/>
        </p:nvCxnSpPr>
        <p:spPr>
          <a:xfrm>
            <a:off x="9392797" y="618701"/>
            <a:ext cx="0" cy="193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Parallelogram 116">
            <a:extLst>
              <a:ext uri="{FF2B5EF4-FFF2-40B4-BE49-F238E27FC236}">
                <a16:creationId xmlns:a16="http://schemas.microsoft.com/office/drawing/2014/main" id="{D5AC54D2-0A9B-4F87-9D91-FBC9D071F740}"/>
              </a:ext>
            </a:extLst>
          </p:cNvPr>
          <p:cNvSpPr/>
          <p:nvPr/>
        </p:nvSpPr>
        <p:spPr>
          <a:xfrm>
            <a:off x="8007698" y="811954"/>
            <a:ext cx="2770198" cy="817983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lower turnover potential (V_LT) in place of &lt;?&gt;</a:t>
            </a:r>
          </a:p>
        </p:txBody>
      </p:sp>
      <p:sp>
        <p:nvSpPr>
          <p:cNvPr id="118" name="Diamond 117">
            <a:extLst>
              <a:ext uri="{FF2B5EF4-FFF2-40B4-BE49-F238E27FC236}">
                <a16:creationId xmlns:a16="http://schemas.microsoft.com/office/drawing/2014/main" id="{4CD30C49-D448-4599-8614-EEA3DA90D075}"/>
              </a:ext>
            </a:extLst>
          </p:cNvPr>
          <p:cNvSpPr/>
          <p:nvPr/>
        </p:nvSpPr>
        <p:spPr>
          <a:xfrm>
            <a:off x="7897227" y="1888201"/>
            <a:ext cx="2991140" cy="110854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6EFEA0F-66D8-43CE-98A8-89A67A669C24}"/>
              </a:ext>
            </a:extLst>
          </p:cNvPr>
          <p:cNvCxnSpPr>
            <a:cxnSpLocks/>
            <a:stCxn id="117" idx="4"/>
            <a:endCxn id="118" idx="0"/>
          </p:cNvCxnSpPr>
          <p:nvPr/>
        </p:nvCxnSpPr>
        <p:spPr>
          <a:xfrm>
            <a:off x="9392797" y="1629937"/>
            <a:ext cx="0" cy="2582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FBCBC76-51D5-4013-84FA-74F2F4916CED}"/>
              </a:ext>
            </a:extLst>
          </p:cNvPr>
          <p:cNvSpPr/>
          <p:nvPr/>
        </p:nvSpPr>
        <p:spPr>
          <a:xfrm>
            <a:off x="8236775" y="2245101"/>
            <a:ext cx="2312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V_min</a:t>
            </a:r>
            <a:r>
              <a:rPr lang="en-US" dirty="0">
                <a:solidFill>
                  <a:schemeClr val="tx1"/>
                </a:solidFill>
              </a:rPr>
              <a:t> &lt; V_LT &lt; </a:t>
            </a:r>
            <a:r>
              <a:rPr lang="en-US" dirty="0" err="1">
                <a:solidFill>
                  <a:schemeClr val="tx1"/>
                </a:solidFill>
              </a:rPr>
              <a:t>V_max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D8011D6-7703-494A-89FC-1B5FF5C5CC97}"/>
              </a:ext>
            </a:extLst>
          </p:cNvPr>
          <p:cNvCxnSpPr>
            <a:cxnSpLocks/>
            <a:stCxn id="118" idx="2"/>
            <a:endCxn id="127" idx="0"/>
          </p:cNvCxnSpPr>
          <p:nvPr/>
        </p:nvCxnSpPr>
        <p:spPr>
          <a:xfrm>
            <a:off x="9392797" y="2996750"/>
            <a:ext cx="1" cy="4203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B24D128-BA12-453A-86FD-FF3FD74FF488}"/>
              </a:ext>
            </a:extLst>
          </p:cNvPr>
          <p:cNvSpPr/>
          <p:nvPr/>
        </p:nvSpPr>
        <p:spPr>
          <a:xfrm>
            <a:off x="9448918" y="3036699"/>
            <a:ext cx="57900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D4619DF-7FCD-4B05-A34A-0360DA204961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10888367" y="2442476"/>
            <a:ext cx="792413" cy="1"/>
          </a:xfrm>
          <a:prstGeom prst="straightConnector1">
            <a:avLst/>
          </a:prstGeom>
          <a:ln w="12700" cap="rnd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2B61334-A0AA-4DD9-9FE3-5385A379E0DF}"/>
              </a:ext>
            </a:extLst>
          </p:cNvPr>
          <p:cNvSpPr/>
          <p:nvPr/>
        </p:nvSpPr>
        <p:spPr>
          <a:xfrm>
            <a:off x="10986563" y="2421397"/>
            <a:ext cx="61940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8116BFE-5E26-4BCA-9F0F-8788C62BDD0F}"/>
              </a:ext>
            </a:extLst>
          </p:cNvPr>
          <p:cNvCxnSpPr>
            <a:cxnSpLocks/>
          </p:cNvCxnSpPr>
          <p:nvPr/>
        </p:nvCxnSpPr>
        <p:spPr>
          <a:xfrm>
            <a:off x="11680781" y="1220945"/>
            <a:ext cx="0" cy="1221530"/>
          </a:xfrm>
          <a:prstGeom prst="straightConnector1">
            <a:avLst/>
          </a:prstGeom>
          <a:ln w="12700" cap="rnd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24458CB-BBE3-4BF4-AFBE-DCF3D1C5D37B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10675648" y="1220946"/>
            <a:ext cx="1005132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Parallelogram 126">
            <a:extLst>
              <a:ext uri="{FF2B5EF4-FFF2-40B4-BE49-F238E27FC236}">
                <a16:creationId xmlns:a16="http://schemas.microsoft.com/office/drawing/2014/main" id="{2002DCFE-459C-4199-8AA2-EF6B0C38E168}"/>
              </a:ext>
            </a:extLst>
          </p:cNvPr>
          <p:cNvSpPr/>
          <p:nvPr/>
        </p:nvSpPr>
        <p:spPr>
          <a:xfrm>
            <a:off x="7984318" y="3417089"/>
            <a:ext cx="2816959" cy="817983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upper turnover potential (V_UT) in place of &lt;?&gt;</a:t>
            </a:r>
          </a:p>
        </p:txBody>
      </p:sp>
      <p:sp>
        <p:nvSpPr>
          <p:cNvPr id="128" name="Diamond 127">
            <a:extLst>
              <a:ext uri="{FF2B5EF4-FFF2-40B4-BE49-F238E27FC236}">
                <a16:creationId xmlns:a16="http://schemas.microsoft.com/office/drawing/2014/main" id="{55A2E00D-A7E1-4FE2-ABC6-38383D6E326D}"/>
              </a:ext>
            </a:extLst>
          </p:cNvPr>
          <p:cNvSpPr/>
          <p:nvPr/>
        </p:nvSpPr>
        <p:spPr>
          <a:xfrm>
            <a:off x="7897227" y="4500956"/>
            <a:ext cx="2991140" cy="123265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1584D92-1C6B-4FE6-AE2D-3331863A3CA8}"/>
              </a:ext>
            </a:extLst>
          </p:cNvPr>
          <p:cNvCxnSpPr>
            <a:cxnSpLocks/>
            <a:stCxn id="127" idx="4"/>
            <a:endCxn id="128" idx="0"/>
          </p:cNvCxnSpPr>
          <p:nvPr/>
        </p:nvCxnSpPr>
        <p:spPr>
          <a:xfrm flipH="1">
            <a:off x="9392797" y="4235072"/>
            <a:ext cx="1" cy="265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66ED810-7E07-4B1E-812B-2BBC5F21C51A}"/>
              </a:ext>
            </a:extLst>
          </p:cNvPr>
          <p:cNvSpPr/>
          <p:nvPr/>
        </p:nvSpPr>
        <p:spPr>
          <a:xfrm>
            <a:off x="8203465" y="4914907"/>
            <a:ext cx="2378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V_min</a:t>
            </a:r>
            <a:r>
              <a:rPr lang="en-US" dirty="0">
                <a:solidFill>
                  <a:schemeClr val="tx1"/>
                </a:solidFill>
              </a:rPr>
              <a:t> &lt; V_</a:t>
            </a:r>
            <a:r>
              <a:rPr lang="en-US" dirty="0"/>
              <a:t>UT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V_max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5D9D8E0-F5FB-450A-8D80-1368F8019C45}"/>
              </a:ext>
            </a:extLst>
          </p:cNvPr>
          <p:cNvCxnSpPr>
            <a:cxnSpLocks/>
            <a:stCxn id="128" idx="2"/>
            <a:endCxn id="154" idx="1"/>
          </p:cNvCxnSpPr>
          <p:nvPr/>
        </p:nvCxnSpPr>
        <p:spPr>
          <a:xfrm>
            <a:off x="9392797" y="5733606"/>
            <a:ext cx="0" cy="4493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D14EDEC-8DB4-4ED1-9AD2-6E8E2B728CB1}"/>
              </a:ext>
            </a:extLst>
          </p:cNvPr>
          <p:cNvSpPr/>
          <p:nvPr/>
        </p:nvSpPr>
        <p:spPr>
          <a:xfrm>
            <a:off x="9447327" y="5667234"/>
            <a:ext cx="57900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A489626-9071-436A-B14D-BE3FA8918DBB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10888367" y="5117281"/>
            <a:ext cx="787650" cy="0"/>
          </a:xfrm>
          <a:prstGeom prst="straightConnector1">
            <a:avLst/>
          </a:prstGeom>
          <a:ln w="12700" cap="rnd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427E432-C371-48E1-971A-88FE417338AF}"/>
              </a:ext>
            </a:extLst>
          </p:cNvPr>
          <p:cNvSpPr/>
          <p:nvPr/>
        </p:nvSpPr>
        <p:spPr>
          <a:xfrm>
            <a:off x="10984181" y="5092954"/>
            <a:ext cx="61940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1EE223B-F24C-4292-8581-0EC45B83D95C}"/>
              </a:ext>
            </a:extLst>
          </p:cNvPr>
          <p:cNvCxnSpPr>
            <a:cxnSpLocks/>
          </p:cNvCxnSpPr>
          <p:nvPr/>
        </p:nvCxnSpPr>
        <p:spPr>
          <a:xfrm>
            <a:off x="11676017" y="3826080"/>
            <a:ext cx="0" cy="1291201"/>
          </a:xfrm>
          <a:prstGeom prst="straightConnector1">
            <a:avLst/>
          </a:prstGeom>
          <a:ln w="12700" cap="rnd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05A5E5B-2920-482C-8B3A-AB6B839E49E8}"/>
              </a:ext>
            </a:extLst>
          </p:cNvPr>
          <p:cNvCxnSpPr>
            <a:cxnSpLocks/>
            <a:stCxn id="127" idx="2"/>
          </p:cNvCxnSpPr>
          <p:nvPr/>
        </p:nvCxnSpPr>
        <p:spPr>
          <a:xfrm>
            <a:off x="10699029" y="3826081"/>
            <a:ext cx="976988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Arrow: Pentagon 153">
            <a:extLst>
              <a:ext uri="{FF2B5EF4-FFF2-40B4-BE49-F238E27FC236}">
                <a16:creationId xmlns:a16="http://schemas.microsoft.com/office/drawing/2014/main" id="{732FD449-B141-4494-A9FB-1B257BA2D4FC}"/>
              </a:ext>
            </a:extLst>
          </p:cNvPr>
          <p:cNvSpPr/>
          <p:nvPr/>
        </p:nvSpPr>
        <p:spPr>
          <a:xfrm rot="5400000">
            <a:off x="9209917" y="6182973"/>
            <a:ext cx="365760" cy="365760"/>
          </a:xfrm>
          <a:prstGeom prst="homePlate">
            <a:avLst>
              <a:gd name="adj" fmla="val 373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9661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65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154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Experiment Logic Flow Chart Linear Sweep Voltammetry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Logic Flow Chart Linear Sweep Voltammetry</dc:title>
  <dc:creator>Michael Spencer</dc:creator>
  <cp:lastModifiedBy>Michael Spencer</cp:lastModifiedBy>
  <cp:revision>12</cp:revision>
  <dcterms:created xsi:type="dcterms:W3CDTF">2019-07-16T13:06:32Z</dcterms:created>
  <dcterms:modified xsi:type="dcterms:W3CDTF">2019-07-16T14:46:28Z</dcterms:modified>
</cp:coreProperties>
</file>