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31">
          <p15:clr>
            <a:srgbClr val="A4A3A4"/>
          </p15:clr>
        </p15:guide>
        <p15:guide id="2" pos="4422">
          <p15:clr>
            <a:srgbClr val="A4A3A4"/>
          </p15:clr>
        </p15:guide>
        <p15:guide id="3" pos="3947">
          <p15:clr>
            <a:srgbClr val="747775"/>
          </p15:clr>
        </p15:guide>
        <p15:guide id="4" orient="horz" pos="2889">
          <p15:clr>
            <a:srgbClr val="747775"/>
          </p15:clr>
        </p15:guide>
        <p15:guide id="5" orient="horz" pos="15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31" orient="horz"/>
        <p:guide pos="4422"/>
        <p:guide pos="3947"/>
        <p:guide pos="2889" orient="horz"/>
        <p:guide pos="151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80b1a57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80b1a57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80b1a5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80b1a5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b54f3c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b54f3c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03d7438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c03d7438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80b1a57f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b80b1a57f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80b1a57f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b80b1a57f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d16147f1f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d16147f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16147f1f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16147f1f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207ad0a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207ad0a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207ad0a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207ad0a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207ad0a1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207ad0a1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11f2540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11f2540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207ad0a1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207ad0a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d16147f1f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16147f1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d16147f1f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d16147f1f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d16147f1f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d16147f1f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207ad0a1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207ad0a1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8089b24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8089b24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8089b24b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8089b24b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038a69c8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038a69c8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8089b24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8089b24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2986a904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2986a904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2986a904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2986a904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d16147f1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d16147f1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98525" y="802275"/>
            <a:ext cx="30318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2"/>
                </a:solidFill>
                <a:latin typeface="Roboto"/>
                <a:ea typeface="Roboto"/>
                <a:cs typeface="Roboto"/>
                <a:sym typeface="Roboto"/>
              </a:rPr>
              <a:t>Estudiar, ¿paga?</a:t>
            </a:r>
            <a:endParaRPr>
              <a:solidFill>
                <a:schemeClr val="lt2"/>
              </a:solidFill>
              <a:latin typeface="Roboto"/>
              <a:ea typeface="Roboto"/>
              <a:cs typeface="Roboto"/>
              <a:sym typeface="Roboto"/>
            </a:endParaRPr>
          </a:p>
        </p:txBody>
      </p:sp>
      <p:sp>
        <p:nvSpPr>
          <p:cNvPr id="135" name="Google Shape;135;p13"/>
          <p:cNvSpPr txBox="1"/>
          <p:nvPr>
            <p:ph idx="4294967295" type="subTitle"/>
          </p:nvPr>
        </p:nvSpPr>
        <p:spPr>
          <a:xfrm>
            <a:off x="509025" y="3372825"/>
            <a:ext cx="2629200" cy="11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b="1" lang="es" sz="1722"/>
              <a:t>Autores</a:t>
            </a:r>
            <a:endParaRPr b="1" sz="1722"/>
          </a:p>
          <a:p>
            <a:pPr indent="-331628" lvl="0" marL="457200" rtl="0" algn="l">
              <a:lnSpc>
                <a:spcPct val="80000"/>
              </a:lnSpc>
              <a:spcBef>
                <a:spcPts val="1200"/>
              </a:spcBef>
              <a:spcAft>
                <a:spcPts val="0"/>
              </a:spcAft>
              <a:buClr>
                <a:schemeClr val="lt2"/>
              </a:buClr>
              <a:buSzPts val="1623"/>
              <a:buChar char="●"/>
            </a:pPr>
            <a:r>
              <a:rPr lang="es" sz="1622">
                <a:solidFill>
                  <a:schemeClr val="lt2"/>
                </a:solidFill>
              </a:rPr>
              <a:t>Giuseppe Lavarello</a:t>
            </a:r>
            <a:endParaRPr sz="1622">
              <a:solidFill>
                <a:schemeClr val="lt2"/>
              </a:solidFill>
            </a:endParaRPr>
          </a:p>
          <a:p>
            <a:pPr indent="-331628" lvl="0" marL="457200" rtl="0" algn="l">
              <a:lnSpc>
                <a:spcPct val="80000"/>
              </a:lnSpc>
              <a:spcBef>
                <a:spcPts val="0"/>
              </a:spcBef>
              <a:spcAft>
                <a:spcPts val="0"/>
              </a:spcAft>
              <a:buClr>
                <a:schemeClr val="lt2"/>
              </a:buClr>
              <a:buSzPts val="1623"/>
              <a:buChar char="●"/>
            </a:pPr>
            <a:r>
              <a:rPr lang="es" sz="1622">
                <a:solidFill>
                  <a:schemeClr val="lt2"/>
                </a:solidFill>
              </a:rPr>
              <a:t>Germán Tessmer</a:t>
            </a:r>
            <a:endParaRPr sz="1622">
              <a:solidFill>
                <a:schemeClr val="lt2"/>
              </a:solidFill>
            </a:endParaRPr>
          </a:p>
          <a:p>
            <a:pPr indent="-331628" lvl="0" marL="457200" rtl="0" algn="l">
              <a:lnSpc>
                <a:spcPct val="80000"/>
              </a:lnSpc>
              <a:spcBef>
                <a:spcPts val="0"/>
              </a:spcBef>
              <a:spcAft>
                <a:spcPts val="0"/>
              </a:spcAft>
              <a:buClr>
                <a:schemeClr val="lt2"/>
              </a:buClr>
              <a:buSzPts val="1623"/>
              <a:buChar char="●"/>
            </a:pPr>
            <a:r>
              <a:rPr lang="es" sz="1622">
                <a:solidFill>
                  <a:schemeClr val="lt2"/>
                </a:solidFill>
              </a:rPr>
              <a:t>Juan Vaca</a:t>
            </a:r>
            <a:endParaRPr sz="1522">
              <a:solidFill>
                <a:schemeClr val="lt2"/>
              </a:solidFill>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7" name="Google Shape;137;p13"/>
          <p:cNvPicPr preferRelativeResize="0"/>
          <p:nvPr/>
        </p:nvPicPr>
        <p:blipFill>
          <a:blip r:embed="rId3">
            <a:alphaModFix/>
          </a:blip>
          <a:stretch>
            <a:fillRect/>
          </a:stretch>
        </p:blipFill>
        <p:spPr>
          <a:xfrm>
            <a:off x="8321350" y="218413"/>
            <a:ext cx="612159" cy="612159"/>
          </a:xfrm>
          <a:prstGeom prst="rect">
            <a:avLst/>
          </a:prstGeom>
          <a:noFill/>
          <a:ln>
            <a:noFill/>
          </a:ln>
        </p:spPr>
      </p:pic>
      <p:pic>
        <p:nvPicPr>
          <p:cNvPr id="138" name="Google Shape;138;p13"/>
          <p:cNvPicPr preferRelativeResize="0"/>
          <p:nvPr/>
        </p:nvPicPr>
        <p:blipFill>
          <a:blip r:embed="rId4">
            <a:alphaModFix/>
          </a:blip>
          <a:stretch>
            <a:fillRect/>
          </a:stretch>
        </p:blipFill>
        <p:spPr>
          <a:xfrm>
            <a:off x="7718475" y="4606225"/>
            <a:ext cx="1393031" cy="401563"/>
          </a:xfrm>
          <a:prstGeom prst="rect">
            <a:avLst/>
          </a:prstGeom>
          <a:noFill/>
          <a:ln>
            <a:noFill/>
          </a:ln>
        </p:spPr>
      </p:pic>
      <p:sp>
        <p:nvSpPr>
          <p:cNvPr id="139" name="Google Shape;139;p13"/>
          <p:cNvSpPr txBox="1"/>
          <p:nvPr/>
        </p:nvSpPr>
        <p:spPr>
          <a:xfrm>
            <a:off x="353775" y="1520500"/>
            <a:ext cx="6967500" cy="1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rgbClr val="FFFFFF"/>
                </a:solidFill>
                <a:latin typeface="Lato"/>
                <a:ea typeface="Lato"/>
                <a:cs typeface="Lato"/>
                <a:sym typeface="Lato"/>
              </a:rPr>
              <a:t>Análisis de la relación entre nivel promedio educativo y de </a:t>
            </a:r>
            <a:r>
              <a:rPr lang="es" sz="1800">
                <a:solidFill>
                  <a:srgbClr val="FFFFFF"/>
                </a:solidFill>
                <a:latin typeface="Lato"/>
                <a:ea typeface="Lato"/>
                <a:cs typeface="Lato"/>
                <a:sym typeface="Lato"/>
              </a:rPr>
              <a:t>salarios</a:t>
            </a:r>
            <a:r>
              <a:rPr lang="es"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s" sz="1800">
                <a:solidFill>
                  <a:srgbClr val="FFFFFF"/>
                </a:solidFill>
                <a:latin typeface="Lato"/>
                <a:ea typeface="Lato"/>
                <a:cs typeface="Lato"/>
                <a:sym typeface="Lato"/>
              </a:rPr>
              <a:t>Población urbana de Argentina. 1er trimestre de 2022.</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
        <p:nvSpPr>
          <p:cNvPr id="140" name="Google Shape;140;p13"/>
          <p:cNvSpPr txBox="1"/>
          <p:nvPr/>
        </p:nvSpPr>
        <p:spPr>
          <a:xfrm>
            <a:off x="70800" y="4724600"/>
            <a:ext cx="1298400" cy="6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rgbClr val="FFFFFF"/>
                </a:solidFill>
                <a:latin typeface="Lato"/>
                <a:ea typeface="Lato"/>
                <a:cs typeface="Lato"/>
                <a:sym typeface="Lato"/>
              </a:rPr>
              <a:t>22/03/2023</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p:nvPr/>
        </p:nvSpPr>
        <p:spPr>
          <a:xfrm>
            <a:off x="67675" y="3147525"/>
            <a:ext cx="2883600" cy="18018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22"/>
          <p:cNvPicPr preferRelativeResize="0"/>
          <p:nvPr/>
        </p:nvPicPr>
        <p:blipFill>
          <a:blip r:embed="rId3">
            <a:alphaModFix/>
          </a:blip>
          <a:stretch>
            <a:fillRect/>
          </a:stretch>
        </p:blipFill>
        <p:spPr>
          <a:xfrm>
            <a:off x="67675" y="3195328"/>
            <a:ext cx="2766026" cy="1747447"/>
          </a:xfrm>
          <a:prstGeom prst="rect">
            <a:avLst/>
          </a:prstGeom>
          <a:noFill/>
          <a:ln>
            <a:noFill/>
          </a:ln>
          <a:effectLst>
            <a:outerShdw blurRad="57150" rotWithShape="0" algn="bl" dir="5400000" dist="19050">
              <a:srgbClr val="000000">
                <a:alpha val="50000"/>
              </a:srgbClr>
            </a:outerShdw>
          </a:effectLst>
        </p:spPr>
      </p:pic>
      <p:sp>
        <p:nvSpPr>
          <p:cNvPr id="251" name="Google Shape;251;p22"/>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Ingresos laborales y experiencia</a:t>
            </a:r>
            <a:endParaRPr/>
          </a:p>
        </p:txBody>
      </p:sp>
      <p:sp>
        <p:nvSpPr>
          <p:cNvPr id="252" name="Google Shape;25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53" name="Google Shape;253;p22"/>
          <p:cNvPicPr preferRelativeResize="0"/>
          <p:nvPr/>
        </p:nvPicPr>
        <p:blipFill>
          <a:blip r:embed="rId4">
            <a:alphaModFix/>
          </a:blip>
          <a:stretch>
            <a:fillRect/>
          </a:stretch>
        </p:blipFill>
        <p:spPr>
          <a:xfrm>
            <a:off x="8766075" y="83062"/>
            <a:ext cx="255066" cy="255066"/>
          </a:xfrm>
          <a:prstGeom prst="rect">
            <a:avLst/>
          </a:prstGeom>
          <a:noFill/>
          <a:ln>
            <a:noFill/>
          </a:ln>
        </p:spPr>
      </p:pic>
      <p:sp>
        <p:nvSpPr>
          <p:cNvPr id="254" name="Google Shape;254;p22"/>
          <p:cNvSpPr txBox="1"/>
          <p:nvPr/>
        </p:nvSpPr>
        <p:spPr>
          <a:xfrm>
            <a:off x="381000" y="1398988"/>
            <a:ext cx="8382000" cy="1297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a:solidFill>
                  <a:schemeClr val="lt1"/>
                </a:solidFill>
                <a:latin typeface="Lato"/>
                <a:ea typeface="Lato"/>
                <a:cs typeface="Lato"/>
                <a:sym typeface="Lato"/>
              </a:rPr>
              <a:t>Los resultados muestran que</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s">
                <a:solidFill>
                  <a:schemeClr val="lt1"/>
                </a:solidFill>
                <a:latin typeface="Lato"/>
                <a:ea typeface="Lato"/>
                <a:cs typeface="Lato"/>
                <a:sym typeface="Lato"/>
              </a:rPr>
              <a:t>Existe una leve relación positiva entre el nivel de experiencia de un individuo (medido en años) y su ingreso laboral por hora.</a:t>
            </a:r>
            <a:endParaRPr>
              <a:solidFill>
                <a:schemeClr val="lt1"/>
              </a:solidFill>
              <a:latin typeface="Lato"/>
              <a:ea typeface="Lato"/>
              <a:cs typeface="Lato"/>
              <a:sym typeface="Lato"/>
            </a:endParaRPr>
          </a:p>
          <a:p>
            <a:pPr indent="-317500" lvl="0" marL="457200" marR="0" rtl="0" algn="l">
              <a:lnSpc>
                <a:spcPct val="115000"/>
              </a:lnSpc>
              <a:spcBef>
                <a:spcPts val="0"/>
              </a:spcBef>
              <a:spcAft>
                <a:spcPts val="0"/>
              </a:spcAft>
              <a:buClr>
                <a:schemeClr val="lt1"/>
              </a:buClr>
              <a:buSzPts val="1400"/>
              <a:buFont typeface="Lato"/>
              <a:buChar char="●"/>
            </a:pPr>
            <a:r>
              <a:rPr lang="es">
                <a:solidFill>
                  <a:schemeClr val="lt1"/>
                </a:solidFill>
                <a:latin typeface="Lato"/>
                <a:ea typeface="Lato"/>
                <a:cs typeface="Lato"/>
                <a:sym typeface="Lato"/>
              </a:rPr>
              <a:t>A medida que aumenta el nivel de educación la relación por experiencia es más fuerte.</a:t>
            </a:r>
            <a:endParaRPr>
              <a:solidFill>
                <a:schemeClr val="lt1"/>
              </a:solidFill>
              <a:latin typeface="Lato"/>
              <a:ea typeface="Lato"/>
              <a:cs typeface="Lato"/>
              <a:sym typeface="Lato"/>
            </a:endParaRPr>
          </a:p>
        </p:txBody>
      </p:sp>
      <p:sp>
        <p:nvSpPr>
          <p:cNvPr id="255" name="Google Shape;255;p22"/>
          <p:cNvSpPr txBox="1"/>
          <p:nvPr/>
        </p:nvSpPr>
        <p:spPr>
          <a:xfrm>
            <a:off x="645050" y="993125"/>
            <a:ext cx="49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Que pesa más</a:t>
            </a:r>
            <a:r>
              <a:rPr lang="es">
                <a:solidFill>
                  <a:schemeClr val="lt2"/>
                </a:solidFill>
              </a:rPr>
              <a:t>, ¿el conocimiento formal o el informal?</a:t>
            </a:r>
            <a:endParaRPr>
              <a:solidFill>
                <a:schemeClr val="lt2"/>
              </a:solidFill>
            </a:endParaRPr>
          </a:p>
        </p:txBody>
      </p:sp>
      <p:sp>
        <p:nvSpPr>
          <p:cNvPr id="256" name="Google Shape;256;p22"/>
          <p:cNvSpPr txBox="1"/>
          <p:nvPr/>
        </p:nvSpPr>
        <p:spPr>
          <a:xfrm>
            <a:off x="309775" y="2868900"/>
            <a:ext cx="2604600" cy="32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2"/>
                </a:solidFill>
              </a:rPr>
              <a:t>Bajo nivel educativo</a:t>
            </a:r>
            <a:endParaRPr sz="900">
              <a:solidFill>
                <a:schemeClr val="lt2"/>
              </a:solidFill>
            </a:endParaRPr>
          </a:p>
        </p:txBody>
      </p:sp>
      <p:sp>
        <p:nvSpPr>
          <p:cNvPr id="257" name="Google Shape;257;p22"/>
          <p:cNvSpPr txBox="1"/>
          <p:nvPr/>
        </p:nvSpPr>
        <p:spPr>
          <a:xfrm>
            <a:off x="3217175" y="2868900"/>
            <a:ext cx="2604600" cy="32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2"/>
                </a:solidFill>
              </a:rPr>
              <a:t>Ni</a:t>
            </a:r>
            <a:r>
              <a:rPr lang="es" sz="900">
                <a:solidFill>
                  <a:schemeClr val="lt2"/>
                </a:solidFill>
              </a:rPr>
              <a:t>vel educativo medio</a:t>
            </a:r>
            <a:endParaRPr sz="900">
              <a:solidFill>
                <a:schemeClr val="lt2"/>
              </a:solidFill>
            </a:endParaRPr>
          </a:p>
        </p:txBody>
      </p:sp>
      <p:sp>
        <p:nvSpPr>
          <p:cNvPr id="258" name="Google Shape;258;p22"/>
          <p:cNvSpPr txBox="1"/>
          <p:nvPr/>
        </p:nvSpPr>
        <p:spPr>
          <a:xfrm>
            <a:off x="6124575" y="2868900"/>
            <a:ext cx="2604600" cy="32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2"/>
                </a:solidFill>
              </a:rPr>
              <a:t>Alto</a:t>
            </a:r>
            <a:r>
              <a:rPr lang="es" sz="900">
                <a:solidFill>
                  <a:schemeClr val="lt2"/>
                </a:solidFill>
              </a:rPr>
              <a:t> nivel educativo</a:t>
            </a:r>
            <a:endParaRPr sz="900">
              <a:solidFill>
                <a:schemeClr val="lt2"/>
              </a:solidFill>
            </a:endParaRPr>
          </a:p>
        </p:txBody>
      </p:sp>
      <p:sp>
        <p:nvSpPr>
          <p:cNvPr id="259" name="Google Shape;259;p22"/>
          <p:cNvSpPr/>
          <p:nvPr/>
        </p:nvSpPr>
        <p:spPr>
          <a:xfrm>
            <a:off x="3076625" y="3124300"/>
            <a:ext cx="2883600" cy="18018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6087475" y="3147525"/>
            <a:ext cx="2883600" cy="18018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2"/>
          <p:cNvPicPr preferRelativeResize="0"/>
          <p:nvPr/>
        </p:nvPicPr>
        <p:blipFill>
          <a:blip r:embed="rId5">
            <a:alphaModFix/>
          </a:blip>
          <a:stretch>
            <a:fillRect/>
          </a:stretch>
        </p:blipFill>
        <p:spPr>
          <a:xfrm>
            <a:off x="3076626" y="3124300"/>
            <a:ext cx="2808036" cy="1801800"/>
          </a:xfrm>
          <a:prstGeom prst="rect">
            <a:avLst/>
          </a:prstGeom>
          <a:noFill/>
          <a:ln>
            <a:noFill/>
          </a:ln>
          <a:effectLst>
            <a:outerShdw blurRad="57150" rotWithShape="0" algn="bl" dir="5400000" dist="19050">
              <a:srgbClr val="000000">
                <a:alpha val="50000"/>
              </a:srgbClr>
            </a:outerShdw>
          </a:effectLst>
        </p:spPr>
      </p:pic>
      <p:pic>
        <p:nvPicPr>
          <p:cNvPr id="262" name="Google Shape;262;p22"/>
          <p:cNvPicPr preferRelativeResize="0"/>
          <p:nvPr/>
        </p:nvPicPr>
        <p:blipFill>
          <a:blip r:embed="rId6">
            <a:alphaModFix/>
          </a:blip>
          <a:stretch>
            <a:fillRect/>
          </a:stretch>
        </p:blipFill>
        <p:spPr>
          <a:xfrm>
            <a:off x="6161775" y="3124301"/>
            <a:ext cx="2766025" cy="177484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p:nvPr/>
        </p:nvSpPr>
        <p:spPr>
          <a:xfrm>
            <a:off x="4191775" y="1994900"/>
            <a:ext cx="4756500" cy="23652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s" sz="2545">
                <a:solidFill>
                  <a:schemeClr val="lt1"/>
                </a:solidFill>
                <a:latin typeface="Roboto"/>
                <a:ea typeface="Roboto"/>
                <a:cs typeface="Roboto"/>
                <a:sym typeface="Roboto"/>
              </a:rPr>
              <a:t>Ingresos laborales, ingreso familiar y género</a:t>
            </a:r>
            <a:endParaRPr/>
          </a:p>
        </p:txBody>
      </p:sp>
      <p:sp>
        <p:nvSpPr>
          <p:cNvPr id="269" name="Google Shape;26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0" name="Google Shape;270;p23"/>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71" name="Google Shape;271;p23"/>
          <p:cNvSpPr txBox="1"/>
          <p:nvPr/>
        </p:nvSpPr>
        <p:spPr>
          <a:xfrm>
            <a:off x="7459500" y="532475"/>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¿Hay brecha?</a:t>
            </a:r>
            <a:endParaRPr>
              <a:solidFill>
                <a:schemeClr val="lt2"/>
              </a:solidFill>
            </a:endParaRPr>
          </a:p>
        </p:txBody>
      </p:sp>
      <p:pic>
        <p:nvPicPr>
          <p:cNvPr id="272" name="Google Shape;272;p23"/>
          <p:cNvPicPr preferRelativeResize="0"/>
          <p:nvPr/>
        </p:nvPicPr>
        <p:blipFill>
          <a:blip r:embed="rId4">
            <a:alphaModFix/>
          </a:blip>
          <a:stretch>
            <a:fillRect/>
          </a:stretch>
        </p:blipFill>
        <p:spPr>
          <a:xfrm>
            <a:off x="4262493" y="1994900"/>
            <a:ext cx="4566992" cy="2311380"/>
          </a:xfrm>
          <a:prstGeom prst="rect">
            <a:avLst/>
          </a:prstGeom>
          <a:noFill/>
          <a:ln>
            <a:noFill/>
          </a:ln>
        </p:spPr>
      </p:pic>
      <p:sp>
        <p:nvSpPr>
          <p:cNvPr id="273" name="Google Shape;273;p23"/>
          <p:cNvSpPr txBox="1"/>
          <p:nvPr/>
        </p:nvSpPr>
        <p:spPr>
          <a:xfrm>
            <a:off x="86725" y="1044063"/>
            <a:ext cx="4044900" cy="32622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s" sz="1600">
                <a:solidFill>
                  <a:schemeClr val="lt1"/>
                </a:solidFill>
                <a:latin typeface="Lato"/>
                <a:ea typeface="Lato"/>
                <a:cs typeface="Lato"/>
                <a:sym typeface="Lato"/>
              </a:rPr>
              <a:t>Los resultados muestran que:</a:t>
            </a:r>
            <a:endParaRPr sz="1600">
              <a:solidFill>
                <a:schemeClr val="lt1"/>
              </a:solidFill>
              <a:latin typeface="Lato"/>
              <a:ea typeface="Lato"/>
              <a:cs typeface="Lato"/>
              <a:sym typeface="Lato"/>
            </a:endParaRPr>
          </a:p>
          <a:p>
            <a:pPr indent="-330200" lvl="0" marL="457200" marR="0" rtl="0" algn="l">
              <a:lnSpc>
                <a:spcPct val="115000"/>
              </a:lnSpc>
              <a:spcBef>
                <a:spcPts val="1200"/>
              </a:spcBef>
              <a:spcAft>
                <a:spcPts val="0"/>
              </a:spcAft>
              <a:buClr>
                <a:schemeClr val="lt1"/>
              </a:buClr>
              <a:buSzPts val="1600"/>
              <a:buFont typeface="Lato"/>
              <a:buChar char="●"/>
            </a:pPr>
            <a:r>
              <a:rPr lang="es" sz="1600">
                <a:solidFill>
                  <a:schemeClr val="lt1"/>
                </a:solidFill>
                <a:latin typeface="Lato"/>
                <a:ea typeface="Lato"/>
                <a:cs typeface="Lato"/>
                <a:sym typeface="Lato"/>
              </a:rPr>
              <a:t>No parece identificarse una relación lineal entre el ingreso real laboral por hora y el ingreso real familiar per cápita, la que además presenta una alta dispersión de los datos. </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1000"/>
              </a:spcAft>
              <a:buClr>
                <a:schemeClr val="lt1"/>
              </a:buClr>
              <a:buSzPts val="1600"/>
              <a:buFont typeface="Lato"/>
              <a:buChar char="●"/>
            </a:pPr>
            <a:r>
              <a:rPr lang="es" sz="1600">
                <a:solidFill>
                  <a:schemeClr val="lt1"/>
                </a:solidFill>
                <a:latin typeface="Lato"/>
                <a:ea typeface="Lato"/>
                <a:cs typeface="Lato"/>
                <a:sym typeface="Lato"/>
              </a:rPr>
              <a:t>El resto del ingreso de la familia medido en términos per cápita, no parece influir en el ingreso laboral por hora de cada individuo.</a:t>
            </a:r>
            <a:r>
              <a:rPr lang="es" sz="1200">
                <a:solidFill>
                  <a:srgbClr val="D5D5D5"/>
                </a:solidFill>
                <a:highlight>
                  <a:srgbClr val="383838"/>
                </a:highlight>
                <a:latin typeface="Roboto"/>
                <a:ea typeface="Roboto"/>
                <a:cs typeface="Roboto"/>
                <a:sym typeface="Roboto"/>
              </a:rPr>
              <a:t> </a:t>
            </a:r>
            <a:endParaRPr sz="1000">
              <a:solidFill>
                <a:srgbClr val="D5D5D5"/>
              </a:solidFill>
              <a:highlight>
                <a:srgbClr val="383838"/>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p:nvPr/>
        </p:nvSpPr>
        <p:spPr>
          <a:xfrm>
            <a:off x="0" y="2258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Insights sobre variables originales</a:t>
            </a:r>
            <a:endParaRPr/>
          </a:p>
        </p:txBody>
      </p:sp>
      <p:sp>
        <p:nvSpPr>
          <p:cNvPr id="279" name="Google Shape;279;p24"/>
          <p:cNvSpPr txBox="1"/>
          <p:nvPr>
            <p:ph idx="4294967295" type="body"/>
          </p:nvPr>
        </p:nvSpPr>
        <p:spPr>
          <a:xfrm>
            <a:off x="283575" y="1208850"/>
            <a:ext cx="8256600" cy="35292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lang="es" sz="1600"/>
              <a:t>La población inactiva no es relevante en los objetivos de este estudio.</a:t>
            </a:r>
            <a:endParaRPr sz="1600"/>
          </a:p>
          <a:p>
            <a:pPr indent="-330200" lvl="0" marL="457200" rtl="0" algn="l">
              <a:spcBef>
                <a:spcPts val="0"/>
              </a:spcBef>
              <a:spcAft>
                <a:spcPts val="0"/>
              </a:spcAft>
              <a:buSzPts val="1600"/>
              <a:buChar char="●"/>
            </a:pPr>
            <a:r>
              <a:rPr lang="es" sz="1600"/>
              <a:t>Es necesario preservar la distribución asimétrica del ingreso, para tener una correcta caracterización del problema.</a:t>
            </a:r>
            <a:endParaRPr sz="1600"/>
          </a:p>
          <a:p>
            <a:pPr indent="-330200" lvl="0" marL="457200" rtl="0" algn="l">
              <a:spcBef>
                <a:spcPts val="0"/>
              </a:spcBef>
              <a:spcAft>
                <a:spcPts val="0"/>
              </a:spcAft>
              <a:buSzPts val="1600"/>
              <a:buChar char="●"/>
            </a:pPr>
            <a:r>
              <a:rPr lang="es" sz="1600"/>
              <a:t>Es necesario expresar los ingresos bajo un mismo soporte de tiempo dedicado a obtener el ingreso en el mercado laboral.</a:t>
            </a:r>
            <a:endParaRPr sz="1600"/>
          </a:p>
          <a:p>
            <a:pPr indent="-330200" lvl="0" marL="457200" rtl="0" algn="l">
              <a:spcBef>
                <a:spcPts val="0"/>
              </a:spcBef>
              <a:spcAft>
                <a:spcPts val="0"/>
              </a:spcAft>
              <a:buSzPts val="1600"/>
              <a:buChar char="●"/>
            </a:pPr>
            <a:r>
              <a:rPr lang="es" sz="1600"/>
              <a:t>Para analizar la relación entre nivel de estudios e ingresos, debería imponerse a la población un límite de edad, de forma tal que se descarten a aquellos individuos de los que se espera que sean inactivos dado su nivel de estudios.</a:t>
            </a:r>
            <a:endParaRPr sz="1600"/>
          </a:p>
          <a:p>
            <a:pPr indent="-330200" lvl="0" marL="457200" rtl="0" algn="l">
              <a:spcBef>
                <a:spcPts val="0"/>
              </a:spcBef>
              <a:spcAft>
                <a:spcPts val="0"/>
              </a:spcAft>
              <a:buSzPts val="1600"/>
              <a:buChar char="●"/>
            </a:pPr>
            <a:r>
              <a:rPr lang="es" sz="1600"/>
              <a:t>La clasificación que brinda por defecto la EPH no incluye nivel de estudios terciarios completos e incompletos. Una mejor caracterización de la población debería incluirlos.</a:t>
            </a:r>
            <a:endParaRPr sz="1600"/>
          </a:p>
          <a:p>
            <a:pPr indent="-330200" lvl="0" marL="457200" rtl="0" algn="l">
              <a:spcBef>
                <a:spcPts val="0"/>
              </a:spcBef>
              <a:spcAft>
                <a:spcPts val="0"/>
              </a:spcAft>
              <a:buSzPts val="1600"/>
              <a:buChar char="●"/>
            </a:pPr>
            <a:r>
              <a:rPr lang="es" sz="1600"/>
              <a:t>Un modelo que muestre la relación entre nivel de ingresos y de estudios, debería incluir otras variables explicativas que </a:t>
            </a:r>
            <a:r>
              <a:rPr lang="es" sz="1600"/>
              <a:t>inciden</a:t>
            </a:r>
            <a:r>
              <a:rPr lang="es" sz="1600"/>
              <a:t> en la primera.</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SzPts val="275"/>
              <a:buNone/>
            </a:pPr>
            <a:r>
              <a:t/>
            </a:r>
            <a:endParaRPr sz="1325"/>
          </a:p>
        </p:txBody>
      </p:sp>
      <p:sp>
        <p:nvSpPr>
          <p:cNvPr id="280" name="Google Shape;28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1" name="Google Shape;281;p24"/>
          <p:cNvPicPr preferRelativeResize="0"/>
          <p:nvPr/>
        </p:nvPicPr>
        <p:blipFill>
          <a:blip r:embed="rId3">
            <a:alphaModFix/>
          </a:blip>
          <a:stretch>
            <a:fillRect/>
          </a:stretch>
        </p:blipFill>
        <p:spPr>
          <a:xfrm>
            <a:off x="8766075" y="83062"/>
            <a:ext cx="255066" cy="2550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p:nvPr/>
        </p:nvSpPr>
        <p:spPr>
          <a:xfrm>
            <a:off x="15125" y="239400"/>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Insights sobre variables transformadas</a:t>
            </a:r>
            <a:endParaRPr/>
          </a:p>
        </p:txBody>
      </p:sp>
      <p:sp>
        <p:nvSpPr>
          <p:cNvPr id="287" name="Google Shape;28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8" name="Google Shape;288;p25"/>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89" name="Google Shape;289;p25"/>
          <p:cNvSpPr/>
          <p:nvPr/>
        </p:nvSpPr>
        <p:spPr>
          <a:xfrm>
            <a:off x="0" y="83820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latin typeface="Lato"/>
                <a:ea typeface="Lato"/>
                <a:cs typeface="Lato"/>
                <a:sym typeface="Lato"/>
              </a:rPr>
              <a:t>    </a:t>
            </a:r>
            <a:r>
              <a:rPr lang="es">
                <a:solidFill>
                  <a:schemeClr val="lt1"/>
                </a:solidFill>
                <a:latin typeface="Lato"/>
                <a:ea typeface="Lato"/>
                <a:cs typeface="Lato"/>
                <a:sym typeface="Lato"/>
              </a:rPr>
              <a:t>Nivel</a:t>
            </a:r>
            <a:r>
              <a:rPr lang="es">
                <a:solidFill>
                  <a:schemeClr val="lt1"/>
                </a:solidFill>
                <a:latin typeface="Lato"/>
                <a:ea typeface="Lato"/>
                <a:cs typeface="Lato"/>
                <a:sym typeface="Lato"/>
              </a:rPr>
              <a:t> </a:t>
            </a:r>
            <a:r>
              <a:rPr lang="es">
                <a:solidFill>
                  <a:schemeClr val="lt1"/>
                </a:solidFill>
                <a:latin typeface="Lato"/>
                <a:ea typeface="Lato"/>
                <a:cs typeface="Lato"/>
                <a:sym typeface="Lato"/>
              </a:rPr>
              <a:t>educativo</a:t>
            </a:r>
            <a:endParaRPr>
              <a:solidFill>
                <a:schemeClr val="lt1"/>
              </a:solidFill>
              <a:latin typeface="Lato"/>
              <a:ea typeface="Lato"/>
              <a:cs typeface="Lato"/>
              <a:sym typeface="Lato"/>
            </a:endParaRPr>
          </a:p>
        </p:txBody>
      </p:sp>
      <p:sp>
        <p:nvSpPr>
          <p:cNvPr id="290" name="Google Shape;290;p25"/>
          <p:cNvSpPr/>
          <p:nvPr/>
        </p:nvSpPr>
        <p:spPr>
          <a:xfrm>
            <a:off x="0" y="3518425"/>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dk1"/>
                </a:solidFill>
              </a:rPr>
              <a:t>    </a:t>
            </a:r>
            <a:r>
              <a:rPr lang="es" sz="1500">
                <a:solidFill>
                  <a:schemeClr val="lt1"/>
                </a:solidFill>
                <a:latin typeface="Lato"/>
                <a:ea typeface="Lato"/>
                <a:cs typeface="Lato"/>
                <a:sym typeface="Lato"/>
              </a:rPr>
              <a:t>Experiencia</a:t>
            </a:r>
            <a:endParaRPr>
              <a:solidFill>
                <a:schemeClr val="dk1"/>
              </a:solidFill>
            </a:endParaRPr>
          </a:p>
        </p:txBody>
      </p:sp>
      <p:sp>
        <p:nvSpPr>
          <p:cNvPr id="291" name="Google Shape;291;p25"/>
          <p:cNvSpPr txBox="1"/>
          <p:nvPr>
            <p:ph idx="4294967295" type="body"/>
          </p:nvPr>
        </p:nvSpPr>
        <p:spPr>
          <a:xfrm>
            <a:off x="15125" y="1295950"/>
            <a:ext cx="8841000" cy="2125200"/>
          </a:xfrm>
          <a:prstGeom prst="rect">
            <a:avLst/>
          </a:prstGeom>
        </p:spPr>
        <p:txBody>
          <a:bodyPr anchorCtr="0" anchor="t" bIns="91425" lIns="91425" spcFirstLastPara="1" rIns="91425" wrap="square" tIns="91425">
            <a:noAutofit/>
          </a:bodyPr>
          <a:lstStyle/>
          <a:p>
            <a:pPr indent="-311150" lvl="0" marL="914400" rtl="0" algn="l">
              <a:spcBef>
                <a:spcPts val="1200"/>
              </a:spcBef>
              <a:spcAft>
                <a:spcPts val="0"/>
              </a:spcAft>
              <a:buSzPts val="1300"/>
              <a:buChar char="●"/>
            </a:pPr>
            <a:r>
              <a:rPr lang="es"/>
              <a:t>Quienes obtuvieron secundaria completa representan un poco más de 30% de esta población, seguidos por aproximadamente 18% de personas con estudios </a:t>
            </a:r>
            <a:r>
              <a:rPr lang="es"/>
              <a:t>secundarios</a:t>
            </a:r>
            <a:r>
              <a:rPr lang="es"/>
              <a:t> incompletos.</a:t>
            </a:r>
            <a:endParaRPr/>
          </a:p>
          <a:p>
            <a:pPr indent="-311150" lvl="0" marL="914400" rtl="0" algn="l">
              <a:spcBef>
                <a:spcPts val="0"/>
              </a:spcBef>
              <a:spcAft>
                <a:spcPts val="0"/>
              </a:spcAft>
              <a:buSzPts val="1300"/>
              <a:buChar char="●"/>
            </a:pPr>
            <a:r>
              <a:rPr lang="es"/>
              <a:t>Al discriminarse por estudios terciarios la participación de individuos con estudios universitarios (completos e incompletos) de la clasificación original </a:t>
            </a:r>
            <a:r>
              <a:rPr lang="es"/>
              <a:t>disminuye</a:t>
            </a:r>
            <a:r>
              <a:rPr lang="es"/>
              <a:t> en su participación.</a:t>
            </a:r>
            <a:endParaRPr/>
          </a:p>
          <a:p>
            <a:pPr indent="-311150" lvl="0" marL="914400" rtl="0" algn="l">
              <a:spcBef>
                <a:spcPts val="0"/>
              </a:spcBef>
              <a:spcAft>
                <a:spcPts val="0"/>
              </a:spcAft>
              <a:buSzPts val="1300"/>
              <a:buChar char="●"/>
            </a:pPr>
            <a:r>
              <a:rPr lang="es"/>
              <a:t>La participación de individuos con estudios primarios </a:t>
            </a:r>
            <a:r>
              <a:rPr lang="es"/>
              <a:t>incompletos</a:t>
            </a:r>
            <a:r>
              <a:rPr lang="es"/>
              <a:t> es mayor a la de individuos con estudios universitarios completos.</a:t>
            </a:r>
            <a:endParaRPr/>
          </a:p>
          <a:p>
            <a:pPr indent="-311150" lvl="0" marL="914400" rtl="0" algn="l">
              <a:spcBef>
                <a:spcPts val="0"/>
              </a:spcBef>
              <a:spcAft>
                <a:spcPts val="0"/>
              </a:spcAft>
              <a:buSzPts val="1300"/>
              <a:buChar char="●"/>
            </a:pPr>
            <a:r>
              <a:rPr lang="es"/>
              <a:t>Al incorporarse los niveles terciarios en el análisis, se identifica el patrón de que a mayor nivel de estudios, mayor ingreso laboral.</a:t>
            </a:r>
            <a:endParaRPr/>
          </a:p>
          <a:p>
            <a:pPr indent="0" lvl="0" marL="0" rtl="0" algn="l">
              <a:lnSpc>
                <a:spcPct val="95000"/>
              </a:lnSpc>
              <a:spcBef>
                <a:spcPts val="1200"/>
              </a:spcBef>
              <a:spcAft>
                <a:spcPts val="1200"/>
              </a:spcAft>
              <a:buSzPts val="275"/>
              <a:buNone/>
            </a:pPr>
            <a:r>
              <a:t/>
            </a:r>
            <a:endParaRPr/>
          </a:p>
        </p:txBody>
      </p:sp>
      <p:sp>
        <p:nvSpPr>
          <p:cNvPr id="292" name="Google Shape;292;p25"/>
          <p:cNvSpPr txBox="1"/>
          <p:nvPr>
            <p:ph idx="4294967295" type="body"/>
          </p:nvPr>
        </p:nvSpPr>
        <p:spPr>
          <a:xfrm>
            <a:off x="180150" y="3908200"/>
            <a:ext cx="8841000" cy="947400"/>
          </a:xfrm>
          <a:prstGeom prst="rect">
            <a:avLst/>
          </a:prstGeom>
        </p:spPr>
        <p:txBody>
          <a:bodyPr anchorCtr="0" anchor="t" bIns="91425" lIns="91425" spcFirstLastPara="1" rIns="91425" wrap="square" tIns="91425">
            <a:noAutofit/>
          </a:bodyPr>
          <a:lstStyle/>
          <a:p>
            <a:pPr indent="-311150" lvl="0" marL="914400" rtl="0" algn="l">
              <a:spcBef>
                <a:spcPts val="1200"/>
              </a:spcBef>
              <a:spcAft>
                <a:spcPts val="0"/>
              </a:spcAft>
              <a:buSzPts val="1300"/>
              <a:buChar char="●"/>
            </a:pPr>
            <a:r>
              <a:rPr lang="es"/>
              <a:t>Cuando se controla por nivel educativo, se aprecia una tendencia levemente positiva entre los años de experiencia potencial y el ingreso laboral por hora.</a:t>
            </a:r>
            <a:endParaRPr/>
          </a:p>
          <a:p>
            <a:pPr indent="-311150" lvl="0" marL="914400" rtl="0" algn="l">
              <a:spcBef>
                <a:spcPts val="0"/>
              </a:spcBef>
              <a:spcAft>
                <a:spcPts val="0"/>
              </a:spcAft>
              <a:buSzPts val="1300"/>
              <a:buChar char="●"/>
            </a:pPr>
            <a:r>
              <a:rPr lang="es"/>
              <a:t>A medida que se sube de nivel educativo, dicha tendencia se acentúa. Esto indica que el rendimiento de la experiencia de un individuo más formado genera mayor rendimiento en términos de ingreso laboral.</a:t>
            </a:r>
            <a:endParaRPr/>
          </a:p>
          <a:p>
            <a:pPr indent="0" lvl="0" marL="0" rtl="0" algn="l">
              <a:lnSpc>
                <a:spcPct val="95000"/>
              </a:lnSpc>
              <a:spcBef>
                <a:spcPts val="1200"/>
              </a:spcBef>
              <a:spcAft>
                <a:spcPts val="0"/>
              </a:spcAft>
              <a:buNone/>
            </a:pPr>
            <a:r>
              <a:t/>
            </a:r>
            <a:endParaRPr/>
          </a:p>
          <a:p>
            <a:pPr indent="0" lvl="0" marL="0" rtl="0" algn="l">
              <a:lnSpc>
                <a:spcPct val="95000"/>
              </a:lnSpc>
              <a:spcBef>
                <a:spcPts val="1200"/>
              </a:spcBef>
              <a:spcAft>
                <a:spcPts val="1200"/>
              </a:spcAft>
              <a:buSzPts val="275"/>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Insights sobre variables transformadas</a:t>
            </a:r>
            <a:endParaRPr/>
          </a:p>
        </p:txBody>
      </p:sp>
      <p:sp>
        <p:nvSpPr>
          <p:cNvPr id="298" name="Google Shape;29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99" name="Google Shape;299;p26"/>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00" name="Google Shape;300;p26"/>
          <p:cNvSpPr/>
          <p:nvPr/>
        </p:nvSpPr>
        <p:spPr>
          <a:xfrm>
            <a:off x="0" y="83820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500">
                <a:solidFill>
                  <a:schemeClr val="lt1"/>
                </a:solidFill>
                <a:latin typeface="Lato"/>
                <a:ea typeface="Lato"/>
                <a:cs typeface="Lato"/>
                <a:sym typeface="Lato"/>
              </a:rPr>
              <a:t>Género</a:t>
            </a:r>
            <a:endParaRPr>
              <a:solidFill>
                <a:schemeClr val="dk1"/>
              </a:solidFill>
            </a:endParaRPr>
          </a:p>
        </p:txBody>
      </p:sp>
      <p:sp>
        <p:nvSpPr>
          <p:cNvPr id="301" name="Google Shape;301;p26"/>
          <p:cNvSpPr txBox="1"/>
          <p:nvPr>
            <p:ph idx="4294967295" type="body"/>
          </p:nvPr>
        </p:nvSpPr>
        <p:spPr>
          <a:xfrm>
            <a:off x="233475" y="1300075"/>
            <a:ext cx="8266800" cy="36078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s" sz="1500"/>
              <a:t>Existe un sesgo en base al género en lo que respecta al tiempo dedicado al mercado laboral, que penaliza a las mujeres. Esto lleva a dos hipótesis no excluyentes:</a:t>
            </a:r>
            <a:br>
              <a:rPr lang="es" sz="1500"/>
            </a:br>
            <a:endParaRPr sz="1500"/>
          </a:p>
          <a:p>
            <a:pPr indent="-323850" lvl="1" marL="914400" rtl="0" algn="l">
              <a:lnSpc>
                <a:spcPct val="95000"/>
              </a:lnSpc>
              <a:spcBef>
                <a:spcPts val="0"/>
              </a:spcBef>
              <a:spcAft>
                <a:spcPts val="0"/>
              </a:spcAft>
              <a:buSzPts val="1500"/>
              <a:buChar char="○"/>
            </a:pPr>
            <a:r>
              <a:rPr lang="es" sz="1500"/>
              <a:t>Que exista discriminación a la entrada del mercado laboral contra las mujeres, que se resuelve en la oferta de puestos laborales con menor carga horaria (sub-empleo).</a:t>
            </a:r>
            <a:endParaRPr sz="1500"/>
          </a:p>
          <a:p>
            <a:pPr indent="-323850" lvl="1" marL="914400" rtl="0" algn="l">
              <a:lnSpc>
                <a:spcPct val="95000"/>
              </a:lnSpc>
              <a:spcBef>
                <a:spcPts val="0"/>
              </a:spcBef>
              <a:spcAft>
                <a:spcPts val="0"/>
              </a:spcAft>
              <a:buSzPts val="1500"/>
              <a:buChar char="○"/>
            </a:pPr>
            <a:r>
              <a:rPr lang="es" sz="1500"/>
              <a:t>Que por parte de la demanda, las mujeres se </a:t>
            </a:r>
            <a:r>
              <a:rPr lang="es" sz="1500"/>
              <a:t>auto seleccionen</a:t>
            </a:r>
            <a:r>
              <a:rPr lang="es" sz="1500"/>
              <a:t> para tomar puestos de trabajo con menor carga horaria. Lo cual podría ser por:</a:t>
            </a:r>
            <a:br>
              <a:rPr lang="es" sz="1500"/>
            </a:br>
            <a:endParaRPr sz="1500"/>
          </a:p>
          <a:p>
            <a:pPr indent="-323850" lvl="2" marL="1371600" rtl="0" algn="l">
              <a:lnSpc>
                <a:spcPct val="95000"/>
              </a:lnSpc>
              <a:spcBef>
                <a:spcPts val="0"/>
              </a:spcBef>
              <a:spcAft>
                <a:spcPts val="0"/>
              </a:spcAft>
              <a:buSzPts val="1500"/>
              <a:buChar char="■"/>
            </a:pPr>
            <a:r>
              <a:rPr lang="es" sz="1500"/>
              <a:t>Que el mecanismo de discriminación provenga no del mercado laboral, sino del mandato cultural.</a:t>
            </a:r>
            <a:endParaRPr sz="1500"/>
          </a:p>
          <a:p>
            <a:pPr indent="-323850" lvl="2" marL="1371600" rtl="0" algn="l">
              <a:lnSpc>
                <a:spcPct val="95000"/>
              </a:lnSpc>
              <a:spcBef>
                <a:spcPts val="0"/>
              </a:spcBef>
              <a:spcAft>
                <a:spcPts val="0"/>
              </a:spcAft>
              <a:buSzPts val="1500"/>
              <a:buChar char="■"/>
            </a:pPr>
            <a:r>
              <a:rPr lang="es" sz="1500"/>
              <a:t>Que exista una decisión por parte de las mujeres a tomar puestos laborales con menor carga horaria. Este último escenario abre dos nuevas hipótesis:</a:t>
            </a:r>
            <a:br>
              <a:rPr lang="es" sz="1500"/>
            </a:br>
            <a:endParaRPr sz="1500"/>
          </a:p>
          <a:p>
            <a:pPr indent="-323850" lvl="3" marL="1828800" rtl="0" algn="l">
              <a:lnSpc>
                <a:spcPct val="95000"/>
              </a:lnSpc>
              <a:spcBef>
                <a:spcPts val="0"/>
              </a:spcBef>
              <a:spcAft>
                <a:spcPts val="0"/>
              </a:spcAft>
              <a:buSzPts val="1500"/>
              <a:buChar char="●"/>
            </a:pPr>
            <a:r>
              <a:rPr lang="es" sz="1500"/>
              <a:t>Qué en términos del hogar exista un cálculo costo-beneficio donde el miembro que obtenga el mayor ingreso por hora trabaje más activamente.</a:t>
            </a:r>
            <a:endParaRPr sz="1500"/>
          </a:p>
          <a:p>
            <a:pPr indent="-323850" lvl="3" marL="1828800" rtl="0" algn="l">
              <a:lnSpc>
                <a:spcPct val="95000"/>
              </a:lnSpc>
              <a:spcBef>
                <a:spcPts val="0"/>
              </a:spcBef>
              <a:spcAft>
                <a:spcPts val="0"/>
              </a:spcAft>
              <a:buSzPts val="1500"/>
              <a:buChar char="●"/>
            </a:pPr>
            <a:r>
              <a:rPr lang="es" sz="1500"/>
              <a:t>Qué refleje una cuestión de preferencias.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Modelo de regresión</a:t>
            </a:r>
            <a:endParaRPr/>
          </a:p>
        </p:txBody>
      </p:sp>
      <p:sp>
        <p:nvSpPr>
          <p:cNvPr id="307" name="Google Shape;30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8" name="Google Shape;308;p27"/>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09" name="Google Shape;309;p27"/>
          <p:cNvSpPr txBox="1"/>
          <p:nvPr>
            <p:ph idx="4294967295" type="body"/>
          </p:nvPr>
        </p:nvSpPr>
        <p:spPr>
          <a:xfrm>
            <a:off x="103050" y="1064650"/>
            <a:ext cx="8499000" cy="37800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0"/>
              </a:spcAft>
              <a:buNone/>
            </a:pPr>
            <a:r>
              <a:rPr lang="es" sz="1400"/>
              <a:t>Se utilizará un modelo de regresión para la estimación empírica de los retornos de la educación,  se basa en la ecuación de Mincer, proveniente de la literatura económica. La misma propone que el ingreso laboral depende de la acumulación de capital humano de un individuo y plantea lo siguiente:</a:t>
            </a:r>
            <a:endParaRPr sz="1400"/>
          </a:p>
          <a:p>
            <a:pPr indent="0" lvl="0" marL="0" marR="0" rtl="0" algn="l">
              <a:lnSpc>
                <a:spcPct val="95000"/>
              </a:lnSpc>
              <a:spcBef>
                <a:spcPts val="0"/>
              </a:spcBef>
              <a:spcAft>
                <a:spcPts val="0"/>
              </a:spcAft>
              <a:buNone/>
            </a:pPr>
            <a:r>
              <a:t/>
            </a:r>
            <a:endParaRPr sz="1400"/>
          </a:p>
          <a:p>
            <a:pPr indent="0" lvl="0" marL="0" rtl="0" algn="ctr">
              <a:lnSpc>
                <a:spcPct val="115000"/>
              </a:lnSpc>
              <a:spcBef>
                <a:spcPts val="0"/>
              </a:spcBef>
              <a:spcAft>
                <a:spcPts val="0"/>
              </a:spcAft>
              <a:buNone/>
            </a:pPr>
            <a:r>
              <a:rPr lang="es" sz="1500"/>
              <a:t>l𝓃(𝔀ᵢ)=𝛂ᵢ+𝛃𝐄ᵢ+𝛄𝑥ᵢ</a:t>
            </a:r>
            <a:r>
              <a:rPr baseline="30000" lang="es" sz="1500"/>
              <a:t>2</a:t>
            </a:r>
            <a:r>
              <a:rPr lang="es" sz="1500"/>
              <a:t>+𝛉𝑠ᵢ+𝑟X</a:t>
            </a:r>
            <a:r>
              <a:rPr lang="es" sz="1500"/>
              <a:t>ᵢ</a:t>
            </a:r>
            <a:r>
              <a:rPr lang="es" sz="1500"/>
              <a:t>+𝛍ᵢ</a:t>
            </a:r>
            <a:endParaRPr sz="1200">
              <a:solidFill>
                <a:srgbClr val="D5D5D5"/>
              </a:solidFill>
              <a:highlight>
                <a:srgbClr val="383838"/>
              </a:highlight>
              <a:latin typeface="Roboto"/>
              <a:ea typeface="Roboto"/>
              <a:cs typeface="Roboto"/>
              <a:sym typeface="Roboto"/>
            </a:endParaRPr>
          </a:p>
          <a:p>
            <a:pPr indent="0" lvl="0" marL="0" marR="0" rtl="0" algn="l">
              <a:lnSpc>
                <a:spcPct val="95000"/>
              </a:lnSpc>
              <a:spcBef>
                <a:spcPts val="0"/>
              </a:spcBef>
              <a:spcAft>
                <a:spcPts val="0"/>
              </a:spcAft>
              <a:buNone/>
            </a:pPr>
            <a:r>
              <a:rPr lang="es" sz="1200"/>
              <a:t>donde:</a:t>
            </a:r>
            <a:endParaRPr sz="1200"/>
          </a:p>
          <a:p>
            <a:pPr indent="-304800" lvl="0" marL="457200" marR="0" rtl="0" algn="l">
              <a:lnSpc>
                <a:spcPct val="95000"/>
              </a:lnSpc>
              <a:spcBef>
                <a:spcPts val="0"/>
              </a:spcBef>
              <a:spcAft>
                <a:spcPts val="0"/>
              </a:spcAft>
              <a:buSzPts val="1200"/>
              <a:buFont typeface="Roboto"/>
              <a:buChar char="●"/>
            </a:pPr>
            <a:r>
              <a:rPr lang="es" sz="1200"/>
              <a:t>𝓁𝓃(𝔀ᵢ) es el logaritmo del ingreso laboral por hora del individuo i, por período</a:t>
            </a:r>
            <a:endParaRPr sz="1200"/>
          </a:p>
          <a:p>
            <a:pPr indent="-304800" lvl="0" marL="457200" marR="0" rtl="0" algn="l">
              <a:lnSpc>
                <a:spcPct val="95000"/>
              </a:lnSpc>
              <a:spcBef>
                <a:spcPts val="0"/>
              </a:spcBef>
              <a:spcAft>
                <a:spcPts val="0"/>
              </a:spcAft>
              <a:buSzPts val="1200"/>
              <a:buFont typeface="Roboto"/>
              <a:buChar char="●"/>
            </a:pPr>
            <a:r>
              <a:rPr lang="es" sz="1200"/>
              <a:t>𝛂ᵢ es una constante.</a:t>
            </a:r>
            <a:endParaRPr sz="1200"/>
          </a:p>
          <a:p>
            <a:pPr indent="-304800" lvl="0" marL="457200" marR="0" rtl="0" algn="l">
              <a:lnSpc>
                <a:spcPct val="95000"/>
              </a:lnSpc>
              <a:spcBef>
                <a:spcPts val="0"/>
              </a:spcBef>
              <a:spcAft>
                <a:spcPts val="0"/>
              </a:spcAft>
              <a:buSzPts val="1200"/>
              <a:buFont typeface="Roboto"/>
              <a:buChar char="●"/>
            </a:pPr>
            <a:r>
              <a:rPr lang="es" sz="1200"/>
              <a:t>𝐄ᵢ es una medida del máximo nivel de educación alcanzado.</a:t>
            </a:r>
            <a:endParaRPr sz="1200"/>
          </a:p>
          <a:p>
            <a:pPr indent="-304800" lvl="0" marL="457200" marR="0" rtl="0" algn="l">
              <a:lnSpc>
                <a:spcPct val="95000"/>
              </a:lnSpc>
              <a:spcBef>
                <a:spcPts val="0"/>
              </a:spcBef>
              <a:spcAft>
                <a:spcPts val="0"/>
              </a:spcAft>
              <a:buSzPts val="1200"/>
              <a:buFont typeface="Roboto"/>
              <a:buChar char="●"/>
            </a:pPr>
            <a:r>
              <a:rPr lang="es" sz="1200"/>
              <a:t>𝑥ᵢ es una medida de la experiencia laboral.</a:t>
            </a:r>
            <a:endParaRPr sz="1200"/>
          </a:p>
          <a:p>
            <a:pPr indent="-304800" lvl="0" marL="457200" marR="0" rtl="0" algn="l">
              <a:lnSpc>
                <a:spcPct val="95000"/>
              </a:lnSpc>
              <a:spcBef>
                <a:spcPts val="0"/>
              </a:spcBef>
              <a:spcAft>
                <a:spcPts val="0"/>
              </a:spcAft>
              <a:buSzPts val="1200"/>
              <a:buFont typeface="Roboto"/>
              <a:buChar char="●"/>
            </a:pPr>
            <a:r>
              <a:rPr lang="es" sz="1200"/>
              <a:t>𝑥ᵢ2 concavidad del perfil de ingresos a lo largo de la vida de un individuo en relación a su experiencia.</a:t>
            </a:r>
            <a:endParaRPr sz="1200"/>
          </a:p>
          <a:p>
            <a:pPr indent="-304800" lvl="0" marL="457200" marR="0" rtl="0" algn="l">
              <a:lnSpc>
                <a:spcPct val="95000"/>
              </a:lnSpc>
              <a:spcBef>
                <a:spcPts val="0"/>
              </a:spcBef>
              <a:spcAft>
                <a:spcPts val="0"/>
              </a:spcAft>
              <a:buSzPts val="1200"/>
              <a:buFont typeface="Roboto"/>
              <a:buChar char="●"/>
            </a:pPr>
            <a:r>
              <a:rPr lang="es" sz="1200"/>
              <a:t>𝑠ᵢ variable de género</a:t>
            </a:r>
            <a:endParaRPr sz="1200"/>
          </a:p>
          <a:p>
            <a:pPr indent="-304800" lvl="0" marL="457200" marR="0" rtl="0" algn="l">
              <a:lnSpc>
                <a:spcPct val="95000"/>
              </a:lnSpc>
              <a:spcBef>
                <a:spcPts val="0"/>
              </a:spcBef>
              <a:spcAft>
                <a:spcPts val="0"/>
              </a:spcAft>
              <a:buSzPts val="1200"/>
              <a:buFont typeface="Roboto"/>
              <a:buChar char="●"/>
            </a:pPr>
            <a:r>
              <a:rPr lang="es" sz="1200"/>
              <a:t>Xᵢ es un conjunto de variables socio-demográficas y del tipo de vinculación del individuo con el mercado laboral que afecta a los ingresos, distintas de la experiencia y la educación.</a:t>
            </a:r>
            <a:endParaRPr sz="1200"/>
          </a:p>
          <a:p>
            <a:pPr indent="-304800" lvl="0" marL="457200" marR="0" rtl="0" algn="l">
              <a:lnSpc>
                <a:spcPct val="95000"/>
              </a:lnSpc>
              <a:spcBef>
                <a:spcPts val="0"/>
              </a:spcBef>
              <a:spcAft>
                <a:spcPts val="0"/>
              </a:spcAft>
              <a:buSzPts val="1200"/>
              <a:buFont typeface="Roboto"/>
              <a:buChar char="●"/>
            </a:pPr>
            <a:r>
              <a:rPr lang="es" sz="1200"/>
              <a:t>𝛍ᵢ es el término de perturbación aleatoria que representan todas las variables no observables que afectan a los ingresos de los individuos y no están explícitamente incorporadas en la expresión.</a:t>
            </a:r>
            <a:endParaRPr sz="1200"/>
          </a:p>
          <a:p>
            <a:pPr indent="0" lvl="0" marL="0" rtl="0" algn="l">
              <a:spcBef>
                <a:spcPts val="1200"/>
              </a:spcBef>
              <a:spcAft>
                <a:spcPts val="0"/>
              </a:spcAft>
              <a:buNone/>
            </a:pPr>
            <a:r>
              <a:rPr lang="es"/>
              <a:t>Para los fines de este trabajo, se utilizará el método de feature selección para identificar el conjunto de las variables control</a:t>
            </a:r>
            <a:r>
              <a:rPr lang="es">
                <a:solidFill>
                  <a:srgbClr val="D5D5D5"/>
                </a:solidFill>
                <a:highlight>
                  <a:srgbClr val="383838"/>
                </a:highlight>
                <a:latin typeface="Roboto"/>
                <a:ea typeface="Roboto"/>
                <a:cs typeface="Roboto"/>
                <a:sym typeface="Roboto"/>
              </a:rPr>
              <a:t> </a:t>
            </a:r>
            <a:r>
              <a:rPr lang="es"/>
              <a:t>Xᵢ</a:t>
            </a:r>
            <a:r>
              <a:rPr lang="es">
                <a:solidFill>
                  <a:srgbClr val="D5D5D5"/>
                </a:solidFill>
                <a:highlight>
                  <a:srgbClr val="383838"/>
                </a:highlight>
                <a:latin typeface="Roboto"/>
                <a:ea typeface="Roboto"/>
                <a:cs typeface="Roboto"/>
                <a:sym typeface="Roboto"/>
              </a:rPr>
              <a:t>i</a:t>
            </a:r>
            <a:endParaRPr>
              <a:solidFill>
                <a:srgbClr val="D5D5D5"/>
              </a:solidFill>
              <a:highlight>
                <a:srgbClr val="383838"/>
              </a:highlight>
              <a:latin typeface="Roboto"/>
              <a:ea typeface="Roboto"/>
              <a:cs typeface="Roboto"/>
              <a:sym typeface="Roboto"/>
            </a:endParaRPr>
          </a:p>
          <a:p>
            <a:pPr indent="0" lvl="0" marL="0" marR="0" rtl="0" algn="l">
              <a:lnSpc>
                <a:spcPct val="95000"/>
              </a:lnSpc>
              <a:spcBef>
                <a:spcPts val="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Entrenamiento y Testeo</a:t>
            </a:r>
            <a:endParaRPr/>
          </a:p>
        </p:txBody>
      </p:sp>
      <p:sp>
        <p:nvSpPr>
          <p:cNvPr id="315" name="Google Shape;31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16" name="Google Shape;316;p28"/>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17" name="Google Shape;317;p28"/>
          <p:cNvSpPr/>
          <p:nvPr/>
        </p:nvSpPr>
        <p:spPr>
          <a:xfrm>
            <a:off x="0" y="83820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s">
                <a:solidFill>
                  <a:schemeClr val="lt1"/>
                </a:solidFill>
                <a:latin typeface="Lato"/>
                <a:ea typeface="Lato"/>
                <a:cs typeface="Lato"/>
                <a:sym typeface="Lato"/>
              </a:rPr>
              <a:t>Modelo teórico básico  (X1)</a:t>
            </a:r>
            <a:endParaRPr>
              <a:solidFill>
                <a:schemeClr val="dk1"/>
              </a:solidFill>
            </a:endParaRPr>
          </a:p>
        </p:txBody>
      </p:sp>
      <p:sp>
        <p:nvSpPr>
          <p:cNvPr id="318" name="Google Shape;318;p28"/>
          <p:cNvSpPr txBox="1"/>
          <p:nvPr>
            <p:ph idx="4294967295" type="body"/>
          </p:nvPr>
        </p:nvSpPr>
        <p:spPr>
          <a:xfrm>
            <a:off x="0" y="1339450"/>
            <a:ext cx="8956800" cy="9279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0"/>
              </a:spcAft>
              <a:buNone/>
            </a:pPr>
            <a:r>
              <a:rPr lang="es" sz="1500"/>
              <a:t>Se estimó la relación básica de la ecuación de Mincer sin controles, es decir i</a:t>
            </a:r>
            <a:r>
              <a:rPr lang="es" sz="1500"/>
              <a:t>ncluyendo solo las variables de capital humano y por género.</a:t>
            </a:r>
            <a:r>
              <a:rPr lang="es" sz="1500"/>
              <a:t> </a:t>
            </a:r>
            <a:endParaRPr sz="1500"/>
          </a:p>
          <a:p>
            <a:pPr indent="0" lvl="0" marL="0" rtl="0" algn="ctr">
              <a:spcBef>
                <a:spcPts val="1200"/>
              </a:spcBef>
              <a:spcAft>
                <a:spcPts val="0"/>
              </a:spcAft>
              <a:buNone/>
            </a:pPr>
            <a:r>
              <a:rPr lang="es" sz="1400"/>
              <a:t>l𝓃(𝔀ᵢ)=𝛂ᵢ+𝛃𝐄ᵢ+𝛄𝑥ᵢ</a:t>
            </a:r>
            <a:r>
              <a:rPr baseline="30000" lang="es" sz="1400"/>
              <a:t>2</a:t>
            </a:r>
            <a:r>
              <a:rPr lang="es" sz="1400"/>
              <a:t>+𝛉𝑠ᵢᵢ+𝛍ᵢ</a:t>
            </a:r>
            <a:endParaRPr sz="1400"/>
          </a:p>
        </p:txBody>
      </p:sp>
      <p:pic>
        <p:nvPicPr>
          <p:cNvPr id="319" name="Google Shape;319;p28"/>
          <p:cNvPicPr preferRelativeResize="0"/>
          <p:nvPr/>
        </p:nvPicPr>
        <p:blipFill rotWithShape="1">
          <a:blip r:embed="rId4">
            <a:alphaModFix/>
          </a:blip>
          <a:srcRect b="36455" l="0" r="0" t="0"/>
          <a:stretch/>
        </p:blipFill>
        <p:spPr>
          <a:xfrm>
            <a:off x="6303300" y="2649150"/>
            <a:ext cx="1572725" cy="1936475"/>
          </a:xfrm>
          <a:prstGeom prst="rect">
            <a:avLst/>
          </a:prstGeom>
          <a:noFill/>
          <a:ln>
            <a:noFill/>
          </a:ln>
        </p:spPr>
      </p:pic>
      <p:sp>
        <p:nvSpPr>
          <p:cNvPr id="320" name="Google Shape;320;p28"/>
          <p:cNvSpPr txBox="1"/>
          <p:nvPr/>
        </p:nvSpPr>
        <p:spPr>
          <a:xfrm>
            <a:off x="81075" y="2649150"/>
            <a:ext cx="5706600" cy="176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t/>
            </a:r>
            <a:endParaRPr sz="1500">
              <a:solidFill>
                <a:schemeClr val="lt1"/>
              </a:solidFill>
              <a:latin typeface="Lato"/>
              <a:ea typeface="Lato"/>
              <a:cs typeface="Lato"/>
              <a:sym typeface="Lato"/>
            </a:endParaRPr>
          </a:p>
          <a:p>
            <a:pPr indent="-304800" lvl="0" marL="457200" rtl="0" algn="l">
              <a:lnSpc>
                <a:spcPct val="95000"/>
              </a:lnSpc>
              <a:spcBef>
                <a:spcPts val="700"/>
              </a:spcBef>
              <a:spcAft>
                <a:spcPts val="0"/>
              </a:spcAft>
              <a:buClr>
                <a:schemeClr val="lt1"/>
              </a:buClr>
              <a:buSzPts val="1200"/>
              <a:buFont typeface="Roboto"/>
              <a:buChar char="●"/>
            </a:pPr>
            <a:r>
              <a:rPr lang="es" sz="1200">
                <a:solidFill>
                  <a:schemeClr val="lt1"/>
                </a:solidFill>
                <a:latin typeface="Lato"/>
                <a:ea typeface="Lato"/>
                <a:cs typeface="Lato"/>
                <a:sym typeface="Lato"/>
              </a:rPr>
              <a:t>Tanto MAE como MSE no presentan gran diferencia entre ellas lo cual,  indica que las diferencias entre valores reales y predichos no es fuerte.</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La bondad de ajuste del modelo es baja, dado que el R</a:t>
            </a:r>
            <a:r>
              <a:rPr baseline="30000" lang="es" sz="1200">
                <a:solidFill>
                  <a:schemeClr val="lt1"/>
                </a:solidFill>
                <a:latin typeface="Lato"/>
                <a:ea typeface="Lato"/>
                <a:cs typeface="Lato"/>
                <a:sym typeface="Lato"/>
              </a:rPr>
              <a:t>2</a:t>
            </a:r>
            <a:r>
              <a:rPr lang="es" sz="1200">
                <a:solidFill>
                  <a:schemeClr val="lt1"/>
                </a:solidFill>
                <a:latin typeface="Lato"/>
                <a:ea typeface="Lato"/>
                <a:cs typeface="Lato"/>
                <a:sym typeface="Lato"/>
              </a:rPr>
              <a:t> no supera el 20%. Vale destacar que no hay penalización con respecto al ajuste por grados de libertad.</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Finalmente, no se presentan grandes diferencias en los resultados obtenidos según el método de validación utilizado.</a:t>
            </a:r>
            <a:endParaRPr sz="1200"/>
          </a:p>
        </p:txBody>
      </p:sp>
      <p:sp>
        <p:nvSpPr>
          <p:cNvPr id="321" name="Google Shape;321;p28"/>
          <p:cNvSpPr txBox="1"/>
          <p:nvPr/>
        </p:nvSpPr>
        <p:spPr>
          <a:xfrm>
            <a:off x="76200" y="2516400"/>
            <a:ext cx="8956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s" sz="1500">
                <a:solidFill>
                  <a:schemeClr val="lt1"/>
                </a:solidFill>
                <a:latin typeface="Lato"/>
                <a:ea typeface="Lato"/>
                <a:cs typeface="Lato"/>
                <a:sym typeface="Lato"/>
              </a:rPr>
              <a:t>Conclusiones en base a las métricas obtenidas para el modelo 1 (X2)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nvSpPr>
        <p:spPr>
          <a:xfrm>
            <a:off x="-23575" y="1110850"/>
            <a:ext cx="7515600" cy="14310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None/>
            </a:pPr>
            <a:r>
              <a:rPr lang="es" sz="1500">
                <a:solidFill>
                  <a:schemeClr val="lt1"/>
                </a:solidFill>
                <a:latin typeface="Lato"/>
                <a:ea typeface="Lato"/>
                <a:cs typeface="Lato"/>
                <a:sym typeface="Lato"/>
              </a:rPr>
              <a:t>S</a:t>
            </a:r>
            <a:r>
              <a:rPr lang="es" sz="1500">
                <a:solidFill>
                  <a:schemeClr val="lt1"/>
                </a:solidFill>
                <a:latin typeface="Lato"/>
                <a:ea typeface="Lato"/>
                <a:cs typeface="Lato"/>
                <a:sym typeface="Lato"/>
              </a:rPr>
              <a:t>e estimó el modelo teórico con controles.</a:t>
            </a:r>
            <a:endParaRPr sz="1500">
              <a:solidFill>
                <a:schemeClr val="lt1"/>
              </a:solidFill>
              <a:latin typeface="Lato"/>
              <a:ea typeface="Lato"/>
              <a:cs typeface="Lato"/>
              <a:sym typeface="Lato"/>
            </a:endParaRPr>
          </a:p>
          <a:p>
            <a:pPr indent="0" lvl="0" marL="0" rtl="0" algn="ctr">
              <a:lnSpc>
                <a:spcPct val="115000"/>
              </a:lnSpc>
              <a:spcBef>
                <a:spcPts val="1200"/>
              </a:spcBef>
              <a:spcAft>
                <a:spcPts val="0"/>
              </a:spcAft>
              <a:buNone/>
            </a:pPr>
            <a:r>
              <a:rPr lang="es" sz="1500">
                <a:solidFill>
                  <a:schemeClr val="lt1"/>
                </a:solidFill>
                <a:latin typeface="Lato"/>
                <a:ea typeface="Lato"/>
                <a:cs typeface="Lato"/>
                <a:sym typeface="Lato"/>
              </a:rPr>
              <a:t>l𝓃(𝔀ᵢ)=𝛂ᵢ+𝛃𝐄ᵢ+𝛄𝑥ᵢ+𝛅𝑥ᵢ</a:t>
            </a:r>
            <a:r>
              <a:rPr baseline="30000" lang="es" sz="1500">
                <a:solidFill>
                  <a:schemeClr val="lt1"/>
                </a:solidFill>
                <a:latin typeface="Lato"/>
                <a:ea typeface="Lato"/>
                <a:cs typeface="Lato"/>
                <a:sym typeface="Lato"/>
              </a:rPr>
              <a:t>2</a:t>
            </a:r>
            <a:r>
              <a:rPr lang="es" sz="1500">
                <a:solidFill>
                  <a:schemeClr val="lt1"/>
                </a:solidFill>
                <a:latin typeface="Lato"/>
                <a:ea typeface="Lato"/>
                <a:cs typeface="Lato"/>
                <a:sym typeface="Lato"/>
              </a:rPr>
              <a:t>+𝛉𝑠ᵢ+𝑟Xᵢ+𝛍ᵢ</a:t>
            </a:r>
            <a:endParaRPr sz="1200">
              <a:solidFill>
                <a:schemeClr val="lt1"/>
              </a:solidFill>
              <a:latin typeface="Lato"/>
              <a:ea typeface="Lato"/>
              <a:cs typeface="Lato"/>
              <a:sym typeface="Lato"/>
            </a:endParaRPr>
          </a:p>
          <a:p>
            <a:pPr indent="0" lvl="0" marL="0" marR="0" rtl="0" algn="l">
              <a:lnSpc>
                <a:spcPct val="95000"/>
              </a:lnSpc>
              <a:spcBef>
                <a:spcPts val="1000"/>
              </a:spcBef>
              <a:spcAft>
                <a:spcPts val="0"/>
              </a:spcAft>
              <a:buNone/>
            </a:pPr>
            <a:r>
              <a:rPr lang="es" sz="1200">
                <a:solidFill>
                  <a:schemeClr val="lt1"/>
                </a:solidFill>
                <a:latin typeface="Lato"/>
                <a:ea typeface="Lato"/>
                <a:cs typeface="Lato"/>
                <a:sym typeface="Lato"/>
              </a:rPr>
              <a:t>Las variables seleccionadas para control, son las identificadas en secciones anteriores. A saber:</a:t>
            </a:r>
            <a:endParaRPr sz="1200">
              <a:solidFill>
                <a:schemeClr val="lt1"/>
              </a:solidFill>
              <a:latin typeface="Lato"/>
              <a:ea typeface="Lato"/>
              <a:cs typeface="Lato"/>
              <a:sym typeface="Lato"/>
            </a:endParaRPr>
          </a:p>
          <a:p>
            <a:pPr indent="-304800" lvl="0" marL="457200" marR="0" rtl="0" algn="l">
              <a:lnSpc>
                <a:spcPct val="95000"/>
              </a:lnSpc>
              <a:spcBef>
                <a:spcPts val="1000"/>
              </a:spcBef>
              <a:spcAft>
                <a:spcPts val="0"/>
              </a:spcAft>
              <a:buClr>
                <a:schemeClr val="lt1"/>
              </a:buClr>
              <a:buSzPts val="1200"/>
              <a:buFont typeface="Roboto"/>
              <a:buChar char="●"/>
            </a:pPr>
            <a:r>
              <a:rPr lang="es" sz="1200">
                <a:solidFill>
                  <a:schemeClr val="lt1"/>
                </a:solidFill>
                <a:latin typeface="Lato"/>
                <a:ea typeface="Lato"/>
                <a:cs typeface="Lato"/>
                <a:sym typeface="Lato"/>
              </a:rPr>
              <a:t>Trabajo formal o informal</a:t>
            </a:r>
            <a:endParaRPr sz="1200"/>
          </a:p>
        </p:txBody>
      </p:sp>
      <p:sp>
        <p:nvSpPr>
          <p:cNvPr id="327" name="Google Shape;327;p29"/>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Entrenamiento y Testeo</a:t>
            </a:r>
            <a:endParaRPr/>
          </a:p>
        </p:txBody>
      </p:sp>
      <p:sp>
        <p:nvSpPr>
          <p:cNvPr id="328" name="Google Shape;32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29" name="Google Shape;329;p29"/>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30" name="Google Shape;330;p29"/>
          <p:cNvSpPr/>
          <p:nvPr/>
        </p:nvSpPr>
        <p:spPr>
          <a:xfrm>
            <a:off x="0" y="838200"/>
            <a:ext cx="69393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900"/>
              </a:spcBef>
              <a:spcAft>
                <a:spcPts val="900"/>
              </a:spcAft>
              <a:buNone/>
            </a:pPr>
            <a:r>
              <a:rPr lang="es">
                <a:solidFill>
                  <a:schemeClr val="lt1"/>
                </a:solidFill>
                <a:latin typeface="Lato"/>
                <a:ea typeface="Lato"/>
                <a:cs typeface="Lato"/>
                <a:sym typeface="Lato"/>
              </a:rPr>
              <a:t>Modelo teórico con controles seleccionados sin feature engineering  (X2)</a:t>
            </a:r>
            <a:endParaRPr>
              <a:solidFill>
                <a:schemeClr val="dk1"/>
              </a:solidFill>
            </a:endParaRPr>
          </a:p>
        </p:txBody>
      </p:sp>
      <p:pic>
        <p:nvPicPr>
          <p:cNvPr id="331" name="Google Shape;331;p29"/>
          <p:cNvPicPr preferRelativeResize="0"/>
          <p:nvPr/>
        </p:nvPicPr>
        <p:blipFill rotWithShape="1">
          <a:blip r:embed="rId4">
            <a:alphaModFix/>
          </a:blip>
          <a:srcRect b="36479" l="0" r="0" t="0"/>
          <a:stretch/>
        </p:blipFill>
        <p:spPr>
          <a:xfrm>
            <a:off x="6556900" y="3055250"/>
            <a:ext cx="1828800" cy="1664700"/>
          </a:xfrm>
          <a:prstGeom prst="rect">
            <a:avLst/>
          </a:prstGeom>
          <a:noFill/>
          <a:ln>
            <a:noFill/>
          </a:ln>
        </p:spPr>
      </p:pic>
      <p:sp>
        <p:nvSpPr>
          <p:cNvPr id="332" name="Google Shape;332;p29"/>
          <p:cNvSpPr txBox="1"/>
          <p:nvPr/>
        </p:nvSpPr>
        <p:spPr>
          <a:xfrm>
            <a:off x="0" y="2994600"/>
            <a:ext cx="6265200" cy="14130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Al incorporarse los controles teóricos, la totalidad de las métricas mejoran.</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Tanto MAE como  MSE caen en valores promedio de 7%</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Practicamente hay una mejora de 10 puntos en la medida de bondad de ajuste del modelo, con un R2 cercano a 0.30 y sin grandes penalizaciones por uso de mayor número de grados de libertad.</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Finalmente, no se presentan grandes diferencias en los resultados obtenidos según el método de validación utilizado</a:t>
            </a:r>
            <a:r>
              <a:rPr lang="es" sz="1200">
                <a:solidFill>
                  <a:srgbClr val="D5D5D5"/>
                </a:solidFill>
                <a:highlight>
                  <a:srgbClr val="383838"/>
                </a:highlight>
                <a:latin typeface="Roboto"/>
                <a:ea typeface="Roboto"/>
                <a:cs typeface="Roboto"/>
                <a:sym typeface="Roboto"/>
              </a:rPr>
              <a:t>.</a:t>
            </a:r>
            <a:endParaRPr/>
          </a:p>
        </p:txBody>
      </p:sp>
      <p:sp>
        <p:nvSpPr>
          <p:cNvPr id="333" name="Google Shape;333;p29"/>
          <p:cNvSpPr txBox="1"/>
          <p:nvPr/>
        </p:nvSpPr>
        <p:spPr>
          <a:xfrm>
            <a:off x="0" y="2590800"/>
            <a:ext cx="9067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s" sz="1500">
                <a:solidFill>
                  <a:schemeClr val="lt1"/>
                </a:solidFill>
                <a:latin typeface="Lato"/>
                <a:ea typeface="Lato"/>
                <a:cs typeface="Lato"/>
                <a:sym typeface="Lato"/>
              </a:rPr>
              <a:t>Conclusiones en base a las métricas obtenidas para el modelo 2 (X2) y el modelo 1 (X1).</a:t>
            </a:r>
            <a:endParaRPr sz="1500"/>
          </a:p>
        </p:txBody>
      </p:sp>
      <p:sp>
        <p:nvSpPr>
          <p:cNvPr id="334" name="Google Shape;334;p29"/>
          <p:cNvSpPr txBox="1"/>
          <p:nvPr/>
        </p:nvSpPr>
        <p:spPr>
          <a:xfrm>
            <a:off x="6021150" y="2181538"/>
            <a:ext cx="3000000" cy="3603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Grado de calificación del individuo</a:t>
            </a:r>
            <a:endParaRPr/>
          </a:p>
        </p:txBody>
      </p:sp>
      <p:sp>
        <p:nvSpPr>
          <p:cNvPr id="335" name="Google Shape;335;p29"/>
          <p:cNvSpPr txBox="1"/>
          <p:nvPr/>
        </p:nvSpPr>
        <p:spPr>
          <a:xfrm>
            <a:off x="2482750" y="2181550"/>
            <a:ext cx="3392400" cy="3603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Región del país donde vive el individuo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nvSpPr>
        <p:spPr>
          <a:xfrm>
            <a:off x="-44350" y="1283100"/>
            <a:ext cx="7781700" cy="7887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None/>
            </a:pPr>
            <a:r>
              <a:rPr lang="es" sz="1500">
                <a:solidFill>
                  <a:schemeClr val="lt1"/>
                </a:solidFill>
                <a:latin typeface="Lato"/>
                <a:ea typeface="Lato"/>
                <a:cs typeface="Lato"/>
                <a:sym typeface="Lato"/>
              </a:rPr>
              <a:t>S</a:t>
            </a:r>
            <a:r>
              <a:rPr lang="es" sz="1500">
                <a:solidFill>
                  <a:schemeClr val="lt1"/>
                </a:solidFill>
                <a:latin typeface="Lato"/>
                <a:ea typeface="Lato"/>
                <a:cs typeface="Lato"/>
                <a:sym typeface="Lato"/>
              </a:rPr>
              <a:t>e estimó el modelo obtenido en la primera parte de feature selection.</a:t>
            </a:r>
            <a:endParaRPr sz="1500">
              <a:solidFill>
                <a:schemeClr val="lt1"/>
              </a:solidFill>
              <a:latin typeface="Lato"/>
              <a:ea typeface="Lato"/>
              <a:cs typeface="Lato"/>
              <a:sym typeface="Lato"/>
            </a:endParaRPr>
          </a:p>
          <a:p>
            <a:pPr indent="0" lvl="0" marL="0" rtl="0" algn="ctr">
              <a:lnSpc>
                <a:spcPct val="115000"/>
              </a:lnSpc>
              <a:spcBef>
                <a:spcPts val="1200"/>
              </a:spcBef>
              <a:spcAft>
                <a:spcPts val="0"/>
              </a:spcAft>
              <a:buNone/>
            </a:pPr>
            <a:r>
              <a:rPr lang="es" sz="1500">
                <a:solidFill>
                  <a:schemeClr val="lt1"/>
                </a:solidFill>
                <a:latin typeface="Lato"/>
                <a:ea typeface="Lato"/>
                <a:cs typeface="Lato"/>
                <a:sym typeface="Lato"/>
              </a:rPr>
              <a:t>l𝓃(𝔀ᵢ)=𝛂ᵢ+𝛃𝐄ᵢ+𝛄𝑥ᵢ</a:t>
            </a:r>
            <a:r>
              <a:rPr baseline="30000" lang="es" sz="1500">
                <a:solidFill>
                  <a:schemeClr val="lt1"/>
                </a:solidFill>
                <a:latin typeface="Lato"/>
                <a:ea typeface="Lato"/>
                <a:cs typeface="Lato"/>
                <a:sym typeface="Lato"/>
              </a:rPr>
              <a:t>2</a:t>
            </a:r>
            <a:r>
              <a:rPr lang="es" sz="1500">
                <a:solidFill>
                  <a:schemeClr val="lt1"/>
                </a:solidFill>
                <a:latin typeface="Lato"/>
                <a:ea typeface="Lato"/>
                <a:cs typeface="Lato"/>
                <a:sym typeface="Lato"/>
              </a:rPr>
              <a:t>+𝛅𝑥ᵢ</a:t>
            </a:r>
            <a:r>
              <a:rPr baseline="30000" lang="es" sz="1500">
                <a:solidFill>
                  <a:schemeClr val="lt1"/>
                </a:solidFill>
                <a:latin typeface="Lato"/>
                <a:ea typeface="Lato"/>
                <a:cs typeface="Lato"/>
                <a:sym typeface="Lato"/>
              </a:rPr>
              <a:t>2</a:t>
            </a:r>
            <a:r>
              <a:rPr lang="es" sz="1500">
                <a:solidFill>
                  <a:schemeClr val="lt1"/>
                </a:solidFill>
                <a:latin typeface="Lato"/>
                <a:ea typeface="Lato"/>
                <a:cs typeface="Lato"/>
                <a:sym typeface="Lato"/>
              </a:rPr>
              <a:t>+𝛉𝑠ᵢ+𝑟Xᵢ+𝛍ᵢ</a:t>
            </a:r>
            <a:endParaRPr/>
          </a:p>
        </p:txBody>
      </p:sp>
      <p:sp>
        <p:nvSpPr>
          <p:cNvPr id="341" name="Google Shape;341;p30"/>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Entrenamiento y Testeo</a:t>
            </a:r>
            <a:endParaRPr/>
          </a:p>
        </p:txBody>
      </p:sp>
      <p:sp>
        <p:nvSpPr>
          <p:cNvPr id="342" name="Google Shape;34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43" name="Google Shape;343;p30"/>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44" name="Google Shape;344;p30"/>
          <p:cNvSpPr/>
          <p:nvPr/>
        </p:nvSpPr>
        <p:spPr>
          <a:xfrm>
            <a:off x="0" y="838200"/>
            <a:ext cx="6762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900"/>
              </a:spcBef>
              <a:spcAft>
                <a:spcPts val="900"/>
              </a:spcAft>
              <a:buNone/>
            </a:pPr>
            <a:r>
              <a:rPr lang="es">
                <a:solidFill>
                  <a:schemeClr val="lt1"/>
                </a:solidFill>
                <a:latin typeface="Lato"/>
                <a:ea typeface="Lato"/>
                <a:cs typeface="Lato"/>
                <a:sym typeface="Lato"/>
              </a:rPr>
              <a:t>Modelo con variables seleccionadas con feature selection y análisis posterior (X3)</a:t>
            </a:r>
            <a:endParaRPr>
              <a:solidFill>
                <a:schemeClr val="dk1"/>
              </a:solidFill>
            </a:endParaRPr>
          </a:p>
        </p:txBody>
      </p:sp>
      <p:pic>
        <p:nvPicPr>
          <p:cNvPr id="345" name="Google Shape;345;p30"/>
          <p:cNvPicPr preferRelativeResize="0"/>
          <p:nvPr/>
        </p:nvPicPr>
        <p:blipFill rotWithShape="1">
          <a:blip r:embed="rId4">
            <a:alphaModFix/>
          </a:blip>
          <a:srcRect b="36932" l="0" r="0" t="0"/>
          <a:stretch/>
        </p:blipFill>
        <p:spPr>
          <a:xfrm>
            <a:off x="6265200" y="2831175"/>
            <a:ext cx="2032050" cy="1893825"/>
          </a:xfrm>
          <a:prstGeom prst="rect">
            <a:avLst/>
          </a:prstGeom>
          <a:noFill/>
          <a:ln>
            <a:noFill/>
          </a:ln>
        </p:spPr>
      </p:pic>
      <p:sp>
        <p:nvSpPr>
          <p:cNvPr id="346" name="Google Shape;346;p30"/>
          <p:cNvSpPr txBox="1"/>
          <p:nvPr/>
        </p:nvSpPr>
        <p:spPr>
          <a:xfrm>
            <a:off x="-44350" y="2704700"/>
            <a:ext cx="5984400" cy="17640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La totalidad de las métricas mejoran a</a:t>
            </a:r>
            <a:r>
              <a:rPr lang="es" sz="1200">
                <a:solidFill>
                  <a:schemeClr val="lt1"/>
                </a:solidFill>
                <a:latin typeface="Lato"/>
                <a:ea typeface="Lato"/>
                <a:cs typeface="Lato"/>
                <a:sym typeface="Lato"/>
              </a:rPr>
              <a:t>l incorporarse los controles obtenidos por la combinación de los métodos de feature selection (SFS y SBS), </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Las métricas MAE  y RMSE exhiben una mejora, al registrar una caída de prácticamente 10 puntos con respecto a X1. </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Gran mejora del R</a:t>
            </a:r>
            <a:r>
              <a:rPr baseline="30000" lang="es" sz="1200">
                <a:solidFill>
                  <a:schemeClr val="lt1"/>
                </a:solidFill>
                <a:latin typeface="Lato"/>
                <a:ea typeface="Lato"/>
                <a:cs typeface="Lato"/>
                <a:sym typeface="Lato"/>
              </a:rPr>
              <a:t>2</a:t>
            </a:r>
            <a:r>
              <a:rPr lang="es" sz="1200">
                <a:solidFill>
                  <a:schemeClr val="lt1"/>
                </a:solidFill>
                <a:latin typeface="Lato"/>
                <a:ea typeface="Lato"/>
                <a:cs typeface="Lato"/>
                <a:sym typeface="Lato"/>
              </a:rPr>
              <a:t> , la cual duplica a la del modelo X1. Asimismo, siguen sin registrarse grandes penalizaciones por el ajuste de grados de libertad por el mayor número de features utilizadas en este modelo.</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Finalmente, no se presentan grandes diferencias en los resultados obtenidos según el método de validación utilizado.</a:t>
            </a:r>
            <a:endParaRPr/>
          </a:p>
        </p:txBody>
      </p:sp>
      <p:sp>
        <p:nvSpPr>
          <p:cNvPr id="347" name="Google Shape;347;p30"/>
          <p:cNvSpPr txBox="1"/>
          <p:nvPr/>
        </p:nvSpPr>
        <p:spPr>
          <a:xfrm>
            <a:off x="0" y="2362200"/>
            <a:ext cx="8823900" cy="404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s" sz="1500">
                <a:solidFill>
                  <a:schemeClr val="lt1"/>
                </a:solidFill>
                <a:latin typeface="Lato"/>
                <a:ea typeface="Lato"/>
                <a:cs typeface="Lato"/>
                <a:sym typeface="Lato"/>
              </a:rPr>
              <a:t>Conclusiones en base a las métricas obtenidas para el modelo 3 (X3) y los anteriores.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1"/>
          <p:cNvSpPr txBox="1"/>
          <p:nvPr/>
        </p:nvSpPr>
        <p:spPr>
          <a:xfrm>
            <a:off x="-44350" y="1130700"/>
            <a:ext cx="6983700" cy="728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900"/>
              </a:spcBef>
              <a:spcAft>
                <a:spcPts val="900"/>
              </a:spcAft>
              <a:buNone/>
            </a:pPr>
            <a:r>
              <a:t/>
            </a:r>
            <a:endParaRPr/>
          </a:p>
        </p:txBody>
      </p:sp>
      <p:sp>
        <p:nvSpPr>
          <p:cNvPr id="353" name="Google Shape;353;p31"/>
          <p:cNvSpPr/>
          <p:nvPr/>
        </p:nvSpPr>
        <p:spPr>
          <a:xfrm>
            <a:off x="0" y="239375"/>
            <a:ext cx="80145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Entrenamiento y Testeo</a:t>
            </a:r>
            <a:endParaRPr/>
          </a:p>
        </p:txBody>
      </p:sp>
      <p:sp>
        <p:nvSpPr>
          <p:cNvPr id="354" name="Google Shape;35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55" name="Google Shape;355;p31"/>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56" name="Google Shape;356;p31"/>
          <p:cNvSpPr/>
          <p:nvPr/>
        </p:nvSpPr>
        <p:spPr>
          <a:xfrm>
            <a:off x="0" y="838200"/>
            <a:ext cx="74271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Lato"/>
                <a:ea typeface="Lato"/>
                <a:cs typeface="Lato"/>
                <a:sym typeface="Lato"/>
              </a:rPr>
              <a:t>Modelo con variables seleccionadas con feature selection (parte 4) y análisis posterior</a:t>
            </a:r>
            <a:r>
              <a:rPr lang="es">
                <a:solidFill>
                  <a:schemeClr val="dk1"/>
                </a:solidFill>
              </a:rPr>
              <a:t> </a:t>
            </a:r>
            <a:r>
              <a:rPr lang="es">
                <a:solidFill>
                  <a:schemeClr val="lt1"/>
                </a:solidFill>
                <a:latin typeface="Lato"/>
                <a:ea typeface="Lato"/>
                <a:cs typeface="Lato"/>
                <a:sym typeface="Lato"/>
              </a:rPr>
              <a:t> (X4)</a:t>
            </a:r>
            <a:endParaRPr>
              <a:solidFill>
                <a:schemeClr val="dk1"/>
              </a:solidFill>
            </a:endParaRPr>
          </a:p>
        </p:txBody>
      </p:sp>
      <p:sp>
        <p:nvSpPr>
          <p:cNvPr id="357" name="Google Shape;357;p31"/>
          <p:cNvSpPr txBox="1"/>
          <p:nvPr/>
        </p:nvSpPr>
        <p:spPr>
          <a:xfrm>
            <a:off x="-9675" y="1242925"/>
            <a:ext cx="8933100" cy="7887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1000"/>
              </a:spcBef>
              <a:spcAft>
                <a:spcPts val="0"/>
              </a:spcAft>
              <a:buNone/>
            </a:pPr>
            <a:r>
              <a:rPr lang="es" sz="1500">
                <a:solidFill>
                  <a:schemeClr val="lt1"/>
                </a:solidFill>
                <a:latin typeface="Lato"/>
                <a:ea typeface="Lato"/>
                <a:cs typeface="Lato"/>
                <a:sym typeface="Lato"/>
              </a:rPr>
              <a:t>S</a:t>
            </a:r>
            <a:r>
              <a:rPr lang="es" sz="1500">
                <a:solidFill>
                  <a:schemeClr val="lt1"/>
                </a:solidFill>
                <a:latin typeface="Lato"/>
                <a:ea typeface="Lato"/>
                <a:cs typeface="Lato"/>
                <a:sym typeface="Lato"/>
              </a:rPr>
              <a:t>e estimó el modelo teórico con controles obtenidos en la segunda ronda del feature selection.</a:t>
            </a:r>
            <a:endParaRPr sz="1500">
              <a:solidFill>
                <a:schemeClr val="lt1"/>
              </a:solidFill>
              <a:latin typeface="Lato"/>
              <a:ea typeface="Lato"/>
              <a:cs typeface="Lato"/>
              <a:sym typeface="Lato"/>
            </a:endParaRPr>
          </a:p>
          <a:p>
            <a:pPr indent="0" lvl="0" marL="0" rtl="0" algn="ctr">
              <a:lnSpc>
                <a:spcPct val="115000"/>
              </a:lnSpc>
              <a:spcBef>
                <a:spcPts val="1200"/>
              </a:spcBef>
              <a:spcAft>
                <a:spcPts val="0"/>
              </a:spcAft>
              <a:buNone/>
            </a:pPr>
            <a:r>
              <a:rPr lang="es" sz="1500">
                <a:solidFill>
                  <a:schemeClr val="lt1"/>
                </a:solidFill>
                <a:latin typeface="Lato"/>
                <a:ea typeface="Lato"/>
                <a:cs typeface="Lato"/>
                <a:sym typeface="Lato"/>
              </a:rPr>
              <a:t>l𝓃(𝔀ᵢ)=𝛂ᵢ+𝛃𝐄ᵢ+𝛄𝑥ᵢ+𝛅𝑥ᵢ</a:t>
            </a:r>
            <a:r>
              <a:rPr baseline="30000" lang="es" sz="1500">
                <a:solidFill>
                  <a:schemeClr val="lt1"/>
                </a:solidFill>
                <a:latin typeface="Lato"/>
                <a:ea typeface="Lato"/>
                <a:cs typeface="Lato"/>
                <a:sym typeface="Lato"/>
              </a:rPr>
              <a:t>2</a:t>
            </a:r>
            <a:r>
              <a:rPr lang="es" sz="1500">
                <a:solidFill>
                  <a:schemeClr val="lt1"/>
                </a:solidFill>
                <a:latin typeface="Lato"/>
                <a:ea typeface="Lato"/>
                <a:cs typeface="Lato"/>
                <a:sym typeface="Lato"/>
              </a:rPr>
              <a:t>+𝛉𝑠ᵢ+𝑟Xᵢ+𝛍ᵢ</a:t>
            </a:r>
            <a:endParaRPr sz="1200">
              <a:solidFill>
                <a:srgbClr val="D5D5D5"/>
              </a:solidFill>
              <a:highlight>
                <a:srgbClr val="383838"/>
              </a:highlight>
              <a:latin typeface="Roboto"/>
              <a:ea typeface="Roboto"/>
              <a:cs typeface="Roboto"/>
              <a:sym typeface="Roboto"/>
            </a:endParaRPr>
          </a:p>
        </p:txBody>
      </p:sp>
      <p:pic>
        <p:nvPicPr>
          <p:cNvPr id="358" name="Google Shape;358;p31"/>
          <p:cNvPicPr preferRelativeResize="0"/>
          <p:nvPr/>
        </p:nvPicPr>
        <p:blipFill rotWithShape="1">
          <a:blip r:embed="rId4">
            <a:alphaModFix/>
          </a:blip>
          <a:srcRect b="34417" l="0" r="0" t="0"/>
          <a:stretch/>
        </p:blipFill>
        <p:spPr>
          <a:xfrm>
            <a:off x="6265200" y="2693675"/>
            <a:ext cx="2574000" cy="1891950"/>
          </a:xfrm>
          <a:prstGeom prst="rect">
            <a:avLst/>
          </a:prstGeom>
          <a:noFill/>
          <a:ln>
            <a:noFill/>
          </a:ln>
        </p:spPr>
      </p:pic>
      <p:sp>
        <p:nvSpPr>
          <p:cNvPr id="359" name="Google Shape;359;p31"/>
          <p:cNvSpPr txBox="1"/>
          <p:nvPr/>
        </p:nvSpPr>
        <p:spPr>
          <a:xfrm>
            <a:off x="-44350" y="2649150"/>
            <a:ext cx="5940000" cy="14130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La nueva selección de controles, producto de una segunda recorrida con el algoritmo de feature selection de tipo SBS sobre la base del dataset depurado, no </a:t>
            </a:r>
            <a:r>
              <a:rPr lang="es" sz="1200">
                <a:solidFill>
                  <a:schemeClr val="lt1"/>
                </a:solidFill>
                <a:latin typeface="Lato"/>
                <a:ea typeface="Lato"/>
                <a:cs typeface="Lato"/>
                <a:sym typeface="Lato"/>
              </a:rPr>
              <a:t>exhibe</a:t>
            </a:r>
            <a:r>
              <a:rPr lang="es" sz="1200">
                <a:solidFill>
                  <a:schemeClr val="lt1"/>
                </a:solidFill>
                <a:latin typeface="Lato"/>
                <a:ea typeface="Lato"/>
                <a:cs typeface="Lato"/>
                <a:sym typeface="Lato"/>
              </a:rPr>
              <a:t> mejoras significativas con respecto al modelo 3 (X3).</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Todas las métricas muestran una mejora de alrededor de 1 punto porcentual en el sentido deseado.</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Finalmente, no se presentan grandes diferencias en los resultados obtenidos según el método de validación utilizado</a:t>
            </a:r>
            <a:endParaRPr/>
          </a:p>
        </p:txBody>
      </p:sp>
      <p:sp>
        <p:nvSpPr>
          <p:cNvPr id="360" name="Google Shape;360;p31"/>
          <p:cNvSpPr txBox="1"/>
          <p:nvPr/>
        </p:nvSpPr>
        <p:spPr>
          <a:xfrm>
            <a:off x="0" y="2252450"/>
            <a:ext cx="9144000" cy="404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s" sz="1500">
                <a:solidFill>
                  <a:schemeClr val="lt1"/>
                </a:solidFill>
                <a:latin typeface="Lato"/>
                <a:ea typeface="Lato"/>
                <a:cs typeface="Lato"/>
                <a:sym typeface="Lato"/>
              </a:rPr>
              <a:t>Conclusiones en base a las métricas obtenidas para el modelo 4 (X4) y los anteriores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p:nvPr/>
        </p:nvSpPr>
        <p:spPr>
          <a:xfrm>
            <a:off x="0" y="3936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txBox="1"/>
          <p:nvPr>
            <p:ph idx="4294967295" type="title"/>
          </p:nvPr>
        </p:nvSpPr>
        <p:spPr>
          <a:xfrm>
            <a:off x="671400" y="293775"/>
            <a:ext cx="7038900" cy="7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50">
                <a:latin typeface="Roboto"/>
                <a:ea typeface="Roboto"/>
                <a:cs typeface="Roboto"/>
                <a:sym typeface="Roboto"/>
              </a:rPr>
              <a:t>Contenido</a:t>
            </a:r>
            <a:endParaRPr sz="3700"/>
          </a:p>
        </p:txBody>
      </p:sp>
      <p:sp>
        <p:nvSpPr>
          <p:cNvPr id="147" name="Google Shape;14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48" name="Google Shape;148;p14"/>
          <p:cNvSpPr txBox="1"/>
          <p:nvPr/>
        </p:nvSpPr>
        <p:spPr>
          <a:xfrm>
            <a:off x="99775" y="1430725"/>
            <a:ext cx="4744500" cy="281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01</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Motivación</a:t>
            </a:r>
            <a:r>
              <a:rPr lang="es" sz="1900">
                <a:solidFill>
                  <a:schemeClr val="lt1"/>
                </a:solidFill>
                <a:latin typeface="Lato"/>
                <a:ea typeface="Lato"/>
                <a:cs typeface="Lato"/>
                <a:sym typeface="Lato"/>
              </a:rPr>
              <a:t> y audiencia</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02</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Hipótesis y p</a:t>
            </a:r>
            <a:r>
              <a:rPr lang="es" sz="1900">
                <a:solidFill>
                  <a:schemeClr val="lt1"/>
                </a:solidFill>
                <a:latin typeface="Lato"/>
                <a:ea typeface="Lato"/>
                <a:cs typeface="Lato"/>
                <a:sym typeface="Lato"/>
              </a:rPr>
              <a:t>reguntas de </a:t>
            </a:r>
            <a:r>
              <a:rPr lang="es" sz="1900">
                <a:solidFill>
                  <a:schemeClr val="lt1"/>
                </a:solidFill>
                <a:latin typeface="Lato"/>
                <a:ea typeface="Lato"/>
                <a:cs typeface="Lato"/>
                <a:sym typeface="Lato"/>
              </a:rPr>
              <a:t>interés</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03</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Metadata</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04</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Análisis</a:t>
            </a:r>
            <a:r>
              <a:rPr lang="es" sz="1900">
                <a:solidFill>
                  <a:schemeClr val="lt1"/>
                </a:solidFill>
                <a:latin typeface="Lato"/>
                <a:ea typeface="Lato"/>
                <a:cs typeface="Lato"/>
                <a:sym typeface="Lato"/>
              </a:rPr>
              <a:t> exploratorio de datos</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05</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Insights</a:t>
            </a:r>
            <a:endParaRPr sz="1900">
              <a:solidFill>
                <a:schemeClr val="lt1"/>
              </a:solidFill>
              <a:latin typeface="Lato"/>
              <a:ea typeface="Lato"/>
              <a:cs typeface="Lato"/>
              <a:sym typeface="Lato"/>
            </a:endParaRPr>
          </a:p>
        </p:txBody>
      </p:sp>
      <p:pic>
        <p:nvPicPr>
          <p:cNvPr id="149" name="Google Shape;149;p14"/>
          <p:cNvPicPr preferRelativeResize="0"/>
          <p:nvPr/>
        </p:nvPicPr>
        <p:blipFill>
          <a:blip r:embed="rId3">
            <a:alphaModFix/>
          </a:blip>
          <a:stretch>
            <a:fillRect/>
          </a:stretch>
        </p:blipFill>
        <p:spPr>
          <a:xfrm>
            <a:off x="7285138" y="2872300"/>
            <a:ext cx="1646587" cy="1250212"/>
          </a:xfrm>
          <a:prstGeom prst="rect">
            <a:avLst/>
          </a:prstGeom>
          <a:noFill/>
          <a:ln>
            <a:noFill/>
          </a:ln>
        </p:spPr>
      </p:pic>
      <p:pic>
        <p:nvPicPr>
          <p:cNvPr id="150" name="Google Shape;150;p14"/>
          <p:cNvPicPr preferRelativeResize="0"/>
          <p:nvPr/>
        </p:nvPicPr>
        <p:blipFill>
          <a:blip r:embed="rId4">
            <a:alphaModFix/>
          </a:blip>
          <a:stretch>
            <a:fillRect/>
          </a:stretch>
        </p:blipFill>
        <p:spPr>
          <a:xfrm>
            <a:off x="8766075" y="83062"/>
            <a:ext cx="255066" cy="255066"/>
          </a:xfrm>
          <a:prstGeom prst="rect">
            <a:avLst/>
          </a:prstGeom>
          <a:noFill/>
          <a:ln>
            <a:noFill/>
          </a:ln>
        </p:spPr>
      </p:pic>
      <p:sp>
        <p:nvSpPr>
          <p:cNvPr id="151" name="Google Shape;151;p14"/>
          <p:cNvSpPr txBox="1"/>
          <p:nvPr/>
        </p:nvSpPr>
        <p:spPr>
          <a:xfrm>
            <a:off x="4353675" y="1516625"/>
            <a:ext cx="4744500" cy="281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06</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Modelo de regresión</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07</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Entrenamiento y testeo</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08</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Algoritmo elegido</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09</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Conclusiones</a:t>
            </a:r>
            <a:endParaRPr sz="19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1900">
                <a:solidFill>
                  <a:schemeClr val="lt2"/>
                </a:solidFill>
                <a:latin typeface="Lato"/>
                <a:ea typeface="Lato"/>
                <a:cs typeface="Lato"/>
                <a:sym typeface="Lato"/>
              </a:rPr>
              <a:t>10</a:t>
            </a:r>
            <a:r>
              <a:rPr b="1" lang="es" sz="1900">
                <a:solidFill>
                  <a:schemeClr val="lt1"/>
                </a:solidFill>
                <a:latin typeface="Lato"/>
                <a:ea typeface="Lato"/>
                <a:cs typeface="Lato"/>
                <a:sym typeface="Lato"/>
              </a:rPr>
              <a:t> - </a:t>
            </a:r>
            <a:r>
              <a:rPr lang="es" sz="1900">
                <a:solidFill>
                  <a:schemeClr val="lt1"/>
                </a:solidFill>
                <a:latin typeface="Lato"/>
                <a:ea typeface="Lato"/>
                <a:cs typeface="Lato"/>
                <a:sym typeface="Lato"/>
              </a:rPr>
              <a:t>Futuras líneas</a:t>
            </a:r>
            <a:endParaRPr sz="19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nvSpPr>
        <p:spPr>
          <a:xfrm>
            <a:off x="-44350" y="1283100"/>
            <a:ext cx="8967900" cy="13929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None/>
            </a:pPr>
            <a:r>
              <a:rPr lang="es" sz="1200">
                <a:solidFill>
                  <a:schemeClr val="lt1"/>
                </a:solidFill>
                <a:latin typeface="Lato"/>
                <a:ea typeface="Lato"/>
                <a:cs typeface="Lato"/>
                <a:sym typeface="Lato"/>
              </a:rPr>
              <a:t>Modelo realizado </a:t>
            </a:r>
            <a:r>
              <a:rPr lang="es" sz="1200">
                <a:solidFill>
                  <a:schemeClr val="lt1"/>
                </a:solidFill>
                <a:latin typeface="Lato"/>
                <a:ea typeface="Lato"/>
                <a:cs typeface="Lato"/>
                <a:sym typeface="Lato"/>
              </a:rPr>
              <a:t>a los fines de agotar toda estrategia de identificación de features relevantes para la estimación del ingreso laboral por hora</a:t>
            </a:r>
            <a:endParaRPr sz="1200">
              <a:solidFill>
                <a:schemeClr val="lt1"/>
              </a:solidFill>
              <a:latin typeface="Lato"/>
              <a:ea typeface="Lato"/>
              <a:cs typeface="Lato"/>
              <a:sym typeface="Lato"/>
            </a:endParaRPr>
          </a:p>
          <a:p>
            <a:pPr indent="0" lvl="0" marL="0" marR="0" rtl="0" algn="l">
              <a:lnSpc>
                <a:spcPct val="95000"/>
              </a:lnSpc>
              <a:spcBef>
                <a:spcPts val="0"/>
              </a:spcBef>
              <a:spcAft>
                <a:spcPts val="0"/>
              </a:spcAft>
              <a:buNone/>
            </a:pPr>
            <a:r>
              <a:rPr lang="es" sz="1200">
                <a:solidFill>
                  <a:schemeClr val="lt1"/>
                </a:solidFill>
                <a:latin typeface="Lato"/>
                <a:ea typeface="Lato"/>
                <a:cs typeface="Lato"/>
                <a:sym typeface="Lato"/>
              </a:rPr>
              <a:t>La estrategia consistió en no tener en cuenta ningún condicionamiento teórico del modelo de capital humano.</a:t>
            </a:r>
            <a:endParaRPr sz="1200">
              <a:solidFill>
                <a:schemeClr val="lt1"/>
              </a:solidFill>
              <a:latin typeface="Lato"/>
              <a:ea typeface="Lato"/>
              <a:cs typeface="Lato"/>
              <a:sym typeface="Lato"/>
            </a:endParaRPr>
          </a:p>
          <a:p>
            <a:pPr indent="0" lvl="0" marL="0" marR="0" rtl="0" algn="l">
              <a:lnSpc>
                <a:spcPct val="95000"/>
              </a:lnSpc>
              <a:spcBef>
                <a:spcPts val="0"/>
              </a:spcBef>
              <a:spcAft>
                <a:spcPts val="0"/>
              </a:spcAft>
              <a:buNone/>
            </a:pPr>
            <a:r>
              <a:rPr lang="es" sz="1200">
                <a:solidFill>
                  <a:schemeClr val="lt1"/>
                </a:solidFill>
                <a:latin typeface="Lato"/>
                <a:ea typeface="Lato"/>
                <a:cs typeface="Lato"/>
                <a:sym typeface="Lato"/>
              </a:rPr>
              <a:t>El objetivo fue evaluar si cuando la preselección no se ejecuta, las variables identificadas en el modelo teórico son igualmente seleccionadas como determinantes del ingreso laboral, cuando compiten con otras features de la base.</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900"/>
              </a:spcBef>
              <a:spcAft>
                <a:spcPts val="900"/>
              </a:spcAft>
              <a:buNone/>
            </a:pPr>
            <a:r>
              <a:t/>
            </a:r>
            <a:endParaRPr/>
          </a:p>
        </p:txBody>
      </p:sp>
      <p:sp>
        <p:nvSpPr>
          <p:cNvPr id="366" name="Google Shape;366;p32"/>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Entrenamiento y Testeo</a:t>
            </a:r>
            <a:endParaRPr/>
          </a:p>
        </p:txBody>
      </p:sp>
      <p:sp>
        <p:nvSpPr>
          <p:cNvPr id="367" name="Google Shape;3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68" name="Google Shape;368;p32"/>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69" name="Google Shape;369;p32"/>
          <p:cNvSpPr/>
          <p:nvPr/>
        </p:nvSpPr>
        <p:spPr>
          <a:xfrm>
            <a:off x="0" y="83820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latin typeface="Lato"/>
                <a:ea typeface="Lato"/>
                <a:cs typeface="Lato"/>
                <a:sym typeface="Lato"/>
              </a:rPr>
              <a:t>Modelo libre (X5)</a:t>
            </a:r>
            <a:endParaRPr>
              <a:solidFill>
                <a:schemeClr val="lt1"/>
              </a:solidFill>
              <a:latin typeface="Lato"/>
              <a:ea typeface="Lato"/>
              <a:cs typeface="Lato"/>
              <a:sym typeface="Lato"/>
            </a:endParaRPr>
          </a:p>
        </p:txBody>
      </p:sp>
      <p:sp>
        <p:nvSpPr>
          <p:cNvPr id="370" name="Google Shape;370;p32"/>
          <p:cNvSpPr txBox="1"/>
          <p:nvPr/>
        </p:nvSpPr>
        <p:spPr>
          <a:xfrm>
            <a:off x="-2800" y="2427925"/>
            <a:ext cx="5534400" cy="2081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t/>
            </a:r>
            <a:endParaRPr sz="1200">
              <a:solidFill>
                <a:schemeClr val="lt1"/>
              </a:solidFill>
              <a:latin typeface="Lato"/>
              <a:ea typeface="Lato"/>
              <a:cs typeface="Lato"/>
              <a:sym typeface="Lato"/>
            </a:endParaRPr>
          </a:p>
          <a:p>
            <a:pPr indent="-304800" lvl="0" marL="457200" marR="0" rtl="0" algn="l">
              <a:lnSpc>
                <a:spcPct val="95000"/>
              </a:lnSpc>
              <a:spcBef>
                <a:spcPts val="1200"/>
              </a:spcBef>
              <a:spcAft>
                <a:spcPts val="0"/>
              </a:spcAft>
              <a:buClr>
                <a:schemeClr val="lt1"/>
              </a:buClr>
              <a:buSzPts val="1200"/>
              <a:buFont typeface="Roboto"/>
              <a:buChar char="●"/>
            </a:pPr>
            <a:r>
              <a:rPr lang="es" sz="1200">
                <a:solidFill>
                  <a:schemeClr val="lt1"/>
                </a:solidFill>
                <a:latin typeface="Lato"/>
                <a:ea typeface="Lato"/>
                <a:cs typeface="Lato"/>
                <a:sym typeface="Lato"/>
              </a:rPr>
              <a:t>No se evidencian mejoras en las métricas respecto a los modelos X3 y X4. Sin embargo, vale destacar que se hace un uso menos extensivo de features, por ende, se insumen menos grados de libertad.</a:t>
            </a:r>
            <a:endParaRPr sz="1200">
              <a:solidFill>
                <a:schemeClr val="lt1"/>
              </a:solidFill>
              <a:latin typeface="Lato"/>
              <a:ea typeface="Lato"/>
              <a:cs typeface="Lato"/>
              <a:sym typeface="Lato"/>
            </a:endParaRPr>
          </a:p>
          <a:p>
            <a:pPr indent="-304800" lvl="0" marL="457200" marR="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Al respecto de ésto último, la penalización que brinda el R</a:t>
            </a:r>
            <a:r>
              <a:rPr baseline="30000" lang="es" sz="1200">
                <a:solidFill>
                  <a:schemeClr val="lt1"/>
                </a:solidFill>
                <a:latin typeface="Lato"/>
                <a:ea typeface="Lato"/>
                <a:cs typeface="Lato"/>
                <a:sym typeface="Lato"/>
              </a:rPr>
              <a:t>2</a:t>
            </a:r>
            <a:r>
              <a:rPr baseline="-25000" lang="es" sz="1200">
                <a:solidFill>
                  <a:schemeClr val="lt1"/>
                </a:solidFill>
                <a:latin typeface="Lato"/>
                <a:ea typeface="Lato"/>
                <a:cs typeface="Lato"/>
                <a:sym typeface="Lato"/>
              </a:rPr>
              <a:t>aj</a:t>
            </a:r>
            <a:r>
              <a:rPr lang="es" sz="1200">
                <a:solidFill>
                  <a:schemeClr val="lt1"/>
                </a:solidFill>
                <a:latin typeface="Lato"/>
                <a:ea typeface="Lato"/>
                <a:cs typeface="Lato"/>
                <a:sym typeface="Lato"/>
              </a:rPr>
              <a:t>  es menor a la de los otros modelos citados</a:t>
            </a:r>
            <a:endParaRPr sz="1200">
              <a:solidFill>
                <a:schemeClr val="lt1"/>
              </a:solidFill>
              <a:latin typeface="Lato"/>
              <a:ea typeface="Lato"/>
              <a:cs typeface="Lato"/>
              <a:sym typeface="Lato"/>
            </a:endParaRPr>
          </a:p>
          <a:p>
            <a:pPr indent="-304800" lvl="0" marL="457200" marR="0" rtl="0" algn="l">
              <a:lnSpc>
                <a:spcPct val="95000"/>
              </a:lnSpc>
              <a:spcBef>
                <a:spcPts val="0"/>
              </a:spcBef>
              <a:spcAft>
                <a:spcPts val="0"/>
              </a:spcAft>
              <a:buClr>
                <a:schemeClr val="lt1"/>
              </a:buClr>
              <a:buSzPts val="1200"/>
              <a:buFont typeface="Roboto"/>
              <a:buChar char="●"/>
            </a:pPr>
            <a:r>
              <a:rPr lang="es" sz="1200">
                <a:solidFill>
                  <a:schemeClr val="lt1"/>
                </a:solidFill>
                <a:latin typeface="Lato"/>
                <a:ea typeface="Lato"/>
                <a:cs typeface="Lato"/>
                <a:sym typeface="Lato"/>
              </a:rPr>
              <a:t>Finalmente, no se presentan grandes diferencias en los resultados obtenidos según el método de validación utilizado.</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1200"/>
              </a:spcBef>
              <a:spcAft>
                <a:spcPts val="500"/>
              </a:spcAft>
              <a:buNone/>
            </a:pPr>
            <a:r>
              <a:t/>
            </a:r>
            <a:endParaRPr sz="1200">
              <a:solidFill>
                <a:srgbClr val="D5D5D5"/>
              </a:solidFill>
              <a:highlight>
                <a:srgbClr val="383838"/>
              </a:highlight>
              <a:latin typeface="Roboto"/>
              <a:ea typeface="Roboto"/>
              <a:cs typeface="Roboto"/>
              <a:sym typeface="Roboto"/>
            </a:endParaRPr>
          </a:p>
        </p:txBody>
      </p:sp>
      <p:pic>
        <p:nvPicPr>
          <p:cNvPr id="371" name="Google Shape;371;p32"/>
          <p:cNvPicPr preferRelativeResize="0"/>
          <p:nvPr/>
        </p:nvPicPr>
        <p:blipFill>
          <a:blip r:embed="rId4">
            <a:alphaModFix/>
          </a:blip>
          <a:stretch>
            <a:fillRect/>
          </a:stretch>
        </p:blipFill>
        <p:spPr>
          <a:xfrm>
            <a:off x="5784738" y="2843713"/>
            <a:ext cx="3209925" cy="1628775"/>
          </a:xfrm>
          <a:prstGeom prst="rect">
            <a:avLst/>
          </a:prstGeom>
          <a:noFill/>
          <a:ln>
            <a:noFill/>
          </a:ln>
        </p:spPr>
      </p:pic>
      <p:sp>
        <p:nvSpPr>
          <p:cNvPr id="372" name="Google Shape;372;p32"/>
          <p:cNvSpPr txBox="1"/>
          <p:nvPr/>
        </p:nvSpPr>
        <p:spPr>
          <a:xfrm>
            <a:off x="0" y="2447100"/>
            <a:ext cx="9021300" cy="404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s" sz="1500">
                <a:solidFill>
                  <a:schemeClr val="lt1"/>
                </a:solidFill>
                <a:latin typeface="Lato"/>
                <a:ea typeface="Lato"/>
                <a:cs typeface="Lato"/>
                <a:sym typeface="Lato"/>
              </a:rPr>
              <a:t>Conclusiones en base a las métricas obtenidas para el modelo 5 (X5) y los anteriores.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p:nvPr/>
        </p:nvSpPr>
        <p:spPr>
          <a:xfrm>
            <a:off x="2363300" y="2233625"/>
            <a:ext cx="4574100" cy="28047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txBox="1"/>
          <p:nvPr>
            <p:ph idx="4294967295" type="body"/>
          </p:nvPr>
        </p:nvSpPr>
        <p:spPr>
          <a:xfrm>
            <a:off x="233475" y="1300075"/>
            <a:ext cx="8623500" cy="3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El Algoritmo final elegido para el caso de uso , es el modelo 4 (X4) lo cual se debe a que presenta el mejor desempeño, ya sea porque presenta la bondad de ajuste más alta, como </a:t>
            </a:r>
            <a:r>
              <a:rPr lang="es" sz="1500"/>
              <a:t>así</a:t>
            </a:r>
            <a:r>
              <a:rPr lang="es" sz="1500"/>
              <a:t> también por presentar los valores  MAE  y RSME más bajos.</a:t>
            </a:r>
            <a:endParaRPr sz="1500"/>
          </a:p>
        </p:txBody>
      </p:sp>
      <p:sp>
        <p:nvSpPr>
          <p:cNvPr id="379" name="Google Shape;379;p33"/>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Algoritmo elegido</a:t>
            </a:r>
            <a:endParaRPr/>
          </a:p>
        </p:txBody>
      </p:sp>
      <p:sp>
        <p:nvSpPr>
          <p:cNvPr id="380" name="Google Shape;38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81" name="Google Shape;381;p33"/>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82" name="Google Shape;382;p33"/>
          <p:cNvSpPr/>
          <p:nvPr/>
        </p:nvSpPr>
        <p:spPr>
          <a:xfrm>
            <a:off x="41550" y="816025"/>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latin typeface="Lato"/>
                <a:ea typeface="Lato"/>
                <a:cs typeface="Lato"/>
                <a:sym typeface="Lato"/>
              </a:rPr>
              <a:t>Métricas de desempeño</a:t>
            </a:r>
            <a:r>
              <a:rPr lang="es">
                <a:solidFill>
                  <a:schemeClr val="lt1"/>
                </a:solidFill>
                <a:latin typeface="Lato"/>
                <a:ea typeface="Lato"/>
                <a:cs typeface="Lato"/>
                <a:sym typeface="Lato"/>
              </a:rPr>
              <a:t>    </a:t>
            </a:r>
            <a:endParaRPr>
              <a:solidFill>
                <a:schemeClr val="lt1"/>
              </a:solidFill>
              <a:latin typeface="Lato"/>
              <a:ea typeface="Lato"/>
              <a:cs typeface="Lato"/>
              <a:sym typeface="Lato"/>
            </a:endParaRPr>
          </a:p>
        </p:txBody>
      </p:sp>
      <p:pic>
        <p:nvPicPr>
          <p:cNvPr id="383" name="Google Shape;383;p33"/>
          <p:cNvPicPr preferRelativeResize="0"/>
          <p:nvPr/>
        </p:nvPicPr>
        <p:blipFill>
          <a:blip r:embed="rId4">
            <a:alphaModFix/>
          </a:blip>
          <a:stretch>
            <a:fillRect/>
          </a:stretch>
        </p:blipFill>
        <p:spPr>
          <a:xfrm>
            <a:off x="2363299" y="2300127"/>
            <a:ext cx="4492225" cy="267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4"/>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Conclusiones</a:t>
            </a:r>
            <a:endParaRPr/>
          </a:p>
        </p:txBody>
      </p:sp>
      <p:sp>
        <p:nvSpPr>
          <p:cNvPr id="389" name="Google Shape;38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90" name="Google Shape;390;p34"/>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391" name="Google Shape;391;p34"/>
          <p:cNvSpPr txBox="1"/>
          <p:nvPr>
            <p:ph idx="4294967295" type="body"/>
          </p:nvPr>
        </p:nvSpPr>
        <p:spPr>
          <a:xfrm>
            <a:off x="508575" y="1300075"/>
            <a:ext cx="6710700" cy="360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sz="1500"/>
              <a:t>Entre las ventajas del modelo, es de mencionarse que puede efectivamente </a:t>
            </a:r>
            <a:r>
              <a:rPr lang="es" sz="1500"/>
              <a:t>cumplir</a:t>
            </a:r>
            <a:r>
              <a:rPr lang="es" sz="1500"/>
              <a:t> con el requisito inicial de este proyecto, el cual planteó poder estimar el ingreso laboral por hora de un individuo que vive en cualquier parte del territorio argentino, con un set relativamente limitado de preguntas.</a:t>
            </a:r>
            <a:endParaRPr sz="1500"/>
          </a:p>
          <a:p>
            <a:pPr indent="0" lvl="0" marL="0" marR="0" rtl="0" algn="l">
              <a:lnSpc>
                <a:spcPct val="115000"/>
              </a:lnSpc>
              <a:spcBef>
                <a:spcPts val="0"/>
              </a:spcBef>
              <a:spcAft>
                <a:spcPts val="0"/>
              </a:spcAft>
              <a:buNone/>
            </a:pPr>
            <a:r>
              <a:t/>
            </a:r>
            <a:endParaRPr sz="1500"/>
          </a:p>
          <a:p>
            <a:pPr indent="0" lvl="0" marL="0" marR="0" rtl="0" algn="l">
              <a:lnSpc>
                <a:spcPct val="115000"/>
              </a:lnSpc>
              <a:spcBef>
                <a:spcPts val="0"/>
              </a:spcBef>
              <a:spcAft>
                <a:spcPts val="0"/>
              </a:spcAft>
              <a:buNone/>
            </a:pPr>
            <a:r>
              <a:t/>
            </a:r>
            <a:endParaRPr sz="1500"/>
          </a:p>
          <a:p>
            <a:pPr indent="0" lvl="0" marL="0" marR="0" rtl="0" algn="l">
              <a:lnSpc>
                <a:spcPct val="115000"/>
              </a:lnSpc>
              <a:spcBef>
                <a:spcPts val="0"/>
              </a:spcBef>
              <a:spcAft>
                <a:spcPts val="0"/>
              </a:spcAft>
              <a:buNone/>
            </a:pPr>
            <a:r>
              <a:rPr lang="es" sz="1500"/>
              <a:t>Aún así, el modelo seleccionado  muestra un R</a:t>
            </a:r>
            <a:r>
              <a:rPr baseline="30000" lang="es" sz="1500"/>
              <a:t>2</a:t>
            </a:r>
            <a:r>
              <a:rPr lang="es" sz="1500"/>
              <a:t>  relativamente bajo para una predicción, pero relativamente alto con respecto a las estimaciones de ecuación de Mincer que se realizan para fines descriptivos (generalmente en torno a 0.32, contra 0.44 que presenta el modelo).</a:t>
            </a:r>
            <a:endParaRPr sz="1500"/>
          </a:p>
          <a:p>
            <a:pPr indent="0" lvl="0" marL="0" marR="0" rtl="0" algn="l">
              <a:lnSpc>
                <a:spcPct val="115000"/>
              </a:lnSpc>
              <a:spcBef>
                <a:spcPts val="0"/>
              </a:spcBef>
              <a:spcAft>
                <a:spcPts val="0"/>
              </a:spcAft>
              <a:buNone/>
            </a:pPr>
            <a:r>
              <a:t/>
            </a:r>
            <a:endParaRPr sz="1500"/>
          </a:p>
          <a:p>
            <a:pPr indent="0" lvl="0" marL="0" marR="0" rtl="0" algn="l">
              <a:lnSpc>
                <a:spcPct val="115000"/>
              </a:lnSpc>
              <a:spcBef>
                <a:spcPts val="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95000"/>
              </a:lnSpc>
              <a:spcBef>
                <a:spcPts val="0"/>
              </a:spcBef>
              <a:spcAft>
                <a:spcPts val="1200"/>
              </a:spcAft>
              <a:buNone/>
            </a:pPr>
            <a:r>
              <a:t/>
            </a:r>
            <a:endParaRPr sz="1500"/>
          </a:p>
        </p:txBody>
      </p:sp>
      <p:pic>
        <p:nvPicPr>
          <p:cNvPr id="392" name="Google Shape;392;p34"/>
          <p:cNvPicPr preferRelativeResize="0"/>
          <p:nvPr/>
        </p:nvPicPr>
        <p:blipFill>
          <a:blip r:embed="rId4">
            <a:alphaModFix/>
          </a:blip>
          <a:stretch>
            <a:fillRect/>
          </a:stretch>
        </p:blipFill>
        <p:spPr>
          <a:xfrm>
            <a:off x="7341900" y="2172598"/>
            <a:ext cx="1326675" cy="1326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Futuras líneas</a:t>
            </a:r>
            <a:endParaRPr/>
          </a:p>
        </p:txBody>
      </p:sp>
      <p:sp>
        <p:nvSpPr>
          <p:cNvPr id="398" name="Google Shape;39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99" name="Google Shape;399;p35"/>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400" name="Google Shape;400;p35"/>
          <p:cNvSpPr txBox="1"/>
          <p:nvPr>
            <p:ph idx="4294967295" type="body"/>
          </p:nvPr>
        </p:nvSpPr>
        <p:spPr>
          <a:xfrm>
            <a:off x="81075" y="1300075"/>
            <a:ext cx="6536700" cy="360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500"/>
              <a:t> Existen dos estrategias que pueden contribuir a la solución de los problemas mencionados anteriormente:</a:t>
            </a:r>
            <a:endParaRPr sz="1200">
              <a:solidFill>
                <a:srgbClr val="D5D5D5"/>
              </a:solidFill>
              <a:highlight>
                <a:srgbClr val="383838"/>
              </a:highlight>
              <a:latin typeface="Roboto"/>
              <a:ea typeface="Roboto"/>
              <a:cs typeface="Roboto"/>
              <a:sym typeface="Roboto"/>
            </a:endParaRPr>
          </a:p>
          <a:p>
            <a:pPr indent="-317500" lvl="0" marL="457200" marR="0" rtl="0" algn="l">
              <a:lnSpc>
                <a:spcPct val="95000"/>
              </a:lnSpc>
              <a:spcBef>
                <a:spcPts val="1200"/>
              </a:spcBef>
              <a:spcAft>
                <a:spcPts val="0"/>
              </a:spcAft>
              <a:buSzPts val="1400"/>
              <a:buChar char="●"/>
            </a:pPr>
            <a:r>
              <a:rPr lang="es" sz="1400"/>
              <a:t>La primera apunta al nivel de significancia de las features que se encuentran al límite. El dataset refleja una encuesta poblacional que por construcción incluye ponderadores de cada individuo con respecto al tipo de población que representa. La utilización de una regresión con ponderadores, podría ayudar a disminuir la variabilidad de los coeficientes comprometidos.</a:t>
            </a:r>
            <a:endParaRPr sz="1400"/>
          </a:p>
          <a:p>
            <a:pPr indent="-317500" lvl="0" marL="457200" marR="0" rtl="0" algn="l">
              <a:lnSpc>
                <a:spcPct val="95000"/>
              </a:lnSpc>
              <a:spcBef>
                <a:spcPts val="1000"/>
              </a:spcBef>
              <a:spcAft>
                <a:spcPts val="0"/>
              </a:spcAft>
              <a:buSzPts val="1400"/>
              <a:buChar char="●"/>
            </a:pPr>
            <a:r>
              <a:rPr lang="es" sz="1400"/>
              <a:t>La segunda tiene que ver con la adecuación del dataset a la pregunta que se busca responder. Esto es, la posible presencia de sesgo muestral de los individuos que releva la encuesta en relación a los individuos que se encuentran insertos en el mercado laboral.</a:t>
            </a:r>
            <a:endParaRPr sz="1400">
              <a:solidFill>
                <a:srgbClr val="D5D5D5"/>
              </a:solidFill>
              <a:highlight>
                <a:srgbClr val="383838"/>
              </a:highlight>
              <a:latin typeface="Roboto"/>
              <a:ea typeface="Roboto"/>
              <a:cs typeface="Roboto"/>
              <a:sym typeface="Roboto"/>
            </a:endParaRPr>
          </a:p>
          <a:p>
            <a:pPr indent="0" lvl="0" marL="0" rtl="0" algn="l">
              <a:spcBef>
                <a:spcPts val="10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95000"/>
              </a:lnSpc>
              <a:spcBef>
                <a:spcPts val="1200"/>
              </a:spcBef>
              <a:spcAft>
                <a:spcPts val="1200"/>
              </a:spcAft>
              <a:buNone/>
            </a:pPr>
            <a:r>
              <a:t/>
            </a:r>
            <a:endParaRPr sz="1200">
              <a:solidFill>
                <a:srgbClr val="D5D5D5"/>
              </a:solidFill>
              <a:highlight>
                <a:srgbClr val="383838"/>
              </a:highlight>
              <a:latin typeface="Roboto"/>
              <a:ea typeface="Roboto"/>
              <a:cs typeface="Roboto"/>
              <a:sym typeface="Roboto"/>
            </a:endParaRPr>
          </a:p>
        </p:txBody>
      </p:sp>
      <p:pic>
        <p:nvPicPr>
          <p:cNvPr id="401" name="Google Shape;401;p35"/>
          <p:cNvPicPr preferRelativeResize="0"/>
          <p:nvPr/>
        </p:nvPicPr>
        <p:blipFill>
          <a:blip r:embed="rId4">
            <a:alphaModFix/>
          </a:blip>
          <a:stretch>
            <a:fillRect/>
          </a:stretch>
        </p:blipFill>
        <p:spPr>
          <a:xfrm rot="-1677543">
            <a:off x="6811992" y="2223321"/>
            <a:ext cx="1897862" cy="14261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6"/>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Futuras líneas</a:t>
            </a:r>
            <a:endParaRPr/>
          </a:p>
        </p:txBody>
      </p:sp>
      <p:sp>
        <p:nvSpPr>
          <p:cNvPr id="407" name="Google Shape;40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08" name="Google Shape;408;p36"/>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409" name="Google Shape;409;p36"/>
          <p:cNvSpPr txBox="1"/>
          <p:nvPr>
            <p:ph idx="4294967295" type="body"/>
          </p:nvPr>
        </p:nvSpPr>
        <p:spPr>
          <a:xfrm>
            <a:off x="201000" y="1300075"/>
            <a:ext cx="6150900" cy="360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500"/>
              <a:t>Otro tipo de futuras líneas de trabajo que no se desprenden directamente de las conclusiones de las métricas serían:</a:t>
            </a:r>
            <a:endParaRPr sz="1500"/>
          </a:p>
          <a:p>
            <a:pPr indent="-317500" lvl="0" marL="457200" marR="0" rtl="0" algn="l">
              <a:lnSpc>
                <a:spcPct val="95000"/>
              </a:lnSpc>
              <a:spcBef>
                <a:spcPts val="1200"/>
              </a:spcBef>
              <a:spcAft>
                <a:spcPts val="0"/>
              </a:spcAft>
              <a:buSzPts val="1400"/>
              <a:buChar char="●"/>
            </a:pPr>
            <a:r>
              <a:rPr lang="es" sz="1500"/>
              <a:t>Se pueden utilizar técnicas de aprendizaje supervisado para mejorar la imputación de los niveles educativos de los individuos, cuando se incorpora el nivel terciario (completo e incompleto) explícitamente al nivel de educación obtenido.</a:t>
            </a:r>
            <a:endParaRPr sz="1500"/>
          </a:p>
          <a:p>
            <a:pPr indent="-317500" lvl="0" marL="457200" marR="0" rtl="0" algn="l">
              <a:lnSpc>
                <a:spcPct val="95000"/>
              </a:lnSpc>
              <a:spcBef>
                <a:spcPts val="1000"/>
              </a:spcBef>
              <a:spcAft>
                <a:spcPts val="0"/>
              </a:spcAft>
              <a:buSzPts val="1400"/>
              <a:buChar char="●"/>
            </a:pPr>
            <a:r>
              <a:rPr lang="es" sz="1500"/>
              <a:t>Se pueden realizar estimaciones sobre otros trimestres de la EPH.</a:t>
            </a:r>
            <a:endParaRPr sz="1500"/>
          </a:p>
          <a:p>
            <a:pPr indent="-317500" lvl="0" marL="457200" marR="0" rtl="0" algn="l">
              <a:lnSpc>
                <a:spcPct val="95000"/>
              </a:lnSpc>
              <a:spcBef>
                <a:spcPts val="1000"/>
              </a:spcBef>
              <a:spcAft>
                <a:spcPts val="0"/>
              </a:spcAft>
              <a:buSzPts val="1400"/>
              <a:buChar char="●"/>
            </a:pPr>
            <a:r>
              <a:rPr lang="es" sz="1500"/>
              <a:t>Se puede utilizar la estructura de paneles rotativos de la EPH (es decir, renovación parcial de los individuos relevados por trimestre), para generar validaciones cruzadas entre trimestres.</a:t>
            </a:r>
            <a:endParaRPr sz="1500"/>
          </a:p>
          <a:p>
            <a:pPr indent="0" lvl="0" marL="0" rtl="0" algn="l">
              <a:lnSpc>
                <a:spcPct val="95000"/>
              </a:lnSpc>
              <a:spcBef>
                <a:spcPts val="1000"/>
              </a:spcBef>
              <a:spcAft>
                <a:spcPts val="1200"/>
              </a:spcAft>
              <a:buNone/>
            </a:pPr>
            <a:r>
              <a:t/>
            </a:r>
            <a:endParaRPr sz="1500"/>
          </a:p>
        </p:txBody>
      </p:sp>
      <p:pic>
        <p:nvPicPr>
          <p:cNvPr id="410" name="Google Shape;410;p36"/>
          <p:cNvPicPr preferRelativeResize="0"/>
          <p:nvPr/>
        </p:nvPicPr>
        <p:blipFill>
          <a:blip r:embed="rId4">
            <a:alphaModFix/>
          </a:blip>
          <a:stretch>
            <a:fillRect/>
          </a:stretch>
        </p:blipFill>
        <p:spPr>
          <a:xfrm rot="-1677543">
            <a:off x="6811992" y="2223321"/>
            <a:ext cx="1897862" cy="14261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p:nvPr/>
        </p:nvSpPr>
        <p:spPr>
          <a:xfrm>
            <a:off x="30200" y="919100"/>
            <a:ext cx="1963800" cy="4311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50">
              <a:solidFill>
                <a:schemeClr val="lt1"/>
              </a:solidFill>
              <a:latin typeface="Roboto"/>
              <a:ea typeface="Roboto"/>
              <a:cs typeface="Roboto"/>
              <a:sym typeface="Roboto"/>
            </a:endParaRPr>
          </a:p>
        </p:txBody>
      </p:sp>
      <p:sp>
        <p:nvSpPr>
          <p:cNvPr id="157" name="Google Shape;157;p15"/>
          <p:cNvSpPr txBox="1"/>
          <p:nvPr>
            <p:ph idx="4294967295" type="title"/>
          </p:nvPr>
        </p:nvSpPr>
        <p:spPr>
          <a:xfrm>
            <a:off x="15100" y="866900"/>
            <a:ext cx="15936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65">
                <a:latin typeface="Roboto"/>
                <a:ea typeface="Roboto"/>
                <a:cs typeface="Roboto"/>
                <a:sym typeface="Roboto"/>
              </a:rPr>
              <a:t>Motivación</a:t>
            </a:r>
            <a:endParaRPr sz="2165">
              <a:latin typeface="Roboto"/>
              <a:ea typeface="Roboto"/>
              <a:cs typeface="Roboto"/>
              <a:sym typeface="Roboto"/>
            </a:endParaRPr>
          </a:p>
        </p:txBody>
      </p:sp>
      <p:sp>
        <p:nvSpPr>
          <p:cNvPr id="158" name="Google Shape;15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59" name="Google Shape;159;p15"/>
          <p:cNvSpPr txBox="1"/>
          <p:nvPr/>
        </p:nvSpPr>
        <p:spPr>
          <a:xfrm>
            <a:off x="1986450" y="866900"/>
            <a:ext cx="6873000" cy="19086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En este trabajo se analiza la relación entre el nivel educativo de un individuo y el salario por hora que obtiene en el mercado laboral.</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Se tienen en cuenta las relaciones de otros factores que gravitan en la determinación del nivel de salarios. Particularmente, la influencia de:</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Los años de experiencia.</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La brecha de género. </a:t>
            </a:r>
            <a:endParaRPr sz="1600">
              <a:solidFill>
                <a:schemeClr val="lt1"/>
              </a:solidFill>
              <a:latin typeface="Lato"/>
              <a:ea typeface="Lato"/>
              <a:cs typeface="Lato"/>
              <a:sym typeface="Lato"/>
            </a:endParaRPr>
          </a:p>
        </p:txBody>
      </p:sp>
      <p:sp>
        <p:nvSpPr>
          <p:cNvPr id="160" name="Google Shape;160;p15"/>
          <p:cNvSpPr/>
          <p:nvPr/>
        </p:nvSpPr>
        <p:spPr>
          <a:xfrm>
            <a:off x="37738" y="3089300"/>
            <a:ext cx="1963800" cy="4311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50">
              <a:solidFill>
                <a:schemeClr val="lt1"/>
              </a:solidFill>
              <a:latin typeface="Roboto"/>
              <a:ea typeface="Roboto"/>
              <a:cs typeface="Roboto"/>
              <a:sym typeface="Roboto"/>
            </a:endParaRPr>
          </a:p>
        </p:txBody>
      </p:sp>
      <p:sp>
        <p:nvSpPr>
          <p:cNvPr id="161" name="Google Shape;161;p15"/>
          <p:cNvSpPr txBox="1"/>
          <p:nvPr>
            <p:ph idx="4294967295" type="title"/>
          </p:nvPr>
        </p:nvSpPr>
        <p:spPr>
          <a:xfrm>
            <a:off x="22638" y="3037100"/>
            <a:ext cx="15936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65">
                <a:latin typeface="Roboto"/>
                <a:ea typeface="Roboto"/>
                <a:cs typeface="Roboto"/>
                <a:sym typeface="Roboto"/>
              </a:rPr>
              <a:t>Audiencia</a:t>
            </a:r>
            <a:endParaRPr sz="2165">
              <a:latin typeface="Roboto"/>
              <a:ea typeface="Roboto"/>
              <a:cs typeface="Roboto"/>
              <a:sym typeface="Roboto"/>
            </a:endParaRPr>
          </a:p>
        </p:txBody>
      </p:sp>
      <p:pic>
        <p:nvPicPr>
          <p:cNvPr id="162" name="Google Shape;162;p15"/>
          <p:cNvPicPr preferRelativeResize="0"/>
          <p:nvPr/>
        </p:nvPicPr>
        <p:blipFill>
          <a:blip r:embed="rId3">
            <a:alphaModFix/>
          </a:blip>
          <a:stretch>
            <a:fillRect/>
          </a:stretch>
        </p:blipFill>
        <p:spPr>
          <a:xfrm>
            <a:off x="720009" y="3711663"/>
            <a:ext cx="284754" cy="441958"/>
          </a:xfrm>
          <a:prstGeom prst="rect">
            <a:avLst/>
          </a:prstGeom>
          <a:noFill/>
          <a:ln>
            <a:noFill/>
          </a:ln>
        </p:spPr>
      </p:pic>
      <p:pic>
        <p:nvPicPr>
          <p:cNvPr id="163" name="Google Shape;163;p15"/>
          <p:cNvPicPr preferRelativeResize="0"/>
          <p:nvPr/>
        </p:nvPicPr>
        <p:blipFill>
          <a:blip r:embed="rId4">
            <a:alphaModFix/>
          </a:blip>
          <a:stretch>
            <a:fillRect/>
          </a:stretch>
        </p:blipFill>
        <p:spPr>
          <a:xfrm>
            <a:off x="639638" y="4432713"/>
            <a:ext cx="445498" cy="443281"/>
          </a:xfrm>
          <a:prstGeom prst="rect">
            <a:avLst/>
          </a:prstGeom>
          <a:noFill/>
          <a:ln>
            <a:noFill/>
          </a:ln>
        </p:spPr>
      </p:pic>
      <p:pic>
        <p:nvPicPr>
          <p:cNvPr id="164" name="Google Shape;164;p15"/>
          <p:cNvPicPr preferRelativeResize="0"/>
          <p:nvPr/>
        </p:nvPicPr>
        <p:blipFill>
          <a:blip r:embed="rId5">
            <a:alphaModFix/>
          </a:blip>
          <a:stretch>
            <a:fillRect/>
          </a:stretch>
        </p:blipFill>
        <p:spPr>
          <a:xfrm>
            <a:off x="4478358" y="3711000"/>
            <a:ext cx="367905" cy="443305"/>
          </a:xfrm>
          <a:prstGeom prst="rect">
            <a:avLst/>
          </a:prstGeom>
          <a:noFill/>
          <a:ln>
            <a:noFill/>
          </a:ln>
        </p:spPr>
      </p:pic>
      <p:pic>
        <p:nvPicPr>
          <p:cNvPr id="165" name="Google Shape;165;p15"/>
          <p:cNvPicPr preferRelativeResize="0"/>
          <p:nvPr/>
        </p:nvPicPr>
        <p:blipFill>
          <a:blip r:embed="rId6">
            <a:alphaModFix/>
          </a:blip>
          <a:stretch>
            <a:fillRect/>
          </a:stretch>
        </p:blipFill>
        <p:spPr>
          <a:xfrm>
            <a:off x="4420452" y="4431600"/>
            <a:ext cx="550805" cy="443283"/>
          </a:xfrm>
          <a:prstGeom prst="rect">
            <a:avLst/>
          </a:prstGeom>
          <a:noFill/>
          <a:ln>
            <a:noFill/>
          </a:ln>
        </p:spPr>
      </p:pic>
      <p:sp>
        <p:nvSpPr>
          <p:cNvPr id="166" name="Google Shape;166;p15"/>
          <p:cNvSpPr txBox="1"/>
          <p:nvPr/>
        </p:nvSpPr>
        <p:spPr>
          <a:xfrm>
            <a:off x="1178313" y="3710000"/>
            <a:ext cx="24240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Tomadores de decisión</a:t>
            </a:r>
            <a:endParaRPr sz="1600">
              <a:solidFill>
                <a:schemeClr val="lt1"/>
              </a:solidFill>
              <a:latin typeface="Lato"/>
              <a:ea typeface="Lato"/>
              <a:cs typeface="Lato"/>
              <a:sym typeface="Lato"/>
            </a:endParaRPr>
          </a:p>
        </p:txBody>
      </p:sp>
      <p:sp>
        <p:nvSpPr>
          <p:cNvPr id="167" name="Google Shape;167;p15"/>
          <p:cNvSpPr txBox="1"/>
          <p:nvPr/>
        </p:nvSpPr>
        <p:spPr>
          <a:xfrm>
            <a:off x="1291700" y="4438788"/>
            <a:ext cx="25503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Departamentos de RRHH</a:t>
            </a:r>
            <a:endParaRPr sz="1600">
              <a:solidFill>
                <a:schemeClr val="lt1"/>
              </a:solidFill>
              <a:latin typeface="Lato"/>
              <a:ea typeface="Lato"/>
              <a:cs typeface="Lato"/>
              <a:sym typeface="Lato"/>
            </a:endParaRPr>
          </a:p>
        </p:txBody>
      </p:sp>
      <p:sp>
        <p:nvSpPr>
          <p:cNvPr id="168" name="Google Shape;168;p15"/>
          <p:cNvSpPr txBox="1"/>
          <p:nvPr/>
        </p:nvSpPr>
        <p:spPr>
          <a:xfrm>
            <a:off x="5129538" y="3710000"/>
            <a:ext cx="35757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Individuos interesados en educarse</a:t>
            </a:r>
            <a:endParaRPr sz="1600">
              <a:solidFill>
                <a:schemeClr val="lt1"/>
              </a:solidFill>
              <a:latin typeface="Lato"/>
              <a:ea typeface="Lato"/>
              <a:cs typeface="Lato"/>
              <a:sym typeface="Lato"/>
            </a:endParaRPr>
          </a:p>
        </p:txBody>
      </p:sp>
      <p:sp>
        <p:nvSpPr>
          <p:cNvPr id="169" name="Google Shape;169;p15"/>
          <p:cNvSpPr txBox="1"/>
          <p:nvPr/>
        </p:nvSpPr>
        <p:spPr>
          <a:xfrm>
            <a:off x="5163075" y="4438800"/>
            <a:ext cx="33636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Periodistas o divulgadores del tema</a:t>
            </a:r>
            <a:endParaRPr sz="1600">
              <a:solidFill>
                <a:schemeClr val="lt1"/>
              </a:solidFill>
              <a:latin typeface="Lato"/>
              <a:ea typeface="Lato"/>
              <a:cs typeface="Lato"/>
              <a:sym typeface="Lato"/>
            </a:endParaRPr>
          </a:p>
        </p:txBody>
      </p:sp>
      <p:sp>
        <p:nvSpPr>
          <p:cNvPr id="170" name="Google Shape;170;p15"/>
          <p:cNvSpPr txBox="1"/>
          <p:nvPr/>
        </p:nvSpPr>
        <p:spPr>
          <a:xfrm>
            <a:off x="128375" y="128375"/>
            <a:ext cx="62916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sz="1700">
                <a:solidFill>
                  <a:schemeClr val="lt2"/>
                </a:solidFill>
                <a:latin typeface="Lato"/>
                <a:ea typeface="Lato"/>
                <a:cs typeface="Lato"/>
                <a:sym typeface="Lato"/>
              </a:rPr>
              <a:t>Si la educación es una inversión…   Estudiar, ¿</a:t>
            </a:r>
            <a:r>
              <a:rPr b="1" lang="es" sz="1700">
                <a:solidFill>
                  <a:schemeClr val="lt2"/>
                </a:solidFill>
                <a:latin typeface="Lato"/>
                <a:ea typeface="Lato"/>
                <a:cs typeface="Lato"/>
                <a:sym typeface="Lato"/>
              </a:rPr>
              <a:t>cuánto</a:t>
            </a:r>
            <a:r>
              <a:rPr b="1" lang="es" sz="1700">
                <a:solidFill>
                  <a:schemeClr val="lt2"/>
                </a:solidFill>
                <a:latin typeface="Lato"/>
                <a:ea typeface="Lato"/>
                <a:cs typeface="Lato"/>
                <a:sym typeface="Lato"/>
              </a:rPr>
              <a:t> rinde?</a:t>
            </a:r>
            <a:endParaRPr b="1" sz="1700">
              <a:solidFill>
                <a:schemeClr val="lt2"/>
              </a:solidFill>
              <a:latin typeface="Lato"/>
              <a:ea typeface="Lato"/>
              <a:cs typeface="Lato"/>
              <a:sym typeface="Lato"/>
            </a:endParaRPr>
          </a:p>
        </p:txBody>
      </p:sp>
      <p:pic>
        <p:nvPicPr>
          <p:cNvPr id="171" name="Google Shape;171;p15"/>
          <p:cNvPicPr preferRelativeResize="0"/>
          <p:nvPr/>
        </p:nvPicPr>
        <p:blipFill>
          <a:blip r:embed="rId7">
            <a:alphaModFix/>
          </a:blip>
          <a:stretch>
            <a:fillRect/>
          </a:stretch>
        </p:blipFill>
        <p:spPr>
          <a:xfrm>
            <a:off x="8766075" y="83062"/>
            <a:ext cx="255066" cy="255066"/>
          </a:xfrm>
          <a:prstGeom prst="rect">
            <a:avLst/>
          </a:prstGeom>
          <a:noFill/>
          <a:ln>
            <a:noFill/>
          </a:ln>
        </p:spPr>
      </p:pic>
      <p:pic>
        <p:nvPicPr>
          <p:cNvPr id="172" name="Google Shape;172;p15"/>
          <p:cNvPicPr preferRelativeResize="0"/>
          <p:nvPr/>
        </p:nvPicPr>
        <p:blipFill>
          <a:blip r:embed="rId8">
            <a:alphaModFix/>
          </a:blip>
          <a:stretch>
            <a:fillRect/>
          </a:stretch>
        </p:blipFill>
        <p:spPr>
          <a:xfrm>
            <a:off x="686475" y="1800750"/>
            <a:ext cx="508909" cy="5089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p:nvPr/>
        </p:nvSpPr>
        <p:spPr>
          <a:xfrm>
            <a:off x="0" y="39552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Resumen de metadata</a:t>
            </a:r>
            <a:endParaRPr/>
          </a:p>
        </p:txBody>
      </p:sp>
      <p:sp>
        <p:nvSpPr>
          <p:cNvPr id="178" name="Google Shape;178;p16"/>
          <p:cNvSpPr txBox="1"/>
          <p:nvPr>
            <p:ph idx="4294967295" type="body"/>
          </p:nvPr>
        </p:nvSpPr>
        <p:spPr>
          <a:xfrm>
            <a:off x="216300" y="2438775"/>
            <a:ext cx="6588600" cy="21336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Char char="●"/>
            </a:pPr>
            <a:r>
              <a:rPr lang="es" sz="1600"/>
              <a:t>La EPH es un programa nacional de producción sistemática y permanente de indicadores sociales que lleva a cabo el INDEC.</a:t>
            </a:r>
            <a:endParaRPr sz="1600"/>
          </a:p>
          <a:p>
            <a:pPr indent="-330200" lvl="0" marL="457200" rtl="0" algn="l">
              <a:spcBef>
                <a:spcPts val="0"/>
              </a:spcBef>
              <a:spcAft>
                <a:spcPts val="0"/>
              </a:spcAft>
              <a:buSzPts val="1600"/>
              <a:buChar char="●"/>
            </a:pPr>
            <a:r>
              <a:rPr lang="es" sz="1600"/>
              <a:t>Permite conocer las características sociodemográficas y socioeconómicas de la población.</a:t>
            </a:r>
            <a:endParaRPr sz="1600"/>
          </a:p>
          <a:p>
            <a:pPr indent="-330200" lvl="0" marL="457200" rtl="0" algn="l">
              <a:spcBef>
                <a:spcPts val="0"/>
              </a:spcBef>
              <a:spcAft>
                <a:spcPts val="0"/>
              </a:spcAft>
              <a:buSzPts val="1600"/>
              <a:buChar char="●"/>
            </a:pPr>
            <a:r>
              <a:rPr lang="es" sz="1600"/>
              <a:t>Se efectúa en forma continua en 31 aglomerados urbanos del país. </a:t>
            </a:r>
            <a:endParaRPr sz="1600"/>
          </a:p>
          <a:p>
            <a:pPr indent="-330200" lvl="0" marL="457200" rtl="0" algn="l">
              <a:spcBef>
                <a:spcPts val="0"/>
              </a:spcBef>
              <a:spcAft>
                <a:spcPts val="0"/>
              </a:spcAft>
              <a:buSzPts val="1600"/>
              <a:buChar char="●"/>
            </a:pPr>
            <a:r>
              <a:rPr lang="es" sz="1600"/>
              <a:t>Alcanza actualmente una representatividad de 71% de la población urbana total y 62% de la población total del país.</a:t>
            </a:r>
            <a:endParaRPr sz="1600"/>
          </a:p>
        </p:txBody>
      </p:sp>
      <p:sp>
        <p:nvSpPr>
          <p:cNvPr id="179" name="Google Shape;1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80" name="Google Shape;180;p16"/>
          <p:cNvPicPr preferRelativeResize="0"/>
          <p:nvPr/>
        </p:nvPicPr>
        <p:blipFill>
          <a:blip r:embed="rId3">
            <a:alphaModFix/>
          </a:blip>
          <a:stretch>
            <a:fillRect/>
          </a:stretch>
        </p:blipFill>
        <p:spPr>
          <a:xfrm>
            <a:off x="8766075" y="83062"/>
            <a:ext cx="255066" cy="255066"/>
          </a:xfrm>
          <a:prstGeom prst="rect">
            <a:avLst/>
          </a:prstGeom>
          <a:noFill/>
          <a:ln>
            <a:noFill/>
          </a:ln>
        </p:spPr>
      </p:pic>
      <p:grpSp>
        <p:nvGrpSpPr>
          <p:cNvPr id="181" name="Google Shape;181;p16"/>
          <p:cNvGrpSpPr/>
          <p:nvPr/>
        </p:nvGrpSpPr>
        <p:grpSpPr>
          <a:xfrm>
            <a:off x="7380200" y="2598625"/>
            <a:ext cx="1338000" cy="800400"/>
            <a:chOff x="7028950" y="1445300"/>
            <a:chExt cx="1338000" cy="800400"/>
          </a:xfrm>
        </p:grpSpPr>
        <p:sp>
          <p:nvSpPr>
            <p:cNvPr id="182" name="Google Shape;182;p16"/>
            <p:cNvSpPr txBox="1"/>
            <p:nvPr/>
          </p:nvSpPr>
          <p:spPr>
            <a:xfrm>
              <a:off x="7028950" y="1445300"/>
              <a:ext cx="1338000" cy="400200"/>
            </a:xfrm>
            <a:prstGeom prst="rect">
              <a:avLst/>
            </a:prstGeom>
            <a:solidFill>
              <a:srgbClr val="1B786E"/>
            </a:solidFill>
            <a:ln cap="flat" cmpd="sng" w="9525">
              <a:solidFill>
                <a:srgbClr val="1B786E"/>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Instancias</a:t>
              </a:r>
              <a:endParaRPr sz="1600">
                <a:solidFill>
                  <a:schemeClr val="lt1"/>
                </a:solidFill>
                <a:latin typeface="Lato"/>
                <a:ea typeface="Lato"/>
                <a:cs typeface="Lato"/>
                <a:sym typeface="Lato"/>
              </a:endParaRPr>
            </a:p>
          </p:txBody>
        </p:sp>
        <p:sp>
          <p:nvSpPr>
            <p:cNvPr id="183" name="Google Shape;183;p16"/>
            <p:cNvSpPr txBox="1"/>
            <p:nvPr/>
          </p:nvSpPr>
          <p:spPr>
            <a:xfrm>
              <a:off x="7028950" y="1845500"/>
              <a:ext cx="1338000" cy="400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Lato"/>
                  <a:ea typeface="Lato"/>
                  <a:cs typeface="Lato"/>
                  <a:sym typeface="Lato"/>
                </a:rPr>
                <a:t>49.706</a:t>
              </a:r>
              <a:endParaRPr sz="1600">
                <a:solidFill>
                  <a:schemeClr val="dk1"/>
                </a:solidFill>
                <a:latin typeface="Lato"/>
                <a:ea typeface="Lato"/>
                <a:cs typeface="Lato"/>
                <a:sym typeface="Lato"/>
              </a:endParaRPr>
            </a:p>
          </p:txBody>
        </p:sp>
      </p:grpSp>
      <p:grpSp>
        <p:nvGrpSpPr>
          <p:cNvPr id="184" name="Google Shape;184;p16"/>
          <p:cNvGrpSpPr/>
          <p:nvPr/>
        </p:nvGrpSpPr>
        <p:grpSpPr>
          <a:xfrm>
            <a:off x="7380200" y="3682075"/>
            <a:ext cx="1338000" cy="800400"/>
            <a:chOff x="7028950" y="3037850"/>
            <a:chExt cx="1338000" cy="800400"/>
          </a:xfrm>
        </p:grpSpPr>
        <p:sp>
          <p:nvSpPr>
            <p:cNvPr id="185" name="Google Shape;185;p16"/>
            <p:cNvSpPr txBox="1"/>
            <p:nvPr/>
          </p:nvSpPr>
          <p:spPr>
            <a:xfrm>
              <a:off x="7028950" y="3438050"/>
              <a:ext cx="1338000" cy="400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Lato"/>
                  <a:ea typeface="Lato"/>
                  <a:cs typeface="Lato"/>
                  <a:sym typeface="Lato"/>
                </a:rPr>
                <a:t>322</a:t>
              </a:r>
              <a:endParaRPr>
                <a:solidFill>
                  <a:schemeClr val="dk1"/>
                </a:solidFill>
                <a:latin typeface="Lato"/>
                <a:ea typeface="Lato"/>
                <a:cs typeface="Lato"/>
                <a:sym typeface="Lato"/>
              </a:endParaRPr>
            </a:p>
          </p:txBody>
        </p:sp>
        <p:sp>
          <p:nvSpPr>
            <p:cNvPr id="186" name="Google Shape;186;p16"/>
            <p:cNvSpPr txBox="1"/>
            <p:nvPr/>
          </p:nvSpPr>
          <p:spPr>
            <a:xfrm>
              <a:off x="7028950" y="3037850"/>
              <a:ext cx="1338000" cy="400200"/>
            </a:xfrm>
            <a:prstGeom prst="rect">
              <a:avLst/>
            </a:prstGeom>
            <a:solidFill>
              <a:srgbClr val="1B786E"/>
            </a:solidFill>
            <a:ln cap="flat" cmpd="sng" w="9525">
              <a:solidFill>
                <a:srgbClr val="1B786E"/>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Atributos</a:t>
              </a:r>
              <a:endParaRPr sz="1600">
                <a:solidFill>
                  <a:schemeClr val="lt1"/>
                </a:solidFill>
                <a:latin typeface="Lato"/>
                <a:ea typeface="Lato"/>
                <a:cs typeface="Lato"/>
                <a:sym typeface="Lato"/>
              </a:endParaRPr>
            </a:p>
          </p:txBody>
        </p:sp>
      </p:grpSp>
      <p:sp>
        <p:nvSpPr>
          <p:cNvPr id="187" name="Google Shape;187;p16"/>
          <p:cNvSpPr txBox="1"/>
          <p:nvPr>
            <p:ph idx="4294967295" type="body"/>
          </p:nvPr>
        </p:nvSpPr>
        <p:spPr>
          <a:xfrm>
            <a:off x="624800" y="1403425"/>
            <a:ext cx="3959700" cy="800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s" sz="1600">
                <a:solidFill>
                  <a:schemeClr val="lt2"/>
                </a:solidFill>
              </a:rPr>
              <a:t>Encuesta Permanente de Hogares (EPH)</a:t>
            </a:r>
            <a:br>
              <a:rPr lang="es" sz="1600">
                <a:solidFill>
                  <a:schemeClr val="lt2"/>
                </a:solidFill>
              </a:rPr>
            </a:br>
            <a:r>
              <a:rPr lang="es" sz="1600">
                <a:solidFill>
                  <a:schemeClr val="lt2"/>
                </a:solidFill>
              </a:rPr>
              <a:t>Argentina. 1º trimestre de 2022</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p:nvPr/>
        </p:nvSpPr>
        <p:spPr>
          <a:xfrm>
            <a:off x="0" y="3800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Hipótesis y preguntas</a:t>
            </a:r>
            <a:endParaRPr/>
          </a:p>
        </p:txBody>
      </p:sp>
      <p:sp>
        <p:nvSpPr>
          <p:cNvPr id="193" name="Google Shape;193;p17"/>
          <p:cNvSpPr txBox="1"/>
          <p:nvPr>
            <p:ph idx="4294967295" type="body"/>
          </p:nvPr>
        </p:nvSpPr>
        <p:spPr>
          <a:xfrm>
            <a:off x="1076400" y="1166500"/>
            <a:ext cx="7390200" cy="1552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 sz="1600">
                <a:solidFill>
                  <a:schemeClr val="lt2"/>
                </a:solidFill>
              </a:rPr>
              <a:t>Hipótesis</a:t>
            </a:r>
            <a:endParaRPr sz="1600">
              <a:solidFill>
                <a:schemeClr val="lt2"/>
              </a:solidFill>
            </a:endParaRPr>
          </a:p>
          <a:p>
            <a:pPr indent="-317500" lvl="0" marL="457200" marR="0" rtl="0" algn="l">
              <a:lnSpc>
                <a:spcPct val="115000"/>
              </a:lnSpc>
              <a:spcBef>
                <a:spcPts val="1200"/>
              </a:spcBef>
              <a:spcAft>
                <a:spcPts val="0"/>
              </a:spcAft>
              <a:buSzPts val="1400"/>
              <a:buChar char="●"/>
            </a:pPr>
            <a:r>
              <a:rPr lang="es" sz="1400"/>
              <a:t>Individuos con mayor nivel de educación formal ganan, en promedio, mejores salarios que individuos con menor nivel de educación.</a:t>
            </a:r>
            <a:endParaRPr sz="1400"/>
          </a:p>
          <a:p>
            <a:pPr indent="-317500" lvl="0" marL="457200" marR="0" rtl="0" algn="l">
              <a:lnSpc>
                <a:spcPct val="115000"/>
              </a:lnSpc>
              <a:spcBef>
                <a:spcPts val="0"/>
              </a:spcBef>
              <a:spcAft>
                <a:spcPts val="0"/>
              </a:spcAft>
              <a:buSzPts val="1400"/>
              <a:buChar char="●"/>
            </a:pPr>
            <a:r>
              <a:rPr lang="es" sz="1400"/>
              <a:t>Existe una brecha de género que se refleja en los diferenciales de salario.</a:t>
            </a:r>
            <a:endParaRPr sz="1400"/>
          </a:p>
        </p:txBody>
      </p:sp>
      <p:sp>
        <p:nvSpPr>
          <p:cNvPr id="194" name="Google Shape;1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5" name="Google Shape;195;p17"/>
          <p:cNvPicPr preferRelativeResize="0"/>
          <p:nvPr/>
        </p:nvPicPr>
        <p:blipFill>
          <a:blip r:embed="rId3">
            <a:alphaModFix/>
          </a:blip>
          <a:stretch>
            <a:fillRect/>
          </a:stretch>
        </p:blipFill>
        <p:spPr>
          <a:xfrm>
            <a:off x="385570" y="1307846"/>
            <a:ext cx="484956" cy="485699"/>
          </a:xfrm>
          <a:prstGeom prst="rect">
            <a:avLst/>
          </a:prstGeom>
          <a:noFill/>
          <a:ln>
            <a:noFill/>
          </a:ln>
        </p:spPr>
      </p:pic>
      <p:pic>
        <p:nvPicPr>
          <p:cNvPr id="196" name="Google Shape;196;p17"/>
          <p:cNvPicPr preferRelativeResize="0"/>
          <p:nvPr/>
        </p:nvPicPr>
        <p:blipFill>
          <a:blip r:embed="rId4">
            <a:alphaModFix/>
          </a:blip>
          <a:stretch>
            <a:fillRect/>
          </a:stretch>
        </p:blipFill>
        <p:spPr>
          <a:xfrm>
            <a:off x="385575" y="3013200"/>
            <a:ext cx="484958" cy="545153"/>
          </a:xfrm>
          <a:prstGeom prst="rect">
            <a:avLst/>
          </a:prstGeom>
          <a:noFill/>
          <a:ln>
            <a:noFill/>
          </a:ln>
        </p:spPr>
      </p:pic>
      <p:pic>
        <p:nvPicPr>
          <p:cNvPr id="197" name="Google Shape;197;p17"/>
          <p:cNvPicPr preferRelativeResize="0"/>
          <p:nvPr/>
        </p:nvPicPr>
        <p:blipFill>
          <a:blip r:embed="rId5">
            <a:alphaModFix/>
          </a:blip>
          <a:stretch>
            <a:fillRect/>
          </a:stretch>
        </p:blipFill>
        <p:spPr>
          <a:xfrm>
            <a:off x="8766075" y="83062"/>
            <a:ext cx="255066" cy="255066"/>
          </a:xfrm>
          <a:prstGeom prst="rect">
            <a:avLst/>
          </a:prstGeom>
          <a:noFill/>
          <a:ln>
            <a:noFill/>
          </a:ln>
        </p:spPr>
      </p:pic>
      <p:sp>
        <p:nvSpPr>
          <p:cNvPr id="198" name="Google Shape;198;p17"/>
          <p:cNvSpPr txBox="1"/>
          <p:nvPr>
            <p:ph idx="4294967295" type="body"/>
          </p:nvPr>
        </p:nvSpPr>
        <p:spPr>
          <a:xfrm>
            <a:off x="1077500" y="2898375"/>
            <a:ext cx="7563900" cy="20100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 sz="1600">
                <a:solidFill>
                  <a:schemeClr val="lt2"/>
                </a:solidFill>
              </a:rPr>
              <a:t>Preguntas</a:t>
            </a:r>
            <a:endParaRPr sz="1600">
              <a:solidFill>
                <a:schemeClr val="lt2"/>
              </a:solidFill>
            </a:endParaRPr>
          </a:p>
          <a:p>
            <a:pPr indent="-317500" lvl="0" marL="457200" marR="0" rtl="0" algn="just">
              <a:lnSpc>
                <a:spcPct val="115000"/>
              </a:lnSpc>
              <a:spcBef>
                <a:spcPts val="1200"/>
              </a:spcBef>
              <a:spcAft>
                <a:spcPts val="0"/>
              </a:spcAft>
              <a:buSzPts val="1400"/>
              <a:buChar char="●"/>
            </a:pPr>
            <a:r>
              <a:rPr lang="es" sz="1400"/>
              <a:t>¿Existe alguna relación entre el nivel de estudios formales de un individuo y su nivel de ingresos laborales?  </a:t>
            </a:r>
            <a:endParaRPr sz="1400"/>
          </a:p>
          <a:p>
            <a:pPr indent="-317500" lvl="0" marL="457200" marR="0" rtl="0" algn="just">
              <a:lnSpc>
                <a:spcPct val="115000"/>
              </a:lnSpc>
              <a:spcBef>
                <a:spcPts val="0"/>
              </a:spcBef>
              <a:spcAft>
                <a:spcPts val="0"/>
              </a:spcAft>
              <a:buSzPts val="1400"/>
              <a:buChar char="●"/>
            </a:pPr>
            <a:r>
              <a:rPr lang="es" sz="1400"/>
              <a:t>¿Puede predecirse alguna medida de ingresos según el nivel de estudios?</a:t>
            </a:r>
            <a:endParaRPr sz="1400"/>
          </a:p>
          <a:p>
            <a:pPr indent="-317500" lvl="0" marL="457200" marR="0" rtl="0" algn="just">
              <a:lnSpc>
                <a:spcPct val="115000"/>
              </a:lnSpc>
              <a:spcBef>
                <a:spcPts val="0"/>
              </a:spcBef>
              <a:spcAft>
                <a:spcPts val="0"/>
              </a:spcAft>
              <a:buSzPts val="1400"/>
              <a:buChar char="●"/>
            </a:pPr>
            <a:r>
              <a:rPr lang="es" sz="1400"/>
              <a:t>Además del nivel de estudios y el de ingresos, ¿qué variables permiten realizar una caracterización descriptiva de la población bajo estudio?</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p:nvPr/>
        </p:nvSpPr>
        <p:spPr>
          <a:xfrm>
            <a:off x="3474025" y="1707175"/>
            <a:ext cx="5547000" cy="29562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18"/>
          <p:cNvPicPr preferRelativeResize="0"/>
          <p:nvPr/>
        </p:nvPicPr>
        <p:blipFill>
          <a:blip r:embed="rId3">
            <a:alphaModFix/>
          </a:blip>
          <a:stretch>
            <a:fillRect/>
          </a:stretch>
        </p:blipFill>
        <p:spPr>
          <a:xfrm>
            <a:off x="3474025" y="1707175"/>
            <a:ext cx="5547000" cy="2889367"/>
          </a:xfrm>
          <a:prstGeom prst="rect">
            <a:avLst/>
          </a:prstGeom>
          <a:noFill/>
          <a:ln>
            <a:noFill/>
          </a:ln>
        </p:spPr>
      </p:pic>
      <p:sp>
        <p:nvSpPr>
          <p:cNvPr id="205" name="Google Shape;2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6" name="Google Shape;206;p18"/>
          <p:cNvPicPr preferRelativeResize="0"/>
          <p:nvPr/>
        </p:nvPicPr>
        <p:blipFill>
          <a:blip r:embed="rId4">
            <a:alphaModFix/>
          </a:blip>
          <a:stretch>
            <a:fillRect/>
          </a:stretch>
        </p:blipFill>
        <p:spPr>
          <a:xfrm>
            <a:off x="8766075" y="83062"/>
            <a:ext cx="255066" cy="255066"/>
          </a:xfrm>
          <a:prstGeom prst="rect">
            <a:avLst/>
          </a:prstGeom>
          <a:noFill/>
          <a:ln>
            <a:noFill/>
          </a:ln>
        </p:spPr>
      </p:pic>
      <p:sp>
        <p:nvSpPr>
          <p:cNvPr id="207" name="Google Shape;207;p18"/>
          <p:cNvSpPr/>
          <p:nvPr/>
        </p:nvSpPr>
        <p:spPr>
          <a:xfrm>
            <a:off x="0" y="3800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Ingresos laborales y nivel de estudios</a:t>
            </a:r>
            <a:endParaRPr/>
          </a:p>
        </p:txBody>
      </p:sp>
      <p:sp>
        <p:nvSpPr>
          <p:cNvPr id="208" name="Google Shape;208;p18"/>
          <p:cNvSpPr txBox="1"/>
          <p:nvPr/>
        </p:nvSpPr>
        <p:spPr>
          <a:xfrm>
            <a:off x="645050" y="993125"/>
            <a:ext cx="44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A mayor nivel de estudios, ¿mayor nivel de ingresos?</a:t>
            </a:r>
            <a:endParaRPr>
              <a:solidFill>
                <a:schemeClr val="lt2"/>
              </a:solidFill>
            </a:endParaRPr>
          </a:p>
        </p:txBody>
      </p:sp>
      <p:sp>
        <p:nvSpPr>
          <p:cNvPr id="209" name="Google Shape;209;p18"/>
          <p:cNvSpPr txBox="1"/>
          <p:nvPr/>
        </p:nvSpPr>
        <p:spPr>
          <a:xfrm>
            <a:off x="93350" y="1342075"/>
            <a:ext cx="3236700" cy="33264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sz="1300">
                <a:solidFill>
                  <a:schemeClr val="lt1"/>
                </a:solidFill>
                <a:latin typeface="Lato"/>
                <a:ea typeface="Lato"/>
                <a:cs typeface="Lato"/>
                <a:sym typeface="Lato"/>
              </a:rPr>
              <a:t>Los resultados muestran que:</a:t>
            </a:r>
            <a:endParaRPr sz="1300">
              <a:solidFill>
                <a:schemeClr val="lt1"/>
              </a:solidFill>
              <a:latin typeface="Lato"/>
              <a:ea typeface="Lato"/>
              <a:cs typeface="Lato"/>
              <a:sym typeface="Lato"/>
            </a:endParaRPr>
          </a:p>
          <a:p>
            <a:pPr indent="-311150" lvl="0" marL="457200" marR="0" rtl="0" algn="l">
              <a:lnSpc>
                <a:spcPct val="115000"/>
              </a:lnSpc>
              <a:spcBef>
                <a:spcPts val="1200"/>
              </a:spcBef>
              <a:spcAft>
                <a:spcPts val="0"/>
              </a:spcAft>
              <a:buClr>
                <a:schemeClr val="lt1"/>
              </a:buClr>
              <a:buSzPts val="1300"/>
              <a:buFont typeface="Lato"/>
              <a:buChar char="●"/>
            </a:pPr>
            <a:r>
              <a:rPr lang="es" sz="1300">
                <a:solidFill>
                  <a:schemeClr val="lt1"/>
                </a:solidFill>
                <a:latin typeface="Lato"/>
                <a:ea typeface="Lato"/>
                <a:cs typeface="Lato"/>
                <a:sym typeface="Lato"/>
              </a:rPr>
              <a:t>Tomando la variable transformada de ingresos, se observa una relación positiva entre el nivel educativo obtenido, y el valor de la mediana del logaritmo del ingreso laboral por hora.</a:t>
            </a:r>
            <a:endParaRPr sz="1300">
              <a:solidFill>
                <a:schemeClr val="lt1"/>
              </a:solidFill>
              <a:latin typeface="Lato"/>
              <a:ea typeface="Lato"/>
              <a:cs typeface="Lato"/>
              <a:sym typeface="Lato"/>
            </a:endParaRPr>
          </a:p>
          <a:p>
            <a:pPr indent="-311150" lvl="0" marL="457200" marR="0" rtl="0" algn="l">
              <a:lnSpc>
                <a:spcPct val="115000"/>
              </a:lnSpc>
              <a:spcBef>
                <a:spcPts val="1000"/>
              </a:spcBef>
              <a:spcAft>
                <a:spcPts val="0"/>
              </a:spcAft>
              <a:buClr>
                <a:schemeClr val="lt1"/>
              </a:buClr>
              <a:buSzPts val="1300"/>
              <a:buFont typeface="Lato"/>
              <a:buChar char="●"/>
            </a:pPr>
            <a:r>
              <a:rPr lang="es" sz="1300">
                <a:solidFill>
                  <a:schemeClr val="lt1"/>
                </a:solidFill>
                <a:latin typeface="Lato"/>
                <a:ea typeface="Lato"/>
                <a:cs typeface="Lato"/>
                <a:sym typeface="Lato"/>
              </a:rPr>
              <a:t>Cuidado: la transformación logarítmica comprime las diferencias.</a:t>
            </a:r>
            <a:endParaRPr sz="1300">
              <a:solidFill>
                <a:schemeClr val="lt1"/>
              </a:solidFill>
              <a:latin typeface="Lato"/>
              <a:ea typeface="Lato"/>
              <a:cs typeface="Lato"/>
              <a:sym typeface="Lato"/>
            </a:endParaRPr>
          </a:p>
          <a:p>
            <a:pPr indent="-311150" lvl="0" marL="457200" marR="0" rtl="0" algn="l">
              <a:lnSpc>
                <a:spcPct val="115000"/>
              </a:lnSpc>
              <a:spcBef>
                <a:spcPts val="1000"/>
              </a:spcBef>
              <a:spcAft>
                <a:spcPts val="1000"/>
              </a:spcAft>
              <a:buClr>
                <a:schemeClr val="lt1"/>
              </a:buClr>
              <a:buSzPts val="1300"/>
              <a:buFont typeface="Lato"/>
              <a:buChar char="●"/>
            </a:pPr>
            <a:r>
              <a:rPr lang="es" sz="1300">
                <a:solidFill>
                  <a:schemeClr val="lt1"/>
                </a:solidFill>
                <a:latin typeface="Lato"/>
                <a:ea typeface="Lato"/>
                <a:cs typeface="Lato"/>
                <a:sym typeface="Lato"/>
              </a:rPr>
              <a:t>Hay lugar para incorporar otras variables explicativas del salario.</a:t>
            </a:r>
            <a:endParaRPr sz="1000">
              <a:solidFill>
                <a:srgbClr val="D5D5D5"/>
              </a:solidFill>
              <a:highlight>
                <a:srgbClr val="38383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p:nvPr/>
        </p:nvSpPr>
        <p:spPr>
          <a:xfrm>
            <a:off x="5118950" y="1520500"/>
            <a:ext cx="3547500" cy="30534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19"/>
          <p:cNvPicPr preferRelativeResize="0"/>
          <p:nvPr/>
        </p:nvPicPr>
        <p:blipFill>
          <a:blip r:embed="rId3">
            <a:alphaModFix/>
          </a:blip>
          <a:stretch>
            <a:fillRect/>
          </a:stretch>
        </p:blipFill>
        <p:spPr>
          <a:xfrm>
            <a:off x="5171400" y="1521450"/>
            <a:ext cx="3470987" cy="2989367"/>
          </a:xfrm>
          <a:prstGeom prst="rect">
            <a:avLst/>
          </a:prstGeom>
          <a:noFill/>
          <a:ln>
            <a:noFill/>
          </a:ln>
          <a:effectLst>
            <a:outerShdw blurRad="57150" rotWithShape="0" algn="bl" dir="5400000" dist="19050">
              <a:srgbClr val="000000">
                <a:alpha val="50000"/>
              </a:srgbClr>
            </a:outerShdw>
          </a:effectLst>
        </p:spPr>
      </p:pic>
      <p:sp>
        <p:nvSpPr>
          <p:cNvPr id="216" name="Google Shape;216;p19"/>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Ingresos laborales y género</a:t>
            </a:r>
            <a:endParaRPr/>
          </a:p>
        </p:txBody>
      </p:sp>
      <p:sp>
        <p:nvSpPr>
          <p:cNvPr id="217" name="Google Shape;21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8" name="Google Shape;218;p19"/>
          <p:cNvSpPr/>
          <p:nvPr/>
        </p:nvSpPr>
        <p:spPr>
          <a:xfrm>
            <a:off x="0" y="100035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latin typeface="Lato"/>
                <a:ea typeface="Lato"/>
                <a:cs typeface="Lato"/>
                <a:sym typeface="Lato"/>
              </a:rPr>
              <a:t>    Con la variable original de ingresos laborales menores a $250k</a:t>
            </a:r>
            <a:endParaRPr>
              <a:solidFill>
                <a:schemeClr val="lt1"/>
              </a:solidFill>
              <a:latin typeface="Lato"/>
              <a:ea typeface="Lato"/>
              <a:cs typeface="Lato"/>
              <a:sym typeface="Lato"/>
            </a:endParaRPr>
          </a:p>
        </p:txBody>
      </p:sp>
      <p:sp>
        <p:nvSpPr>
          <p:cNvPr id="219" name="Google Shape;219;p19"/>
          <p:cNvSpPr txBox="1"/>
          <p:nvPr/>
        </p:nvSpPr>
        <p:spPr>
          <a:xfrm>
            <a:off x="47075" y="1245800"/>
            <a:ext cx="4830300" cy="35187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sz="1600">
                <a:solidFill>
                  <a:schemeClr val="lt1"/>
                </a:solidFill>
                <a:latin typeface="Lato"/>
                <a:ea typeface="Lato"/>
                <a:cs typeface="Lato"/>
                <a:sym typeface="Lato"/>
              </a:rPr>
              <a:t>Los resultados muestran que:</a:t>
            </a:r>
            <a:endParaRPr sz="1600">
              <a:solidFill>
                <a:schemeClr val="lt1"/>
              </a:solidFill>
              <a:latin typeface="Lato"/>
              <a:ea typeface="Lato"/>
              <a:cs typeface="Lato"/>
              <a:sym typeface="Lato"/>
            </a:endParaRPr>
          </a:p>
          <a:p>
            <a:pPr indent="-330200" lvl="0" marL="457200" marR="0" rtl="0" algn="l">
              <a:lnSpc>
                <a:spcPct val="115000"/>
              </a:lnSpc>
              <a:spcBef>
                <a:spcPts val="1200"/>
              </a:spcBef>
              <a:spcAft>
                <a:spcPts val="0"/>
              </a:spcAft>
              <a:buClr>
                <a:schemeClr val="lt1"/>
              </a:buClr>
              <a:buSzPts val="1600"/>
              <a:buFont typeface="Lato"/>
              <a:buChar char="●"/>
            </a:pPr>
            <a:r>
              <a:rPr lang="es" sz="1600">
                <a:solidFill>
                  <a:schemeClr val="lt1"/>
                </a:solidFill>
                <a:latin typeface="Lato"/>
                <a:ea typeface="Lato"/>
                <a:cs typeface="Lato"/>
                <a:sym typeface="Lato"/>
              </a:rPr>
              <a:t>La población de la muestra se encuentra balanceada en términos de género.</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0"/>
              </a:spcAft>
              <a:buClr>
                <a:schemeClr val="lt1"/>
              </a:buClr>
              <a:buSzPts val="1600"/>
              <a:buFont typeface="Lato"/>
              <a:buChar char="●"/>
            </a:pPr>
            <a:r>
              <a:rPr lang="es" sz="1600">
                <a:solidFill>
                  <a:schemeClr val="lt1"/>
                </a:solidFill>
                <a:latin typeface="Lato"/>
                <a:ea typeface="Lato"/>
                <a:cs typeface="Lato"/>
                <a:sym typeface="Lato"/>
              </a:rPr>
              <a:t>La distribución del ingreso es asimétrica, con muchos individuos que ganan poco y pocos individuos que ganan mucho.</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0"/>
              </a:spcAft>
              <a:buClr>
                <a:schemeClr val="lt1"/>
              </a:buClr>
              <a:buSzPts val="1600"/>
              <a:buFont typeface="Lato"/>
              <a:buChar char="●"/>
            </a:pPr>
            <a:r>
              <a:rPr lang="es" sz="1600">
                <a:solidFill>
                  <a:schemeClr val="lt1"/>
                </a:solidFill>
                <a:latin typeface="Lato"/>
                <a:ea typeface="Lato"/>
                <a:cs typeface="Lato"/>
                <a:sym typeface="Lato"/>
              </a:rPr>
              <a:t>El ingreso promedio en mujeres es menor al de hombres.</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1000"/>
              </a:spcAft>
              <a:buClr>
                <a:schemeClr val="lt1"/>
              </a:buClr>
              <a:buSzPts val="1600"/>
              <a:buFont typeface="Lato"/>
              <a:buChar char="●"/>
            </a:pPr>
            <a:r>
              <a:rPr lang="es" sz="1600">
                <a:solidFill>
                  <a:schemeClr val="lt1"/>
                </a:solidFill>
                <a:latin typeface="Lato"/>
                <a:ea typeface="Lato"/>
                <a:cs typeface="Lato"/>
                <a:sym typeface="Lato"/>
              </a:rPr>
              <a:t>El 0.79% de la población relevada percibe ingresos declarados superiores a $250.000..</a:t>
            </a:r>
            <a:endParaRPr sz="1600">
              <a:solidFill>
                <a:schemeClr val="lt1"/>
              </a:solidFill>
              <a:latin typeface="Lato"/>
              <a:ea typeface="Lato"/>
              <a:cs typeface="Lato"/>
              <a:sym typeface="Lato"/>
            </a:endParaRPr>
          </a:p>
        </p:txBody>
      </p:sp>
      <p:pic>
        <p:nvPicPr>
          <p:cNvPr id="220" name="Google Shape;220;p19"/>
          <p:cNvPicPr preferRelativeResize="0"/>
          <p:nvPr/>
        </p:nvPicPr>
        <p:blipFill>
          <a:blip r:embed="rId4">
            <a:alphaModFix/>
          </a:blip>
          <a:stretch>
            <a:fillRect/>
          </a:stretch>
        </p:blipFill>
        <p:spPr>
          <a:xfrm>
            <a:off x="8766075" y="83062"/>
            <a:ext cx="255066" cy="255066"/>
          </a:xfrm>
          <a:prstGeom prst="rect">
            <a:avLst/>
          </a:prstGeom>
          <a:noFill/>
          <a:ln>
            <a:noFill/>
          </a:ln>
        </p:spPr>
      </p:pic>
      <p:sp>
        <p:nvSpPr>
          <p:cNvPr id="221" name="Google Shape;221;p19"/>
          <p:cNvSpPr txBox="1"/>
          <p:nvPr/>
        </p:nvSpPr>
        <p:spPr>
          <a:xfrm>
            <a:off x="7459500" y="532475"/>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¿Hay brecha?</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p:nvPr/>
        </p:nvSpPr>
        <p:spPr>
          <a:xfrm>
            <a:off x="4922425" y="1520500"/>
            <a:ext cx="3744000" cy="31419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0"/>
          <p:cNvPicPr preferRelativeResize="0"/>
          <p:nvPr/>
        </p:nvPicPr>
        <p:blipFill>
          <a:blip r:embed="rId3">
            <a:alphaModFix/>
          </a:blip>
          <a:stretch>
            <a:fillRect/>
          </a:stretch>
        </p:blipFill>
        <p:spPr>
          <a:xfrm>
            <a:off x="4922513" y="1550600"/>
            <a:ext cx="3743934" cy="3141775"/>
          </a:xfrm>
          <a:prstGeom prst="rect">
            <a:avLst/>
          </a:prstGeom>
          <a:noFill/>
          <a:ln>
            <a:noFill/>
          </a:ln>
        </p:spPr>
      </p:pic>
      <p:sp>
        <p:nvSpPr>
          <p:cNvPr id="228" name="Google Shape;228;p20"/>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50">
                <a:solidFill>
                  <a:schemeClr val="lt1"/>
                </a:solidFill>
                <a:latin typeface="Roboto"/>
                <a:ea typeface="Roboto"/>
                <a:cs typeface="Roboto"/>
                <a:sym typeface="Roboto"/>
              </a:rPr>
              <a:t>Ingresos laborales y género</a:t>
            </a:r>
            <a:endParaRPr/>
          </a:p>
        </p:txBody>
      </p:sp>
      <p:sp>
        <p:nvSpPr>
          <p:cNvPr id="229" name="Google Shape;22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0" name="Google Shape;230;p20"/>
          <p:cNvSpPr/>
          <p:nvPr/>
        </p:nvSpPr>
        <p:spPr>
          <a:xfrm>
            <a:off x="0" y="100035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latin typeface="Lato"/>
                <a:ea typeface="Lato"/>
                <a:cs typeface="Lato"/>
                <a:sym typeface="Lato"/>
              </a:rPr>
              <a:t>    Con la variable de ingresos transformada</a:t>
            </a:r>
            <a:endParaRPr>
              <a:solidFill>
                <a:schemeClr val="lt1"/>
              </a:solidFill>
              <a:latin typeface="Lato"/>
              <a:ea typeface="Lato"/>
              <a:cs typeface="Lato"/>
              <a:sym typeface="Lato"/>
            </a:endParaRPr>
          </a:p>
        </p:txBody>
      </p:sp>
      <p:pic>
        <p:nvPicPr>
          <p:cNvPr id="231" name="Google Shape;231;p20"/>
          <p:cNvPicPr preferRelativeResize="0"/>
          <p:nvPr/>
        </p:nvPicPr>
        <p:blipFill>
          <a:blip r:embed="rId4">
            <a:alphaModFix/>
          </a:blip>
          <a:stretch>
            <a:fillRect/>
          </a:stretch>
        </p:blipFill>
        <p:spPr>
          <a:xfrm>
            <a:off x="8766075" y="83062"/>
            <a:ext cx="255066" cy="255066"/>
          </a:xfrm>
          <a:prstGeom prst="rect">
            <a:avLst/>
          </a:prstGeom>
          <a:noFill/>
          <a:ln>
            <a:noFill/>
          </a:ln>
        </p:spPr>
      </p:pic>
      <p:sp>
        <p:nvSpPr>
          <p:cNvPr id="232" name="Google Shape;232;p20"/>
          <p:cNvSpPr txBox="1"/>
          <p:nvPr/>
        </p:nvSpPr>
        <p:spPr>
          <a:xfrm>
            <a:off x="0" y="1349175"/>
            <a:ext cx="4722300" cy="28239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sz="1600">
                <a:solidFill>
                  <a:schemeClr val="lt1"/>
                </a:solidFill>
                <a:latin typeface="Lato"/>
                <a:ea typeface="Lato"/>
                <a:cs typeface="Lato"/>
                <a:sym typeface="Lato"/>
              </a:rPr>
              <a:t>Los resultados muestran que:</a:t>
            </a:r>
            <a:endParaRPr sz="1600">
              <a:solidFill>
                <a:schemeClr val="lt1"/>
              </a:solidFill>
              <a:latin typeface="Lato"/>
              <a:ea typeface="Lato"/>
              <a:cs typeface="Lato"/>
              <a:sym typeface="Lato"/>
            </a:endParaRPr>
          </a:p>
          <a:p>
            <a:pPr indent="-330200" lvl="0" marL="457200" marR="0" rtl="0" algn="l">
              <a:lnSpc>
                <a:spcPct val="115000"/>
              </a:lnSpc>
              <a:spcBef>
                <a:spcPts val="1200"/>
              </a:spcBef>
              <a:spcAft>
                <a:spcPts val="0"/>
              </a:spcAft>
              <a:buClr>
                <a:schemeClr val="lt1"/>
              </a:buClr>
              <a:buSzPts val="1600"/>
              <a:buFont typeface="Lato"/>
              <a:buChar char="●"/>
            </a:pPr>
            <a:r>
              <a:rPr lang="es" sz="1600">
                <a:solidFill>
                  <a:schemeClr val="lt1"/>
                </a:solidFill>
                <a:latin typeface="Lato"/>
                <a:ea typeface="Lato"/>
                <a:cs typeface="Lato"/>
                <a:sym typeface="Lato"/>
              </a:rPr>
              <a:t>La transformación logarítmica genera una distribución normal del ingreso. Es decir, no deben desecharse valores extremos.</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0"/>
              </a:spcAft>
              <a:buClr>
                <a:schemeClr val="lt1"/>
              </a:buClr>
              <a:buSzPts val="1600"/>
              <a:buFont typeface="Lato"/>
              <a:buChar char="●"/>
            </a:pPr>
            <a:r>
              <a:rPr lang="es" sz="1600">
                <a:solidFill>
                  <a:schemeClr val="lt1"/>
                </a:solidFill>
                <a:latin typeface="Lato"/>
                <a:ea typeface="Lato"/>
                <a:cs typeface="Lato"/>
                <a:sym typeface="Lato"/>
              </a:rPr>
              <a:t>La transformación por horas trabajadas, anula el sesgo por género.</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1000"/>
              </a:spcAft>
              <a:buClr>
                <a:schemeClr val="lt1"/>
              </a:buClr>
              <a:buSzPts val="1600"/>
              <a:buFont typeface="Lato"/>
              <a:buChar char="●"/>
            </a:pPr>
            <a:r>
              <a:rPr lang="es" sz="1600">
                <a:solidFill>
                  <a:schemeClr val="lt1"/>
                </a:solidFill>
                <a:latin typeface="Lato"/>
                <a:ea typeface="Lato"/>
                <a:cs typeface="Lato"/>
                <a:sym typeface="Lato"/>
              </a:rPr>
              <a:t>Esto</a:t>
            </a:r>
            <a:r>
              <a:rPr lang="es" sz="1600">
                <a:solidFill>
                  <a:schemeClr val="lt1"/>
                </a:solidFill>
                <a:latin typeface="Lato"/>
                <a:ea typeface="Lato"/>
                <a:cs typeface="Lato"/>
                <a:sym typeface="Lato"/>
              </a:rPr>
              <a:t> no parece ocurrir por </a:t>
            </a:r>
            <a:r>
              <a:rPr lang="es" sz="1600">
                <a:solidFill>
                  <a:schemeClr val="lt1"/>
                </a:solidFill>
                <a:latin typeface="Lato"/>
                <a:ea typeface="Lato"/>
                <a:cs typeface="Lato"/>
                <a:sym typeface="Lato"/>
              </a:rPr>
              <a:t>diferencia</a:t>
            </a:r>
            <a:r>
              <a:rPr lang="es" sz="1600">
                <a:solidFill>
                  <a:schemeClr val="lt1"/>
                </a:solidFill>
                <a:latin typeface="Lato"/>
                <a:ea typeface="Lato"/>
                <a:cs typeface="Lato"/>
                <a:sym typeface="Lato"/>
              </a:rPr>
              <a:t> salarial, sino por dedicación en el mercado laboral.</a:t>
            </a:r>
            <a:endParaRPr sz="1000">
              <a:solidFill>
                <a:srgbClr val="D5D5D5"/>
              </a:solidFill>
              <a:highlight>
                <a:srgbClr val="383838"/>
              </a:highlight>
              <a:latin typeface="Roboto"/>
              <a:ea typeface="Roboto"/>
              <a:cs typeface="Roboto"/>
              <a:sym typeface="Roboto"/>
            </a:endParaRPr>
          </a:p>
        </p:txBody>
      </p:sp>
      <p:sp>
        <p:nvSpPr>
          <p:cNvPr id="233" name="Google Shape;233;p20"/>
          <p:cNvSpPr txBox="1"/>
          <p:nvPr/>
        </p:nvSpPr>
        <p:spPr>
          <a:xfrm>
            <a:off x="7459500" y="532475"/>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¿Hay brecha?</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p:nvPr/>
        </p:nvSpPr>
        <p:spPr>
          <a:xfrm>
            <a:off x="1534350" y="2737175"/>
            <a:ext cx="5695200" cy="21756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900"/>
              </a:spcBef>
              <a:spcAft>
                <a:spcPts val="900"/>
              </a:spcAft>
              <a:buNone/>
            </a:pPr>
            <a:r>
              <a:rPr lang="es" sz="3050">
                <a:solidFill>
                  <a:schemeClr val="lt1"/>
                </a:solidFill>
                <a:latin typeface="Roboto"/>
                <a:ea typeface="Roboto"/>
                <a:cs typeface="Roboto"/>
                <a:sym typeface="Roboto"/>
              </a:rPr>
              <a:t>Población según nivel educativo</a:t>
            </a:r>
            <a:endParaRPr/>
          </a:p>
        </p:txBody>
      </p:sp>
      <p:sp>
        <p:nvSpPr>
          <p:cNvPr id="240" name="Google Shape;2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41" name="Google Shape;241;p21"/>
          <p:cNvSpPr/>
          <p:nvPr/>
        </p:nvSpPr>
        <p:spPr>
          <a:xfrm>
            <a:off x="0" y="100035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latin typeface="Lato"/>
                <a:ea typeface="Lato"/>
                <a:cs typeface="Lato"/>
                <a:sym typeface="Lato"/>
              </a:rPr>
              <a:t>   Con incorporación de Terciario completo e incompleto</a:t>
            </a:r>
            <a:endParaRPr>
              <a:solidFill>
                <a:schemeClr val="lt1"/>
              </a:solidFill>
              <a:latin typeface="Lato"/>
              <a:ea typeface="Lato"/>
              <a:cs typeface="Lato"/>
              <a:sym typeface="Lato"/>
            </a:endParaRPr>
          </a:p>
        </p:txBody>
      </p:sp>
      <p:pic>
        <p:nvPicPr>
          <p:cNvPr id="242" name="Google Shape;242;p21"/>
          <p:cNvPicPr preferRelativeResize="0"/>
          <p:nvPr/>
        </p:nvPicPr>
        <p:blipFill>
          <a:blip r:embed="rId3">
            <a:alphaModFix/>
          </a:blip>
          <a:stretch>
            <a:fillRect/>
          </a:stretch>
        </p:blipFill>
        <p:spPr>
          <a:xfrm>
            <a:off x="8766075" y="83062"/>
            <a:ext cx="255066" cy="255066"/>
          </a:xfrm>
          <a:prstGeom prst="rect">
            <a:avLst/>
          </a:prstGeom>
          <a:noFill/>
          <a:ln>
            <a:noFill/>
          </a:ln>
        </p:spPr>
      </p:pic>
      <p:pic>
        <p:nvPicPr>
          <p:cNvPr id="243" name="Google Shape;243;p21"/>
          <p:cNvPicPr preferRelativeResize="0"/>
          <p:nvPr/>
        </p:nvPicPr>
        <p:blipFill>
          <a:blip r:embed="rId4">
            <a:alphaModFix/>
          </a:blip>
          <a:stretch>
            <a:fillRect/>
          </a:stretch>
        </p:blipFill>
        <p:spPr>
          <a:xfrm>
            <a:off x="1534350" y="2813375"/>
            <a:ext cx="5695199" cy="2070994"/>
          </a:xfrm>
          <a:prstGeom prst="rect">
            <a:avLst/>
          </a:prstGeom>
          <a:noFill/>
          <a:ln>
            <a:noFill/>
          </a:ln>
        </p:spPr>
      </p:pic>
      <p:sp>
        <p:nvSpPr>
          <p:cNvPr id="244" name="Google Shape;244;p21"/>
          <p:cNvSpPr txBox="1"/>
          <p:nvPr/>
        </p:nvSpPr>
        <p:spPr>
          <a:xfrm>
            <a:off x="90250" y="1398200"/>
            <a:ext cx="8382300" cy="1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latin typeface="Lato"/>
                <a:ea typeface="Lato"/>
                <a:cs typeface="Lato"/>
                <a:sym typeface="Lato"/>
              </a:rPr>
              <a:t>Los resultados muestran que</a:t>
            </a:r>
            <a:endParaRPr sz="1600">
              <a:solidFill>
                <a:schemeClr val="lt1"/>
              </a:solidFill>
              <a:latin typeface="Lato"/>
              <a:ea typeface="Lato"/>
              <a:cs typeface="Lato"/>
              <a:sym typeface="Lato"/>
            </a:endParaRPr>
          </a:p>
          <a:p>
            <a:pPr indent="-330200" lvl="0" marL="457200" rtl="0" algn="l">
              <a:lnSpc>
                <a:spcPct val="115000"/>
              </a:lnSpc>
              <a:spcBef>
                <a:spcPts val="1200"/>
              </a:spcBef>
              <a:spcAft>
                <a:spcPts val="1000"/>
              </a:spcAft>
              <a:buClr>
                <a:schemeClr val="lt1"/>
              </a:buClr>
              <a:buSzPts val="1600"/>
              <a:buFont typeface="Lato"/>
              <a:buChar char="●"/>
            </a:pPr>
            <a:r>
              <a:rPr lang="es" sz="1600">
                <a:solidFill>
                  <a:schemeClr val="lt1"/>
                </a:solidFill>
                <a:latin typeface="Lato"/>
                <a:ea typeface="Lato"/>
                <a:cs typeface="Lato"/>
                <a:sym typeface="Lato"/>
              </a:rPr>
              <a:t>Elevada cantidad de personas con baja instrucción, similar a la cantidad de personas con secundario completo y personas con secundario incompleto.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