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47" autoAdjust="0"/>
  </p:normalViewPr>
  <p:slideViewPr>
    <p:cSldViewPr snapToGrid="0">
      <p:cViewPr varScale="1">
        <p:scale>
          <a:sx n="102" d="100"/>
          <a:sy n="102" d="100"/>
        </p:scale>
        <p:origin x="9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6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4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6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8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8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1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76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2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5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4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EBBDF-5F0A-4301-B412-0CEE88DB8B4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1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34EBBDF-5F0A-4301-B412-0CEE88DB8B4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DCAD8D8-9580-42FF-8A97-C1A20EED19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03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00607-025-01499-8" TargetMode="External"/><Relationship Id="rId7" Type="http://schemas.openxmlformats.org/officeDocument/2006/relationships/hyperlink" Target="https://www.google.com/search?q=https://doi.org/10.13745/j.esf.sf.2025.4.77" TargetMode="External"/><Relationship Id="rId2" Type="http://schemas.openxmlformats.org/officeDocument/2006/relationships/hyperlink" Target="https://doi.org/10.3390/s2511335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s10115-025-02465-8" TargetMode="External"/><Relationship Id="rId5" Type="http://schemas.openxmlformats.org/officeDocument/2006/relationships/hyperlink" Target="https://doi.org/2104.07567" TargetMode="External"/><Relationship Id="rId4" Type="http://schemas.openxmlformats.org/officeDocument/2006/relationships/hyperlink" Target="https://doi.org/10.1016/j.scico.2024.10307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0270-025-01297-y" TargetMode="External"/><Relationship Id="rId2" Type="http://schemas.openxmlformats.org/officeDocument/2006/relationships/hyperlink" Target="https://www.microsoft.com/en-us/research/blog/graphrag-unlocking-llm-discovery-on-narrative-private-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38/s41598-025-02643-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1CE87B-A670-FA81-4803-FFD03C758969}"/>
              </a:ext>
            </a:extLst>
          </p:cNvPr>
          <p:cNvSpPr/>
          <p:nvPr/>
        </p:nvSpPr>
        <p:spPr>
          <a:xfrm>
            <a:off x="0" y="6446066"/>
            <a:ext cx="12192000" cy="4119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6AE9EE-BE4F-356B-3A2B-319B0C536DD9}"/>
              </a:ext>
            </a:extLst>
          </p:cNvPr>
          <p:cNvSpPr/>
          <p:nvPr/>
        </p:nvSpPr>
        <p:spPr>
          <a:xfrm>
            <a:off x="0" y="1739571"/>
            <a:ext cx="12192000" cy="18643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1DDC1-B4DF-F1A0-581C-B0BA3587E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7824"/>
            <a:ext cx="9144000" cy="152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Extended Abstract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Asistencia y Mejora de Búsquedas en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mediante el uso de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5552D9-6D8C-CDEE-6C19-998A64957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0811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Maestría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Ciencia De Datos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E04353-BE0A-327A-29E2-ECAC9EF04ED0}"/>
              </a:ext>
            </a:extLst>
          </p:cNvPr>
          <p:cNvSpPr txBox="1">
            <a:spLocks/>
          </p:cNvSpPr>
          <p:nvPr/>
        </p:nvSpPr>
        <p:spPr>
          <a:xfrm>
            <a:off x="1647380" y="3550310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 Escuela Colombiana de Ingeniería Julio Garavito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5D707-69DF-65D4-09C6-B5ADAF690E9E}"/>
              </a:ext>
            </a:extLst>
          </p:cNvPr>
          <p:cNvSpPr txBox="1"/>
          <p:nvPr/>
        </p:nvSpPr>
        <p:spPr>
          <a:xfrm>
            <a:off x="5063554" y="4890709"/>
            <a:ext cx="20648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Juan E. Gamba 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61E0DF2-1980-B58C-EA04-9F8132BB2419}"/>
              </a:ext>
            </a:extLst>
          </p:cNvPr>
          <p:cNvSpPr txBox="1">
            <a:spLocks/>
          </p:cNvSpPr>
          <p:nvPr/>
        </p:nvSpPr>
        <p:spPr>
          <a:xfrm>
            <a:off x="11633701" y="6504530"/>
            <a:ext cx="558299" cy="29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/>
              <a:t>1/7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478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7B4511-02DF-5A1D-8FF8-04E4638A6083}"/>
              </a:ext>
            </a:extLst>
          </p:cNvPr>
          <p:cNvSpPr/>
          <p:nvPr/>
        </p:nvSpPr>
        <p:spPr>
          <a:xfrm>
            <a:off x="0" y="2"/>
            <a:ext cx="12192000" cy="6337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7345-864F-5940-BA7C-C786E3565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09" y="1170957"/>
            <a:ext cx="10515600" cy="4351338"/>
          </a:xfrm>
        </p:spPr>
        <p:txBody>
          <a:bodyPr/>
          <a:lstStyle/>
          <a:p>
            <a:pPr marL="571500" indent="-571500">
              <a:buFont typeface="+mj-lt"/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Motivación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Metolodogía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Recursos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+mj-lt"/>
              <a:buAutoNum type="romanU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Referencias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513745-179A-2F85-34F3-340AA05CE70A}"/>
              </a:ext>
            </a:extLst>
          </p:cNvPr>
          <p:cNvSpPr txBox="1">
            <a:spLocks/>
          </p:cNvSpPr>
          <p:nvPr/>
        </p:nvSpPr>
        <p:spPr>
          <a:xfrm>
            <a:off x="602809" y="-140837"/>
            <a:ext cx="5172547" cy="104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7D8B83-3CF6-1D7E-F0BA-F3EE692FFFB2}"/>
              </a:ext>
            </a:extLst>
          </p:cNvPr>
          <p:cNvSpPr/>
          <p:nvPr/>
        </p:nvSpPr>
        <p:spPr>
          <a:xfrm>
            <a:off x="0" y="6446066"/>
            <a:ext cx="12192000" cy="4119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14E59E8-F5E1-8DB2-E3D3-FDF1B30969C2}"/>
              </a:ext>
            </a:extLst>
          </p:cNvPr>
          <p:cNvSpPr txBox="1">
            <a:spLocks/>
          </p:cNvSpPr>
          <p:nvPr/>
        </p:nvSpPr>
        <p:spPr>
          <a:xfrm>
            <a:off x="11633701" y="6504530"/>
            <a:ext cx="558299" cy="29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/>
              <a:t>2/7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1594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D35E8-A01D-EF56-8B49-E0342FF73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8F37670-6395-7595-F8CB-5E25ED87E435}"/>
              </a:ext>
            </a:extLst>
          </p:cNvPr>
          <p:cNvSpPr/>
          <p:nvPr/>
        </p:nvSpPr>
        <p:spPr>
          <a:xfrm>
            <a:off x="0" y="2"/>
            <a:ext cx="12192000" cy="6337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23B43F-66D5-5B5E-8F84-68CDD62D4A0A}"/>
              </a:ext>
            </a:extLst>
          </p:cNvPr>
          <p:cNvSpPr txBox="1">
            <a:spLocks/>
          </p:cNvSpPr>
          <p:nvPr/>
        </p:nvSpPr>
        <p:spPr>
          <a:xfrm>
            <a:off x="602809" y="-140837"/>
            <a:ext cx="5172547" cy="104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Motivación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E58F26-A98F-036F-A33F-1D53AF8DE4BF}"/>
              </a:ext>
            </a:extLst>
          </p:cNvPr>
          <p:cNvSpPr/>
          <p:nvPr/>
        </p:nvSpPr>
        <p:spPr>
          <a:xfrm>
            <a:off x="0" y="6446066"/>
            <a:ext cx="12192000" cy="4119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3874F12-B829-B408-8E45-09C75BF6912E}"/>
              </a:ext>
            </a:extLst>
          </p:cNvPr>
          <p:cNvSpPr txBox="1">
            <a:spLocks/>
          </p:cNvSpPr>
          <p:nvPr/>
        </p:nvSpPr>
        <p:spPr>
          <a:xfrm>
            <a:off x="11633701" y="6504530"/>
            <a:ext cx="558299" cy="29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/>
              <a:t>3/7</a:t>
            </a:r>
            <a:endParaRPr lang="en-US" sz="1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03D6817-DD66-4A92-A7FB-1E1835A1A9AF}"/>
              </a:ext>
            </a:extLst>
          </p:cNvPr>
          <p:cNvSpPr txBox="1">
            <a:spLocks/>
          </p:cNvSpPr>
          <p:nvPr/>
        </p:nvSpPr>
        <p:spPr>
          <a:xfrm>
            <a:off x="602809" y="1043189"/>
            <a:ext cx="9144000" cy="3832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rápido crecimiento de los repositorios de modelos y conjuntos de datos de aprendizaje automático, como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 puesto los recursos de inteligencia artificial al alcance de todos. Sin embargo, la enorme cantidad de información disponible (más de 2 000 000 de modelos y 500 000 conjuntos de datos) </a:t>
            </a:r>
            <a:r>
              <a:rPr lang="es-E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supone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reto para los usuarios que tienen que navegar por interfaces complejas y realizar búsquedas poco intuitivas. Esto limita su adopción por parte de profesionales no especializados en inteligencia artificial o que en su mayoría son principiantes y/o están en una etapa temprana de su investigación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mismo tiempo, los modelos de lenguaje de gran escala (LLM) han demostrado su eficacia en la compresión global y contextual desde dominios comunes hasta los más complejos, pero sufren de problemas de alucinaciones y falta de precisión realista cuando se trata de extraer y generar respuestas sobre temas poco representados, pero potencialmente muy valiosos. Una solución emergente es el uso de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Graph-based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Augmented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Hugging Face - Current Openings">
            <a:extLst>
              <a:ext uri="{FF2B5EF4-FFF2-40B4-BE49-F238E27FC236}">
                <a16:creationId xmlns:a16="http://schemas.microsoft.com/office/drawing/2014/main" id="{2AE0F00F-B244-0B1B-B729-2E8024A5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818" y="4938431"/>
            <a:ext cx="1239029" cy="123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371654B3-3F6F-8F30-B7E9-F2994E381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809" y="3845014"/>
            <a:ext cx="1001400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ayuda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significativamente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reducir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alucinaciones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Lenguaje Grandes (LLMs) y a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mejorar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sus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respuestas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estructura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conocimiento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verificable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grafos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conocimiento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(KGs)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proceso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tradicional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un RAG (Roll, D et all 2025). </a:t>
            </a:r>
            <a:r>
              <a:rPr lang="es-E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E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KGs</a:t>
            </a:r>
            <a:r>
              <a:rPr lang="es-E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ofrecen una representación semántica rica e interpretable (Roll, D. S et al 2025) del corpus. Al aprovechar los </a:t>
            </a:r>
            <a:r>
              <a:rPr lang="es-E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KGs</a:t>
            </a:r>
            <a:r>
              <a:rPr lang="es-E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s-E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solo mejora la comprensión global y contextual, sino que también fomenta la exhaustividad, diversidad y relevancia en las respuestas de los </a:t>
            </a:r>
            <a:r>
              <a:rPr lang="es-E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r>
              <a:rPr lang="es-E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(Darren Edge et al 2025), reduciendo drásticamente la ocurrencia de alucinaciones al anclar las generaciones en una base factual estructurada y verificable (</a:t>
            </a:r>
            <a:r>
              <a:rPr lang="es-E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Xie</a:t>
            </a:r>
            <a:r>
              <a:rPr lang="es-E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 et al 2025).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86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F1332-9F08-7836-87D4-623035FE9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9E7EF3A-7951-10C2-40EE-C3AF113DBD26}"/>
              </a:ext>
            </a:extLst>
          </p:cNvPr>
          <p:cNvSpPr/>
          <p:nvPr/>
        </p:nvSpPr>
        <p:spPr>
          <a:xfrm>
            <a:off x="0" y="2"/>
            <a:ext cx="12192000" cy="6337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00A84-9E51-FD16-AEA8-0748E106F0E1}"/>
              </a:ext>
            </a:extLst>
          </p:cNvPr>
          <p:cNvSpPr txBox="1">
            <a:spLocks/>
          </p:cNvSpPr>
          <p:nvPr/>
        </p:nvSpPr>
        <p:spPr>
          <a:xfrm>
            <a:off x="602809" y="-140837"/>
            <a:ext cx="5172547" cy="104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87EB3B-DF2D-3586-98A0-CD3F246D394C}"/>
              </a:ext>
            </a:extLst>
          </p:cNvPr>
          <p:cNvSpPr/>
          <p:nvPr/>
        </p:nvSpPr>
        <p:spPr>
          <a:xfrm>
            <a:off x="0" y="6446066"/>
            <a:ext cx="12192000" cy="4119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9B97AAB-84CC-A73C-C0D7-8FB236142917}"/>
              </a:ext>
            </a:extLst>
          </p:cNvPr>
          <p:cNvSpPr txBox="1">
            <a:spLocks/>
          </p:cNvSpPr>
          <p:nvPr/>
        </p:nvSpPr>
        <p:spPr>
          <a:xfrm>
            <a:off x="11633701" y="6504530"/>
            <a:ext cx="558299" cy="29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/>
              <a:t>4/7</a:t>
            </a:r>
            <a:endParaRPr lang="en-US" sz="1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C0F8C12-F88F-7573-A0B9-7D208598B43C}"/>
              </a:ext>
            </a:extLst>
          </p:cNvPr>
          <p:cNvSpPr txBox="1">
            <a:spLocks/>
          </p:cNvSpPr>
          <p:nvPr/>
        </p:nvSpPr>
        <p:spPr>
          <a:xfrm>
            <a:off x="602809" y="5406501"/>
            <a:ext cx="9144000" cy="1043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Diseñar e implementar un sistema de consultas en lenguaje natural sobre la base de datos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utilizando la tecnología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integrando diagramas de conocimiento y modelos de lenguaje de gran alcance (LLM), con el fin de mejorar la precisión y reducir las alucinaciones en la consulta de información.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A4E95-CA9A-7CE3-E687-6390ECD57A6D}"/>
              </a:ext>
            </a:extLst>
          </p:cNvPr>
          <p:cNvSpPr txBox="1">
            <a:spLocks/>
          </p:cNvSpPr>
          <p:nvPr/>
        </p:nvSpPr>
        <p:spPr>
          <a:xfrm>
            <a:off x="602809" y="902350"/>
            <a:ext cx="1857588" cy="389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Especificos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D4E028C-3650-1C72-BA85-8A0855E0AF5C}"/>
              </a:ext>
            </a:extLst>
          </p:cNvPr>
          <p:cNvSpPr txBox="1">
            <a:spLocks/>
          </p:cNvSpPr>
          <p:nvPr/>
        </p:nvSpPr>
        <p:spPr>
          <a:xfrm>
            <a:off x="602809" y="4978572"/>
            <a:ext cx="1857588" cy="389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32437C-9535-A496-A14A-EE6E506B75C3}"/>
              </a:ext>
            </a:extLst>
          </p:cNvPr>
          <p:cNvSpPr txBox="1"/>
          <p:nvPr/>
        </p:nvSpPr>
        <p:spPr>
          <a:xfrm>
            <a:off x="602809" y="1264983"/>
            <a:ext cx="1103089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Extraer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archivo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almacenamiento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temporal (Dump File - 23,8 GB) de Hugging Face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descrito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HFCommunity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extraction process and relational database to analyze Hugging Face Hub data” 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al, 2024) [3]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conocimiento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representando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entidades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relevantes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modelos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conjuntos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países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métricas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tareas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y sus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relaciones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Implementar una aplicación basada en Inteligencia Artificial Generativa (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GenAI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que integre un módulo de recuperación de información estructurada mediante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sobre un grafo de conocimiento, con el fin de generar contextos semánticamente relevantes para consultas en lenguaje natural. El sistema combinará este contexto con la consulta original y lo procesará mediante un modelo de lenguaje de gran escala (LLM) para producir respuestas precisas y contextualizadas.</a:t>
            </a:r>
          </a:p>
          <a:p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Aplicación de la técnica LLM-as-a-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Judge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(Zheng et al., 2024), adecuada para preguntas amplias o temáticas donde no existe una respuesta “verdadera” (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truth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Esta metodología utiliza un primer LLM para generar un conjunto diverso de preguntas de </a:t>
            </a:r>
            <a:r>
              <a:rPr lang="es-E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sensemaking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sobre un corpus específico, y un segundo LLM para evaluar las respuestas generadas según criterios predefinidos.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637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D213A-0256-D22E-B5C4-B2FAD5CE8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05A4CB-F3F4-6333-9295-C537FF86D4A5}"/>
              </a:ext>
            </a:extLst>
          </p:cNvPr>
          <p:cNvSpPr/>
          <p:nvPr/>
        </p:nvSpPr>
        <p:spPr>
          <a:xfrm>
            <a:off x="0" y="2"/>
            <a:ext cx="12192000" cy="6337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223D96-15D7-461E-1B80-99AE80642075}"/>
              </a:ext>
            </a:extLst>
          </p:cNvPr>
          <p:cNvSpPr txBox="1">
            <a:spLocks/>
          </p:cNvSpPr>
          <p:nvPr/>
        </p:nvSpPr>
        <p:spPr>
          <a:xfrm>
            <a:off x="602809" y="-204721"/>
            <a:ext cx="6250663" cy="104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Recursos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BE41EB-28C4-D3E1-351E-87AE598264C7}"/>
              </a:ext>
            </a:extLst>
          </p:cNvPr>
          <p:cNvSpPr/>
          <p:nvPr/>
        </p:nvSpPr>
        <p:spPr>
          <a:xfrm>
            <a:off x="0" y="6446066"/>
            <a:ext cx="12192000" cy="4119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AFFE881-79C5-BBEA-DB60-3FA7792CD8F6}"/>
              </a:ext>
            </a:extLst>
          </p:cNvPr>
          <p:cNvSpPr txBox="1">
            <a:spLocks/>
          </p:cNvSpPr>
          <p:nvPr/>
        </p:nvSpPr>
        <p:spPr>
          <a:xfrm>
            <a:off x="11633701" y="6504530"/>
            <a:ext cx="558299" cy="29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/>
              <a:t>5/7</a:t>
            </a:r>
            <a:endParaRPr lang="en-US" sz="1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E05634F-1CB5-47FB-4725-5D5EA6CD1508}"/>
              </a:ext>
            </a:extLst>
          </p:cNvPr>
          <p:cNvSpPr txBox="1">
            <a:spLocks/>
          </p:cNvSpPr>
          <p:nvPr/>
        </p:nvSpPr>
        <p:spPr>
          <a:xfrm>
            <a:off x="602809" y="1164765"/>
            <a:ext cx="9144000" cy="3832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Neo4j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API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Dump file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25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6922D-5C91-6E31-34BD-B9657F2A5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36A68B-E901-5B1C-4537-06CED15C01B3}"/>
              </a:ext>
            </a:extLst>
          </p:cNvPr>
          <p:cNvSpPr/>
          <p:nvPr/>
        </p:nvSpPr>
        <p:spPr>
          <a:xfrm>
            <a:off x="0" y="2"/>
            <a:ext cx="12192000" cy="6337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300E5D-DF61-A624-0110-3F03D6F1A539}"/>
              </a:ext>
            </a:extLst>
          </p:cNvPr>
          <p:cNvSpPr txBox="1">
            <a:spLocks/>
          </p:cNvSpPr>
          <p:nvPr/>
        </p:nvSpPr>
        <p:spPr>
          <a:xfrm>
            <a:off x="602809" y="-204721"/>
            <a:ext cx="6250663" cy="104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Referencias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79EF60-230F-7292-E808-4804E33BD0AC}"/>
              </a:ext>
            </a:extLst>
          </p:cNvPr>
          <p:cNvSpPr/>
          <p:nvPr/>
        </p:nvSpPr>
        <p:spPr>
          <a:xfrm>
            <a:off x="0" y="6446066"/>
            <a:ext cx="12192000" cy="4119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39CF082-435B-301B-C31C-957D8F70738E}"/>
              </a:ext>
            </a:extLst>
          </p:cNvPr>
          <p:cNvSpPr txBox="1">
            <a:spLocks/>
          </p:cNvSpPr>
          <p:nvPr/>
        </p:nvSpPr>
        <p:spPr>
          <a:xfrm>
            <a:off x="11633701" y="6504530"/>
            <a:ext cx="558299" cy="29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/>
              <a:t>6/7</a:t>
            </a:r>
            <a:endParaRPr lang="en-US" sz="1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8894E9F-1BA0-56C3-A3A5-B3395BBB29E0}"/>
              </a:ext>
            </a:extLst>
          </p:cNvPr>
          <p:cNvSpPr txBox="1">
            <a:spLocks/>
          </p:cNvSpPr>
          <p:nvPr/>
        </p:nvSpPr>
        <p:spPr>
          <a:xfrm>
            <a:off x="602809" y="1164765"/>
            <a:ext cx="9144000" cy="46837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Roll, D. S., Kurt, Z., Li, Y., &amp; Woo, W. L. (2025). Augmenting Orbital Debris Identification with Neo4j-Enabled Graph-Based Retrieval-Augmented Generation for Multimodal Large Language Models.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(11), 3352.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https://doi.org/10.3390/s25113352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Yang, Z., Shao, S. Y. Z., Li, W., &amp; Liu, R. (2025). A review on synergizing knowledge graphs and large language models.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143.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https://doi.org/10.1007/s00607-025-01499-8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Cánovas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Izquierdo, J. L., &amp; Cabot, J. (2024).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HFCommunity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extraction process and relational database to analyze Hugging Face Hub data.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 of Computer Programming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103079.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https://doi.org/10.1016/j.scico.2024.103079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Shuster, K., Poff, S., Chen, M., Kiela, D., &amp; Weston, J. (2021).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Augmentation Reduces Hallucination in Conversation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https://doi.org/2104.07567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Bedi, P., Thukral, A., &amp; Dhiman, S. (2025). XLR-KGDD: leveraging LLM and RAG for knowledge graph-based explainable disease diagnosis using multimodal clinical information.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and Information Systems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7451–7471.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https://doi.org/10.1007/s10115-025-02465-8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Li, B., Wang, Y., Ding, Z., Wang, B., &amp; Wen, S. (2025). Intelligent search technology 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Jiaodong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gold mines based on large models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Earth Science Frontiers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https://doi.org/10.13745/j.esf.sf.2025.4.77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66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A8B67-205E-0691-7887-EDE4F5B7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D4C801-ACE1-C90A-3BD3-396B38103F97}"/>
              </a:ext>
            </a:extLst>
          </p:cNvPr>
          <p:cNvSpPr/>
          <p:nvPr/>
        </p:nvSpPr>
        <p:spPr>
          <a:xfrm>
            <a:off x="0" y="2"/>
            <a:ext cx="12192000" cy="63374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0CA859-D766-AACF-9AC2-D1F7E6B6CFB9}"/>
              </a:ext>
            </a:extLst>
          </p:cNvPr>
          <p:cNvSpPr txBox="1">
            <a:spLocks/>
          </p:cNvSpPr>
          <p:nvPr/>
        </p:nvSpPr>
        <p:spPr>
          <a:xfrm>
            <a:off x="602809" y="-204721"/>
            <a:ext cx="6250663" cy="1043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Referencias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AC11C9-64FD-24B3-5ABE-8A6276426627}"/>
              </a:ext>
            </a:extLst>
          </p:cNvPr>
          <p:cNvSpPr/>
          <p:nvPr/>
        </p:nvSpPr>
        <p:spPr>
          <a:xfrm>
            <a:off x="0" y="6446066"/>
            <a:ext cx="12192000" cy="411933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109F629-D972-A5DE-B9D9-3BCA2DE7A325}"/>
              </a:ext>
            </a:extLst>
          </p:cNvPr>
          <p:cNvSpPr txBox="1">
            <a:spLocks/>
          </p:cNvSpPr>
          <p:nvPr/>
        </p:nvSpPr>
        <p:spPr>
          <a:xfrm>
            <a:off x="11633701" y="6504530"/>
            <a:ext cx="558299" cy="2950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400" dirty="0"/>
              <a:t>7/7</a:t>
            </a:r>
            <a:endParaRPr lang="en-US" sz="14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F94CDD-242F-E68B-52E6-60C02C22183E}"/>
              </a:ext>
            </a:extLst>
          </p:cNvPr>
          <p:cNvSpPr txBox="1">
            <a:spLocks/>
          </p:cNvSpPr>
          <p:nvPr/>
        </p:nvSpPr>
        <p:spPr>
          <a:xfrm>
            <a:off x="602809" y="1164765"/>
            <a:ext cx="9144000" cy="3832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Larson, J., &amp; Truitt, S. (2024, 13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febrero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Unlocking LLM discovery on narrative private 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Microsoft Research Blog.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https://www.microsoft.com/en-us/research/blog/graphrag-unlocking-llm-discovery-on-narrative-private-data/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Chiș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Ghiran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M., &amp; Buchmann, R. A. (2025).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GRAPHxx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DSML engineering for knowledge graph building and streamlining with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GraphRAG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Systems Modeling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https://doi.org/10.1007/s10270-025-01297-y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Xie, X., Tang, X., Gu, S., &amp; Cui, L. (2025). An intelligent guided troubleshooting method for aircraft based 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HybirdRAG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Reports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17752.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https://doi.org/10.1038/s41598-025-02643-2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15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</TotalTime>
  <Words>1122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Extended Abstract Asistencia y Mejora de Búsquedas en Hugging Face mediante el uso de GraphRAG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ESTEBAN GAMBA AGUILERA</dc:creator>
  <cp:lastModifiedBy>JUAN ESTEBAN GAMBA AGUILERA</cp:lastModifiedBy>
  <cp:revision>9</cp:revision>
  <dcterms:created xsi:type="dcterms:W3CDTF">2025-08-22T03:29:26Z</dcterms:created>
  <dcterms:modified xsi:type="dcterms:W3CDTF">2025-10-23T02:48:12Z</dcterms:modified>
</cp:coreProperties>
</file>