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127436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308433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300840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98619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363258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26091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422701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2778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342884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173134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6FEA270-B1B2-4B51-94A4-D8823671F7BD}" type="datetimeFigureOut">
              <a:rPr lang="es-CO" smtClean="0"/>
              <a:t>21/02/2013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F92D025-BFB2-4B2D-A811-8287AEFD609A}" type="slidenum">
              <a:rPr lang="es-CO" smtClean="0"/>
              <a:t>‹Nº›</a:t>
            </a:fld>
            <a:endParaRPr lang="es-CO"/>
          </a:p>
        </p:txBody>
      </p:sp>
    </p:spTree>
    <p:extLst>
      <p:ext uri="{BB962C8B-B14F-4D97-AF65-F5344CB8AC3E}">
        <p14:creationId xmlns:p14="http://schemas.microsoft.com/office/powerpoint/2010/main" val="318485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EA270-B1B2-4B51-94A4-D8823671F7BD}" type="datetimeFigureOut">
              <a:rPr lang="es-CO" smtClean="0"/>
              <a:t>21/02/2013</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2D025-BFB2-4B2D-A811-8287AEFD609A}" type="slidenum">
              <a:rPr lang="es-CO" smtClean="0"/>
              <a:t>‹Nº›</a:t>
            </a:fld>
            <a:endParaRPr lang="es-CO"/>
          </a:p>
        </p:txBody>
      </p:sp>
    </p:spTree>
    <p:extLst>
      <p:ext uri="{BB962C8B-B14F-4D97-AF65-F5344CB8AC3E}">
        <p14:creationId xmlns:p14="http://schemas.microsoft.com/office/powerpoint/2010/main" val="2384761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2.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slide" Target="slide6.xm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slide" Target="slide4.xml"/><Relationship Id="rId5" Type="http://schemas.openxmlformats.org/officeDocument/2006/relationships/image" Target="../media/image6.png"/><Relationship Id="rId10" Type="http://schemas.openxmlformats.org/officeDocument/2006/relationships/slide" Target="slide5.xml"/><Relationship Id="rId4" Type="http://schemas.openxmlformats.org/officeDocument/2006/relationships/image" Target="../media/image5.png"/><Relationship Id="rId9" Type="http://schemas.openxmlformats.org/officeDocument/2006/relationships/slide" Target="slide3.xml"/><Relationship Id="rId14" Type="http://schemas.openxmlformats.org/officeDocument/2006/relationships/slide" Target="slide6.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slide" Target="slide3.xml"/><Relationship Id="rId12"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6.png"/><Relationship Id="rId14" Type="http://schemas.openxmlformats.org/officeDocument/2006/relationships/slide" Target="slide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slide" Target="slide4.xml"/><Relationship Id="rId5" Type="http://schemas.openxmlformats.org/officeDocument/2006/relationships/image" Target="../media/image5.png"/><Relationship Id="rId10" Type="http://schemas.openxmlformats.org/officeDocument/2006/relationships/slide" Target="slide5.xml"/><Relationship Id="rId4" Type="http://schemas.openxmlformats.org/officeDocument/2006/relationships/image" Target="../media/image12.png"/><Relationship Id="rId9" Type="http://schemas.openxmlformats.org/officeDocument/2006/relationships/slide" Target="slide3.xml"/><Relationship Id="rId14" Type="http://schemas.openxmlformats.org/officeDocument/2006/relationships/slide" Target="slide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slide" Target="slide4.xml"/><Relationship Id="rId5" Type="http://schemas.openxmlformats.org/officeDocument/2006/relationships/image" Target="../media/image5.png"/><Relationship Id="rId10" Type="http://schemas.openxmlformats.org/officeDocument/2006/relationships/slide" Target="slide5.xml"/><Relationship Id="rId4" Type="http://schemas.openxmlformats.org/officeDocument/2006/relationships/image" Target="../media/image13.png"/><Relationship Id="rId9" Type="http://schemas.openxmlformats.org/officeDocument/2006/relationships/slide" Target="slide3.xml"/><Relationship Id="rId1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slide" Target="slide4.xml"/><Relationship Id="rId5" Type="http://schemas.openxmlformats.org/officeDocument/2006/relationships/image" Target="../media/image5.png"/><Relationship Id="rId10" Type="http://schemas.openxmlformats.org/officeDocument/2006/relationships/slide" Target="slide5.xml"/><Relationship Id="rId4" Type="http://schemas.openxmlformats.org/officeDocument/2006/relationships/image" Target="../media/image14.png"/><Relationship Id="rId9" Type="http://schemas.openxmlformats.org/officeDocument/2006/relationships/slide" Target="slide3.xml"/><Relationship Id="rId1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419" y="578151"/>
            <a:ext cx="8579205" cy="3822524"/>
          </a:xfrm>
          <a:prstGeom prst="rect">
            <a:avLst/>
          </a:prstGeom>
        </p:spPr>
      </p:pic>
      <p:pic>
        <p:nvPicPr>
          <p:cNvPr id="1026" name="Picture 2" descr="C:\wamp\www\feriaExplora\presentacion\bienbenido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4466" y="905601"/>
            <a:ext cx="4723061" cy="14623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wamp\www\feriaExplora\presentacion\control.PNG"/>
          <p:cNvPicPr>
            <a:picLocks noChangeAspect="1" noChangeArrowheads="1"/>
          </p:cNvPicPr>
          <p:nvPr/>
        </p:nvPicPr>
        <p:blipFill rotWithShape="1">
          <a:blip r:embed="rId6">
            <a:extLst>
              <a:ext uri="{28A0092B-C50C-407E-A947-70E740481C1C}">
                <a14:useLocalDpi xmlns:a14="http://schemas.microsoft.com/office/drawing/2010/main" val="0"/>
              </a:ext>
            </a:extLst>
          </a:blip>
          <a:srcRect r="5593"/>
          <a:stretch/>
        </p:blipFill>
        <p:spPr bwMode="auto">
          <a:xfrm>
            <a:off x="1102629" y="2636912"/>
            <a:ext cx="7056784" cy="1110591"/>
          </a:xfrm>
          <a:prstGeom prst="rect">
            <a:avLst/>
          </a:prstGeom>
          <a:noFill/>
          <a:extLst>
            <a:ext uri="{909E8E84-426E-40DD-AFC4-6F175D3DCCD1}">
              <a14:hiddenFill xmlns:a14="http://schemas.microsoft.com/office/drawing/2010/main">
                <a:solidFill>
                  <a:srgbClr val="FFFFFF"/>
                </a:solidFill>
              </a14:hiddenFill>
            </a:ext>
          </a:extLst>
        </p:spPr>
      </p:pic>
      <p:sp>
        <p:nvSpPr>
          <p:cNvPr id="24" name="23 CuadroTexto">
            <a:hlinkClick r:id="rId7" action="ppaction://hlinksldjump"/>
          </p:cNvPr>
          <p:cNvSpPr txBox="1"/>
          <p:nvPr/>
        </p:nvSpPr>
        <p:spPr>
          <a:xfrm>
            <a:off x="2931543" y="5481286"/>
            <a:ext cx="887239" cy="369332"/>
          </a:xfrm>
          <a:prstGeom prst="rect">
            <a:avLst/>
          </a:prstGeom>
          <a:noFill/>
        </p:spPr>
        <p:txBody>
          <a:bodyPr wrap="square" rtlCol="0">
            <a:spAutoFit/>
          </a:bodyPr>
          <a:lstStyle/>
          <a:p>
            <a:endParaRPr lang="es-CO" dirty="0"/>
          </a:p>
        </p:txBody>
      </p:sp>
      <p:pic>
        <p:nvPicPr>
          <p:cNvPr id="23" name="22 Imagen">
            <a:hlinkHover r:id="" action="ppaction://noaction" highlightClick="1"/>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575" y="5134596"/>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5" name="24 Imagen">
            <a:hlinkHover r:id="" action="ppaction://noaction" highlightClick="1"/>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78853" y="5134596"/>
            <a:ext cx="1062713" cy="1062713"/>
          </a:xfrm>
          <a:prstGeom prst="rect">
            <a:avLst/>
          </a:prstGeom>
          <a:ln>
            <a:noFill/>
          </a:ln>
          <a:effectLst>
            <a:glow rad="101600">
              <a:schemeClr val="bg1">
                <a:lumMod val="8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6" name="25 Imagen">
            <a:hlinkClick r:id="" action="ppaction://noaction" highlightClick="1"/>
            <a:hlinkHover r:id="" action="ppaction://noaction" highlightClick="1"/>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62126" y="5134595"/>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1" name="30 Imagen">
            <a:hlinkClick r:id="" action="ppaction://noaction" highlightClick="1"/>
            <a:hlinkHover r:id="" action="ppaction://noaction" highlightClick="1"/>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56916" y="5134595"/>
            <a:ext cx="1239744" cy="106271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5" name="34 CuadroTexto"/>
          <p:cNvSpPr txBox="1"/>
          <p:nvPr/>
        </p:nvSpPr>
        <p:spPr>
          <a:xfrm>
            <a:off x="622831" y="4689783"/>
            <a:ext cx="1423023" cy="369332"/>
          </a:xfrm>
          <a:prstGeom prst="rect">
            <a:avLst/>
          </a:prstGeom>
          <a:noFill/>
        </p:spPr>
        <p:txBody>
          <a:bodyPr wrap="square" rtlCol="0">
            <a:spAutoFit/>
          </a:bodyPr>
          <a:lstStyle/>
          <a:p>
            <a:r>
              <a:rPr lang="es-CO" dirty="0" smtClean="0">
                <a:solidFill>
                  <a:schemeClr val="bg1">
                    <a:lumMod val="65000"/>
                  </a:schemeClr>
                </a:solidFill>
              </a:rPr>
              <a:t>Descripción</a:t>
            </a:r>
            <a:endParaRPr lang="es-CO" dirty="0">
              <a:solidFill>
                <a:schemeClr val="bg1">
                  <a:lumMod val="65000"/>
                </a:schemeClr>
              </a:solidFill>
            </a:endParaRPr>
          </a:p>
        </p:txBody>
      </p:sp>
      <p:sp>
        <p:nvSpPr>
          <p:cNvPr id="36" name="35 CuadroTexto"/>
          <p:cNvSpPr txBox="1"/>
          <p:nvPr/>
        </p:nvSpPr>
        <p:spPr>
          <a:xfrm>
            <a:off x="2329631" y="4689783"/>
            <a:ext cx="1211935" cy="369332"/>
          </a:xfrm>
          <a:prstGeom prst="rect">
            <a:avLst/>
          </a:prstGeom>
          <a:noFill/>
        </p:spPr>
        <p:txBody>
          <a:bodyPr wrap="square" rtlCol="0">
            <a:spAutoFit/>
          </a:bodyPr>
          <a:lstStyle/>
          <a:p>
            <a:r>
              <a:rPr lang="es-CO" dirty="0" smtClean="0">
                <a:solidFill>
                  <a:schemeClr val="bg1">
                    <a:lumMod val="65000"/>
                  </a:schemeClr>
                </a:solidFill>
              </a:rPr>
              <a:t>Problema</a:t>
            </a:r>
            <a:endParaRPr lang="es-CO" dirty="0">
              <a:solidFill>
                <a:schemeClr val="bg1">
                  <a:lumMod val="65000"/>
                </a:schemeClr>
              </a:solidFill>
            </a:endParaRPr>
          </a:p>
        </p:txBody>
      </p:sp>
      <p:sp>
        <p:nvSpPr>
          <p:cNvPr id="37" name="36 CuadroTexto"/>
          <p:cNvSpPr txBox="1"/>
          <p:nvPr/>
        </p:nvSpPr>
        <p:spPr>
          <a:xfrm>
            <a:off x="4150417" y="4689782"/>
            <a:ext cx="1135626" cy="369332"/>
          </a:xfrm>
          <a:prstGeom prst="rect">
            <a:avLst/>
          </a:prstGeom>
          <a:noFill/>
        </p:spPr>
        <p:txBody>
          <a:bodyPr wrap="square" rtlCol="0">
            <a:spAutoFit/>
          </a:bodyPr>
          <a:lstStyle/>
          <a:p>
            <a:r>
              <a:rPr lang="es-CO" dirty="0" smtClean="0">
                <a:solidFill>
                  <a:schemeClr val="bg1">
                    <a:lumMod val="65000"/>
                  </a:schemeClr>
                </a:solidFill>
              </a:rPr>
              <a:t>Objetivos</a:t>
            </a:r>
            <a:endParaRPr lang="es-CO" dirty="0">
              <a:solidFill>
                <a:schemeClr val="bg1">
                  <a:lumMod val="65000"/>
                </a:schemeClr>
              </a:solidFill>
            </a:endParaRPr>
          </a:p>
        </p:txBody>
      </p:sp>
      <p:sp>
        <p:nvSpPr>
          <p:cNvPr id="38" name="37 CuadroTexto"/>
          <p:cNvSpPr txBox="1"/>
          <p:nvPr/>
        </p:nvSpPr>
        <p:spPr>
          <a:xfrm>
            <a:off x="5568187" y="4765263"/>
            <a:ext cx="1423023" cy="369332"/>
          </a:xfrm>
          <a:prstGeom prst="rect">
            <a:avLst/>
          </a:prstGeom>
          <a:noFill/>
        </p:spPr>
        <p:txBody>
          <a:bodyPr wrap="square" rtlCol="0">
            <a:spAutoFit/>
          </a:bodyPr>
          <a:lstStyle/>
          <a:p>
            <a:r>
              <a:rPr lang="es-CO" dirty="0" smtClean="0">
                <a:solidFill>
                  <a:schemeClr val="bg1">
                    <a:lumMod val="65000"/>
                  </a:schemeClr>
                </a:solidFill>
              </a:rPr>
              <a:t>Metodología</a:t>
            </a:r>
            <a:endParaRPr lang="es-CO" dirty="0">
              <a:solidFill>
                <a:schemeClr val="bg1">
                  <a:lumMod val="65000"/>
                </a:schemeClr>
              </a:solidFill>
            </a:endParaRPr>
          </a:p>
        </p:txBody>
      </p:sp>
      <p:sp>
        <p:nvSpPr>
          <p:cNvPr id="39" name="38 CuadroTexto">
            <a:hlinkClick r:id="rId2" action="ppaction://hlinksldjump"/>
          </p:cNvPr>
          <p:cNvSpPr txBox="1"/>
          <p:nvPr/>
        </p:nvSpPr>
        <p:spPr>
          <a:xfrm>
            <a:off x="1173304" y="5494321"/>
            <a:ext cx="345006" cy="369332"/>
          </a:xfrm>
          <a:prstGeom prst="rect">
            <a:avLst/>
          </a:prstGeom>
          <a:noFill/>
        </p:spPr>
        <p:txBody>
          <a:bodyPr wrap="square" rtlCol="0">
            <a:spAutoFit/>
          </a:bodyPr>
          <a:lstStyle/>
          <a:p>
            <a:r>
              <a:rPr lang="es-CO" dirty="0" smtClean="0">
                <a:solidFill>
                  <a:schemeClr val="bg1"/>
                </a:solidFill>
              </a:rPr>
              <a:t>.</a:t>
            </a:r>
            <a:endParaRPr lang="es-CO" dirty="0">
              <a:solidFill>
                <a:schemeClr val="bg1"/>
              </a:solidFill>
            </a:endParaRPr>
          </a:p>
        </p:txBody>
      </p:sp>
      <p:sp>
        <p:nvSpPr>
          <p:cNvPr id="40" name="39 CuadroTexto">
            <a:hlinkClick r:id="rId12" action="ppaction://hlinksldjump"/>
          </p:cNvPr>
          <p:cNvSpPr txBox="1"/>
          <p:nvPr/>
        </p:nvSpPr>
        <p:spPr>
          <a:xfrm>
            <a:off x="2837705" y="5481286"/>
            <a:ext cx="345006" cy="369332"/>
          </a:xfrm>
          <a:prstGeom prst="rect">
            <a:avLst/>
          </a:prstGeom>
          <a:noFill/>
        </p:spPr>
        <p:txBody>
          <a:bodyPr wrap="square" rtlCol="0">
            <a:spAutoFit/>
          </a:bodyPr>
          <a:lstStyle/>
          <a:p>
            <a:r>
              <a:rPr lang="es-CO" dirty="0" smtClean="0">
                <a:solidFill>
                  <a:schemeClr val="bg1"/>
                </a:solidFill>
                <a:hlinkClick r:id="rId7" action="ppaction://hlinksldjump"/>
              </a:rPr>
              <a:t>..</a:t>
            </a:r>
            <a:endParaRPr lang="es-CO" dirty="0">
              <a:solidFill>
                <a:schemeClr val="bg1"/>
              </a:solidFill>
            </a:endParaRPr>
          </a:p>
        </p:txBody>
      </p:sp>
      <p:sp>
        <p:nvSpPr>
          <p:cNvPr id="41" name="40 CuadroTexto">
            <a:hlinkClick r:id="rId13" action="ppaction://hlinksldjump"/>
          </p:cNvPr>
          <p:cNvSpPr txBox="1"/>
          <p:nvPr/>
        </p:nvSpPr>
        <p:spPr>
          <a:xfrm>
            <a:off x="4620979" y="5449019"/>
            <a:ext cx="345006" cy="369332"/>
          </a:xfrm>
          <a:prstGeom prst="rect">
            <a:avLst/>
          </a:prstGeom>
          <a:noFill/>
        </p:spPr>
        <p:txBody>
          <a:bodyPr wrap="square" rtlCol="0">
            <a:spAutoFit/>
          </a:bodyPr>
          <a:lstStyle/>
          <a:p>
            <a:r>
              <a:rPr lang="es-CO" dirty="0" smtClean="0">
                <a:solidFill>
                  <a:schemeClr val="bg1"/>
                </a:solidFill>
                <a:hlinkClick r:id="rId13" action="ppaction://hlinksldjump"/>
              </a:rPr>
              <a:t>.</a:t>
            </a:r>
            <a:endParaRPr lang="es-CO" dirty="0">
              <a:solidFill>
                <a:schemeClr val="bg1"/>
              </a:solidFill>
            </a:endParaRPr>
          </a:p>
        </p:txBody>
      </p:sp>
      <p:sp>
        <p:nvSpPr>
          <p:cNvPr id="42" name="41 CuadroTexto">
            <a:hlinkClick r:id="rId12" action="ppaction://hlinksldjump"/>
          </p:cNvPr>
          <p:cNvSpPr txBox="1"/>
          <p:nvPr/>
        </p:nvSpPr>
        <p:spPr>
          <a:xfrm>
            <a:off x="6085795" y="5524500"/>
            <a:ext cx="345006" cy="369332"/>
          </a:xfrm>
          <a:prstGeom prst="rect">
            <a:avLst/>
          </a:prstGeom>
          <a:noFill/>
        </p:spPr>
        <p:txBody>
          <a:bodyPr wrap="square" rtlCol="0">
            <a:spAutoFit/>
          </a:bodyPr>
          <a:lstStyle/>
          <a:p>
            <a:r>
              <a:rPr lang="es-CO" dirty="0" smtClean="0">
                <a:solidFill>
                  <a:schemeClr val="bg1"/>
                </a:solidFill>
                <a:hlinkClick r:id="rId12" action="ppaction://hlinksldjump"/>
              </a:rPr>
              <a:t>.</a:t>
            </a:r>
            <a:endParaRPr lang="es-CO" dirty="0">
              <a:solidFill>
                <a:schemeClr val="bg1"/>
              </a:solidFill>
            </a:endParaRPr>
          </a:p>
        </p:txBody>
      </p:sp>
      <p:sp>
        <p:nvSpPr>
          <p:cNvPr id="43" name="42 CuadroTexto"/>
          <p:cNvSpPr txBox="1"/>
          <p:nvPr/>
        </p:nvSpPr>
        <p:spPr>
          <a:xfrm>
            <a:off x="7224956" y="4765263"/>
            <a:ext cx="1695668" cy="369332"/>
          </a:xfrm>
          <a:prstGeom prst="rect">
            <a:avLst/>
          </a:prstGeom>
          <a:noFill/>
        </p:spPr>
        <p:txBody>
          <a:bodyPr wrap="square" rtlCol="0">
            <a:spAutoFit/>
          </a:bodyPr>
          <a:lstStyle/>
          <a:p>
            <a:r>
              <a:rPr lang="es-CO" dirty="0" smtClean="0">
                <a:solidFill>
                  <a:schemeClr val="bg1">
                    <a:lumMod val="65000"/>
                  </a:schemeClr>
                </a:solidFill>
              </a:rPr>
              <a:t>Marco Teórico</a:t>
            </a:r>
            <a:endParaRPr lang="es-CO" dirty="0">
              <a:solidFill>
                <a:schemeClr val="bg1">
                  <a:lumMod val="65000"/>
                </a:schemeClr>
              </a:solidFill>
            </a:endParaRPr>
          </a:p>
        </p:txBody>
      </p:sp>
      <p:pic>
        <p:nvPicPr>
          <p:cNvPr id="44" name="Picture 2" descr="C:\wamp\www\feriaExplora\presentacion\modify.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3190" y="5208751"/>
            <a:ext cx="1219200" cy="988558"/>
          </a:xfrm>
          <a:prstGeom prst="rect">
            <a:avLst/>
          </a:prstGeom>
          <a:noFill/>
          <a:extLst>
            <a:ext uri="{909E8E84-426E-40DD-AFC4-6F175D3DCCD1}">
              <a14:hiddenFill xmlns:a14="http://schemas.microsoft.com/office/drawing/2010/main">
                <a:solidFill>
                  <a:srgbClr val="FFFFFF"/>
                </a:solidFill>
              </a14:hiddenFill>
            </a:ext>
          </a:extLst>
        </p:spPr>
      </p:pic>
      <p:sp>
        <p:nvSpPr>
          <p:cNvPr id="45" name="44 CuadroTexto">
            <a:hlinkClick r:id="rId12" action="ppaction://hlinksldjump"/>
          </p:cNvPr>
          <p:cNvSpPr txBox="1"/>
          <p:nvPr/>
        </p:nvSpPr>
        <p:spPr>
          <a:xfrm>
            <a:off x="7814407" y="5494321"/>
            <a:ext cx="345006" cy="369332"/>
          </a:xfrm>
          <a:prstGeom prst="rect">
            <a:avLst/>
          </a:prstGeom>
          <a:noFill/>
        </p:spPr>
        <p:txBody>
          <a:bodyPr wrap="square" rtlCol="0">
            <a:spAutoFit/>
          </a:bodyPr>
          <a:lstStyle/>
          <a:p>
            <a:r>
              <a:rPr lang="es-CO" dirty="0" smtClean="0">
                <a:solidFill>
                  <a:schemeClr val="bg1"/>
                </a:solidFill>
                <a:hlinkClick r:id="rId15" action="ppaction://hlinksldjump"/>
              </a:rPr>
              <a:t>..</a:t>
            </a:r>
            <a:endParaRPr lang="es-CO" dirty="0">
              <a:solidFill>
                <a:schemeClr val="bg1"/>
              </a:solidFill>
            </a:endParaRPr>
          </a:p>
        </p:txBody>
      </p:sp>
    </p:spTree>
    <p:extLst>
      <p:ext uri="{BB962C8B-B14F-4D97-AF65-F5344CB8AC3E}">
        <p14:creationId xmlns:p14="http://schemas.microsoft.com/office/powerpoint/2010/main" val="2940302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19" y="578151"/>
            <a:ext cx="8579205" cy="3822524"/>
          </a:xfrm>
          <a:prstGeom prst="rect">
            <a:avLst/>
          </a:prstGeom>
        </p:spPr>
      </p:pic>
      <p:pic>
        <p:nvPicPr>
          <p:cNvPr id="13" name="12 Imagen">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5" y="5134596"/>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4" name="13 Imagen">
            <a:hlinkHover r:id="" action="ppaction://noaction" highlightClick="1"/>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8853" y="5134596"/>
            <a:ext cx="1062713" cy="1062713"/>
          </a:xfrm>
          <a:prstGeom prst="rect">
            <a:avLst/>
          </a:prstGeom>
          <a:ln>
            <a:noFill/>
          </a:ln>
          <a:effectLst>
            <a:glow rad="101600">
              <a:schemeClr val="bg1">
                <a:lumMod val="8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5" name="14 Imagen">
            <a:hlinkClick r:id="" action="ppaction://noaction" highlightClick="1"/>
            <a:hlinkHover r:id="" action="ppaction://noaction" highlightClick="1"/>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2126" y="5134595"/>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6" name="15 Imagen">
            <a:hlinkClick r:id="" action="ppaction://noaction" highlightClick="1"/>
            <a:hlinkHover r:id="" action="ppaction://noaction" highlightClick="1"/>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6916" y="5134595"/>
            <a:ext cx="1239744" cy="12397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7" name="16 CuadroTexto"/>
          <p:cNvSpPr txBox="1"/>
          <p:nvPr/>
        </p:nvSpPr>
        <p:spPr>
          <a:xfrm>
            <a:off x="622831" y="4689783"/>
            <a:ext cx="1423023" cy="369332"/>
          </a:xfrm>
          <a:prstGeom prst="rect">
            <a:avLst/>
          </a:prstGeom>
          <a:noFill/>
        </p:spPr>
        <p:txBody>
          <a:bodyPr wrap="square" rtlCol="0">
            <a:spAutoFit/>
          </a:bodyPr>
          <a:lstStyle/>
          <a:p>
            <a:r>
              <a:rPr lang="es-CO" dirty="0" smtClean="0">
                <a:solidFill>
                  <a:schemeClr val="bg1">
                    <a:lumMod val="65000"/>
                  </a:schemeClr>
                </a:solidFill>
              </a:rPr>
              <a:t>Descripción</a:t>
            </a:r>
            <a:endParaRPr lang="es-CO" dirty="0">
              <a:solidFill>
                <a:schemeClr val="bg1">
                  <a:lumMod val="65000"/>
                </a:schemeClr>
              </a:solidFill>
            </a:endParaRPr>
          </a:p>
        </p:txBody>
      </p:sp>
      <p:sp>
        <p:nvSpPr>
          <p:cNvPr id="20" name="19 CuadroTexto"/>
          <p:cNvSpPr txBox="1"/>
          <p:nvPr/>
        </p:nvSpPr>
        <p:spPr>
          <a:xfrm>
            <a:off x="2329631" y="4689783"/>
            <a:ext cx="1211935" cy="369332"/>
          </a:xfrm>
          <a:prstGeom prst="rect">
            <a:avLst/>
          </a:prstGeom>
          <a:noFill/>
        </p:spPr>
        <p:txBody>
          <a:bodyPr wrap="square" rtlCol="0">
            <a:spAutoFit/>
          </a:bodyPr>
          <a:lstStyle/>
          <a:p>
            <a:r>
              <a:rPr lang="es-CO" dirty="0" smtClean="0">
                <a:solidFill>
                  <a:schemeClr val="bg1">
                    <a:lumMod val="65000"/>
                  </a:schemeClr>
                </a:solidFill>
              </a:rPr>
              <a:t>Problema</a:t>
            </a:r>
            <a:endParaRPr lang="es-CO" dirty="0">
              <a:solidFill>
                <a:schemeClr val="bg1">
                  <a:lumMod val="65000"/>
                </a:schemeClr>
              </a:solidFill>
            </a:endParaRPr>
          </a:p>
        </p:txBody>
      </p:sp>
      <p:sp>
        <p:nvSpPr>
          <p:cNvPr id="21" name="20 CuadroTexto"/>
          <p:cNvSpPr txBox="1"/>
          <p:nvPr/>
        </p:nvSpPr>
        <p:spPr>
          <a:xfrm>
            <a:off x="4150417" y="4689782"/>
            <a:ext cx="1135626" cy="369332"/>
          </a:xfrm>
          <a:prstGeom prst="rect">
            <a:avLst/>
          </a:prstGeom>
          <a:noFill/>
        </p:spPr>
        <p:txBody>
          <a:bodyPr wrap="square" rtlCol="0">
            <a:spAutoFit/>
          </a:bodyPr>
          <a:lstStyle/>
          <a:p>
            <a:r>
              <a:rPr lang="es-CO" dirty="0" smtClean="0">
                <a:solidFill>
                  <a:schemeClr val="bg1">
                    <a:lumMod val="65000"/>
                  </a:schemeClr>
                </a:solidFill>
              </a:rPr>
              <a:t>Objetivos</a:t>
            </a:r>
            <a:endParaRPr lang="es-CO" dirty="0">
              <a:solidFill>
                <a:schemeClr val="bg1">
                  <a:lumMod val="65000"/>
                </a:schemeClr>
              </a:solidFill>
            </a:endParaRPr>
          </a:p>
        </p:txBody>
      </p:sp>
      <p:sp>
        <p:nvSpPr>
          <p:cNvPr id="22" name="21 CuadroTexto"/>
          <p:cNvSpPr txBox="1"/>
          <p:nvPr/>
        </p:nvSpPr>
        <p:spPr>
          <a:xfrm>
            <a:off x="5568187" y="4765263"/>
            <a:ext cx="1423023" cy="369332"/>
          </a:xfrm>
          <a:prstGeom prst="rect">
            <a:avLst/>
          </a:prstGeom>
          <a:noFill/>
        </p:spPr>
        <p:txBody>
          <a:bodyPr wrap="square" rtlCol="0">
            <a:spAutoFit/>
          </a:bodyPr>
          <a:lstStyle/>
          <a:p>
            <a:r>
              <a:rPr lang="es-CO" dirty="0" smtClean="0">
                <a:solidFill>
                  <a:schemeClr val="bg1">
                    <a:lumMod val="65000"/>
                  </a:schemeClr>
                </a:solidFill>
              </a:rPr>
              <a:t>Metodología</a:t>
            </a:r>
            <a:endParaRPr lang="es-CO" dirty="0">
              <a:solidFill>
                <a:schemeClr val="bg1">
                  <a:lumMod val="65000"/>
                </a:schemeClr>
              </a:solidFill>
            </a:endParaRPr>
          </a:p>
        </p:txBody>
      </p:sp>
      <p:pic>
        <p:nvPicPr>
          <p:cNvPr id="4098" name="Picture 2" descr="C:\wamp\www\feriaExplora\presentacion\onj.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5163" y="764704"/>
            <a:ext cx="2421599" cy="764034"/>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755574" y="1916832"/>
            <a:ext cx="7848873" cy="2088232"/>
          </a:xfrm>
          <a:prstGeom prst="rect">
            <a:avLst/>
          </a:prstGeom>
        </p:spPr>
        <p:txBody>
          <a:bodyPr wrap="square">
            <a:spAutoFit/>
          </a:bodyPr>
          <a:lstStyle/>
          <a:p>
            <a:r>
              <a:rPr lang="es-ES" b="1" dirty="0"/>
              <a:t>Objetivo general : </a:t>
            </a:r>
            <a:r>
              <a:rPr lang="es-ES" dirty="0"/>
              <a:t>Optimizar el proceso de registro de llegadas tarde</a:t>
            </a:r>
            <a:r>
              <a:rPr lang="es-ES" b="1" dirty="0"/>
              <a:t> </a:t>
            </a:r>
            <a:endParaRPr lang="es-CO" dirty="0"/>
          </a:p>
          <a:p>
            <a:r>
              <a:rPr lang="es-ES" b="1" dirty="0"/>
              <a:t> </a:t>
            </a:r>
            <a:endParaRPr lang="es-CO" dirty="0"/>
          </a:p>
          <a:p>
            <a:r>
              <a:rPr lang="es-ES_tradnl" b="1" dirty="0"/>
              <a:t>Objetivos específicos: </a:t>
            </a:r>
            <a:r>
              <a:rPr lang="es-ES_tradnl" dirty="0"/>
              <a:t>permitir que una institución pueda tener control sobre las personas que entran tarde permitiéndoles mantener registro histórico de cada estudiante.</a:t>
            </a:r>
            <a:endParaRPr lang="es-CO" dirty="0"/>
          </a:p>
          <a:p>
            <a:r>
              <a:rPr lang="es-ES_tradnl" dirty="0"/>
              <a:t>Hacer más eficiente el manejo de dicha información haciéndola accesible desde cualquier lugar y en cualquier momento</a:t>
            </a:r>
            <a:endParaRPr lang="es-CO" dirty="0"/>
          </a:p>
        </p:txBody>
      </p:sp>
      <p:sp>
        <p:nvSpPr>
          <p:cNvPr id="25" name="24 CuadroTexto">
            <a:hlinkClick r:id="rId9" action="ppaction://hlinksldjump"/>
          </p:cNvPr>
          <p:cNvSpPr txBox="1"/>
          <p:nvPr/>
        </p:nvSpPr>
        <p:spPr>
          <a:xfrm>
            <a:off x="1173304" y="5494321"/>
            <a:ext cx="345006" cy="369332"/>
          </a:xfrm>
          <a:prstGeom prst="rect">
            <a:avLst/>
          </a:prstGeom>
          <a:noFill/>
        </p:spPr>
        <p:txBody>
          <a:bodyPr wrap="square" rtlCol="0">
            <a:spAutoFit/>
          </a:bodyPr>
          <a:lstStyle/>
          <a:p>
            <a:r>
              <a:rPr lang="es-CO" dirty="0" smtClean="0">
                <a:solidFill>
                  <a:schemeClr val="bg1"/>
                </a:solidFill>
              </a:rPr>
              <a:t>.</a:t>
            </a:r>
            <a:endParaRPr lang="es-CO" dirty="0">
              <a:solidFill>
                <a:schemeClr val="bg1"/>
              </a:solidFill>
            </a:endParaRPr>
          </a:p>
        </p:txBody>
      </p:sp>
      <p:sp>
        <p:nvSpPr>
          <p:cNvPr id="26" name="25 CuadroTexto">
            <a:hlinkClick r:id="rId10" action="ppaction://hlinksldjump"/>
          </p:cNvPr>
          <p:cNvSpPr txBox="1"/>
          <p:nvPr/>
        </p:nvSpPr>
        <p:spPr>
          <a:xfrm>
            <a:off x="2837705" y="5481286"/>
            <a:ext cx="345006" cy="369332"/>
          </a:xfrm>
          <a:prstGeom prst="rect">
            <a:avLst/>
          </a:prstGeom>
          <a:noFill/>
        </p:spPr>
        <p:txBody>
          <a:bodyPr wrap="square" rtlCol="0">
            <a:spAutoFit/>
          </a:bodyPr>
          <a:lstStyle/>
          <a:p>
            <a:r>
              <a:rPr lang="es-CO" dirty="0" smtClean="0">
                <a:solidFill>
                  <a:schemeClr val="bg1"/>
                </a:solidFill>
                <a:hlinkClick r:id="rId11" action="ppaction://hlinksldjump"/>
              </a:rPr>
              <a:t>..</a:t>
            </a:r>
            <a:endParaRPr lang="es-CO" dirty="0">
              <a:solidFill>
                <a:schemeClr val="bg1"/>
              </a:solidFill>
            </a:endParaRPr>
          </a:p>
        </p:txBody>
      </p:sp>
      <p:sp>
        <p:nvSpPr>
          <p:cNvPr id="27" name="26 CuadroTexto">
            <a:hlinkClick r:id="rId12" action="ppaction://hlinksldjump"/>
          </p:cNvPr>
          <p:cNvSpPr txBox="1"/>
          <p:nvPr/>
        </p:nvSpPr>
        <p:spPr>
          <a:xfrm>
            <a:off x="4620979" y="5449019"/>
            <a:ext cx="345006" cy="369332"/>
          </a:xfrm>
          <a:prstGeom prst="rect">
            <a:avLst/>
          </a:prstGeom>
          <a:noFill/>
        </p:spPr>
        <p:txBody>
          <a:bodyPr wrap="square" rtlCol="0">
            <a:spAutoFit/>
          </a:bodyPr>
          <a:lstStyle/>
          <a:p>
            <a:r>
              <a:rPr lang="es-CO" dirty="0" smtClean="0">
                <a:solidFill>
                  <a:schemeClr val="bg1"/>
                </a:solidFill>
                <a:hlinkClick r:id="rId12" action="ppaction://hlinksldjump"/>
              </a:rPr>
              <a:t>.</a:t>
            </a:r>
            <a:endParaRPr lang="es-CO" dirty="0">
              <a:solidFill>
                <a:schemeClr val="bg1"/>
              </a:solidFill>
            </a:endParaRPr>
          </a:p>
        </p:txBody>
      </p:sp>
      <p:sp>
        <p:nvSpPr>
          <p:cNvPr id="28" name="27 CuadroTexto">
            <a:hlinkClick r:id="rId10" action="ppaction://hlinksldjump"/>
          </p:cNvPr>
          <p:cNvSpPr txBox="1"/>
          <p:nvPr/>
        </p:nvSpPr>
        <p:spPr>
          <a:xfrm>
            <a:off x="6085795" y="5524500"/>
            <a:ext cx="345006" cy="369332"/>
          </a:xfrm>
          <a:prstGeom prst="rect">
            <a:avLst/>
          </a:prstGeom>
          <a:noFill/>
        </p:spPr>
        <p:txBody>
          <a:bodyPr wrap="square" rtlCol="0">
            <a:spAutoFit/>
          </a:bodyPr>
          <a:lstStyle/>
          <a:p>
            <a:r>
              <a:rPr lang="es-CO" dirty="0" smtClean="0">
                <a:solidFill>
                  <a:schemeClr val="bg1"/>
                </a:solidFill>
                <a:hlinkClick r:id="rId10" action="ppaction://hlinksldjump"/>
              </a:rPr>
              <a:t>.</a:t>
            </a:r>
            <a:endParaRPr lang="es-CO" dirty="0">
              <a:solidFill>
                <a:schemeClr val="bg1"/>
              </a:solidFill>
            </a:endParaRPr>
          </a:p>
        </p:txBody>
      </p:sp>
      <p:sp>
        <p:nvSpPr>
          <p:cNvPr id="19" name="18 CuadroTexto"/>
          <p:cNvSpPr txBox="1"/>
          <p:nvPr/>
        </p:nvSpPr>
        <p:spPr>
          <a:xfrm>
            <a:off x="7224956" y="4765263"/>
            <a:ext cx="1695668" cy="369332"/>
          </a:xfrm>
          <a:prstGeom prst="rect">
            <a:avLst/>
          </a:prstGeom>
          <a:noFill/>
        </p:spPr>
        <p:txBody>
          <a:bodyPr wrap="square" rtlCol="0">
            <a:spAutoFit/>
          </a:bodyPr>
          <a:lstStyle/>
          <a:p>
            <a:r>
              <a:rPr lang="es-CO" dirty="0" smtClean="0">
                <a:solidFill>
                  <a:schemeClr val="bg1">
                    <a:lumMod val="65000"/>
                  </a:schemeClr>
                </a:solidFill>
              </a:rPr>
              <a:t>Marco Teórico</a:t>
            </a:r>
            <a:endParaRPr lang="es-CO" dirty="0">
              <a:solidFill>
                <a:schemeClr val="bg1">
                  <a:lumMod val="65000"/>
                </a:schemeClr>
              </a:solidFill>
            </a:endParaRPr>
          </a:p>
        </p:txBody>
      </p:sp>
      <p:pic>
        <p:nvPicPr>
          <p:cNvPr id="1026" name="Picture 2" descr="C:\wamp\www\feriaExplora\presentacion\modify.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3190" y="520875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4" name="23 CuadroTexto">
            <a:hlinkClick r:id="rId10" action="ppaction://hlinksldjump"/>
          </p:cNvPr>
          <p:cNvSpPr txBox="1"/>
          <p:nvPr/>
        </p:nvSpPr>
        <p:spPr>
          <a:xfrm>
            <a:off x="7779266" y="5569801"/>
            <a:ext cx="345006" cy="369332"/>
          </a:xfrm>
          <a:prstGeom prst="rect">
            <a:avLst/>
          </a:prstGeom>
          <a:noFill/>
        </p:spPr>
        <p:txBody>
          <a:bodyPr wrap="square" rtlCol="0">
            <a:spAutoFit/>
          </a:bodyPr>
          <a:lstStyle/>
          <a:p>
            <a:r>
              <a:rPr lang="es-CO" dirty="0" smtClean="0">
                <a:solidFill>
                  <a:schemeClr val="bg1"/>
                </a:solidFill>
                <a:hlinkClick r:id="rId14" action="ppaction://hlinksldjump"/>
              </a:rPr>
              <a:t>..</a:t>
            </a:r>
            <a:endParaRPr lang="es-CO" dirty="0">
              <a:solidFill>
                <a:schemeClr val="bg1"/>
              </a:solidFill>
            </a:endParaRPr>
          </a:p>
        </p:txBody>
      </p:sp>
    </p:spTree>
    <p:extLst>
      <p:ext uri="{BB962C8B-B14F-4D97-AF65-F5344CB8AC3E}">
        <p14:creationId xmlns:p14="http://schemas.microsoft.com/office/powerpoint/2010/main" val="29280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19" y="578151"/>
            <a:ext cx="8579205" cy="3822524"/>
          </a:xfrm>
          <a:prstGeom prst="rect">
            <a:avLst/>
          </a:prstGeom>
        </p:spPr>
      </p:pic>
      <p:pic>
        <p:nvPicPr>
          <p:cNvPr id="2051" name="Picture 3" descr="C:\wamp\www\feriaExplora\presentacion\descr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169" y="723648"/>
            <a:ext cx="2823704" cy="691033"/>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755575" y="1595132"/>
            <a:ext cx="7920881" cy="2308324"/>
          </a:xfrm>
          <a:prstGeom prst="rect">
            <a:avLst/>
          </a:prstGeom>
        </p:spPr>
        <p:txBody>
          <a:bodyPr wrap="square">
            <a:spAutoFit/>
          </a:bodyPr>
          <a:lstStyle/>
          <a:p>
            <a:r>
              <a:rPr lang="es-CO" dirty="0"/>
              <a:t>Este proyecto es un software en un ambiente web en el que se correrá en un explorador  permitiendo mayor accesibilidad al sistema.</a:t>
            </a:r>
          </a:p>
          <a:p>
            <a:r>
              <a:rPr lang="es-CO" dirty="0"/>
              <a:t>Esta aplicación tiene como finalidad mantener un control sobre las llegadas tarde de un estudiante a una institución dándole un mejor manejo de la información y seguridad de la misma.</a:t>
            </a:r>
          </a:p>
          <a:p>
            <a:r>
              <a:rPr lang="es-CO" dirty="0"/>
              <a:t>Con este software el usuario podrá ingresar rápidamente una llegada tarde y al mismo tiempo ser esta consultada por otra persona en otro lugar optimizando dicho proceso haciéndolo más rápido y seguro</a:t>
            </a:r>
          </a:p>
        </p:txBody>
      </p:sp>
      <p:sp>
        <p:nvSpPr>
          <p:cNvPr id="19" name="18 CuadroTexto">
            <a:hlinkClick r:id="rId5" action="ppaction://hlinksldjump"/>
          </p:cNvPr>
          <p:cNvSpPr txBox="1"/>
          <p:nvPr/>
        </p:nvSpPr>
        <p:spPr>
          <a:xfrm>
            <a:off x="3202659" y="5481286"/>
            <a:ext cx="345006" cy="369332"/>
          </a:xfrm>
          <a:prstGeom prst="rect">
            <a:avLst/>
          </a:prstGeom>
          <a:noFill/>
        </p:spPr>
        <p:txBody>
          <a:bodyPr wrap="square" rtlCol="0">
            <a:spAutoFit/>
          </a:bodyPr>
          <a:lstStyle/>
          <a:p>
            <a:r>
              <a:rPr lang="es-CO" dirty="0" smtClean="0">
                <a:solidFill>
                  <a:schemeClr val="bg1"/>
                </a:solidFill>
              </a:rPr>
              <a:t>..</a:t>
            </a:r>
            <a:endParaRPr lang="es-CO" dirty="0">
              <a:solidFill>
                <a:schemeClr val="bg1"/>
              </a:solidFill>
            </a:endParaRPr>
          </a:p>
        </p:txBody>
      </p:sp>
      <p:sp>
        <p:nvSpPr>
          <p:cNvPr id="23" name="22 CuadroTexto">
            <a:hlinkClick r:id="rId5" action="ppaction://hlinksldjump"/>
          </p:cNvPr>
          <p:cNvSpPr txBox="1"/>
          <p:nvPr/>
        </p:nvSpPr>
        <p:spPr>
          <a:xfrm>
            <a:off x="6107195" y="5572372"/>
            <a:ext cx="345006" cy="369332"/>
          </a:xfrm>
          <a:prstGeom prst="rect">
            <a:avLst/>
          </a:prstGeom>
          <a:noFill/>
        </p:spPr>
        <p:txBody>
          <a:bodyPr wrap="square" rtlCol="0">
            <a:spAutoFit/>
          </a:bodyPr>
          <a:lstStyle/>
          <a:p>
            <a:r>
              <a:rPr lang="es-CO" dirty="0" smtClean="0">
                <a:solidFill>
                  <a:schemeClr val="bg1"/>
                </a:solidFill>
                <a:hlinkClick r:id="rId6" action="ppaction://hlinksldjump"/>
              </a:rPr>
              <a:t>.</a:t>
            </a:r>
            <a:endParaRPr lang="es-CO" dirty="0">
              <a:solidFill>
                <a:schemeClr val="bg1"/>
              </a:solidFill>
            </a:endParaRPr>
          </a:p>
        </p:txBody>
      </p:sp>
      <p:sp>
        <p:nvSpPr>
          <p:cNvPr id="25" name="24 CuadroTexto">
            <a:hlinkClick r:id="rId7" action="ppaction://hlinksldjump"/>
          </p:cNvPr>
          <p:cNvSpPr txBox="1"/>
          <p:nvPr/>
        </p:nvSpPr>
        <p:spPr>
          <a:xfrm>
            <a:off x="1325704" y="5646721"/>
            <a:ext cx="345006" cy="369332"/>
          </a:xfrm>
          <a:prstGeom prst="rect">
            <a:avLst/>
          </a:prstGeom>
          <a:noFill/>
        </p:spPr>
        <p:txBody>
          <a:bodyPr wrap="square" rtlCol="0">
            <a:spAutoFit/>
          </a:bodyPr>
          <a:lstStyle/>
          <a:p>
            <a:r>
              <a:rPr lang="es-CO" dirty="0" smtClean="0">
                <a:solidFill>
                  <a:schemeClr val="bg1"/>
                </a:solidFill>
              </a:rPr>
              <a:t>.</a:t>
            </a:r>
            <a:endParaRPr lang="es-CO" dirty="0">
              <a:solidFill>
                <a:schemeClr val="bg1"/>
              </a:solidFill>
            </a:endParaRPr>
          </a:p>
        </p:txBody>
      </p:sp>
      <p:sp>
        <p:nvSpPr>
          <p:cNvPr id="28" name="27 CuadroTexto">
            <a:hlinkClick r:id="rId5" action="ppaction://hlinksldjump"/>
          </p:cNvPr>
          <p:cNvSpPr txBox="1"/>
          <p:nvPr/>
        </p:nvSpPr>
        <p:spPr>
          <a:xfrm>
            <a:off x="7578935" y="5601420"/>
            <a:ext cx="345006" cy="369332"/>
          </a:xfrm>
          <a:prstGeom prst="rect">
            <a:avLst/>
          </a:prstGeom>
          <a:noFill/>
        </p:spPr>
        <p:txBody>
          <a:bodyPr wrap="square" rtlCol="0">
            <a:spAutoFit/>
          </a:bodyPr>
          <a:lstStyle/>
          <a:p>
            <a:r>
              <a:rPr lang="es-CO" dirty="0" smtClean="0">
                <a:solidFill>
                  <a:schemeClr val="bg1"/>
                </a:solidFill>
              </a:rPr>
              <a:t>.</a:t>
            </a:r>
            <a:endParaRPr lang="es-CO" dirty="0">
              <a:solidFill>
                <a:schemeClr val="bg1"/>
              </a:solidFill>
            </a:endParaRPr>
          </a:p>
        </p:txBody>
      </p:sp>
      <p:pic>
        <p:nvPicPr>
          <p:cNvPr id="24" name="23 Imagen">
            <a:hlinkHover r:id="" action="ppaction://noaction" highlightClick="1"/>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575" y="5134596"/>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6" name="25 Imagen">
            <a:hlinkHover r:id="" action="ppaction://noaction" highlightClick="1"/>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78853" y="5134596"/>
            <a:ext cx="1062713" cy="1062713"/>
          </a:xfrm>
          <a:prstGeom prst="rect">
            <a:avLst/>
          </a:prstGeom>
          <a:ln>
            <a:noFill/>
          </a:ln>
          <a:effectLst>
            <a:glow rad="101600">
              <a:schemeClr val="bg1">
                <a:lumMod val="8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7" name="26 Imagen">
            <a:hlinkClick r:id="" action="ppaction://noaction" highlightClick="1"/>
            <a:hlinkHover r:id="" action="ppaction://noaction" highlightClick="1"/>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89622" y="5147630"/>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3" name="32 Imagen">
            <a:hlinkClick r:id="" action="ppaction://noaction" highlightClick="1"/>
            <a:hlinkHover r:id="" action="ppaction://noaction" highlightClick="1"/>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56916" y="5134595"/>
            <a:ext cx="1239744" cy="12397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4" name="33 CuadroTexto"/>
          <p:cNvSpPr txBox="1"/>
          <p:nvPr/>
        </p:nvSpPr>
        <p:spPr>
          <a:xfrm>
            <a:off x="622831" y="4689783"/>
            <a:ext cx="1423023" cy="369332"/>
          </a:xfrm>
          <a:prstGeom prst="rect">
            <a:avLst/>
          </a:prstGeom>
          <a:noFill/>
        </p:spPr>
        <p:txBody>
          <a:bodyPr wrap="square" rtlCol="0">
            <a:spAutoFit/>
          </a:bodyPr>
          <a:lstStyle/>
          <a:p>
            <a:r>
              <a:rPr lang="es-CO" dirty="0" smtClean="0">
                <a:solidFill>
                  <a:schemeClr val="bg1">
                    <a:lumMod val="65000"/>
                  </a:schemeClr>
                </a:solidFill>
              </a:rPr>
              <a:t>Descripción</a:t>
            </a:r>
            <a:endParaRPr lang="es-CO" dirty="0">
              <a:solidFill>
                <a:schemeClr val="bg1">
                  <a:lumMod val="65000"/>
                </a:schemeClr>
              </a:solidFill>
            </a:endParaRPr>
          </a:p>
        </p:txBody>
      </p:sp>
      <p:sp>
        <p:nvSpPr>
          <p:cNvPr id="35" name="34 CuadroTexto"/>
          <p:cNvSpPr txBox="1"/>
          <p:nvPr/>
        </p:nvSpPr>
        <p:spPr>
          <a:xfrm>
            <a:off x="2329631" y="4689783"/>
            <a:ext cx="1211935" cy="369332"/>
          </a:xfrm>
          <a:prstGeom prst="rect">
            <a:avLst/>
          </a:prstGeom>
          <a:noFill/>
        </p:spPr>
        <p:txBody>
          <a:bodyPr wrap="square" rtlCol="0">
            <a:spAutoFit/>
          </a:bodyPr>
          <a:lstStyle/>
          <a:p>
            <a:r>
              <a:rPr lang="es-CO" dirty="0" smtClean="0">
                <a:solidFill>
                  <a:schemeClr val="bg1">
                    <a:lumMod val="65000"/>
                  </a:schemeClr>
                </a:solidFill>
              </a:rPr>
              <a:t>Problema</a:t>
            </a:r>
            <a:endParaRPr lang="es-CO" dirty="0">
              <a:solidFill>
                <a:schemeClr val="bg1">
                  <a:lumMod val="65000"/>
                </a:schemeClr>
              </a:solidFill>
            </a:endParaRPr>
          </a:p>
        </p:txBody>
      </p:sp>
      <p:sp>
        <p:nvSpPr>
          <p:cNvPr id="36" name="35 CuadroTexto"/>
          <p:cNvSpPr txBox="1"/>
          <p:nvPr/>
        </p:nvSpPr>
        <p:spPr>
          <a:xfrm>
            <a:off x="3977913" y="4702817"/>
            <a:ext cx="1135626" cy="369332"/>
          </a:xfrm>
          <a:prstGeom prst="rect">
            <a:avLst/>
          </a:prstGeom>
          <a:noFill/>
        </p:spPr>
        <p:txBody>
          <a:bodyPr wrap="square" rtlCol="0">
            <a:spAutoFit/>
          </a:bodyPr>
          <a:lstStyle/>
          <a:p>
            <a:r>
              <a:rPr lang="es-CO" dirty="0" smtClean="0">
                <a:solidFill>
                  <a:schemeClr val="bg1">
                    <a:lumMod val="65000"/>
                  </a:schemeClr>
                </a:solidFill>
              </a:rPr>
              <a:t>Objetivos</a:t>
            </a:r>
            <a:endParaRPr lang="es-CO" dirty="0">
              <a:solidFill>
                <a:schemeClr val="bg1">
                  <a:lumMod val="65000"/>
                </a:schemeClr>
              </a:solidFill>
            </a:endParaRPr>
          </a:p>
        </p:txBody>
      </p:sp>
      <p:sp>
        <p:nvSpPr>
          <p:cNvPr id="37" name="36 CuadroTexto"/>
          <p:cNvSpPr txBox="1"/>
          <p:nvPr/>
        </p:nvSpPr>
        <p:spPr>
          <a:xfrm>
            <a:off x="5568187" y="4765263"/>
            <a:ext cx="1423023" cy="369332"/>
          </a:xfrm>
          <a:prstGeom prst="rect">
            <a:avLst/>
          </a:prstGeom>
          <a:noFill/>
        </p:spPr>
        <p:txBody>
          <a:bodyPr wrap="square" rtlCol="0">
            <a:spAutoFit/>
          </a:bodyPr>
          <a:lstStyle/>
          <a:p>
            <a:r>
              <a:rPr lang="es-CO" dirty="0" smtClean="0">
                <a:solidFill>
                  <a:schemeClr val="bg1">
                    <a:lumMod val="65000"/>
                  </a:schemeClr>
                </a:solidFill>
              </a:rPr>
              <a:t>Metodología</a:t>
            </a:r>
            <a:endParaRPr lang="es-CO" dirty="0">
              <a:solidFill>
                <a:schemeClr val="bg1">
                  <a:lumMod val="65000"/>
                </a:schemeClr>
              </a:solidFill>
            </a:endParaRPr>
          </a:p>
        </p:txBody>
      </p:sp>
      <p:sp>
        <p:nvSpPr>
          <p:cNvPr id="38" name="37 CuadroTexto">
            <a:hlinkClick r:id="rId7" action="ppaction://hlinksldjump"/>
          </p:cNvPr>
          <p:cNvSpPr txBox="1"/>
          <p:nvPr/>
        </p:nvSpPr>
        <p:spPr>
          <a:xfrm>
            <a:off x="1173304" y="5494321"/>
            <a:ext cx="345006" cy="369332"/>
          </a:xfrm>
          <a:prstGeom prst="rect">
            <a:avLst/>
          </a:prstGeom>
          <a:noFill/>
        </p:spPr>
        <p:txBody>
          <a:bodyPr wrap="square" rtlCol="0">
            <a:spAutoFit/>
          </a:bodyPr>
          <a:lstStyle/>
          <a:p>
            <a:r>
              <a:rPr lang="es-CO" dirty="0" smtClean="0">
                <a:solidFill>
                  <a:schemeClr val="bg1"/>
                </a:solidFill>
              </a:rPr>
              <a:t>.</a:t>
            </a:r>
            <a:endParaRPr lang="es-CO" dirty="0">
              <a:solidFill>
                <a:schemeClr val="bg1"/>
              </a:solidFill>
            </a:endParaRPr>
          </a:p>
        </p:txBody>
      </p:sp>
      <p:sp>
        <p:nvSpPr>
          <p:cNvPr id="39" name="38 CuadroTexto">
            <a:hlinkClick r:id="rId5" action="ppaction://hlinksldjump"/>
          </p:cNvPr>
          <p:cNvSpPr txBox="1"/>
          <p:nvPr/>
        </p:nvSpPr>
        <p:spPr>
          <a:xfrm>
            <a:off x="2837705" y="5481286"/>
            <a:ext cx="345006" cy="369332"/>
          </a:xfrm>
          <a:prstGeom prst="rect">
            <a:avLst/>
          </a:prstGeom>
          <a:noFill/>
        </p:spPr>
        <p:txBody>
          <a:bodyPr wrap="square" rtlCol="0">
            <a:spAutoFit/>
          </a:bodyPr>
          <a:lstStyle/>
          <a:p>
            <a:r>
              <a:rPr lang="es-CO" dirty="0" smtClean="0">
                <a:solidFill>
                  <a:schemeClr val="bg1"/>
                </a:solidFill>
                <a:hlinkClick r:id="rId12" action="ppaction://hlinksldjump"/>
              </a:rPr>
              <a:t>..</a:t>
            </a:r>
            <a:endParaRPr lang="es-CO" dirty="0">
              <a:solidFill>
                <a:schemeClr val="bg1"/>
              </a:solidFill>
            </a:endParaRPr>
          </a:p>
        </p:txBody>
      </p:sp>
      <p:sp>
        <p:nvSpPr>
          <p:cNvPr id="40" name="39 CuadroTexto">
            <a:hlinkClick r:id="rId6" action="ppaction://hlinksldjump"/>
          </p:cNvPr>
          <p:cNvSpPr txBox="1"/>
          <p:nvPr/>
        </p:nvSpPr>
        <p:spPr>
          <a:xfrm>
            <a:off x="4448475" y="5462054"/>
            <a:ext cx="345006" cy="369332"/>
          </a:xfrm>
          <a:prstGeom prst="rect">
            <a:avLst/>
          </a:prstGeom>
          <a:noFill/>
        </p:spPr>
        <p:txBody>
          <a:bodyPr wrap="square" rtlCol="0">
            <a:spAutoFit/>
          </a:bodyPr>
          <a:lstStyle/>
          <a:p>
            <a:r>
              <a:rPr lang="es-CO" dirty="0" smtClean="0">
                <a:solidFill>
                  <a:schemeClr val="bg1"/>
                </a:solidFill>
                <a:hlinkClick r:id="rId6" action="ppaction://hlinksldjump"/>
              </a:rPr>
              <a:t>.</a:t>
            </a:r>
            <a:endParaRPr lang="es-CO" dirty="0">
              <a:solidFill>
                <a:schemeClr val="bg1"/>
              </a:solidFill>
            </a:endParaRPr>
          </a:p>
        </p:txBody>
      </p:sp>
      <p:sp>
        <p:nvSpPr>
          <p:cNvPr id="42" name="41 CuadroTexto"/>
          <p:cNvSpPr txBox="1"/>
          <p:nvPr/>
        </p:nvSpPr>
        <p:spPr>
          <a:xfrm>
            <a:off x="7224956" y="4765263"/>
            <a:ext cx="1695668" cy="369332"/>
          </a:xfrm>
          <a:prstGeom prst="rect">
            <a:avLst/>
          </a:prstGeom>
          <a:noFill/>
        </p:spPr>
        <p:txBody>
          <a:bodyPr wrap="square" rtlCol="0">
            <a:spAutoFit/>
          </a:bodyPr>
          <a:lstStyle/>
          <a:p>
            <a:r>
              <a:rPr lang="es-CO" dirty="0" smtClean="0">
                <a:solidFill>
                  <a:schemeClr val="bg1">
                    <a:lumMod val="65000"/>
                  </a:schemeClr>
                </a:solidFill>
              </a:rPr>
              <a:t>Marco Teórico</a:t>
            </a:r>
            <a:endParaRPr lang="es-CO" dirty="0">
              <a:solidFill>
                <a:schemeClr val="bg1">
                  <a:lumMod val="65000"/>
                </a:schemeClr>
              </a:solidFill>
            </a:endParaRPr>
          </a:p>
        </p:txBody>
      </p:sp>
      <p:pic>
        <p:nvPicPr>
          <p:cNvPr id="43" name="Picture 2" descr="C:\wamp\www\feriaExplora\presentacion\modify.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3190" y="520875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4" name="43 CuadroTexto">
            <a:hlinkClick r:id="rId5" action="ppaction://hlinksldjump"/>
          </p:cNvPr>
          <p:cNvSpPr txBox="1"/>
          <p:nvPr/>
        </p:nvSpPr>
        <p:spPr>
          <a:xfrm>
            <a:off x="7779266" y="5569801"/>
            <a:ext cx="345006" cy="369332"/>
          </a:xfrm>
          <a:prstGeom prst="rect">
            <a:avLst/>
          </a:prstGeom>
          <a:noFill/>
        </p:spPr>
        <p:txBody>
          <a:bodyPr wrap="square" rtlCol="0">
            <a:spAutoFit/>
          </a:bodyPr>
          <a:lstStyle/>
          <a:p>
            <a:r>
              <a:rPr lang="es-CO" dirty="0" smtClean="0">
                <a:solidFill>
                  <a:schemeClr val="bg1"/>
                </a:solidFill>
                <a:hlinkClick r:id="rId14" action="ppaction://hlinksldjump"/>
              </a:rPr>
              <a:t>..</a:t>
            </a:r>
            <a:endParaRPr lang="es-CO" dirty="0">
              <a:solidFill>
                <a:schemeClr val="bg1"/>
              </a:solidFill>
            </a:endParaRPr>
          </a:p>
        </p:txBody>
      </p:sp>
    </p:spTree>
    <p:extLst>
      <p:ext uri="{BB962C8B-B14F-4D97-AF65-F5344CB8AC3E}">
        <p14:creationId xmlns:p14="http://schemas.microsoft.com/office/powerpoint/2010/main" val="64417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circle(in)">
                                      <p:cBhvr>
                                        <p:cTn id="7" dur="2000"/>
                                        <p:tgtEl>
                                          <p:spTgt spid="2051"/>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06" y="293134"/>
            <a:ext cx="8772795" cy="4233447"/>
          </a:xfrm>
          <a:prstGeom prst="rect">
            <a:avLst/>
          </a:prstGeom>
        </p:spPr>
      </p:pic>
      <p:pic>
        <p:nvPicPr>
          <p:cNvPr id="3074" name="Picture 2" descr="C:\wamp\www\feriaExplora\presentacion\e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050" y="371760"/>
            <a:ext cx="2607899" cy="721078"/>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95536" y="1077775"/>
            <a:ext cx="8424936" cy="3416320"/>
          </a:xfrm>
          <a:prstGeom prst="rect">
            <a:avLst/>
          </a:prstGeom>
        </p:spPr>
        <p:txBody>
          <a:bodyPr wrap="square">
            <a:spAutoFit/>
          </a:bodyPr>
          <a:lstStyle/>
          <a:p>
            <a:r>
              <a:rPr lang="es-ES_tradnl" dirty="0"/>
              <a:t>Hoy en día la tecnología juega un papel muy importante en la sociedad y es que por medio de ella podemos hacer nuestra vida más fácil dándonos herramientas con las que podemos optimizar y dar mejor desempeño a labores diarias.</a:t>
            </a:r>
            <a:endParaRPr lang="es-CO" dirty="0"/>
          </a:p>
          <a:p>
            <a:r>
              <a:rPr lang="es-ES_tradnl" dirty="0"/>
              <a:t> Este proyecto en específico busca  mejorar la manera como se realiza los registros de llegadas tarde. Aunque parezca no muy necesario en un colegio, juega un papel muy importante en el desarrollo de los estudiantes ya que en cualquier medio en el que se desempeñe la puntualidad será  fundamental ya que es la manera como se refleja ante los demás. </a:t>
            </a:r>
            <a:endParaRPr lang="es-CO" dirty="0"/>
          </a:p>
          <a:p>
            <a:r>
              <a:rPr lang="es-ES_tradnl" dirty="0"/>
              <a:t>Por eso es necesario que este aspecto este bien desarrollado por todas las instituciones educativas llevando un control detallado de cada estudiante y su puntualidad para en el caso de que se presente con regularidad esta falta se le pueda hacer la respectiva corrección</a:t>
            </a:r>
            <a:endParaRPr lang="es-CO" dirty="0"/>
          </a:p>
        </p:txBody>
      </p:sp>
      <p:pic>
        <p:nvPicPr>
          <p:cNvPr id="18" name="17 Imagen">
            <a:hlinkHover r:id="" action="ppaction://noaction" highlightClick="1"/>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5" y="5134596"/>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9" name="18 Imagen">
            <a:hlinkHover r:id="" action="ppaction://noaction" highlightClick="1"/>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8853" y="5134596"/>
            <a:ext cx="1062713" cy="1062713"/>
          </a:xfrm>
          <a:prstGeom prst="rect">
            <a:avLst/>
          </a:prstGeom>
          <a:ln>
            <a:noFill/>
          </a:ln>
          <a:effectLst>
            <a:glow rad="101600">
              <a:schemeClr val="bg1">
                <a:lumMod val="8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3" name="22 Imagen">
            <a:hlinkClick r:id="" action="ppaction://noaction" highlightClick="1"/>
            <a:hlinkHover r:id="" action="ppaction://noaction" highlightClick="1"/>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2126" y="5134595"/>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4" name="23 Imagen">
            <a:hlinkClick r:id="" action="ppaction://noaction" highlightClick="1"/>
            <a:hlinkHover r:id="" action="ppaction://noaction" highlightClick="1"/>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56916" y="5134595"/>
            <a:ext cx="1239744" cy="12397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9" name="28 CuadroTexto"/>
          <p:cNvSpPr txBox="1"/>
          <p:nvPr/>
        </p:nvSpPr>
        <p:spPr>
          <a:xfrm>
            <a:off x="622831" y="4689783"/>
            <a:ext cx="1423023" cy="369332"/>
          </a:xfrm>
          <a:prstGeom prst="rect">
            <a:avLst/>
          </a:prstGeom>
          <a:noFill/>
        </p:spPr>
        <p:txBody>
          <a:bodyPr wrap="square" rtlCol="0">
            <a:spAutoFit/>
          </a:bodyPr>
          <a:lstStyle/>
          <a:p>
            <a:r>
              <a:rPr lang="es-CO" dirty="0" smtClean="0">
                <a:solidFill>
                  <a:schemeClr val="bg1">
                    <a:lumMod val="65000"/>
                  </a:schemeClr>
                </a:solidFill>
              </a:rPr>
              <a:t>Descripción</a:t>
            </a:r>
            <a:endParaRPr lang="es-CO" dirty="0">
              <a:solidFill>
                <a:schemeClr val="bg1">
                  <a:lumMod val="65000"/>
                </a:schemeClr>
              </a:solidFill>
            </a:endParaRPr>
          </a:p>
        </p:txBody>
      </p:sp>
      <p:sp>
        <p:nvSpPr>
          <p:cNvPr id="30" name="29 CuadroTexto"/>
          <p:cNvSpPr txBox="1"/>
          <p:nvPr/>
        </p:nvSpPr>
        <p:spPr>
          <a:xfrm>
            <a:off x="2329631" y="4689783"/>
            <a:ext cx="1211935" cy="369332"/>
          </a:xfrm>
          <a:prstGeom prst="rect">
            <a:avLst/>
          </a:prstGeom>
          <a:noFill/>
        </p:spPr>
        <p:txBody>
          <a:bodyPr wrap="square" rtlCol="0">
            <a:spAutoFit/>
          </a:bodyPr>
          <a:lstStyle/>
          <a:p>
            <a:r>
              <a:rPr lang="es-CO" dirty="0" smtClean="0">
                <a:solidFill>
                  <a:schemeClr val="bg1">
                    <a:lumMod val="65000"/>
                  </a:schemeClr>
                </a:solidFill>
              </a:rPr>
              <a:t>Problema</a:t>
            </a:r>
            <a:endParaRPr lang="es-CO" dirty="0">
              <a:solidFill>
                <a:schemeClr val="bg1">
                  <a:lumMod val="65000"/>
                </a:schemeClr>
              </a:solidFill>
            </a:endParaRPr>
          </a:p>
        </p:txBody>
      </p:sp>
      <p:sp>
        <p:nvSpPr>
          <p:cNvPr id="31" name="30 CuadroTexto"/>
          <p:cNvSpPr txBox="1"/>
          <p:nvPr/>
        </p:nvSpPr>
        <p:spPr>
          <a:xfrm>
            <a:off x="4150417" y="4689782"/>
            <a:ext cx="1135626" cy="369332"/>
          </a:xfrm>
          <a:prstGeom prst="rect">
            <a:avLst/>
          </a:prstGeom>
          <a:noFill/>
        </p:spPr>
        <p:txBody>
          <a:bodyPr wrap="square" rtlCol="0">
            <a:spAutoFit/>
          </a:bodyPr>
          <a:lstStyle/>
          <a:p>
            <a:r>
              <a:rPr lang="es-CO" dirty="0" smtClean="0">
                <a:solidFill>
                  <a:schemeClr val="bg1">
                    <a:lumMod val="65000"/>
                  </a:schemeClr>
                </a:solidFill>
              </a:rPr>
              <a:t>Objetivos</a:t>
            </a:r>
            <a:endParaRPr lang="es-CO" dirty="0">
              <a:solidFill>
                <a:schemeClr val="bg1">
                  <a:lumMod val="65000"/>
                </a:schemeClr>
              </a:solidFill>
            </a:endParaRPr>
          </a:p>
        </p:txBody>
      </p:sp>
      <p:sp>
        <p:nvSpPr>
          <p:cNvPr id="32" name="31 CuadroTexto"/>
          <p:cNvSpPr txBox="1"/>
          <p:nvPr/>
        </p:nvSpPr>
        <p:spPr>
          <a:xfrm>
            <a:off x="5568187" y="4765263"/>
            <a:ext cx="1423023" cy="369332"/>
          </a:xfrm>
          <a:prstGeom prst="rect">
            <a:avLst/>
          </a:prstGeom>
          <a:noFill/>
        </p:spPr>
        <p:txBody>
          <a:bodyPr wrap="square" rtlCol="0">
            <a:spAutoFit/>
          </a:bodyPr>
          <a:lstStyle/>
          <a:p>
            <a:r>
              <a:rPr lang="es-CO" dirty="0" smtClean="0">
                <a:solidFill>
                  <a:schemeClr val="bg1">
                    <a:lumMod val="65000"/>
                  </a:schemeClr>
                </a:solidFill>
              </a:rPr>
              <a:t>Metodología</a:t>
            </a:r>
            <a:endParaRPr lang="es-CO" dirty="0">
              <a:solidFill>
                <a:schemeClr val="bg1">
                  <a:lumMod val="65000"/>
                </a:schemeClr>
              </a:solidFill>
            </a:endParaRPr>
          </a:p>
        </p:txBody>
      </p:sp>
      <p:sp>
        <p:nvSpPr>
          <p:cNvPr id="33" name="32 CuadroTexto">
            <a:hlinkClick r:id="rId9" action="ppaction://hlinksldjump"/>
          </p:cNvPr>
          <p:cNvSpPr txBox="1"/>
          <p:nvPr/>
        </p:nvSpPr>
        <p:spPr>
          <a:xfrm>
            <a:off x="1173304" y="5494321"/>
            <a:ext cx="345006" cy="369332"/>
          </a:xfrm>
          <a:prstGeom prst="rect">
            <a:avLst/>
          </a:prstGeom>
          <a:noFill/>
        </p:spPr>
        <p:txBody>
          <a:bodyPr wrap="square" rtlCol="0">
            <a:spAutoFit/>
          </a:bodyPr>
          <a:lstStyle/>
          <a:p>
            <a:r>
              <a:rPr lang="es-CO" dirty="0" smtClean="0">
                <a:solidFill>
                  <a:schemeClr val="bg1"/>
                </a:solidFill>
              </a:rPr>
              <a:t>.</a:t>
            </a:r>
            <a:endParaRPr lang="es-CO" dirty="0">
              <a:solidFill>
                <a:schemeClr val="bg1"/>
              </a:solidFill>
            </a:endParaRPr>
          </a:p>
        </p:txBody>
      </p:sp>
      <p:sp>
        <p:nvSpPr>
          <p:cNvPr id="34" name="33 CuadroTexto">
            <a:hlinkClick r:id="rId10" action="ppaction://hlinksldjump"/>
          </p:cNvPr>
          <p:cNvSpPr txBox="1"/>
          <p:nvPr/>
        </p:nvSpPr>
        <p:spPr>
          <a:xfrm>
            <a:off x="2837705" y="5481286"/>
            <a:ext cx="345006" cy="369332"/>
          </a:xfrm>
          <a:prstGeom prst="rect">
            <a:avLst/>
          </a:prstGeom>
          <a:noFill/>
        </p:spPr>
        <p:txBody>
          <a:bodyPr wrap="square" rtlCol="0">
            <a:spAutoFit/>
          </a:bodyPr>
          <a:lstStyle/>
          <a:p>
            <a:r>
              <a:rPr lang="es-CO" dirty="0" smtClean="0">
                <a:solidFill>
                  <a:schemeClr val="bg1"/>
                </a:solidFill>
                <a:hlinkClick r:id="rId11" action="ppaction://hlinksldjump"/>
              </a:rPr>
              <a:t>..</a:t>
            </a:r>
            <a:endParaRPr lang="es-CO" dirty="0">
              <a:solidFill>
                <a:schemeClr val="bg1"/>
              </a:solidFill>
            </a:endParaRPr>
          </a:p>
        </p:txBody>
      </p:sp>
      <p:sp>
        <p:nvSpPr>
          <p:cNvPr id="35" name="34 CuadroTexto">
            <a:hlinkClick r:id="rId12" action="ppaction://hlinksldjump"/>
          </p:cNvPr>
          <p:cNvSpPr txBox="1"/>
          <p:nvPr/>
        </p:nvSpPr>
        <p:spPr>
          <a:xfrm>
            <a:off x="4620979" y="5449019"/>
            <a:ext cx="345006" cy="369332"/>
          </a:xfrm>
          <a:prstGeom prst="rect">
            <a:avLst/>
          </a:prstGeom>
          <a:noFill/>
        </p:spPr>
        <p:txBody>
          <a:bodyPr wrap="square" rtlCol="0">
            <a:spAutoFit/>
          </a:bodyPr>
          <a:lstStyle/>
          <a:p>
            <a:r>
              <a:rPr lang="es-CO" dirty="0" smtClean="0">
                <a:solidFill>
                  <a:schemeClr val="bg1"/>
                </a:solidFill>
                <a:hlinkClick r:id="rId12" action="ppaction://hlinksldjump"/>
              </a:rPr>
              <a:t>.</a:t>
            </a:r>
            <a:endParaRPr lang="es-CO" dirty="0">
              <a:solidFill>
                <a:schemeClr val="bg1"/>
              </a:solidFill>
            </a:endParaRPr>
          </a:p>
        </p:txBody>
      </p:sp>
      <p:sp>
        <p:nvSpPr>
          <p:cNvPr id="36" name="35 CuadroTexto">
            <a:hlinkClick r:id="rId10" action="ppaction://hlinksldjump"/>
          </p:cNvPr>
          <p:cNvSpPr txBox="1"/>
          <p:nvPr/>
        </p:nvSpPr>
        <p:spPr>
          <a:xfrm>
            <a:off x="6085795" y="5524500"/>
            <a:ext cx="345006" cy="369332"/>
          </a:xfrm>
          <a:prstGeom prst="rect">
            <a:avLst/>
          </a:prstGeom>
          <a:noFill/>
        </p:spPr>
        <p:txBody>
          <a:bodyPr wrap="square" rtlCol="0">
            <a:spAutoFit/>
          </a:bodyPr>
          <a:lstStyle/>
          <a:p>
            <a:r>
              <a:rPr lang="es-CO" dirty="0" smtClean="0">
                <a:solidFill>
                  <a:schemeClr val="bg1"/>
                </a:solidFill>
                <a:hlinkClick r:id="rId10" action="ppaction://hlinksldjump"/>
              </a:rPr>
              <a:t>.</a:t>
            </a:r>
            <a:endParaRPr lang="es-CO" dirty="0">
              <a:solidFill>
                <a:schemeClr val="bg1"/>
              </a:solidFill>
            </a:endParaRPr>
          </a:p>
        </p:txBody>
      </p:sp>
      <p:sp>
        <p:nvSpPr>
          <p:cNvPr id="37" name="36 CuadroTexto"/>
          <p:cNvSpPr txBox="1"/>
          <p:nvPr/>
        </p:nvSpPr>
        <p:spPr>
          <a:xfrm>
            <a:off x="7224956" y="4765263"/>
            <a:ext cx="1695668" cy="369332"/>
          </a:xfrm>
          <a:prstGeom prst="rect">
            <a:avLst/>
          </a:prstGeom>
          <a:noFill/>
        </p:spPr>
        <p:txBody>
          <a:bodyPr wrap="square" rtlCol="0">
            <a:spAutoFit/>
          </a:bodyPr>
          <a:lstStyle/>
          <a:p>
            <a:r>
              <a:rPr lang="es-CO" dirty="0" smtClean="0">
                <a:solidFill>
                  <a:schemeClr val="bg1">
                    <a:lumMod val="65000"/>
                  </a:schemeClr>
                </a:solidFill>
              </a:rPr>
              <a:t>Marco Teórico</a:t>
            </a:r>
            <a:endParaRPr lang="es-CO" dirty="0">
              <a:solidFill>
                <a:schemeClr val="bg1">
                  <a:lumMod val="65000"/>
                </a:schemeClr>
              </a:solidFill>
            </a:endParaRPr>
          </a:p>
        </p:txBody>
      </p:sp>
      <p:pic>
        <p:nvPicPr>
          <p:cNvPr id="38" name="Picture 2" descr="C:\wamp\www\feriaExplora\presentacion\modify.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3190" y="520875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9" name="38 CuadroTexto">
            <a:hlinkClick r:id="rId10" action="ppaction://hlinksldjump"/>
          </p:cNvPr>
          <p:cNvSpPr txBox="1"/>
          <p:nvPr/>
        </p:nvSpPr>
        <p:spPr>
          <a:xfrm>
            <a:off x="7779266" y="5569801"/>
            <a:ext cx="345006" cy="369332"/>
          </a:xfrm>
          <a:prstGeom prst="rect">
            <a:avLst/>
          </a:prstGeom>
          <a:noFill/>
        </p:spPr>
        <p:txBody>
          <a:bodyPr wrap="square" rtlCol="0">
            <a:spAutoFit/>
          </a:bodyPr>
          <a:lstStyle/>
          <a:p>
            <a:r>
              <a:rPr lang="es-CO" dirty="0" smtClean="0">
                <a:solidFill>
                  <a:schemeClr val="bg1"/>
                </a:solidFill>
                <a:hlinkClick r:id="rId14" action="ppaction://hlinksldjump"/>
              </a:rPr>
              <a:t>..</a:t>
            </a:r>
            <a:endParaRPr lang="es-CO" dirty="0">
              <a:solidFill>
                <a:schemeClr val="bg1"/>
              </a:solidFill>
            </a:endParaRPr>
          </a:p>
        </p:txBody>
      </p:sp>
    </p:spTree>
    <p:extLst>
      <p:ext uri="{BB962C8B-B14F-4D97-AF65-F5344CB8AC3E}">
        <p14:creationId xmlns:p14="http://schemas.microsoft.com/office/powerpoint/2010/main" val="34071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80">
                                          <p:stCondLst>
                                            <p:cond delay="0"/>
                                          </p:stCondLst>
                                        </p:cTn>
                                        <p:tgtEl>
                                          <p:spTgt spid="3074"/>
                                        </p:tgtEl>
                                      </p:cBhvr>
                                    </p:animEffect>
                                    <p:anim calcmode="lin" valueType="num">
                                      <p:cBhvr>
                                        <p:cTn id="8"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4"/>
                                        </p:tgtEl>
                                      </p:cBhvr>
                                      <p:to x="100000" y="60000"/>
                                    </p:animScale>
                                    <p:animScale>
                                      <p:cBhvr>
                                        <p:cTn id="14" dur="166" decel="50000">
                                          <p:stCondLst>
                                            <p:cond delay="676"/>
                                          </p:stCondLst>
                                        </p:cTn>
                                        <p:tgtEl>
                                          <p:spTgt spid="3074"/>
                                        </p:tgtEl>
                                      </p:cBhvr>
                                      <p:to x="100000" y="100000"/>
                                    </p:animScale>
                                    <p:animScale>
                                      <p:cBhvr>
                                        <p:cTn id="15" dur="26">
                                          <p:stCondLst>
                                            <p:cond delay="1312"/>
                                          </p:stCondLst>
                                        </p:cTn>
                                        <p:tgtEl>
                                          <p:spTgt spid="3074"/>
                                        </p:tgtEl>
                                      </p:cBhvr>
                                      <p:to x="100000" y="80000"/>
                                    </p:animScale>
                                    <p:animScale>
                                      <p:cBhvr>
                                        <p:cTn id="16" dur="166" decel="50000">
                                          <p:stCondLst>
                                            <p:cond delay="1338"/>
                                          </p:stCondLst>
                                        </p:cTn>
                                        <p:tgtEl>
                                          <p:spTgt spid="3074"/>
                                        </p:tgtEl>
                                      </p:cBhvr>
                                      <p:to x="100000" y="100000"/>
                                    </p:animScale>
                                    <p:animScale>
                                      <p:cBhvr>
                                        <p:cTn id="17" dur="26">
                                          <p:stCondLst>
                                            <p:cond delay="1642"/>
                                          </p:stCondLst>
                                        </p:cTn>
                                        <p:tgtEl>
                                          <p:spTgt spid="3074"/>
                                        </p:tgtEl>
                                      </p:cBhvr>
                                      <p:to x="100000" y="90000"/>
                                    </p:animScale>
                                    <p:animScale>
                                      <p:cBhvr>
                                        <p:cTn id="18" dur="166" decel="50000">
                                          <p:stCondLst>
                                            <p:cond delay="1668"/>
                                          </p:stCondLst>
                                        </p:cTn>
                                        <p:tgtEl>
                                          <p:spTgt spid="3074"/>
                                        </p:tgtEl>
                                      </p:cBhvr>
                                      <p:to x="100000" y="100000"/>
                                    </p:animScale>
                                    <p:animScale>
                                      <p:cBhvr>
                                        <p:cTn id="19" dur="26">
                                          <p:stCondLst>
                                            <p:cond delay="1808"/>
                                          </p:stCondLst>
                                        </p:cTn>
                                        <p:tgtEl>
                                          <p:spTgt spid="3074"/>
                                        </p:tgtEl>
                                      </p:cBhvr>
                                      <p:to x="100000" y="95000"/>
                                    </p:animScale>
                                    <p:animScale>
                                      <p:cBhvr>
                                        <p:cTn id="20" dur="166" decel="50000">
                                          <p:stCondLst>
                                            <p:cond delay="1834"/>
                                          </p:stCondLst>
                                        </p:cTn>
                                        <p:tgtEl>
                                          <p:spTgt spid="307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19" y="188640"/>
            <a:ext cx="8579205" cy="4501143"/>
          </a:xfrm>
          <a:prstGeom prst="rect">
            <a:avLst/>
          </a:prstGeom>
        </p:spPr>
      </p:pic>
      <p:pic>
        <p:nvPicPr>
          <p:cNvPr id="5122" name="Picture 2" descr="C:\wamp\www\feriaExplora\presentacion\met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065" y="375285"/>
            <a:ext cx="2577869" cy="719148"/>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622831" y="1094433"/>
            <a:ext cx="8086193" cy="3416320"/>
          </a:xfrm>
          <a:prstGeom prst="rect">
            <a:avLst/>
          </a:prstGeom>
        </p:spPr>
        <p:txBody>
          <a:bodyPr wrap="square">
            <a:spAutoFit/>
          </a:bodyPr>
          <a:lstStyle/>
          <a:p>
            <a:r>
              <a:rPr lang="es-ES" dirty="0"/>
              <a:t>Para el desarrollo del proyecto primero de hará el análisis del proceso a optimizar en este  caso el manejo de los incumplimientos del horario de entrada </a:t>
            </a:r>
            <a:endParaRPr lang="es-CO" dirty="0"/>
          </a:p>
          <a:p>
            <a:r>
              <a:rPr lang="es-ES" dirty="0"/>
              <a:t>Después de tener claro el proceso se debe tener en cuenta la información necesaria para el funcionamiento del sistema </a:t>
            </a:r>
            <a:endParaRPr lang="es-CO" dirty="0"/>
          </a:p>
          <a:p>
            <a:r>
              <a:rPr lang="es-ES" dirty="0"/>
              <a:t>Ya teniendo los datos necesarios se procede a  desarrollar el proyecto para esta fase se deben seleccionar las tecnologías que se usaran para su diseño y programación también se debe tener en cuenta el entorno que se usara es decir herramientas como editores de código, Programas de diseño etc.</a:t>
            </a:r>
            <a:endParaRPr lang="es-CO" dirty="0"/>
          </a:p>
          <a:p>
            <a:r>
              <a:rPr lang="es-ES_tradnl" dirty="0"/>
              <a:t>Después de finalizada la fase de desarrollo de deberá hacer las pruebas necesarias en las que se compruebe que el sistema corre establemente y sin complicaciones</a:t>
            </a:r>
            <a:endParaRPr lang="es-CO" dirty="0"/>
          </a:p>
          <a:p>
            <a:r>
              <a:rPr lang="es-ES_tradnl" dirty="0"/>
              <a:t>Por último se comienza a mirar posibles mejoras al mismo para hacer dicha herramienta más útil</a:t>
            </a:r>
            <a:endParaRPr lang="es-CO" dirty="0"/>
          </a:p>
        </p:txBody>
      </p:sp>
      <p:pic>
        <p:nvPicPr>
          <p:cNvPr id="25" name="24 Imagen">
            <a:hlinkHover r:id="" action="ppaction://noaction" highlightClick="1"/>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5" y="5243782"/>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6" name="25 Imagen">
            <a:hlinkHover r:id="" action="ppaction://noaction" highlightClick="1"/>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8853" y="5243782"/>
            <a:ext cx="1062713" cy="1062713"/>
          </a:xfrm>
          <a:prstGeom prst="rect">
            <a:avLst/>
          </a:prstGeom>
          <a:ln>
            <a:noFill/>
          </a:ln>
          <a:effectLst>
            <a:glow rad="101600">
              <a:schemeClr val="bg1">
                <a:lumMod val="8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7" name="26 Imagen">
            <a:hlinkClick r:id="" action="ppaction://noaction" highlightClick="1"/>
            <a:hlinkHover r:id="" action="ppaction://noaction" highlightClick="1"/>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2126" y="5243781"/>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8" name="27 Imagen">
            <a:hlinkClick r:id="" action="ppaction://noaction" highlightClick="1"/>
            <a:hlinkHover r:id="" action="ppaction://noaction" highlightClick="1"/>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56916" y="5243781"/>
            <a:ext cx="1239744" cy="12397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9" name="28 CuadroTexto"/>
          <p:cNvSpPr txBox="1"/>
          <p:nvPr/>
        </p:nvSpPr>
        <p:spPr>
          <a:xfrm>
            <a:off x="622831" y="4798969"/>
            <a:ext cx="1423023" cy="369332"/>
          </a:xfrm>
          <a:prstGeom prst="rect">
            <a:avLst/>
          </a:prstGeom>
          <a:noFill/>
        </p:spPr>
        <p:txBody>
          <a:bodyPr wrap="square" rtlCol="0">
            <a:spAutoFit/>
          </a:bodyPr>
          <a:lstStyle/>
          <a:p>
            <a:r>
              <a:rPr lang="es-CO" dirty="0" smtClean="0">
                <a:solidFill>
                  <a:schemeClr val="bg1">
                    <a:lumMod val="65000"/>
                  </a:schemeClr>
                </a:solidFill>
              </a:rPr>
              <a:t>Descripción</a:t>
            </a:r>
            <a:endParaRPr lang="es-CO" dirty="0">
              <a:solidFill>
                <a:schemeClr val="bg1">
                  <a:lumMod val="65000"/>
                </a:schemeClr>
              </a:solidFill>
            </a:endParaRPr>
          </a:p>
        </p:txBody>
      </p:sp>
      <p:sp>
        <p:nvSpPr>
          <p:cNvPr id="30" name="29 CuadroTexto"/>
          <p:cNvSpPr txBox="1"/>
          <p:nvPr/>
        </p:nvSpPr>
        <p:spPr>
          <a:xfrm>
            <a:off x="2329631" y="4798969"/>
            <a:ext cx="1211935" cy="369332"/>
          </a:xfrm>
          <a:prstGeom prst="rect">
            <a:avLst/>
          </a:prstGeom>
          <a:noFill/>
        </p:spPr>
        <p:txBody>
          <a:bodyPr wrap="square" rtlCol="0">
            <a:spAutoFit/>
          </a:bodyPr>
          <a:lstStyle/>
          <a:p>
            <a:r>
              <a:rPr lang="es-CO" dirty="0" smtClean="0">
                <a:solidFill>
                  <a:schemeClr val="bg1">
                    <a:lumMod val="65000"/>
                  </a:schemeClr>
                </a:solidFill>
              </a:rPr>
              <a:t>Problema</a:t>
            </a:r>
            <a:endParaRPr lang="es-CO" dirty="0">
              <a:solidFill>
                <a:schemeClr val="bg1">
                  <a:lumMod val="65000"/>
                </a:schemeClr>
              </a:solidFill>
            </a:endParaRPr>
          </a:p>
        </p:txBody>
      </p:sp>
      <p:sp>
        <p:nvSpPr>
          <p:cNvPr id="31" name="30 CuadroTexto"/>
          <p:cNvSpPr txBox="1"/>
          <p:nvPr/>
        </p:nvSpPr>
        <p:spPr>
          <a:xfrm>
            <a:off x="4150417" y="4798968"/>
            <a:ext cx="1135626" cy="369332"/>
          </a:xfrm>
          <a:prstGeom prst="rect">
            <a:avLst/>
          </a:prstGeom>
          <a:noFill/>
        </p:spPr>
        <p:txBody>
          <a:bodyPr wrap="square" rtlCol="0">
            <a:spAutoFit/>
          </a:bodyPr>
          <a:lstStyle/>
          <a:p>
            <a:r>
              <a:rPr lang="es-CO" dirty="0" smtClean="0">
                <a:solidFill>
                  <a:schemeClr val="bg1">
                    <a:lumMod val="65000"/>
                  </a:schemeClr>
                </a:solidFill>
              </a:rPr>
              <a:t>Objetivos</a:t>
            </a:r>
            <a:endParaRPr lang="es-CO" dirty="0">
              <a:solidFill>
                <a:schemeClr val="bg1">
                  <a:lumMod val="65000"/>
                </a:schemeClr>
              </a:solidFill>
            </a:endParaRPr>
          </a:p>
        </p:txBody>
      </p:sp>
      <p:sp>
        <p:nvSpPr>
          <p:cNvPr id="32" name="31 CuadroTexto"/>
          <p:cNvSpPr txBox="1"/>
          <p:nvPr/>
        </p:nvSpPr>
        <p:spPr>
          <a:xfrm>
            <a:off x="5568187" y="4874449"/>
            <a:ext cx="1423023" cy="369332"/>
          </a:xfrm>
          <a:prstGeom prst="rect">
            <a:avLst/>
          </a:prstGeom>
          <a:noFill/>
        </p:spPr>
        <p:txBody>
          <a:bodyPr wrap="square" rtlCol="0">
            <a:spAutoFit/>
          </a:bodyPr>
          <a:lstStyle/>
          <a:p>
            <a:r>
              <a:rPr lang="es-CO" dirty="0" smtClean="0">
                <a:solidFill>
                  <a:schemeClr val="bg1">
                    <a:lumMod val="65000"/>
                  </a:schemeClr>
                </a:solidFill>
              </a:rPr>
              <a:t>Metodología</a:t>
            </a:r>
            <a:endParaRPr lang="es-CO" dirty="0">
              <a:solidFill>
                <a:schemeClr val="bg1">
                  <a:lumMod val="65000"/>
                </a:schemeClr>
              </a:solidFill>
            </a:endParaRPr>
          </a:p>
        </p:txBody>
      </p:sp>
      <p:sp>
        <p:nvSpPr>
          <p:cNvPr id="33" name="32 CuadroTexto">
            <a:hlinkClick r:id="rId9" action="ppaction://hlinksldjump"/>
          </p:cNvPr>
          <p:cNvSpPr txBox="1"/>
          <p:nvPr/>
        </p:nvSpPr>
        <p:spPr>
          <a:xfrm>
            <a:off x="1173304" y="5603507"/>
            <a:ext cx="345006" cy="369332"/>
          </a:xfrm>
          <a:prstGeom prst="rect">
            <a:avLst/>
          </a:prstGeom>
          <a:noFill/>
        </p:spPr>
        <p:txBody>
          <a:bodyPr wrap="square" rtlCol="0">
            <a:spAutoFit/>
          </a:bodyPr>
          <a:lstStyle/>
          <a:p>
            <a:r>
              <a:rPr lang="es-CO" dirty="0" smtClean="0">
                <a:solidFill>
                  <a:schemeClr val="bg1"/>
                </a:solidFill>
              </a:rPr>
              <a:t>.</a:t>
            </a:r>
            <a:endParaRPr lang="es-CO" dirty="0">
              <a:solidFill>
                <a:schemeClr val="bg1"/>
              </a:solidFill>
            </a:endParaRPr>
          </a:p>
        </p:txBody>
      </p:sp>
      <p:sp>
        <p:nvSpPr>
          <p:cNvPr id="34" name="33 CuadroTexto">
            <a:hlinkClick r:id="rId10" action="ppaction://hlinksldjump"/>
          </p:cNvPr>
          <p:cNvSpPr txBox="1"/>
          <p:nvPr/>
        </p:nvSpPr>
        <p:spPr>
          <a:xfrm>
            <a:off x="2837705" y="5590472"/>
            <a:ext cx="345006" cy="369332"/>
          </a:xfrm>
          <a:prstGeom prst="rect">
            <a:avLst/>
          </a:prstGeom>
          <a:noFill/>
        </p:spPr>
        <p:txBody>
          <a:bodyPr wrap="square" rtlCol="0">
            <a:spAutoFit/>
          </a:bodyPr>
          <a:lstStyle/>
          <a:p>
            <a:r>
              <a:rPr lang="es-CO" dirty="0" smtClean="0">
                <a:solidFill>
                  <a:schemeClr val="bg1"/>
                </a:solidFill>
                <a:hlinkClick r:id="rId11" action="ppaction://hlinksldjump"/>
              </a:rPr>
              <a:t>..</a:t>
            </a:r>
            <a:endParaRPr lang="es-CO" dirty="0">
              <a:solidFill>
                <a:schemeClr val="bg1"/>
              </a:solidFill>
            </a:endParaRPr>
          </a:p>
        </p:txBody>
      </p:sp>
      <p:sp>
        <p:nvSpPr>
          <p:cNvPr id="35" name="34 CuadroTexto">
            <a:hlinkClick r:id="rId12" action="ppaction://hlinksldjump"/>
          </p:cNvPr>
          <p:cNvSpPr txBox="1"/>
          <p:nvPr/>
        </p:nvSpPr>
        <p:spPr>
          <a:xfrm>
            <a:off x="4620979" y="5558205"/>
            <a:ext cx="345006" cy="369332"/>
          </a:xfrm>
          <a:prstGeom prst="rect">
            <a:avLst/>
          </a:prstGeom>
          <a:noFill/>
        </p:spPr>
        <p:txBody>
          <a:bodyPr wrap="square" rtlCol="0">
            <a:spAutoFit/>
          </a:bodyPr>
          <a:lstStyle/>
          <a:p>
            <a:r>
              <a:rPr lang="es-CO" dirty="0" smtClean="0">
                <a:solidFill>
                  <a:schemeClr val="bg1"/>
                </a:solidFill>
                <a:hlinkClick r:id="rId12" action="ppaction://hlinksldjump"/>
              </a:rPr>
              <a:t>.</a:t>
            </a:r>
            <a:endParaRPr lang="es-CO" dirty="0">
              <a:solidFill>
                <a:schemeClr val="bg1"/>
              </a:solidFill>
            </a:endParaRPr>
          </a:p>
        </p:txBody>
      </p:sp>
      <p:sp>
        <p:nvSpPr>
          <p:cNvPr id="36" name="35 CuadroTexto">
            <a:hlinkClick r:id="rId10" action="ppaction://hlinksldjump"/>
          </p:cNvPr>
          <p:cNvSpPr txBox="1"/>
          <p:nvPr/>
        </p:nvSpPr>
        <p:spPr>
          <a:xfrm>
            <a:off x="6085795" y="5633686"/>
            <a:ext cx="345006" cy="369332"/>
          </a:xfrm>
          <a:prstGeom prst="rect">
            <a:avLst/>
          </a:prstGeom>
          <a:noFill/>
        </p:spPr>
        <p:txBody>
          <a:bodyPr wrap="square" rtlCol="0">
            <a:spAutoFit/>
          </a:bodyPr>
          <a:lstStyle/>
          <a:p>
            <a:r>
              <a:rPr lang="es-CO" dirty="0" smtClean="0">
                <a:solidFill>
                  <a:schemeClr val="bg1"/>
                </a:solidFill>
                <a:hlinkClick r:id="rId10" action="ppaction://hlinksldjump"/>
              </a:rPr>
              <a:t>.</a:t>
            </a:r>
            <a:endParaRPr lang="es-CO" dirty="0">
              <a:solidFill>
                <a:schemeClr val="bg1"/>
              </a:solidFill>
            </a:endParaRPr>
          </a:p>
        </p:txBody>
      </p:sp>
      <p:sp>
        <p:nvSpPr>
          <p:cNvPr id="37" name="36 CuadroTexto"/>
          <p:cNvSpPr txBox="1"/>
          <p:nvPr/>
        </p:nvSpPr>
        <p:spPr>
          <a:xfrm>
            <a:off x="7224956" y="4874449"/>
            <a:ext cx="1695668" cy="369332"/>
          </a:xfrm>
          <a:prstGeom prst="rect">
            <a:avLst/>
          </a:prstGeom>
          <a:noFill/>
        </p:spPr>
        <p:txBody>
          <a:bodyPr wrap="square" rtlCol="0">
            <a:spAutoFit/>
          </a:bodyPr>
          <a:lstStyle/>
          <a:p>
            <a:r>
              <a:rPr lang="es-CO" dirty="0" smtClean="0">
                <a:solidFill>
                  <a:schemeClr val="bg1">
                    <a:lumMod val="65000"/>
                  </a:schemeClr>
                </a:solidFill>
              </a:rPr>
              <a:t>Marco Teórico</a:t>
            </a:r>
            <a:endParaRPr lang="es-CO" dirty="0">
              <a:solidFill>
                <a:schemeClr val="bg1">
                  <a:lumMod val="65000"/>
                </a:schemeClr>
              </a:solidFill>
            </a:endParaRPr>
          </a:p>
        </p:txBody>
      </p:sp>
      <p:pic>
        <p:nvPicPr>
          <p:cNvPr id="38" name="Picture 2" descr="C:\wamp\www\feriaExplora\presentacion\modify.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3190" y="5317937"/>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9" name="38 CuadroTexto">
            <a:hlinkClick r:id="rId10" action="ppaction://hlinksldjump"/>
          </p:cNvPr>
          <p:cNvSpPr txBox="1"/>
          <p:nvPr/>
        </p:nvSpPr>
        <p:spPr>
          <a:xfrm>
            <a:off x="7779266" y="5678987"/>
            <a:ext cx="345006" cy="369332"/>
          </a:xfrm>
          <a:prstGeom prst="rect">
            <a:avLst/>
          </a:prstGeom>
          <a:noFill/>
        </p:spPr>
        <p:txBody>
          <a:bodyPr wrap="square" rtlCol="0">
            <a:spAutoFit/>
          </a:bodyPr>
          <a:lstStyle/>
          <a:p>
            <a:r>
              <a:rPr lang="es-CO" dirty="0" smtClean="0">
                <a:solidFill>
                  <a:schemeClr val="bg1"/>
                </a:solidFill>
                <a:hlinkClick r:id="rId14" action="ppaction://hlinksldjump"/>
              </a:rPr>
              <a:t>..</a:t>
            </a:r>
            <a:endParaRPr lang="es-CO" dirty="0">
              <a:solidFill>
                <a:schemeClr val="bg1"/>
              </a:solidFill>
            </a:endParaRPr>
          </a:p>
        </p:txBody>
      </p:sp>
    </p:spTree>
    <p:extLst>
      <p:ext uri="{BB962C8B-B14F-4D97-AF65-F5344CB8AC3E}">
        <p14:creationId xmlns:p14="http://schemas.microsoft.com/office/powerpoint/2010/main" val="133881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anim calcmode="lin" valueType="num">
                                      <p:cBhvr>
                                        <p:cTn id="8" dur="2000" fill="hold"/>
                                        <p:tgtEl>
                                          <p:spTgt spid="5122"/>
                                        </p:tgtEl>
                                        <p:attrNameLst>
                                          <p:attrName>ppt_w</p:attrName>
                                        </p:attrNameLst>
                                      </p:cBhvr>
                                      <p:tavLst>
                                        <p:tav tm="0" fmla="#ppt_w*sin(2.5*pi*$)">
                                          <p:val>
                                            <p:fltVal val="0"/>
                                          </p:val>
                                        </p:tav>
                                        <p:tav tm="100000">
                                          <p:val>
                                            <p:fltVal val="1"/>
                                          </p:val>
                                        </p:tav>
                                      </p:tavLst>
                                    </p:anim>
                                    <p:anim calcmode="lin" valueType="num">
                                      <p:cBhvr>
                                        <p:cTn id="9" dur="2000" fill="hold"/>
                                        <p:tgtEl>
                                          <p:spTgt spid="512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19" y="188640"/>
            <a:ext cx="8579205" cy="4967241"/>
          </a:xfrm>
          <a:prstGeom prst="rect">
            <a:avLst/>
          </a:prstGeom>
        </p:spPr>
      </p:pic>
      <p:sp>
        <p:nvSpPr>
          <p:cNvPr id="2" name="1 Rectángulo"/>
          <p:cNvSpPr/>
          <p:nvPr/>
        </p:nvSpPr>
        <p:spPr>
          <a:xfrm>
            <a:off x="622831" y="1094433"/>
            <a:ext cx="8086193" cy="3539430"/>
          </a:xfrm>
          <a:prstGeom prst="rect">
            <a:avLst/>
          </a:prstGeom>
        </p:spPr>
        <p:txBody>
          <a:bodyPr wrap="square">
            <a:spAutoFit/>
          </a:bodyPr>
          <a:lstStyle/>
          <a:p>
            <a:r>
              <a:rPr lang="es-ES" sz="1600" b="1" dirty="0"/>
              <a:t>Diseño Web</a:t>
            </a:r>
            <a:r>
              <a:rPr lang="es-ES" sz="1600" dirty="0"/>
              <a:t>: </a:t>
            </a:r>
            <a:r>
              <a:rPr lang="es-CO" sz="1600" dirty="0"/>
              <a:t>es una actividad que consiste en la planificación, diseño e implementación de sitios web. No es simplemente una aplicación del diseño convencional, ya que requiere tener en cuenta la navegabilidad, interactividad, usabilidad, arquitectura de la información y la interacción de medios como el audio, texto, imagen, enlaces y vídeo.</a:t>
            </a:r>
          </a:p>
          <a:p>
            <a:r>
              <a:rPr lang="es-ES_tradnl" sz="1600" b="1" dirty="0"/>
              <a:t>Servidor Web:</a:t>
            </a:r>
            <a:r>
              <a:rPr lang="es-ES_tradnl" sz="1600" dirty="0"/>
              <a:t> </a:t>
            </a:r>
            <a:r>
              <a:rPr lang="es-CO" sz="1600" dirty="0"/>
              <a:t>es un programa informático que procesa una aplicación del lado del servidor realizando conexiones bidireccionales y/o unidireccionales y síncronas o asíncronas con el cliente generando o cediendo una respuesta en cualquier lenguaje o Aplicación del lado del cliente. El código recibido por el cliente suele ser compilado y ejecutado por un navegador web.</a:t>
            </a:r>
          </a:p>
          <a:p>
            <a:r>
              <a:rPr lang="es-CO" sz="1600" b="1" dirty="0"/>
              <a:t>Bases de Datos Relacionales:</a:t>
            </a:r>
            <a:r>
              <a:rPr lang="es-CO" sz="1600" dirty="0"/>
              <a:t> es una base de datos que cumple con el modelo relacional, el cual es el modelo más utilizado en la actualidad para implementar bases de datos ya planificadas. Permiten establecer interconexiones (relaciones) entre los datos</a:t>
            </a:r>
          </a:p>
          <a:p>
            <a:r>
              <a:rPr lang="es-ES_tradnl" sz="1600" b="1" dirty="0"/>
              <a:t>Programación:</a:t>
            </a:r>
            <a:r>
              <a:rPr lang="es-ES_tradnl" sz="1600" dirty="0"/>
              <a:t> </a:t>
            </a:r>
            <a:r>
              <a:rPr lang="es-ES" sz="1600" dirty="0"/>
              <a:t>es el proceso de diseñar, codificar, depurar y mantener el código fuente de programas computacionales. El código fuente es escrito en un lenguaje de programación. El propósito de la programación es crear programas que exhiban un comportamiento deseado</a:t>
            </a:r>
            <a:endParaRPr lang="es-CO" sz="1600" dirty="0"/>
          </a:p>
        </p:txBody>
      </p:sp>
      <p:pic>
        <p:nvPicPr>
          <p:cNvPr id="2050" name="Picture 2" descr="C:\wamp\www\feriaExplora\presentacion\marcot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9915" y="413251"/>
            <a:ext cx="2960178" cy="677236"/>
          </a:xfrm>
          <a:prstGeom prst="rect">
            <a:avLst/>
          </a:prstGeom>
          <a:noFill/>
          <a:extLst>
            <a:ext uri="{909E8E84-426E-40DD-AFC4-6F175D3DCCD1}">
              <a14:hiddenFill xmlns:a14="http://schemas.microsoft.com/office/drawing/2010/main">
                <a:solidFill>
                  <a:srgbClr val="FFFFFF"/>
                </a:solidFill>
              </a14:hiddenFill>
            </a:ext>
          </a:extLst>
        </p:spPr>
      </p:pic>
      <p:pic>
        <p:nvPicPr>
          <p:cNvPr id="25" name="24 Imagen">
            <a:hlinkHover r:id="" action="ppaction://noaction" highlightClick="1"/>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831" y="5551263"/>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6" name="25 Imagen">
            <a:hlinkHover r:id="" action="ppaction://noaction" highlightClick="1"/>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6109" y="5551263"/>
            <a:ext cx="1062713" cy="1062713"/>
          </a:xfrm>
          <a:prstGeom prst="rect">
            <a:avLst/>
          </a:prstGeom>
          <a:ln>
            <a:noFill/>
          </a:ln>
          <a:effectLst>
            <a:glow rad="101600">
              <a:schemeClr val="bg1">
                <a:lumMod val="8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7" name="26 Imagen">
            <a:hlinkClick r:id="" action="ppaction://noaction" highlightClick="1"/>
            <a:hlinkHover r:id="" action="ppaction://noaction" highlightClick="1"/>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9382" y="5551262"/>
            <a:ext cx="1062713" cy="1062713"/>
          </a:xfrm>
          <a:prstGeom prst="rect">
            <a:avLst/>
          </a:prstGeom>
          <a:ln>
            <a:noFill/>
          </a:ln>
          <a:effectLst>
            <a:glow rad="101600">
              <a:schemeClr val="bg1">
                <a:lumMod val="9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8" name="27 Imagen">
            <a:hlinkClick r:id="" action="ppaction://noaction" highlightClick="1"/>
            <a:hlinkHover r:id="" action="ppaction://noaction" highlightClick="1"/>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4172" y="5551262"/>
            <a:ext cx="1239744" cy="106271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9" name="28 CuadroTexto"/>
          <p:cNvSpPr txBox="1"/>
          <p:nvPr/>
        </p:nvSpPr>
        <p:spPr>
          <a:xfrm>
            <a:off x="490087" y="5106450"/>
            <a:ext cx="1423023" cy="369332"/>
          </a:xfrm>
          <a:prstGeom prst="rect">
            <a:avLst/>
          </a:prstGeom>
          <a:noFill/>
        </p:spPr>
        <p:txBody>
          <a:bodyPr wrap="square" rtlCol="0">
            <a:spAutoFit/>
          </a:bodyPr>
          <a:lstStyle/>
          <a:p>
            <a:r>
              <a:rPr lang="es-CO" dirty="0" smtClean="0">
                <a:solidFill>
                  <a:schemeClr val="bg1">
                    <a:lumMod val="65000"/>
                  </a:schemeClr>
                </a:solidFill>
              </a:rPr>
              <a:t>Descripción</a:t>
            </a:r>
            <a:endParaRPr lang="es-CO" dirty="0">
              <a:solidFill>
                <a:schemeClr val="bg1">
                  <a:lumMod val="65000"/>
                </a:schemeClr>
              </a:solidFill>
            </a:endParaRPr>
          </a:p>
        </p:txBody>
      </p:sp>
      <p:sp>
        <p:nvSpPr>
          <p:cNvPr id="30" name="29 CuadroTexto"/>
          <p:cNvSpPr txBox="1"/>
          <p:nvPr/>
        </p:nvSpPr>
        <p:spPr>
          <a:xfrm>
            <a:off x="2196887" y="5106450"/>
            <a:ext cx="1211935" cy="369332"/>
          </a:xfrm>
          <a:prstGeom prst="rect">
            <a:avLst/>
          </a:prstGeom>
          <a:noFill/>
        </p:spPr>
        <p:txBody>
          <a:bodyPr wrap="square" rtlCol="0">
            <a:spAutoFit/>
          </a:bodyPr>
          <a:lstStyle/>
          <a:p>
            <a:r>
              <a:rPr lang="es-CO" dirty="0" smtClean="0">
                <a:solidFill>
                  <a:schemeClr val="bg1">
                    <a:lumMod val="65000"/>
                  </a:schemeClr>
                </a:solidFill>
              </a:rPr>
              <a:t>Problema</a:t>
            </a:r>
            <a:endParaRPr lang="es-CO" dirty="0">
              <a:solidFill>
                <a:schemeClr val="bg1">
                  <a:lumMod val="65000"/>
                </a:schemeClr>
              </a:solidFill>
            </a:endParaRPr>
          </a:p>
        </p:txBody>
      </p:sp>
      <p:sp>
        <p:nvSpPr>
          <p:cNvPr id="31" name="30 CuadroTexto"/>
          <p:cNvSpPr txBox="1"/>
          <p:nvPr/>
        </p:nvSpPr>
        <p:spPr>
          <a:xfrm>
            <a:off x="4017673" y="5106449"/>
            <a:ext cx="1135626" cy="369332"/>
          </a:xfrm>
          <a:prstGeom prst="rect">
            <a:avLst/>
          </a:prstGeom>
          <a:noFill/>
        </p:spPr>
        <p:txBody>
          <a:bodyPr wrap="square" rtlCol="0">
            <a:spAutoFit/>
          </a:bodyPr>
          <a:lstStyle/>
          <a:p>
            <a:r>
              <a:rPr lang="es-CO" dirty="0" smtClean="0">
                <a:solidFill>
                  <a:schemeClr val="bg1">
                    <a:lumMod val="65000"/>
                  </a:schemeClr>
                </a:solidFill>
              </a:rPr>
              <a:t>Objetivos</a:t>
            </a:r>
            <a:endParaRPr lang="es-CO" dirty="0">
              <a:solidFill>
                <a:schemeClr val="bg1">
                  <a:lumMod val="65000"/>
                </a:schemeClr>
              </a:solidFill>
            </a:endParaRPr>
          </a:p>
        </p:txBody>
      </p:sp>
      <p:sp>
        <p:nvSpPr>
          <p:cNvPr id="32" name="31 CuadroTexto"/>
          <p:cNvSpPr txBox="1"/>
          <p:nvPr/>
        </p:nvSpPr>
        <p:spPr>
          <a:xfrm>
            <a:off x="5435443" y="5181930"/>
            <a:ext cx="1423023" cy="369332"/>
          </a:xfrm>
          <a:prstGeom prst="rect">
            <a:avLst/>
          </a:prstGeom>
          <a:noFill/>
        </p:spPr>
        <p:txBody>
          <a:bodyPr wrap="square" rtlCol="0">
            <a:spAutoFit/>
          </a:bodyPr>
          <a:lstStyle/>
          <a:p>
            <a:r>
              <a:rPr lang="es-CO" dirty="0" smtClean="0">
                <a:solidFill>
                  <a:schemeClr val="bg1">
                    <a:lumMod val="65000"/>
                  </a:schemeClr>
                </a:solidFill>
              </a:rPr>
              <a:t>Metodología</a:t>
            </a:r>
            <a:endParaRPr lang="es-CO" dirty="0">
              <a:solidFill>
                <a:schemeClr val="bg1">
                  <a:lumMod val="65000"/>
                </a:schemeClr>
              </a:solidFill>
            </a:endParaRPr>
          </a:p>
        </p:txBody>
      </p:sp>
      <p:sp>
        <p:nvSpPr>
          <p:cNvPr id="33" name="32 CuadroTexto">
            <a:hlinkClick r:id="rId9" action="ppaction://hlinksldjump"/>
          </p:cNvPr>
          <p:cNvSpPr txBox="1"/>
          <p:nvPr/>
        </p:nvSpPr>
        <p:spPr>
          <a:xfrm>
            <a:off x="1040560" y="5910988"/>
            <a:ext cx="345006" cy="369332"/>
          </a:xfrm>
          <a:prstGeom prst="rect">
            <a:avLst/>
          </a:prstGeom>
          <a:noFill/>
        </p:spPr>
        <p:txBody>
          <a:bodyPr wrap="square" rtlCol="0">
            <a:spAutoFit/>
          </a:bodyPr>
          <a:lstStyle/>
          <a:p>
            <a:r>
              <a:rPr lang="es-CO" dirty="0" smtClean="0">
                <a:solidFill>
                  <a:schemeClr val="bg1"/>
                </a:solidFill>
              </a:rPr>
              <a:t>..</a:t>
            </a:r>
            <a:endParaRPr lang="es-CO" dirty="0">
              <a:solidFill>
                <a:schemeClr val="bg1"/>
              </a:solidFill>
            </a:endParaRPr>
          </a:p>
        </p:txBody>
      </p:sp>
      <p:sp>
        <p:nvSpPr>
          <p:cNvPr id="34" name="33 CuadroTexto">
            <a:hlinkClick r:id="rId10" action="ppaction://hlinksldjump"/>
          </p:cNvPr>
          <p:cNvSpPr txBox="1"/>
          <p:nvPr/>
        </p:nvSpPr>
        <p:spPr>
          <a:xfrm>
            <a:off x="2704961" y="5897953"/>
            <a:ext cx="345006" cy="369332"/>
          </a:xfrm>
          <a:prstGeom prst="rect">
            <a:avLst/>
          </a:prstGeom>
          <a:noFill/>
        </p:spPr>
        <p:txBody>
          <a:bodyPr wrap="square" rtlCol="0">
            <a:spAutoFit/>
          </a:bodyPr>
          <a:lstStyle/>
          <a:p>
            <a:r>
              <a:rPr lang="es-CO" dirty="0" smtClean="0">
                <a:solidFill>
                  <a:schemeClr val="bg1"/>
                </a:solidFill>
                <a:hlinkClick r:id="rId11" action="ppaction://hlinksldjump"/>
              </a:rPr>
              <a:t>..</a:t>
            </a:r>
            <a:endParaRPr lang="es-CO" dirty="0">
              <a:solidFill>
                <a:schemeClr val="bg1"/>
              </a:solidFill>
            </a:endParaRPr>
          </a:p>
        </p:txBody>
      </p:sp>
      <p:sp>
        <p:nvSpPr>
          <p:cNvPr id="35" name="34 CuadroTexto">
            <a:hlinkClick r:id="rId12" action="ppaction://hlinksldjump"/>
          </p:cNvPr>
          <p:cNvSpPr txBox="1"/>
          <p:nvPr/>
        </p:nvSpPr>
        <p:spPr>
          <a:xfrm>
            <a:off x="4488235" y="5865686"/>
            <a:ext cx="345006" cy="369332"/>
          </a:xfrm>
          <a:prstGeom prst="rect">
            <a:avLst/>
          </a:prstGeom>
          <a:noFill/>
        </p:spPr>
        <p:txBody>
          <a:bodyPr wrap="square" rtlCol="0">
            <a:spAutoFit/>
          </a:bodyPr>
          <a:lstStyle/>
          <a:p>
            <a:r>
              <a:rPr lang="es-CO" dirty="0" smtClean="0">
                <a:solidFill>
                  <a:schemeClr val="bg1"/>
                </a:solidFill>
                <a:hlinkClick r:id="rId12" action="ppaction://hlinksldjump"/>
              </a:rPr>
              <a:t>.</a:t>
            </a:r>
            <a:endParaRPr lang="es-CO" dirty="0">
              <a:solidFill>
                <a:schemeClr val="bg1"/>
              </a:solidFill>
            </a:endParaRPr>
          </a:p>
        </p:txBody>
      </p:sp>
      <p:sp>
        <p:nvSpPr>
          <p:cNvPr id="36" name="35 CuadroTexto">
            <a:hlinkClick r:id="rId10" action="ppaction://hlinksldjump"/>
          </p:cNvPr>
          <p:cNvSpPr txBox="1"/>
          <p:nvPr/>
        </p:nvSpPr>
        <p:spPr>
          <a:xfrm>
            <a:off x="5953051" y="5941167"/>
            <a:ext cx="345006" cy="369332"/>
          </a:xfrm>
          <a:prstGeom prst="rect">
            <a:avLst/>
          </a:prstGeom>
          <a:solidFill>
            <a:schemeClr val="bg1"/>
          </a:solidFill>
        </p:spPr>
        <p:txBody>
          <a:bodyPr wrap="square" rtlCol="0">
            <a:spAutoFit/>
          </a:bodyPr>
          <a:lstStyle/>
          <a:p>
            <a:r>
              <a:rPr lang="es-CO" dirty="0" smtClean="0">
                <a:solidFill>
                  <a:schemeClr val="bg1"/>
                </a:solidFill>
                <a:hlinkClick r:id="rId10" action="ppaction://hlinksldjump"/>
              </a:rPr>
              <a:t>.</a:t>
            </a:r>
            <a:endParaRPr lang="es-CO" dirty="0">
              <a:solidFill>
                <a:schemeClr val="bg1"/>
              </a:solidFill>
            </a:endParaRPr>
          </a:p>
        </p:txBody>
      </p:sp>
      <p:sp>
        <p:nvSpPr>
          <p:cNvPr id="37" name="36 CuadroTexto"/>
          <p:cNvSpPr txBox="1"/>
          <p:nvPr/>
        </p:nvSpPr>
        <p:spPr>
          <a:xfrm>
            <a:off x="7092212" y="5181930"/>
            <a:ext cx="1695668" cy="369332"/>
          </a:xfrm>
          <a:prstGeom prst="rect">
            <a:avLst/>
          </a:prstGeom>
          <a:noFill/>
        </p:spPr>
        <p:txBody>
          <a:bodyPr wrap="square" rtlCol="0">
            <a:spAutoFit/>
          </a:bodyPr>
          <a:lstStyle/>
          <a:p>
            <a:r>
              <a:rPr lang="es-CO" dirty="0" smtClean="0">
                <a:solidFill>
                  <a:schemeClr val="bg1">
                    <a:lumMod val="65000"/>
                  </a:schemeClr>
                </a:solidFill>
              </a:rPr>
              <a:t>Marco Teórico</a:t>
            </a:r>
            <a:endParaRPr lang="es-CO" dirty="0">
              <a:solidFill>
                <a:schemeClr val="bg1">
                  <a:lumMod val="65000"/>
                </a:schemeClr>
              </a:solidFill>
            </a:endParaRPr>
          </a:p>
        </p:txBody>
      </p:sp>
      <p:pic>
        <p:nvPicPr>
          <p:cNvPr id="38" name="Picture 2" descr="C:\wamp\www\feriaExplora\presentacion\modify.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0446" y="5625418"/>
            <a:ext cx="1219200" cy="988557"/>
          </a:xfrm>
          <a:prstGeom prst="rect">
            <a:avLst/>
          </a:prstGeom>
          <a:noFill/>
          <a:extLst>
            <a:ext uri="{909E8E84-426E-40DD-AFC4-6F175D3DCCD1}">
              <a14:hiddenFill xmlns:a14="http://schemas.microsoft.com/office/drawing/2010/main">
                <a:solidFill>
                  <a:srgbClr val="FFFFFF"/>
                </a:solidFill>
              </a14:hiddenFill>
            </a:ext>
          </a:extLst>
        </p:spPr>
      </p:pic>
      <p:sp>
        <p:nvSpPr>
          <p:cNvPr id="39" name="38 CuadroTexto">
            <a:hlinkClick r:id="rId10" action="ppaction://hlinksldjump"/>
          </p:cNvPr>
          <p:cNvSpPr txBox="1"/>
          <p:nvPr/>
        </p:nvSpPr>
        <p:spPr>
          <a:xfrm>
            <a:off x="7767543" y="5969287"/>
            <a:ext cx="345006" cy="369332"/>
          </a:xfrm>
          <a:prstGeom prst="rect">
            <a:avLst/>
          </a:prstGeom>
          <a:noFill/>
        </p:spPr>
        <p:txBody>
          <a:bodyPr wrap="square" rtlCol="0">
            <a:spAutoFit/>
          </a:bodyPr>
          <a:lstStyle/>
          <a:p>
            <a:r>
              <a:rPr lang="es-CO" dirty="0" smtClean="0">
                <a:solidFill>
                  <a:schemeClr val="bg1"/>
                </a:solidFill>
                <a:hlinkClick r:id="rId14" action="ppaction://hlinksldjump"/>
              </a:rPr>
              <a:t>..</a:t>
            </a:r>
            <a:endParaRPr lang="es-CO" dirty="0">
              <a:solidFill>
                <a:schemeClr val="bg1"/>
              </a:solidFill>
            </a:endParaRPr>
          </a:p>
        </p:txBody>
      </p:sp>
    </p:spTree>
    <p:extLst>
      <p:ext uri="{BB962C8B-B14F-4D97-AF65-F5344CB8AC3E}">
        <p14:creationId xmlns:p14="http://schemas.microsoft.com/office/powerpoint/2010/main" val="293896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661</Words>
  <Application>Microsoft Office PowerPoint</Application>
  <PresentationFormat>Presentación en pantalla (4:3)</PresentationFormat>
  <Paragraphs>82</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17</cp:revision>
  <dcterms:created xsi:type="dcterms:W3CDTF">2013-02-20T22:13:20Z</dcterms:created>
  <dcterms:modified xsi:type="dcterms:W3CDTF">2013-02-21T15:00:17Z</dcterms:modified>
</cp:coreProperties>
</file>