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116" d="100"/>
          <a:sy n="116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252287" y="1883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67458" y="2176873"/>
            <a:ext cx="1074296" cy="249299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rating_ecodavis</a:t>
            </a:r>
            <a:r>
              <a:rPr lang="sv-SE" sz="900" dirty="0">
                <a:ea typeface="Calibri"/>
                <a:cs typeface="Calibri"/>
              </a:rPr>
              <a:t>]]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rating_cdp</a:t>
            </a:r>
            <a:r>
              <a:rPr lang="sv-SE" sz="900" dirty="0">
                <a:ea typeface="Calibri"/>
                <a:cs typeface="Calibri"/>
              </a:rPr>
              <a:t>]]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rating_sustainalitycs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rating_msci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rating_sp_dow_jones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58927" y="960522"/>
            <a:ext cx="1074295" cy="120032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lang="sv-SE" sz="900" dirty="0"/>
              <a:t>[[</a:t>
            </a:r>
            <a:r>
              <a:rPr lang="sv-SE" sz="900" dirty="0" err="1"/>
              <a:t>company_name</a:t>
            </a:r>
            <a:r>
              <a:rPr lang="sv-SE" sz="900" dirty="0"/>
              <a:t>]]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lang="sv-SE" sz="900" dirty="0"/>
              <a:t>[[</a:t>
            </a:r>
            <a:r>
              <a:rPr lang="sv-SE" sz="900" dirty="0" err="1"/>
              <a:t>industry</a:t>
            </a:r>
            <a:r>
              <a:rPr lang="sv-SE" sz="900" dirty="0"/>
              <a:t>]]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location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lang="sv-SE" sz="900" dirty="0"/>
              <a:t>[[</a:t>
            </a:r>
            <a:r>
              <a:rPr lang="sv-SE" sz="900" dirty="0" err="1"/>
              <a:t>employees</a:t>
            </a:r>
            <a:r>
              <a:rPr lang="sv-SE" sz="900" dirty="0"/>
              <a:t>]]</a:t>
            </a:r>
            <a:endParaRPr lang="sv-SE" sz="1600" dirty="0"/>
          </a:p>
        </p:txBody>
      </p:sp>
      <p:sp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355524" y="177882"/>
            <a:ext cx="2143103" cy="175432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lang="en-US" sz="900" i="1" dirty="0">
                <a:ea typeface="Calibri" panose="020F0502020204030204"/>
                <a:cs typeface="Calibri" panose="020F0502020204030204"/>
              </a:rPr>
              <a:t>[[risks]]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12213" y="2067802"/>
            <a:ext cx="2208304" cy="467820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[[opportunities]]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176" y="625892"/>
            <a:ext cx="3950290" cy="61327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Enviromental</a:t>
            </a:r>
            <a:endParaRPr lang="sv-SE" b="1" dirty="0"/>
          </a:p>
          <a:p>
            <a:endParaRPr lang="sv-SE" b="1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962928" y="636909"/>
            <a:ext cx="2201132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lang="sv-SE" sz="1000" i="1" dirty="0">
                <a:ea typeface="+mn-lt"/>
                <a:cs typeface="+mn-lt"/>
              </a:rPr>
              <a:t>[[social]]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10435523" y="625892"/>
            <a:ext cx="1517216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lang="sv-SE" sz="1000" dirty="0">
                <a:ea typeface="+mn-lt"/>
                <a:cs typeface="+mn-lt"/>
              </a:rPr>
              <a:t>[[</a:t>
            </a:r>
            <a:r>
              <a:rPr lang="sv-SE" sz="1000" dirty="0" err="1">
                <a:ea typeface="+mn-lt"/>
                <a:cs typeface="+mn-lt"/>
              </a:rPr>
              <a:t>governance</a:t>
            </a:r>
            <a:r>
              <a:rPr lang="sv-SE" sz="1000" dirty="0">
                <a:ea typeface="+mn-lt"/>
                <a:cs typeface="+mn-lt"/>
              </a:rPr>
              <a:t>]]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3729176" y="187113"/>
            <a:ext cx="8281847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Sustainability strategy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37924" y="961539"/>
            <a:ext cx="3938142" cy="4644808"/>
            <a:chOff x="4574912" y="965739"/>
            <a:chExt cx="3189320" cy="4455757"/>
          </a:xfrm>
        </p:grpSpPr>
        <p:sp>
          <p:nvSpPr>
            <p:cNvPr id="23" name="General">
              <a:extLst>
                <a:ext uri="{FF2B5EF4-FFF2-40B4-BE49-F238E27FC236}">
                  <a16:creationId xmlns:a16="http://schemas.microsoft.com/office/drawing/2014/main" id="{5FB31F0A-A7FD-2E97-F95B-DF130557DEED}"/>
                </a:ext>
              </a:extLst>
            </p:cNvPr>
            <p:cNvSpPr txBox="1"/>
            <p:nvPr/>
          </p:nvSpPr>
          <p:spPr>
            <a:xfrm>
              <a:off x="4585704" y="965739"/>
              <a:ext cx="3142272" cy="15500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sv-SE" b="1" u="sng" dirty="0"/>
                <a:t>General</a:t>
              </a:r>
              <a:r>
                <a:rPr lang="sv-SE" sz="1200" dirty="0">
                  <a:ea typeface="+mn-lt"/>
                  <a:cs typeface="+mn-lt"/>
                </a:rPr>
                <a:t>  </a:t>
              </a:r>
            </a:p>
            <a:p>
              <a:r>
                <a:rPr lang="sv-SE" sz="900" i="1" dirty="0">
                  <a:ea typeface="+mn-lt"/>
                  <a:cs typeface="+mn-lt"/>
                </a:rPr>
                <a:t>[[</a:t>
              </a:r>
              <a:r>
                <a:rPr lang="sv-SE" sz="900" i="1" dirty="0" err="1">
                  <a:ea typeface="+mn-lt"/>
                  <a:cs typeface="+mn-lt"/>
                </a:rPr>
                <a:t>env_general</a:t>
              </a:r>
              <a:r>
                <a:rPr lang="sv-SE" sz="900" i="1" dirty="0">
                  <a:ea typeface="+mn-lt"/>
                  <a:cs typeface="+mn-lt"/>
                </a:rPr>
                <a:t>]]</a:t>
              </a:r>
              <a:endParaRPr lang="sv-SE" sz="900" dirty="0">
                <a:ea typeface="+mn-lt"/>
                <a:cs typeface="+mn-lt"/>
              </a:endParaRPr>
            </a:p>
            <a:p>
              <a:br>
                <a:rPr lang="sv-SE" sz="900" dirty="0">
                  <a:ea typeface="+mn-lt"/>
                  <a:cs typeface="+mn-lt"/>
                </a:rPr>
              </a:br>
              <a:br>
                <a:rPr lang="sv-SE" sz="900" dirty="0">
                  <a:ea typeface="+mn-lt"/>
                  <a:cs typeface="+mn-lt"/>
                </a:rPr>
              </a:b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</p:txBody>
        </p:sp>
        <p:sp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76990" y="2435843"/>
              <a:ext cx="3187242" cy="11514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[[</a:t>
              </a:r>
              <a:r>
                <a:rPr lang="en-US" sz="1000" b="0" i="1" dirty="0" err="1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env_management</a:t>
              </a:r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]]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  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74912" y="3882113"/>
              <a:ext cx="3087249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ResourcesManagement</a:t>
              </a:r>
              <a:endParaRPr lang="en-US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resources_management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  <a:endParaRPr lang="en-US" sz="1000" dirty="0"/>
            </a:p>
          </p:txBody>
        </p:sp>
        <p:sp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81425" y="4919572"/>
              <a:ext cx="3182678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 err="1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WasteManagement</a:t>
              </a:r>
              <a:endParaRPr lang="en-US" sz="1800" b="1" i="0" u="sng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  <a:p>
              <a:pPr fontAlgn="base"/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wast_management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  <a:endParaRPr lang="en-US" sz="1000" dirty="0"/>
            </a:p>
          </p:txBody>
        </p:sp>
      </p:grpSp>
      <p:pic>
        <p:nvPicPr>
          <p:cNvPr id="6" name="Logo">
            <a:extLst>
              <a:ext uri="{FF2B5EF4-FFF2-40B4-BE49-F238E27FC236}">
                <a16:creationId xmlns:a16="http://schemas.microsoft.com/office/drawing/2014/main" id="{507A67E8-0854-3AB2-7D14-E5C7EAFDB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67" y="242149"/>
            <a:ext cx="723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115</Words>
  <Application>Microsoft Macintosh PowerPoint</Application>
  <PresentationFormat>Widescreen</PresentationFormat>
  <Paragraphs>172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ENRIQUE ERAZO SANCHEZ</cp:lastModifiedBy>
  <cp:revision>15</cp:revision>
  <dcterms:created xsi:type="dcterms:W3CDTF">2023-09-27T09:00:55Z</dcterms:created>
  <dcterms:modified xsi:type="dcterms:W3CDTF">2023-10-10T15:23:31Z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