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65" d="100"/>
          <a:sy n="65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252287" y="1883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67458" y="2176873"/>
            <a:ext cx="1074296" cy="249299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Gold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C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B+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A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sz="900"/>
              <a:t>BBB+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58927" y="960522"/>
            <a:ext cx="1074295" cy="120032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sz="900"/>
              <a:t>Henkel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sz="900"/>
              <a:t>Chemical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Duesseldorf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sz="900"/>
              <a:t>287000</a:t>
            </a:r>
            <a:endParaRPr lang="sv-SE" sz="1600" dirty="0"/>
          </a:p>
        </p:txBody>
      </p:sp>
      <p:sp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355524" y="177882"/>
            <a:ext cx="2143103" cy="175432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sz="900"/>
              <a:t>- The company confronts physical risks arising from extreme weather events, impacting operational stability, supply chain, facilities, and overall efficiency.</a:t>
            </a:r>
            <a:br/>
            <a:r>
              <a:rPr sz="900"/>
              <a:t>- Transition risks arise during the company's shift to a low-emission economy, potentially raising CO2-related costs.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12213" y="2067802"/>
            <a:ext cx="2208304" cy="467820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Invest in a fund dedicated to cutting-edge, sustainable packaging solutions.</a:t>
            </a:r>
            <a:br/>
            <a:r>
              <a:rPr sz="1000"/>
              <a:t>- Forge ahead with a comprehensive sustainability vision, outlining objectives through 2030.</a:t>
            </a:r>
            <a:br/>
            <a:r>
              <a:rPr sz="1000"/>
              <a:t>- Broaden educational outreach and volunteer programs within communities.</a:t>
            </a:r>
            <a:br/>
            <a:r>
              <a:rPr sz="1000"/>
              <a:t>- Utilize production heat for warming nearby offices, conserving energy resources.</a:t>
            </a:r>
            <a:br/>
            <a:r>
              <a:rPr sz="1000"/>
              <a:t>- Pledged to provide detailed sustainability profiles for all products, a commitment to be met by 2025.</a:t>
            </a:r>
            <a:br/>
            <a:r>
              <a:rPr sz="1000"/>
              <a:t>- Revitalize shampoo and conditioner products with increased use of recycled plastics.</a:t>
            </a:r>
            <a:br/>
            <a:r>
              <a:rPr sz="1000"/>
              <a:t>- Emphasize the reduction of packaging materials to promote environmental preservation.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176" y="625892"/>
            <a:ext cx="3950290" cy="613273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Enviromental</a:t>
            </a:r>
            <a:endParaRPr lang="sv-SE" b="1" dirty="0"/>
          </a:p>
          <a:p>
            <a:endParaRPr lang="sv-SE" b="1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962928" y="636909"/>
            <a:ext cx="2201132" cy="59093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sz="1000"/>
              <a:t>- Enhancing small farmers' lives while conserving natural resources.</a:t>
            </a:r>
            <a:br/>
            <a:r>
              <a:rPr sz="1000"/>
              <a:t>- Introduced 'I am unique. We are Henkel' campaign and diversity week.</a:t>
            </a:r>
            <a:br/>
            <a:r>
              <a:rPr sz="1000"/>
              <a:t>- Promoting continuous learning to bridge generational divides.</a:t>
            </a:r>
            <a:br/>
            <a:r>
              <a:rPr sz="1000"/>
              <a:t>- Established LGBTQ+ Network for a more inclusive workplace.</a:t>
            </a:r>
            <a:br/>
            <a:r>
              <a:rPr sz="1000"/>
              <a:t>- Initiated 'Sustainability at Heart' program to empower employees.</a:t>
            </a:r>
            <a:br/>
            <a:r>
              <a:rPr sz="1000"/>
              <a:t>- Inaugurated 'Sustainability at Heart' initiative for employee empowerment.</a:t>
            </a:r>
            <a:br/>
            <a:r>
              <a:rPr sz="1000"/>
              <a:t>- Striving for gender parity at all management levels by 2025.</a:t>
            </a:r>
            <a:br/>
            <a:r>
              <a:rPr sz="1000"/>
              <a:t>- Striving for gender parity in all management levels by 2025.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10435523" y="625892"/>
            <a:ext cx="1517216" cy="59093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The company demonstrates adeptness in gathering and analyzing data, vital for monitoring their sustainability strides.</a:t>
            </a:r>
            <a:br/>
            <a:r>
              <a:rPr sz="1000"/>
              <a:t>- A knowledgeable board and precise data analysis underpin their meticulous sustainability tracking.</a:t>
            </a:r>
            <a:br/>
            <a:r>
              <a:rPr sz="1000"/>
              <a:t>- Their strategic sustainability strategy, guided by a proficient board, propels their impactful sustainability initiatives.</a:t>
            </a:r>
            <a:br/>
            <a:r>
              <a:rPr sz="1000"/>
              <a:t>- Their expert board and meticulous data analysis bolster their strategic sustainability efforts.</a:t>
            </a:r>
            <a:br/>
            <a:r>
              <a:rPr sz="1000"/>
              <a:t>- Their adept board and precise data analysis strengthen their strategic sustainability efforts.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3729176" y="187113"/>
            <a:ext cx="8281847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Sustainability strategy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8" name="Logo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37924" y="961539"/>
            <a:ext cx="3938142" cy="4644808"/>
            <a:chOff x="4574912" y="965739"/>
            <a:chExt cx="3189320" cy="4455757"/>
          </a:xfrm>
        </p:grpSpPr>
        <p:sp>
          <p:nvSpPr>
            <p:cNvPr id="23" name="General">
              <a:extLst>
                <a:ext uri="{FF2B5EF4-FFF2-40B4-BE49-F238E27FC236}">
                  <a16:creationId xmlns:a16="http://schemas.microsoft.com/office/drawing/2014/main" id="{5FB31F0A-A7FD-2E97-F95B-DF130557DEED}"/>
                </a:ext>
              </a:extLst>
            </p:cNvPr>
            <p:cNvSpPr txBox="1"/>
            <p:nvPr/>
          </p:nvSpPr>
          <p:spPr>
            <a:xfrm>
              <a:off x="4585704" y="965739"/>
              <a:ext cx="3142272" cy="15500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sv-SE" b="1" u="sng" dirty="0"/>
                <a:t>General</a:t>
              </a:r>
              <a:r>
                <a:rPr lang="sv-SE" sz="1200" dirty="0">
                  <a:ea typeface="+mn-lt"/>
                  <a:cs typeface="+mn-lt"/>
                </a:rPr>
                <a:t>  </a:t>
              </a:r>
            </a:p>
            <a:p>
              <a:r>
                <a:rPr sz="900"/>
                <a:t>- Achieved 5% points increase in traceability for palm-based materials.</a:t>
              </a:r>
              <a:br/>
              <a:r>
                <a:rPr sz="900"/>
                <a:t>- Transitioning to ocean freight, reducing environmental impact of air transport.</a:t>
              </a:r>
              <a:br/>
              <a:r>
                <a:rPr sz="900"/>
                <a:t>- Achieved 5% points increase in traceability for palm-based materials.</a:t>
              </a:r>
              <a:br/>
              <a:r>
                <a:rPr sz="900"/>
                <a:t>- Assessing CO2 impact in logistics across 18 countries for eco-friendly solutions.</a:t>
              </a:r>
              <a:br/>
              <a:r>
                <a:rPr sz="900"/>
                <a:t>- Expanding digital tools to optimize logistics and enhance efficiency.</a:t>
              </a:r>
              <a:endParaRPr lang="sv-SE" sz="900" dirty="0">
                <a:ea typeface="+mn-lt"/>
                <a:cs typeface="+mn-lt"/>
              </a:endParaRPr>
            </a:p>
            <a:p>
              <a:br>
                <a:rPr lang="sv-SE" sz="900" dirty="0">
                  <a:ea typeface="+mn-lt"/>
                  <a:cs typeface="+mn-lt"/>
                </a:rPr>
              </a:br>
              <a:br>
                <a:rPr lang="sv-SE" sz="900" dirty="0">
                  <a:ea typeface="+mn-lt"/>
                  <a:cs typeface="+mn-lt"/>
                </a:rPr>
              </a:b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</p:txBody>
        </p:sp>
        <p:sp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76990" y="2435843"/>
              <a:ext cx="3187242" cy="11514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sz="1000"/>
                <a:t>- Aiming for a 65% drop in CO2 emissions from operations by 2025.</a:t>
              </a:r>
              <a:br/>
              <a:r>
                <a:rPr sz="1000"/>
                <a:t>- Aiming for a 65% decrease in CO2 emissions from operations by 2025.</a:t>
              </a:r>
              <a:br/>
              <a:r>
                <a:rPr sz="1000"/>
                <a:t>- Striving to achieve 100% renewable energy usage by 2030, currently at 70%.</a:t>
              </a:r>
              <a:br/>
              <a:r>
                <a:rPr sz="1000"/>
                <a:t>- Committing to 100% renewable energy sources by 2030, currently at 70%.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74912" y="3882113"/>
              <a:ext cx="3087249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ResourcesManagement</a:t>
              </a:r>
              <a:endParaRPr lang="en-US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sz="1000"/>
                <a:t>- Aiming for 100% responsibly sourced palm and kernel oil by the year 2025.</a:t>
              </a:r>
              <a:br/>
              <a:r>
                <a:rPr sz="1000"/>
                <a:t>- Working to cut water use by 35% per ton of product by 2025.</a:t>
              </a:r>
              <a:br/>
              <a:r>
                <a:rPr sz="1000"/>
                <a:t>- Aiming for 100% responsibly sourced palm and kernel oil by the year 2025.</a:t>
              </a:r>
              <a:endParaRPr lang="en-US" sz="1000" dirty="0"/>
            </a:p>
          </p:txBody>
        </p:sp>
        <p:sp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81425" y="4919572"/>
              <a:ext cx="3182678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 err="1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WasteManagement</a:t>
              </a:r>
              <a:endParaRPr lang="en-US" sz="1800" b="1" i="0" u="sng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  <a:p>
              <a:pPr fontAlgn="base"/>
              <a:r>
                <a:rPr sz="1000"/>
                <a:t>- Focus on eradicating plastic pollution from nature, setting a high aspiration.</a:t>
              </a:r>
              <a:br/>
              <a:r>
                <a:rPr sz="1000"/>
                <a:t>- Pledge to cut total waste by 50% by 2025 compared to 2010, showcasing our enduring commitment to sustainability.</a:t>
              </a:r>
              <a:br/>
              <a:r>
                <a:rPr sz="1000"/>
                <a:t>- Strive for 100% recyclable or reusable packaging by 2025, enhancing our current 87% rate.</a:t>
              </a:r>
              <a:br/>
              <a:r>
                <a:rPr sz="1000"/>
                <a:t>- Aim for zero plastic waste in nature, setting a challenging goal.</a:t>
              </a:r>
              <a:endParaRPr lang="en-US" sz="1000" dirty="0"/>
            </a:p>
          </p:txBody>
        </p:sp>
      </p:grpSp>
      <p:pic>
        <p:nvPicPr>
          <p:cNvPr id="29" name="Picture 28" descr="1234567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10312"/>
            <a:ext cx="9144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115</Words>
  <Application>Microsoft Office PowerPoint</Application>
  <PresentationFormat>Widescreen</PresentationFormat>
  <Paragraphs>172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Erazo Sanchez</cp:lastModifiedBy>
  <cp:revision>16</cp:revision>
  <dcterms:created xsi:type="dcterms:W3CDTF">2023-09-27T09:00:55Z</dcterms:created>
  <dcterms:modified xsi:type="dcterms:W3CDTF">2023-10-18T16:42:21Z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