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252287" y="18835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58927" y="3264575"/>
            <a:ext cx="1162045" cy="3046988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200" err="1">
                <a:ea typeface="Calibri"/>
                <a:cs typeface="Calibri"/>
              </a:rPr>
              <a:t>Ecovadis</a:t>
            </a:r>
            <a:r>
              <a:rPr lang="sv-SE" sz="1200">
                <a:ea typeface="Calibri"/>
                <a:cs typeface="Calibri"/>
              </a:rPr>
              <a:t> </a:t>
            </a:r>
          </a:p>
          <a:p>
            <a:r>
              <a:rPr lang="sv-SE" sz="1200">
                <a:ea typeface="Calibri"/>
                <a:cs typeface="Calibri"/>
              </a:rPr>
              <a:t>[[</a:t>
            </a:r>
            <a:r>
              <a:rPr lang="sv-SE" sz="1200" err="1">
                <a:ea typeface="Calibri"/>
                <a:cs typeface="Calibri"/>
              </a:rPr>
              <a:t>Ecovadis</a:t>
            </a:r>
            <a:r>
              <a:rPr lang="sv-SE" sz="1200">
                <a:ea typeface="Calibri"/>
                <a:cs typeface="Calibri"/>
              </a:rPr>
              <a:t>]]</a:t>
            </a:r>
            <a:endParaRPr lang="en-US" sz="1200">
              <a:ea typeface="Calibri"/>
              <a:cs typeface="Calibri"/>
            </a:endParaRPr>
          </a:p>
          <a:p>
            <a:endParaRPr lang="sv-SE" sz="1200">
              <a:ea typeface="Calibri"/>
              <a:cs typeface="Calibri"/>
            </a:endParaRPr>
          </a:p>
          <a:p>
            <a:r>
              <a:rPr lang="sv-SE" sz="1200">
                <a:ea typeface="Calibri"/>
                <a:cs typeface="Calibri"/>
              </a:rPr>
              <a:t>CDP</a:t>
            </a:r>
          </a:p>
          <a:p>
            <a:r>
              <a:rPr lang="sv-SE" sz="1200">
                <a:ea typeface="Calibri"/>
                <a:cs typeface="Calibri"/>
              </a:rPr>
              <a:t>[[CDP]]</a:t>
            </a:r>
            <a:endParaRPr lang="en-US" sz="1200">
              <a:ea typeface="Calibri"/>
              <a:cs typeface="Calibri"/>
            </a:endParaRPr>
          </a:p>
          <a:p>
            <a:endParaRPr lang="sv-SE" sz="1200">
              <a:ea typeface="Calibri"/>
              <a:cs typeface="Calibri"/>
            </a:endParaRPr>
          </a:p>
          <a:p>
            <a:r>
              <a:rPr lang="sv-SE" sz="1200" err="1">
                <a:ea typeface="Calibri"/>
                <a:cs typeface="Calibri"/>
              </a:rPr>
              <a:t>Sustainalytics</a:t>
            </a:r>
          </a:p>
          <a:p>
            <a:r>
              <a:rPr lang="sv-SE" sz="1200">
                <a:ea typeface="Calibri"/>
                <a:cs typeface="Calibri"/>
              </a:rPr>
              <a:t>[[</a:t>
            </a:r>
            <a:r>
              <a:rPr lang="sv-SE" sz="1200" err="1">
                <a:ea typeface="Calibri"/>
                <a:cs typeface="Calibri"/>
              </a:rPr>
              <a:t>Sustainalytics</a:t>
            </a:r>
            <a:endParaRPr lang="en-US" sz="1200" err="1">
              <a:ea typeface="Calibri"/>
              <a:cs typeface="Calibri"/>
            </a:endParaRPr>
          </a:p>
          <a:p>
            <a:r>
              <a:rPr lang="sv-SE" sz="1200">
                <a:ea typeface="Calibri"/>
                <a:cs typeface="Calibri"/>
              </a:rPr>
              <a:t>]]</a:t>
            </a:r>
            <a:endParaRPr lang="en-US" sz="1200">
              <a:ea typeface="Calibri"/>
              <a:cs typeface="Calibri"/>
            </a:endParaRPr>
          </a:p>
          <a:p>
            <a:endParaRPr lang="sv-SE" sz="1200">
              <a:ea typeface="Calibri"/>
              <a:cs typeface="Calibri"/>
            </a:endParaRPr>
          </a:p>
          <a:p>
            <a:r>
              <a:rPr lang="sv-SE" sz="1200">
                <a:ea typeface="Calibri"/>
                <a:cs typeface="Calibri"/>
              </a:rPr>
              <a:t>MSCI </a:t>
            </a:r>
          </a:p>
          <a:p>
            <a:r>
              <a:rPr lang="sv-SE" sz="1200">
                <a:ea typeface="Calibri"/>
                <a:cs typeface="Calibri"/>
              </a:rPr>
              <a:t>[[MSCI]]</a:t>
            </a:r>
          </a:p>
          <a:p>
            <a:endParaRPr lang="sv-SE" sz="1200">
              <a:ea typeface="Calibri"/>
              <a:cs typeface="Calibri"/>
            </a:endParaRPr>
          </a:p>
          <a:p>
            <a:r>
              <a:rPr lang="sv-SE" sz="1200">
                <a:ea typeface="Calibri"/>
                <a:cs typeface="Calibri"/>
              </a:rPr>
              <a:t>S&amp;P Dow Jones</a:t>
            </a:r>
            <a:endParaRPr lang="en-US" sz="1200">
              <a:ea typeface="Calibri"/>
              <a:cs typeface="Calibri"/>
            </a:endParaRPr>
          </a:p>
          <a:p>
            <a:r>
              <a:rPr lang="sv-SE" sz="1200">
                <a:ea typeface="Calibri"/>
                <a:cs typeface="Calibri"/>
              </a:rPr>
              <a:t>[[S&amp;P Dow Jones]]</a:t>
            </a:r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177396" y="1200008"/>
            <a:ext cx="894844" cy="193899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200"/>
              <a:t>[[Name]]</a:t>
            </a:r>
          </a:p>
          <a:p>
            <a:r>
              <a:rPr lang="sv-SE" sz="1200"/>
              <a:t>[[Industry]]</a:t>
            </a:r>
          </a:p>
          <a:p>
            <a:r>
              <a:rPr lang="sv-SE" sz="1200" err="1">
                <a:ea typeface="Calibri"/>
                <a:cs typeface="Calibri"/>
              </a:rPr>
              <a:t>Base</a:t>
            </a:r>
            <a:r>
              <a:rPr lang="sv-SE" sz="1200">
                <a:ea typeface="Calibri"/>
                <a:cs typeface="Calibri"/>
              </a:rPr>
              <a:t> </a:t>
            </a:r>
            <a:r>
              <a:rPr lang="sv-SE" sz="1200" err="1">
                <a:ea typeface="Calibri"/>
                <a:cs typeface="Calibri"/>
              </a:rPr>
              <a:t>of</a:t>
            </a:r>
            <a:r>
              <a:rPr lang="sv-SE" sz="1200">
                <a:ea typeface="Calibri"/>
                <a:cs typeface="Calibri"/>
              </a:rPr>
              <a:t> </a:t>
            </a:r>
            <a:endParaRPr lang="sv-SE">
              <a:ea typeface="Calibri"/>
              <a:cs typeface="Calibri"/>
            </a:endParaRPr>
          </a:p>
          <a:p>
            <a:r>
              <a:rPr lang="sv-SE" sz="1200">
                <a:ea typeface="Calibri"/>
                <a:cs typeface="Calibri"/>
              </a:rPr>
              <a:t>Operations</a:t>
            </a:r>
            <a:endParaRPr lang="sv-SE">
              <a:ea typeface="Calibri"/>
              <a:cs typeface="Calibri"/>
            </a:endParaRPr>
          </a:p>
          <a:p>
            <a:r>
              <a:rPr lang="sv-SE" sz="1200"/>
              <a:t>[[</a:t>
            </a:r>
            <a:r>
              <a:rPr lang="sv-SE" sz="1200" err="1"/>
              <a:t>Base</a:t>
            </a:r>
            <a:r>
              <a:rPr lang="sv-SE" sz="1200"/>
              <a:t> </a:t>
            </a:r>
            <a:r>
              <a:rPr lang="sv-SE" sz="1200" err="1"/>
              <a:t>of</a:t>
            </a:r>
            <a:r>
              <a:rPr lang="sv-SE" sz="1200"/>
              <a:t> Operations]]</a:t>
            </a:r>
            <a:endParaRPr lang="sv-SE"/>
          </a:p>
          <a:p>
            <a:r>
              <a:rPr lang="sv-SE" sz="1200"/>
              <a:t>Employees</a:t>
            </a:r>
            <a:endParaRPr lang="sv-SE" sz="1200">
              <a:ea typeface="Calibri"/>
              <a:cs typeface="Calibri"/>
            </a:endParaRPr>
          </a:p>
          <a:p>
            <a:r>
              <a:rPr lang="sv-SE" sz="1200">
                <a:ea typeface="Calibri"/>
                <a:cs typeface="Calibri"/>
              </a:rPr>
              <a:t>[[</a:t>
            </a:r>
            <a:r>
              <a:rPr lang="sv-SE" sz="1200" err="1">
                <a:ea typeface="Calibri"/>
                <a:cs typeface="Calibri"/>
              </a:rPr>
              <a:t>Employees</a:t>
            </a:r>
            <a:r>
              <a:rPr lang="sv-SE" sz="1200">
                <a:ea typeface="Calibri"/>
                <a:cs typeface="Calibri"/>
              </a:rPr>
              <a:t>]]</a:t>
            </a:r>
            <a:endParaRPr lang="sv-SE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686" y="211693"/>
            <a:ext cx="2905102" cy="31393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Risks</a:t>
            </a:r>
          </a:p>
          <a:p>
            <a:r>
              <a:rPr lang="sv-SE" b="1"/>
              <a:t>[[Risks]]</a:t>
            </a:r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90881" y="3394638"/>
            <a:ext cx="2905109" cy="341632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Opportunities</a:t>
            </a:r>
          </a:p>
          <a:p>
            <a:r>
              <a:rPr lang="sv-SE" b="1"/>
              <a:t>[[Opportunities]]</a:t>
            </a: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endParaRPr lang="en-US" sz="1200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4540336" y="625892"/>
            <a:ext cx="3139130" cy="600164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Enviromental</a:t>
            </a:r>
          </a:p>
          <a:p>
            <a:endParaRPr lang="sv-SE" b="1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sv-SE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962928" y="625892"/>
            <a:ext cx="2201132" cy="600164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Social</a:t>
            </a:r>
          </a:p>
          <a:p>
            <a:r>
              <a:rPr lang="sv-SE" b="1"/>
              <a:t>[[Social]]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10435523" y="625892"/>
            <a:ext cx="1517216" cy="57246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/>
              <a:t>Governance</a:t>
            </a:r>
            <a:endParaRPr lang="sv-SE" b="1">
              <a:ea typeface="Calibri" panose="020F0502020204030204"/>
              <a:cs typeface="Calibri" panose="020F0502020204030204"/>
            </a:endParaRPr>
          </a:p>
          <a:p>
            <a:r>
              <a:rPr lang="sv-SE" b="1"/>
              <a:t>[[</a:t>
            </a:r>
            <a:r>
              <a:rPr lang="sv-SE" b="1" err="1"/>
              <a:t>Governance</a:t>
            </a:r>
            <a:r>
              <a:rPr lang="sv-SE" b="1"/>
              <a:t>]]</a:t>
            </a:r>
            <a:endParaRPr lang="sv-SE" b="1">
              <a:ea typeface="Calibri"/>
              <a:cs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/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/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4540336" y="211693"/>
            <a:ext cx="7470687" cy="369332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b="1"/>
              <a:t>Sustainability strategy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93016" y="124046"/>
            <a:ext cx="894844" cy="92333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/>
              <a:t>[[Logo]]</a:t>
            </a:r>
          </a:p>
          <a:p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4593352" y="1118114"/>
            <a:ext cx="3098113" cy="5406647"/>
            <a:chOff x="4593353" y="1118115"/>
            <a:chExt cx="3182677" cy="526162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B31F0A-A7FD-2E97-F95B-DF130557DEED}"/>
                </a:ext>
              </a:extLst>
            </p:cNvPr>
            <p:cNvSpPr txBox="1"/>
            <p:nvPr/>
          </p:nvSpPr>
          <p:spPr>
            <a:xfrm>
              <a:off x="4607151" y="1118115"/>
              <a:ext cx="3142272" cy="15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u="sng"/>
                <a:t>General</a:t>
              </a:r>
            </a:p>
            <a:p>
              <a:r>
                <a:rPr lang="sv-SE" b="1" u="sng"/>
                <a:t>[[EnvGeneral]]</a:t>
              </a:r>
            </a:p>
            <a:p>
              <a:endParaRPr lang="sv-SE" sz="1200" b="1" i="0" u="sng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endParaRPr lang="sv-SE" sz="1200" b="1" u="sng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endParaRPr lang="sv-SE" sz="1200" b="1" i="0" u="sng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endParaRPr lang="sv-SE" sz="1200" b="1" u="sng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647966" y="2749550"/>
              <a:ext cx="3101457" cy="116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/>
              <a:r>
                <a:rPr lang="en-US" sz="1800" b="1" i="0" u="sng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Emission Management</a:t>
              </a:r>
            </a:p>
            <a:p>
              <a:pPr algn="l" rtl="0" fontAlgn="base"/>
              <a:r>
                <a:rPr lang="en-US" sz="1800" b="1" i="0" u="sng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[[</a:t>
              </a:r>
              <a:r>
                <a:rPr lang="en-US" sz="1800" b="1" i="0" u="sng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EnvEmissionManagement</a:t>
              </a:r>
              <a:r>
                <a:rPr lang="en-US" u="sng">
                  <a:solidFill>
                    <a:srgbClr val="000000"/>
                  </a:solidFill>
                  <a:latin typeface="Calibri" panose="020F0502020204030204" pitchFamily="34" charset="0"/>
                </a:rPr>
                <a:t>]]</a:t>
              </a:r>
              <a:r>
                <a:rPr lang="en-US" sz="1800" b="0" i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  </a:t>
              </a:r>
              <a:endParaRPr lang="en-US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688781" y="3911933"/>
              <a:ext cx="3087249" cy="125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/>
              <a:r>
                <a:rPr lang="en-US" b="1" i="0" u="sng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ResourcesManagement</a:t>
              </a:r>
              <a:endParaRPr lang="en-US" b="1" i="0" u="sng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r>
                <a:rPr lang="en-US" b="1" i="0" u="sng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[[</a:t>
              </a:r>
              <a:r>
                <a:rPr lang="en-US" b="1" i="0" u="sng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EnvResourcesManagement</a:t>
              </a:r>
              <a:r>
                <a:rPr lang="en-US" b="1" i="0" u="sng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</a:t>
              </a:r>
              <a:r>
                <a:rPr lang="en-US" b="1" u="sng">
                  <a:solidFill>
                    <a:srgbClr val="000000"/>
                  </a:solidFill>
                  <a:latin typeface="Calibri" panose="020F0502020204030204" pitchFamily="34" charset="0"/>
                </a:rPr>
                <a:t>]</a:t>
              </a:r>
              <a:endParaRPr lang="en-US" sz="1200" b="0" i="0" u="sng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u="sng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93353" y="4852184"/>
              <a:ext cx="3182677" cy="152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fontAlgn="base"/>
              <a:r>
                <a:rPr lang="en-US" sz="1800" b="1" i="0" u="sng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WasteManagement</a:t>
              </a:r>
              <a:endParaRPr lang="en-US" sz="1800" b="1" i="0" u="sng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r>
                <a:rPr lang="en-US" sz="1800" b="1" i="0" u="sng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[[</a:t>
              </a:r>
              <a:r>
                <a:rPr lang="en-US" sz="1800" b="1" i="0" u="sng" err="1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EnvWasteManagement</a:t>
              </a:r>
              <a:r>
                <a:rPr lang="en-US" sz="1800" b="1" i="0" u="sng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]]</a:t>
              </a:r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>
                <a:buFont typeface="Arial" panose="020B0604020202020204" pitchFamily="34" charset="0"/>
                <a:buChar char="•"/>
              </a:pPr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>
                <a:buFont typeface="Arial" panose="020B0604020202020204" pitchFamily="34" charset="0"/>
                <a:buChar char="•"/>
              </a:pPr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75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Widescreen</PresentationFormat>
  <Paragraphs>147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ENRIQUE ERAZO SANCHEZ</cp:lastModifiedBy>
  <cp:revision>2</cp:revision>
  <dcterms:created xsi:type="dcterms:W3CDTF">2023-09-27T09:00:55Z</dcterms:created>
  <dcterms:modified xsi:type="dcterms:W3CDTF">2023-10-04T15:37:18Z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