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  <p1510:client id="{F1B6D808-520F-40E4-AEAD-658643385748}" v="24" dt="2023-10-19T15:42:1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F1B6D808-520F-40E4-AEAD-658643385748}"/>
    <pc:docChg chg="modSld">
      <pc:chgData name="Rasmus Thunberg" userId="S::2679379@tcs.com::af205901-3309-4d5c-9e14-c9ebbb4fdd00" providerId="AD" clId="Web-{F1B6D808-520F-40E4-AEAD-658643385748}" dt="2023-10-19T15:42:11.901" v="22" actId="14100"/>
      <pc:docMkLst>
        <pc:docMk/>
      </pc:docMkLst>
      <pc:sldChg chg="addSp delSp modSp">
        <pc:chgData name="Rasmus Thunberg" userId="S::2679379@tcs.com::af205901-3309-4d5c-9e14-c9ebbb4fdd00" providerId="AD" clId="Web-{F1B6D808-520F-40E4-AEAD-658643385748}" dt="2023-10-19T15:42:11.901" v="2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F1B6D808-520F-40E4-AEAD-658643385748}" dt="2023-10-19T15:37:04.138" v="1" actId="14100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F1B6D808-520F-40E4-AEAD-658643385748}" dt="2023-10-19T15:38:29.939" v="9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F1B6D808-520F-40E4-AEAD-658643385748}" dt="2023-10-19T15:38:16.548" v="6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F1B6D808-520F-40E4-AEAD-658643385748}" dt="2023-10-19T15:38:21.126" v="7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F1B6D808-520F-40E4-AEAD-658643385748}" dt="2023-10-19T15:42:11.901" v="22" actId="14100"/>
          <ac:spMkLst>
            <pc:docMk/>
            <pc:sldMk cId="2678938229" sldId="258"/>
            <ac:spMk id="21" creationId="{5749F089-D1F1-2D1B-B890-ABB701F7879A}"/>
          </ac:spMkLst>
        </pc:spChg>
        <pc:spChg chg="del">
          <ac:chgData name="Rasmus Thunberg" userId="S::2679379@tcs.com::af205901-3309-4d5c-9e14-c9ebbb4fdd00" providerId="AD" clId="Web-{F1B6D808-520F-40E4-AEAD-658643385748}" dt="2023-10-19T15:36:58.935" v="0"/>
          <ac:spMkLst>
            <pc:docMk/>
            <pc:sldMk cId="2678938229" sldId="258"/>
            <ac:spMk id="23" creationId="{5FB31F0A-A7FD-2E97-F95B-DF130557DEED}"/>
          </ac:spMkLst>
        </pc:spChg>
        <pc:picChg chg="add mod">
          <ac:chgData name="Rasmus Thunberg" userId="S::2679379@tcs.com::af205901-3309-4d5c-9e14-c9ebbb4fdd00" providerId="AD" clId="Web-{F1B6D808-520F-40E4-AEAD-658643385748}" dt="2023-10-19T15:42:11.807" v="21" actId="1076"/>
          <ac:picMkLst>
            <pc:docMk/>
            <pc:sldMk cId="2678938229" sldId="258"/>
            <ac:picMk id="6" creationId="{0670D2A7-3AD0-20A2-745E-4D2A77C43EAE}"/>
          </ac:picMkLst>
        </pc:picChg>
        <pc:picChg chg="add mod ord">
          <ac:chgData name="Rasmus Thunberg" userId="S::2679379@tcs.com::af205901-3309-4d5c-9e14-c9ebbb4fdd00" providerId="AD" clId="Web-{F1B6D808-520F-40E4-AEAD-658643385748}" dt="2023-10-19T15:42:10.932" v="19"/>
          <ac:picMkLst>
            <pc:docMk/>
            <pc:sldMk cId="2678938229" sldId="258"/>
            <ac:picMk id="7" creationId="{CB11DC3D-CACB-3F71-61A9-1FC5B52F8F08}"/>
          </ac:picMkLst>
        </pc:pic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image" Target="../media/image7.png"/><Relationship Id="rId10" Type="http://schemas.openxmlformats.org/officeDocument/2006/relationships/image" Target="../media/image8.svg"/><Relationship Id="rId11" Type="http://schemas.openxmlformats.org/officeDocument/2006/relationships/image" Target="../media/image9.png"/><Relationship Id="rId12" Type="http://schemas.openxmlformats.org/officeDocument/2006/relationships/image" Target="../media/image10.svg"/><Relationship Id="rId13" Type="http://schemas.openxmlformats.org/officeDocument/2006/relationships/image" Target="../media/image11.png"/><Relationship Id="rId14" Type="http://schemas.openxmlformats.org/officeDocument/2006/relationships/image" Target="../media/image12.svg"/><Relationship Id="rId15" Type="http://schemas.openxmlformats.org/officeDocument/2006/relationships/image" Target="../media/image13.png"/><Relationship Id="rId16" Type="http://schemas.openxmlformats.org/officeDocument/2006/relationships/image" Target="../media/image14.svg"/><Relationship Id="rId17" Type="http://schemas.openxmlformats.org/officeDocument/2006/relationships/image" Target="../media/image15.png"/><Relationship Id="rId18" Type="http://schemas.openxmlformats.org/officeDocument/2006/relationships/image" Target="../media/image16.svg"/><Relationship Id="rId19" Type="http://schemas.openxmlformats.org/officeDocument/2006/relationships/image" Target="../media/image17.png"/><Relationship Id="rId20" Type="http://schemas.openxmlformats.org/officeDocument/2006/relationships/image" Target="../media/image18.svg"/><Relationship Id="rId2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B11DC3D-CACB-3F71-61A9-1FC5B52F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" y="0"/>
            <a:ext cx="12125325" cy="83711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312213" y="18835"/>
            <a:ext cx="0" cy="6858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 useBgFill="1"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131517" y="3258932"/>
            <a:ext cx="1074296" cy="249299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Platinum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A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CCC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BB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 useBgFill="1"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92681" y="1744349"/>
            <a:ext cx="1074295" cy="120032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Mcdonalds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Food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Chicago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42000</a:t>
            </a:r>
            <a:endParaRPr lang="sv-SE" sz="1600" dirty="0"/>
          </a:p>
        </p:txBody>
      </p:sp>
      <p:sp useBgFill="1"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422" y="683523"/>
            <a:ext cx="2143103" cy="230832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The company grapples with physical risks linked to extreme weather events, impacting its operational continuity and supply chain viability.</a:t>
            </a:r>
            <a:br/>
            <a:r>
              <a:rPr sz="900"/>
              <a:t>- The company faces physical risks due to extreme weather events, jeopardizing its facilities and supply chain resilience.</a:t>
            </a:r>
            <a:br/>
            <a:r>
              <a:rPr sz="900"/>
              <a:t>- Kernel oil production faces heightened vulnerability due to El Nino, increasing risks related to crop yield and economic performance.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 useBgFill="1"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55291" y="3066670"/>
            <a:ext cx="2208304" cy="375487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Invest in a fund dedicated to sustainable packaging solutions.</a:t>
            </a:r>
            <a:br/>
            <a:r>
              <a:rPr sz="1000"/>
              <a:t>- Revitalize shampoo and conditioner products, emphasizing the use of recycled plastics.</a:t>
            </a:r>
            <a:br/>
            <a:r>
              <a:rPr sz="1000"/>
              <a:t>- Established a far-reaching sustainability vision extending to 2030, emphasizing constant progress.</a:t>
            </a:r>
            <a:br/>
            <a:r>
              <a:rPr sz="1000"/>
              <a:t>- Outlined a sustainability vision till 2030, focusing on constant improvements.</a:t>
            </a:r>
            <a:br/>
            <a:r>
              <a:rPr sz="1000"/>
              <a:t>- Expand educational initiatives and volunteer programs, fostering community development.</a:t>
            </a:r>
            <a:br/>
            <a:r>
              <a:rPr sz="1000"/>
              <a:t>- Allocate resources to a fund dedicated to sustainable and innovative packaging solutions.</a:t>
            </a:r>
            <a:br/>
            <a:r>
              <a:rPr sz="1000"/>
              <a:t>- Set forth a sustainability roadmap reaching into 2030, striving for continuous progress.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8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906" y="554793"/>
            <a:ext cx="3959815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Environmental</a:t>
            </a:r>
            <a:endParaRPr lang="sv-SE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 useBgFill="1"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705080" y="554793"/>
            <a:ext cx="2201132" cy="590931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stA="99000" endPos="0" dist="50800" dir="5400000" sy="-100000" algn="bl" rotWithShape="0"/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Introduced DE&amp;l campaign and diversity week to enhance workplace inclusivity.</a:t>
            </a:r>
            <a:br/>
            <a:r>
              <a:rPr sz="1000"/>
              <a:t>- Inaugurated 'Sustainability at Heart' initiative for employee empowerment.</a:t>
            </a:r>
            <a:br/>
            <a:r>
              <a:rPr sz="1000"/>
              <a:t>- Promoting lifelong learning to bridge generational gaps.</a:t>
            </a:r>
            <a:br/>
            <a:r>
              <a:rPr sz="1000"/>
              <a:t>- Committed to gender parity in all management tiers by 2025.</a:t>
            </a:r>
            <a:br/>
            <a:r>
              <a:rPr sz="1000"/>
              <a:t>- Established LGBTQ+ Network for openness and awareness at work.</a:t>
            </a:r>
            <a:br/>
            <a:r>
              <a:rPr sz="1000"/>
              <a:t>- Implemented 'Sustainability at Heart' initiative for employee engagement.</a:t>
            </a:r>
            <a:br/>
            <a:r>
              <a:rPr sz="1000"/>
              <a:t>- Consistent collaboration with OECD-backed B4IG for global partnerships.</a:t>
            </a:r>
            <a:br/>
            <a:r>
              <a:rPr sz="1000"/>
              <a:t>- Launched 'Sustainability at Heart' initiative to empower employees.</a:t>
            </a:r>
            <a:br/>
            <a:r>
              <a:rPr sz="1000"/>
              <a:t>- Striving for gender parity in all management levels by 2025.</a:t>
            </a:r>
            <a:br/>
            <a:r>
              <a:rPr sz="1000"/>
              <a:t>- Collaborating with OECD-endorsed B4IG for global partnerships.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 useBgFill="1"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9979478" y="559364"/>
            <a:ext cx="1996574" cy="5909310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Their strategic sustainability strategy, guided by a proficient board, propels their impactful sustainability initiatives.</a:t>
            </a:r>
            <a:br/>
            <a:r>
              <a:rPr sz="1000"/>
              <a:t>- Their sustainability strategy, guided by a proficient board, propels their impactful sustainability initiatives.</a:t>
            </a:r>
            <a:br/>
            <a:r>
              <a:rPr sz="1000"/>
              <a:t>- A knowledgeable sustainability board and precise data analysis guide their impactful sustainability measures.</a:t>
            </a:r>
            <a:br/>
            <a:r>
              <a:rPr sz="1000"/>
              <a:t>- A knowledgeable board and accurate data analysis form the foundation of their meticulous sustainability tracking.</a:t>
            </a:r>
            <a:br/>
            <a:r>
              <a:rPr sz="1000"/>
              <a:t>- Their sustainability strategy, underpinned by a proficient board, drives their impactful sustainability initiatives.</a:t>
            </a:r>
            <a:br/>
            <a:r>
              <a:rPr sz="1000"/>
              <a:t>- Their adept board and precise data analysis strengthen their strategic sustainability efforts.</a:t>
            </a:r>
            <a:br/>
            <a:r>
              <a:rPr sz="1000"/>
              <a:t>- Their strategic data collection and analysis empower their efforts in tracking diverse sustainability metrics.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1312213" y="49677"/>
            <a:ext cx="8281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2000" b="1" spc="300" dirty="0">
                <a:latin typeface="Aptos Black" panose="020B0004020202020204" pitchFamily="34" charset="0"/>
              </a:rPr>
              <a:t>Sustainability</a:t>
            </a:r>
            <a:r>
              <a:rPr lang="sv-SE" sz="2000" b="1" dirty="0"/>
              <a:t> </a:t>
            </a:r>
            <a:r>
              <a:rPr lang="sv-SE" sz="2000" dirty="0"/>
              <a:t>REPORT 2023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 useBgFill="1"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24371" y="870563"/>
            <a:ext cx="3948867" cy="5812228"/>
            <a:chOff x="4564149" y="937730"/>
            <a:chExt cx="3198005" cy="4817442"/>
          </a:xfrm>
        </p:grpSpPr>
        <p:sp useBgFill="1"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67198" y="937730"/>
              <a:ext cx="3194956" cy="1760185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Aiming for a 65% decrease in CO2 emissions from operations by 2025.</a:t>
              </a:r>
              <a:br/>
              <a:r>
                <a:rPr sz="1000"/>
                <a:t>- Striving for 100% renewable energy usage by 2030, currently at 70%.</a:t>
              </a:r>
              <a:br/>
              <a:r>
                <a:rPr sz="1000"/>
                <a:t>- Striving for a 30% reduction in CO2 emissions from raw materials and packaging.</a:t>
              </a:r>
              <a:br/>
              <a:r>
                <a:rPr sz="1000"/>
                <a:t>- Transitioning to ocean freight, reducing environmental impact of air transport.</a:t>
              </a:r>
              <a:br/>
              <a:r>
                <a:rPr sz="1000"/>
                <a:t>- Committed to achieving 100% renewable energy usage by 2030, currently at 70%.</a:t>
              </a:r>
              <a:br/>
              <a:r>
                <a:rPr sz="1000"/>
                <a:t>- Working towards a 30% decrease in CO2 emissions from raw materials and packaging.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 useBgFill="1"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67198" y="2695948"/>
              <a:ext cx="3087249" cy="158161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 Management</a:t>
              </a:r>
            </a:p>
            <a:p>
              <a:r>
                <a:rPr sz="1000"/>
                <a:t>- Working to cut water consumption by 35% per ton of product by 2025.</a:t>
              </a:r>
              <a:br/>
              <a:r>
                <a:rPr sz="1000"/>
                <a:t>- Aiming for 100% responsibly sourced palm and kernel oil by the year 2025.</a:t>
              </a:r>
              <a:br/>
              <a:r>
                <a:rPr sz="1000"/>
                <a:t>- Pursuing a 35% decrease in water usage per ton of product by 2025.</a:t>
              </a:r>
              <a:br/>
              <a:r>
                <a:rPr sz="1000"/>
                <a:t>- Aiming for 100% responsibly sourced palm and kernel oil by 2025.</a:t>
              </a:r>
              <a:br/>
              <a:r>
                <a:rPr sz="1000"/>
                <a:t>- Expanding digital tools to optimize logistics and enhance overall efficiency.</a:t>
              </a: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dirty="0"/>
            </a:p>
          </p:txBody>
        </p:sp>
        <p:sp useBgFill="1"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64149" y="4301106"/>
              <a:ext cx="3182678" cy="145406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 Management</a:t>
              </a:r>
            </a:p>
            <a:p>
              <a:pPr fontAlgn="base"/>
              <a:r>
                <a:rPr sz="1000"/>
                <a:t>- Commit to reducing total waste by 50% by 2025 compared to 2010 levels, emphasizing our dedication to sustainability.</a:t>
              </a:r>
              <a:br/>
              <a:r>
                <a:rPr sz="1000"/>
                <a:t>- Achieved 5% points increase in traceability for palm-based materials.</a:t>
              </a:r>
              <a:br/>
              <a:r>
                <a:rPr sz="1000"/>
                <a:t>- Increasing ocean freight while reducing reliance on air transport.</a:t>
              </a:r>
              <a:br/>
              <a:r>
                <a:rPr sz="1000"/>
                <a:t>- Strive for a future with no plastic waste in nature, setting a high aspiration.</a:t>
              </a: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dirty="0"/>
            </a:p>
          </p:txBody>
        </p:sp>
      </p:grpSp>
      <p:pic>
        <p:nvPicPr>
          <p:cNvPr id="6" name="Bildobjekt 5" descr="En bild som visar Teckensnitt, Grafik, skärmbild, logotyp&#10;&#10;Automatiskt genererad beskrivning">
            <a:extLst>
              <a:ext uri="{FF2B5EF4-FFF2-40B4-BE49-F238E27FC236}">
                <a16:creationId xmlns:a16="http://schemas.microsoft.com/office/drawing/2014/main" id="{0670D2A7-3AD0-20A2-745E-4D2A77C4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0" y="5470359"/>
            <a:ext cx="2009775" cy="199423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8F294A64-B1A1-9A1B-36DB-06A66A1B999A}"/>
              </a:ext>
            </a:extLst>
          </p:cNvPr>
          <p:cNvSpPr/>
          <p:nvPr/>
        </p:nvSpPr>
        <p:spPr>
          <a:xfrm>
            <a:off x="2015402" y="683523"/>
            <a:ext cx="368140" cy="237758"/>
          </a:xfrm>
          <a:custGeom>
            <a:avLst/>
            <a:gdLst/>
            <a:ahLst/>
            <a:cxnLst/>
            <a:rect l="l" t="t" r="r" b="b"/>
            <a:pathLst>
              <a:path w="3524773" h="3031305">
                <a:moveTo>
                  <a:pt x="0" y="0"/>
                </a:moveTo>
                <a:lnTo>
                  <a:pt x="3524772" y="0"/>
                </a:lnTo>
                <a:lnTo>
                  <a:pt x="3524772" y="3031304"/>
                </a:lnTo>
                <a:lnTo>
                  <a:pt x="0" y="303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D0594B4-CC52-ED92-5CEB-051112870036}"/>
              </a:ext>
            </a:extLst>
          </p:cNvPr>
          <p:cNvSpPr/>
          <p:nvPr/>
        </p:nvSpPr>
        <p:spPr>
          <a:xfrm>
            <a:off x="6225515" y="776903"/>
            <a:ext cx="390248" cy="361354"/>
          </a:xfrm>
          <a:custGeom>
            <a:avLst/>
            <a:gdLst/>
            <a:ahLst/>
            <a:cxnLst/>
            <a:rect l="l" t="t" r="r" b="b"/>
            <a:pathLst>
              <a:path w="3335347" h="3097704">
                <a:moveTo>
                  <a:pt x="0" y="0"/>
                </a:moveTo>
                <a:lnTo>
                  <a:pt x="3335347" y="0"/>
                </a:lnTo>
                <a:lnTo>
                  <a:pt x="3335347" y="3097704"/>
                </a:lnTo>
                <a:lnTo>
                  <a:pt x="0" y="3097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5A273CF-DD2A-D9A0-3255-73EBE7E775B8}"/>
              </a:ext>
            </a:extLst>
          </p:cNvPr>
          <p:cNvSpPr/>
          <p:nvPr/>
        </p:nvSpPr>
        <p:spPr>
          <a:xfrm>
            <a:off x="5794847" y="4965495"/>
            <a:ext cx="334238" cy="300188"/>
          </a:xfrm>
          <a:custGeom>
            <a:avLst/>
            <a:gdLst/>
            <a:ahLst/>
            <a:cxnLst/>
            <a:rect l="l" t="t" r="r" b="b"/>
            <a:pathLst>
              <a:path w="2393951" h="2340087">
                <a:moveTo>
                  <a:pt x="0" y="0"/>
                </a:moveTo>
                <a:lnTo>
                  <a:pt x="2393951" y="0"/>
                </a:lnTo>
                <a:lnTo>
                  <a:pt x="2393951" y="2340087"/>
                </a:lnTo>
                <a:lnTo>
                  <a:pt x="0" y="23400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EB4DA69-C8C8-16AA-AD39-89E4FB7FE929}"/>
              </a:ext>
            </a:extLst>
          </p:cNvPr>
          <p:cNvSpPr/>
          <p:nvPr/>
        </p:nvSpPr>
        <p:spPr>
          <a:xfrm>
            <a:off x="380810" y="898937"/>
            <a:ext cx="387014" cy="406042"/>
          </a:xfrm>
          <a:custGeom>
            <a:avLst/>
            <a:gdLst/>
            <a:ahLst/>
            <a:cxnLst/>
            <a:rect l="l" t="t" r="r" b="b"/>
            <a:pathLst>
              <a:path w="2473592" h="2884655">
                <a:moveTo>
                  <a:pt x="0" y="0"/>
                </a:moveTo>
                <a:lnTo>
                  <a:pt x="2473592" y="0"/>
                </a:lnTo>
                <a:lnTo>
                  <a:pt x="2473592" y="2884656"/>
                </a:lnTo>
                <a:lnTo>
                  <a:pt x="0" y="2884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B482CB-3AC1-1AAB-2BDB-48CF160328A6}"/>
              </a:ext>
            </a:extLst>
          </p:cNvPr>
          <p:cNvSpPr/>
          <p:nvPr/>
        </p:nvSpPr>
        <p:spPr>
          <a:xfrm>
            <a:off x="11326540" y="525507"/>
            <a:ext cx="475521" cy="373430"/>
          </a:xfrm>
          <a:custGeom>
            <a:avLst/>
            <a:gdLst/>
            <a:ahLst/>
            <a:cxnLst/>
            <a:rect l="l" t="t" r="r" b="b"/>
            <a:pathLst>
              <a:path w="4139027" h="3869990">
                <a:moveTo>
                  <a:pt x="0" y="0"/>
                </a:moveTo>
                <a:lnTo>
                  <a:pt x="4139027" y="0"/>
                </a:lnTo>
                <a:lnTo>
                  <a:pt x="4139027" y="3869990"/>
                </a:lnTo>
                <a:lnTo>
                  <a:pt x="0" y="38699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E52A94C-3AFC-2E7D-DADB-1BAC0282E023}"/>
              </a:ext>
            </a:extLst>
          </p:cNvPr>
          <p:cNvSpPr/>
          <p:nvPr/>
        </p:nvSpPr>
        <p:spPr>
          <a:xfrm>
            <a:off x="2828395" y="2991847"/>
            <a:ext cx="380471" cy="3727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A2DD05C4-5732-82BB-E68B-43CC297D2D69}"/>
              </a:ext>
            </a:extLst>
          </p:cNvPr>
          <p:cNvSpPr/>
          <p:nvPr/>
        </p:nvSpPr>
        <p:spPr>
          <a:xfrm>
            <a:off x="6268228" y="2944678"/>
            <a:ext cx="401112" cy="365312"/>
          </a:xfrm>
          <a:custGeom>
            <a:avLst/>
            <a:gdLst/>
            <a:ahLst/>
            <a:cxnLst/>
            <a:rect l="l" t="t" r="r" b="b"/>
            <a:pathLst>
              <a:path w="2587925" h="2587925">
                <a:moveTo>
                  <a:pt x="0" y="0"/>
                </a:moveTo>
                <a:lnTo>
                  <a:pt x="2587925" y="0"/>
                </a:lnTo>
                <a:lnTo>
                  <a:pt x="2587925" y="2587925"/>
                </a:lnTo>
                <a:lnTo>
                  <a:pt x="0" y="2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AA53E58F-4733-BB51-CAEC-C7D1647E6E1D}"/>
              </a:ext>
            </a:extLst>
          </p:cNvPr>
          <p:cNvSpPr/>
          <p:nvPr/>
        </p:nvSpPr>
        <p:spPr>
          <a:xfrm>
            <a:off x="8450986" y="507593"/>
            <a:ext cx="365909" cy="369332"/>
          </a:xfrm>
          <a:custGeom>
            <a:avLst/>
            <a:gdLst/>
            <a:ahLst/>
            <a:cxnLst/>
            <a:rect l="l" t="t" r="r" b="b"/>
            <a:pathLst>
              <a:path w="3294425" h="3294425">
                <a:moveTo>
                  <a:pt x="0" y="0"/>
                </a:moveTo>
                <a:lnTo>
                  <a:pt x="3294426" y="0"/>
                </a:lnTo>
                <a:lnTo>
                  <a:pt x="3294426" y="3294425"/>
                </a:lnTo>
                <a:lnTo>
                  <a:pt x="0" y="32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9" name="Picture 28" descr="1697660154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111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36</cp:revision>
  <dcterms:created xsi:type="dcterms:W3CDTF">2023-09-27T09:00:55Z</dcterms:created>
  <dcterms:modified xsi:type="dcterms:W3CDTF">2023-10-19T17:24:12Z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