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6" r:id="rId4"/>
    <p:sldId id="270" r:id="rId5"/>
    <p:sldId id="261" r:id="rId6"/>
    <p:sldId id="263" r:id="rId7"/>
    <p:sldId id="267" r:id="rId8"/>
    <p:sldId id="259" r:id="rId9"/>
    <p:sldId id="262" r:id="rId10"/>
    <p:sldId id="26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42" autoAdjust="0"/>
    <p:restoredTop sz="95034" autoAdjust="0"/>
  </p:normalViewPr>
  <p:slideViewPr>
    <p:cSldViewPr snapToGrid="0">
      <p:cViewPr varScale="1">
        <p:scale>
          <a:sx n="82" d="100"/>
          <a:sy n="82" d="100"/>
        </p:scale>
        <p:origin x="200" y="9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B5037-501E-4DA8-A175-360F3D5A74C0}" type="datetimeFigureOut">
              <a:rPr lang="en-US" smtClean="0"/>
              <a:t>1/9/25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BF426-A2CB-48C3-98AC-3E3722C2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23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BF426-A2CB-48C3-98AC-3E3722C203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D831-CBA5-48B2-8B13-5C95067AA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4FF8D-5E43-4541-84E3-5AE3E5674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16BBA-16A2-4D20-B0A2-E2946479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7781-3AFA-4F9C-9F3E-FDD83CD05E9A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E2E02-AE28-432B-987A-E9FF4702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54EF5-84EE-463D-BD6D-2BFFAE29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03F-A604-4E14-AEAA-63FD6F55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7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7133-3C46-4C1D-BB44-D14640CF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DCD36-C311-420A-B9EE-216DB826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EF06-9046-4EB0-81A8-039EFBE2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7781-3AFA-4F9C-9F3E-FDD83CD05E9A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F39D0-A3E7-47AA-9026-DC6E1392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2661-5D50-4D6C-A0ED-89B47D0F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03F-A604-4E14-AEAA-63FD6F55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6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694D33-4F7E-40F7-9594-3C969696C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5793D-DB06-4203-910D-A04B21687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0BBC6-3408-4326-AA1A-E192658B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7781-3AFA-4F9C-9F3E-FDD83CD05E9A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ACC47-FA5E-43CD-8FC0-DD99776D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A4A7F-D620-42D5-A455-95D1B488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03F-A604-4E14-AEAA-63FD6F55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1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D13E-F078-451C-85E0-787005CF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3C266-D809-4C67-8E3B-246204A7E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375D-F310-4F93-993D-5E24E88F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7781-3AFA-4F9C-9F3E-FDD83CD05E9A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D13CA-351E-4C68-BCF5-2FD75B3DB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CE22E-8A8C-47BB-B7F6-83583364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03F-A604-4E14-AEAA-63FD6F55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3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20E53-4B54-4CAA-968C-727DF7768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3F678-0685-4776-9DFF-213ABB12B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A6D58-8CC4-4DF7-9223-FD5562FC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7781-3AFA-4F9C-9F3E-FDD83CD05E9A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FD5BB-001E-4D3A-867A-CF0DBF36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0CF50-688B-44C3-AFD2-4CF54B77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03F-A604-4E14-AEAA-63FD6F55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0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4414-7F67-415B-BA3B-11A58DCF6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5CF34-3A3B-4955-9F3B-02285E11A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BDC3A-CFB0-4D1F-8BF6-781CC2B9B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CEC66-ED05-47EA-B61B-AF296DA5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7781-3AFA-4F9C-9F3E-FDD83CD05E9A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0596E-D972-4152-84CE-F4136AD8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3267F-6FFA-451E-8EE3-AE4CF996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03F-A604-4E14-AEAA-63FD6F55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5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CEA4-2041-4666-A642-BEA8DFB5D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76EB2-BDB5-410F-99D6-0288896BD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27295-846D-4F5E-ADB5-45258104B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61409-FCEA-4AD2-8744-9E720ABB7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EABF6-0BA8-4356-98D2-20E347D48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16E17B-CF26-48EB-B94B-3B994645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7781-3AFA-4F9C-9F3E-FDD83CD05E9A}" type="datetimeFigureOut">
              <a:rPr lang="en-US" smtClean="0"/>
              <a:t>1/9/25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7088B-B5B0-4C43-BD92-064EA718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01648-E23F-4144-A092-AD2DE187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03F-A604-4E14-AEAA-63FD6F55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2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8A7A4-F2C0-4FA7-B33F-CE7AF1359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28306-9ABC-43A6-A256-D19DF62A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7781-3AFA-4F9C-9F3E-FDD83CD05E9A}" type="datetimeFigureOut">
              <a:rPr lang="en-US" smtClean="0"/>
              <a:t>1/9/25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83B52-CFA4-418E-A2EF-DCFB4697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A519A-9767-45E9-954B-846C8808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03F-A604-4E14-AEAA-63FD6F55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0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6F493-C520-4742-8A98-3F747328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7781-3AFA-4F9C-9F3E-FDD83CD05E9A}" type="datetimeFigureOut">
              <a:rPr lang="en-US" smtClean="0"/>
              <a:t>1/9/25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23911-3A7D-46A6-8063-02022659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B110E-A9F0-4D1A-9460-72663C0B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03F-A604-4E14-AEAA-63FD6F55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6714-FFA3-4412-96B5-5437A3EA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4E5EE-9C88-469F-9796-96E6CB63E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AA5E1-7417-4CDB-B583-3D6A00D74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A7E27-888D-43AC-908D-850D5266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7781-3AFA-4F9C-9F3E-FDD83CD05E9A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C98BB-B17E-449A-9EC1-684DF0CC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E9868-1790-4C6D-BCF9-E3F93B2B4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03F-A604-4E14-AEAA-63FD6F55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9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789B-E4AF-40C0-A90B-E7CDA499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E90DF-EC9F-452A-A5CB-015B4289A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04170-536D-4606-ABF6-2DE58EFC5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BE4D3-546A-4F30-8B5F-FFEE028C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7781-3AFA-4F9C-9F3E-FDD83CD05E9A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E7B9A-F8FC-4894-A1C8-E6A728B9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965E1-D8F2-4F9F-A273-81C9F29E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03F-A604-4E14-AEAA-63FD6F55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8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B531FE-A4F1-47F3-B082-0E7A9EFA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9771D-A9D3-4249-8B90-86ED80119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85409-2514-474D-B8FF-CE9169D10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F7781-3AFA-4F9C-9F3E-FDD83CD05E9A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8660A-C904-4111-8100-4D6DE9256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15775-7C4E-4989-9E07-607A16062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3503F-A604-4E14-AEAA-63FD6F55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8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61621A-1B23-3958-8AAB-A5DC0B094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72"/>
            <a:ext cx="12192000" cy="688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74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F59803-33A0-E0A9-8C41-BF1CA5D3A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495" y="1244088"/>
            <a:ext cx="6117752" cy="436982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7C70E5E-BA74-0ECA-6295-C07011A00EE0}"/>
              </a:ext>
            </a:extLst>
          </p:cNvPr>
          <p:cNvGrpSpPr/>
          <p:nvPr/>
        </p:nvGrpSpPr>
        <p:grpSpPr>
          <a:xfrm>
            <a:off x="2620997" y="1840464"/>
            <a:ext cx="9176646" cy="3457449"/>
            <a:chOff x="2620997" y="1840464"/>
            <a:chExt cx="9176646" cy="345744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1BBBD69-814D-9E21-ACBA-71A1A47F7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249" y="1840464"/>
              <a:ext cx="5270394" cy="317707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817E6FC-0FAB-CF1A-C86D-5B4ED39B4EF9}"/>
                </a:ext>
              </a:extLst>
            </p:cNvPr>
            <p:cNvSpPr/>
            <p:nvPr/>
          </p:nvSpPr>
          <p:spPr>
            <a:xfrm>
              <a:off x="2620997" y="4334352"/>
              <a:ext cx="604523" cy="96356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57638AD-9A49-4A14-8CB9-06EB202D32C5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 flipV="1">
              <a:off x="3225520" y="3526971"/>
              <a:ext cx="4561953" cy="12891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514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-0.22383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5E7949-E301-4295-B109-728CC6904781}"/>
              </a:ext>
            </a:extLst>
          </p:cNvPr>
          <p:cNvSpPr txBox="1"/>
          <p:nvPr/>
        </p:nvSpPr>
        <p:spPr>
          <a:xfrm>
            <a:off x="1064871" y="555585"/>
            <a:ext cx="9537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/>
              <a:t>Key </a:t>
            </a:r>
            <a:r>
              <a:rPr lang="es-ES" sz="3000" b="1" dirty="0" err="1"/>
              <a:t>takeway</a:t>
            </a:r>
            <a:r>
              <a:rPr lang="es-ES" sz="3000" b="1" dirty="0"/>
              <a:t> 2</a:t>
            </a:r>
          </a:p>
          <a:p>
            <a:endParaRPr lang="es-ES" b="1" dirty="0"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F1170-562B-4D43-B90A-254BAC5EA313}"/>
              </a:ext>
            </a:extLst>
          </p:cNvPr>
          <p:cNvSpPr txBox="1"/>
          <p:nvPr/>
        </p:nvSpPr>
        <p:spPr>
          <a:xfrm>
            <a:off x="1170039" y="2124015"/>
            <a:ext cx="953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Correlated</a:t>
            </a:r>
            <a:r>
              <a:rPr lang="es-ES" dirty="0"/>
              <a:t> (and </a:t>
            </a:r>
            <a:r>
              <a:rPr lang="es-ES" dirty="0" err="1"/>
              <a:t>therefore</a:t>
            </a:r>
            <a:r>
              <a:rPr lang="es-ES" dirty="0"/>
              <a:t> </a:t>
            </a:r>
            <a:r>
              <a:rPr lang="es-ES" b="1" dirty="0" err="1"/>
              <a:t>not</a:t>
            </a:r>
            <a:r>
              <a:rPr lang="es-ES" b="1" dirty="0"/>
              <a:t> </a:t>
            </a:r>
            <a:r>
              <a:rPr lang="es-ES" b="1" dirty="0" err="1"/>
              <a:t>independent</a:t>
            </a:r>
            <a:r>
              <a:rPr lang="es-ES" dirty="0"/>
              <a:t>).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/>
              <a:t>In </a:t>
            </a: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phenomena</a:t>
            </a:r>
            <a:r>
              <a:rPr lang="es-ES" dirty="0"/>
              <a:t> </a:t>
            </a:r>
            <a:r>
              <a:rPr lang="es-ES" dirty="0" err="1"/>
              <a:t>studied</a:t>
            </a:r>
            <a:r>
              <a:rPr lang="es-ES" dirty="0"/>
              <a:t> in time series, </a:t>
            </a:r>
            <a:r>
              <a:rPr lang="es-ES" u="sng" dirty="0" err="1"/>
              <a:t>past</a:t>
            </a:r>
            <a:r>
              <a:rPr lang="es-ES" u="sng" dirty="0"/>
              <a:t> </a:t>
            </a:r>
            <a:r>
              <a:rPr lang="es-ES" u="sng" dirty="0" err="1"/>
              <a:t>values</a:t>
            </a:r>
            <a:r>
              <a:rPr lang="es-ES" u="sng" dirty="0"/>
              <a:t> </a:t>
            </a:r>
            <a:r>
              <a:rPr lang="es-ES" u="sng" dirty="0" err="1"/>
              <a:t>tend</a:t>
            </a:r>
            <a:r>
              <a:rPr lang="es-ES" u="sng" dirty="0"/>
              <a:t> </a:t>
            </a:r>
            <a:r>
              <a:rPr lang="es-ES" u="sng" dirty="0" err="1"/>
              <a:t>to</a:t>
            </a:r>
            <a:r>
              <a:rPr lang="es-ES" u="sng" dirty="0"/>
              <a:t> </a:t>
            </a:r>
            <a:r>
              <a:rPr lang="es-ES" u="sng" dirty="0" err="1"/>
              <a:t>affect</a:t>
            </a:r>
            <a:r>
              <a:rPr lang="es-ES" u="sng" dirty="0"/>
              <a:t> future </a:t>
            </a:r>
            <a:r>
              <a:rPr lang="es-ES" u="sng" dirty="0" err="1"/>
              <a:t>values</a:t>
            </a:r>
            <a:r>
              <a:rPr lang="es-ES" dirty="0"/>
              <a:t>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C4600-7271-40B7-9BDC-4B7FF8D231B3}"/>
              </a:ext>
            </a:extLst>
          </p:cNvPr>
          <p:cNvSpPr txBox="1"/>
          <p:nvPr/>
        </p:nvSpPr>
        <p:spPr>
          <a:xfrm>
            <a:off x="1170039" y="2899598"/>
            <a:ext cx="953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Not</a:t>
            </a:r>
            <a:r>
              <a:rPr lang="es-ES" b="1" dirty="0"/>
              <a:t> </a:t>
            </a:r>
            <a:r>
              <a:rPr lang="es-ES" b="1" dirty="0" err="1"/>
              <a:t>identically</a:t>
            </a:r>
            <a:r>
              <a:rPr lang="es-ES" b="1" dirty="0"/>
              <a:t> </a:t>
            </a:r>
            <a:r>
              <a:rPr lang="es-ES" b="1" dirty="0" err="1"/>
              <a:t>distributed</a:t>
            </a:r>
            <a:r>
              <a:rPr lang="es-ES" b="1" dirty="0"/>
              <a:t>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6B6D49-C935-414B-A0E5-5F264156148C}"/>
              </a:ext>
            </a:extLst>
          </p:cNvPr>
          <p:cNvSpPr txBox="1"/>
          <p:nvPr/>
        </p:nvSpPr>
        <p:spPr>
          <a:xfrm>
            <a:off x="1170039" y="1369360"/>
            <a:ext cx="953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random</a:t>
            </a:r>
            <a:r>
              <a:rPr lang="es-ES" b="1" dirty="0"/>
              <a:t> variables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a </a:t>
            </a:r>
            <a:r>
              <a:rPr lang="es-ES" b="1" dirty="0"/>
              <a:t>time series </a:t>
            </a:r>
            <a:r>
              <a:rPr lang="es-ES" b="1" dirty="0" err="1"/>
              <a:t>process</a:t>
            </a:r>
            <a:r>
              <a:rPr lang="es-ES" dirty="0"/>
              <a:t> are in general: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927E8-1F14-4EBB-9B4E-7F3EFC5AED49}"/>
              </a:ext>
            </a:extLst>
          </p:cNvPr>
          <p:cNvSpPr txBox="1"/>
          <p:nvPr/>
        </p:nvSpPr>
        <p:spPr>
          <a:xfrm>
            <a:off x="1064871" y="3902989"/>
            <a:ext cx="953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i="1" dirty="0" err="1"/>
              <a:t>independent</a:t>
            </a:r>
            <a:r>
              <a:rPr lang="es-ES" b="1" i="1" dirty="0"/>
              <a:t> and </a:t>
            </a:r>
            <a:r>
              <a:rPr lang="es-ES" b="1" i="1" dirty="0" err="1"/>
              <a:t>identically</a:t>
            </a:r>
            <a:r>
              <a:rPr lang="es-ES" b="1" i="1" dirty="0"/>
              <a:t> </a:t>
            </a:r>
            <a:r>
              <a:rPr lang="es-ES" b="1" i="1" dirty="0" err="1"/>
              <a:t>distributed</a:t>
            </a:r>
            <a:r>
              <a:rPr lang="es-ES" b="1" i="1" dirty="0"/>
              <a:t> </a:t>
            </a:r>
            <a:r>
              <a:rPr lang="es-ES" b="1" i="1" dirty="0" err="1"/>
              <a:t>hypothesis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in </a:t>
            </a: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convential</a:t>
            </a:r>
            <a:r>
              <a:rPr lang="es-ES" dirty="0"/>
              <a:t> </a:t>
            </a:r>
            <a:r>
              <a:rPr lang="es-ES" dirty="0" err="1"/>
              <a:t>statistical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 (</a:t>
            </a:r>
            <a:r>
              <a:rPr lang="es-ES" dirty="0" err="1"/>
              <a:t>e.g</a:t>
            </a:r>
            <a:r>
              <a:rPr lang="es-ES" dirty="0"/>
              <a:t>. Central </a:t>
            </a:r>
            <a:r>
              <a:rPr lang="es-ES" dirty="0" err="1"/>
              <a:t>Limit</a:t>
            </a:r>
            <a:r>
              <a:rPr lang="es-ES" dirty="0"/>
              <a:t> </a:t>
            </a:r>
            <a:r>
              <a:rPr lang="es-ES" dirty="0" err="1"/>
              <a:t>Theorem</a:t>
            </a:r>
            <a:r>
              <a:rPr lang="es-ES" dirty="0"/>
              <a:t>)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b="1" dirty="0" err="1"/>
              <a:t>not</a:t>
            </a:r>
            <a:r>
              <a:rPr lang="es-ES" b="1" dirty="0"/>
              <a:t> </a:t>
            </a:r>
            <a:r>
              <a:rPr lang="es-ES" b="1" dirty="0" err="1"/>
              <a:t>apply</a:t>
            </a:r>
            <a:r>
              <a:rPr lang="es-ES" b="1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7B5DD-258E-4792-93E3-43E3EA5D9176}"/>
              </a:ext>
            </a:extLst>
          </p:cNvPr>
          <p:cNvSpPr txBox="1"/>
          <p:nvPr/>
        </p:nvSpPr>
        <p:spPr>
          <a:xfrm>
            <a:off x="1064871" y="5076265"/>
            <a:ext cx="964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Time Series</a:t>
            </a:r>
            <a:r>
              <a:rPr lang="es-ES" dirty="0"/>
              <a:t> can be </a:t>
            </a:r>
            <a:r>
              <a:rPr lang="es-ES" dirty="0" err="1"/>
              <a:t>referred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as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i="1" u="sng" dirty="0" err="1">
                <a:solidFill>
                  <a:srgbClr val="FF0000"/>
                </a:solidFill>
              </a:rPr>
              <a:t>systematic</a:t>
            </a:r>
            <a:r>
              <a:rPr lang="es-ES" i="1" u="sng" dirty="0">
                <a:solidFill>
                  <a:srgbClr val="FF0000"/>
                </a:solidFill>
              </a:rPr>
              <a:t> </a:t>
            </a:r>
            <a:r>
              <a:rPr lang="es-ES" i="1" u="sng" dirty="0" err="1">
                <a:solidFill>
                  <a:srgbClr val="FF0000"/>
                </a:solidFill>
              </a:rPr>
              <a:t>approach</a:t>
            </a:r>
            <a:r>
              <a:rPr lang="es-ES" i="1" u="sng" dirty="0">
                <a:solidFill>
                  <a:srgbClr val="FF0000"/>
                </a:solidFill>
              </a:rPr>
              <a:t> </a:t>
            </a:r>
            <a:r>
              <a:rPr lang="es-ES" i="1" u="sng" dirty="0" err="1">
                <a:solidFill>
                  <a:srgbClr val="FF0000"/>
                </a:solidFill>
              </a:rPr>
              <a:t>to</a:t>
            </a:r>
            <a:r>
              <a:rPr lang="es-ES" i="1" u="sng" dirty="0">
                <a:solidFill>
                  <a:srgbClr val="FF0000"/>
                </a:solidFill>
              </a:rPr>
              <a:t> </a:t>
            </a:r>
            <a:r>
              <a:rPr lang="es-ES" i="1" u="sng" dirty="0" err="1">
                <a:solidFill>
                  <a:srgbClr val="FF0000"/>
                </a:solidFill>
              </a:rPr>
              <a:t>answer</a:t>
            </a:r>
            <a:r>
              <a:rPr lang="es-ES" i="1" u="sng" dirty="0">
                <a:solidFill>
                  <a:srgbClr val="FF0000"/>
                </a:solidFill>
              </a:rPr>
              <a:t> </a:t>
            </a:r>
            <a:r>
              <a:rPr lang="es-ES" i="1" u="sng" dirty="0" err="1">
                <a:solidFill>
                  <a:srgbClr val="FF0000"/>
                </a:solidFill>
              </a:rPr>
              <a:t>the</a:t>
            </a:r>
            <a:r>
              <a:rPr lang="es-ES" i="1" u="sng" dirty="0">
                <a:solidFill>
                  <a:srgbClr val="FF0000"/>
                </a:solidFill>
              </a:rPr>
              <a:t> </a:t>
            </a:r>
            <a:r>
              <a:rPr lang="es-ES" i="1" u="sng" dirty="0" err="1">
                <a:solidFill>
                  <a:srgbClr val="FF0000"/>
                </a:solidFill>
              </a:rPr>
              <a:t>mathematical</a:t>
            </a:r>
            <a:r>
              <a:rPr lang="es-ES" i="1" u="sng" dirty="0">
                <a:solidFill>
                  <a:srgbClr val="FF0000"/>
                </a:solidFill>
              </a:rPr>
              <a:t> and </a:t>
            </a:r>
            <a:r>
              <a:rPr lang="es-ES" i="1" u="sng" dirty="0" err="1">
                <a:solidFill>
                  <a:srgbClr val="FF0000"/>
                </a:solidFill>
              </a:rPr>
              <a:t>statistical</a:t>
            </a:r>
            <a:r>
              <a:rPr lang="es-ES" i="1" u="sng" dirty="0">
                <a:solidFill>
                  <a:srgbClr val="FF0000"/>
                </a:solidFill>
              </a:rPr>
              <a:t> </a:t>
            </a:r>
            <a:r>
              <a:rPr lang="es-ES" i="1" u="sng" dirty="0" err="1">
                <a:solidFill>
                  <a:srgbClr val="FF0000"/>
                </a:solidFill>
              </a:rPr>
              <a:t>questions</a:t>
            </a:r>
            <a:r>
              <a:rPr lang="es-ES" i="1" u="sng" dirty="0">
                <a:solidFill>
                  <a:srgbClr val="FF0000"/>
                </a:solidFill>
              </a:rPr>
              <a:t> </a:t>
            </a:r>
            <a:r>
              <a:rPr lang="es-ES" i="1" u="sng" dirty="0" err="1">
                <a:solidFill>
                  <a:srgbClr val="FF0000"/>
                </a:solidFill>
              </a:rPr>
              <a:t>posed</a:t>
            </a:r>
            <a:r>
              <a:rPr lang="es-ES" i="1" u="sng" dirty="0">
                <a:solidFill>
                  <a:srgbClr val="FF0000"/>
                </a:solidFill>
              </a:rPr>
              <a:t> </a:t>
            </a:r>
            <a:r>
              <a:rPr lang="es-ES" i="1" u="sng" dirty="0" err="1">
                <a:solidFill>
                  <a:srgbClr val="FF0000"/>
                </a:solidFill>
              </a:rPr>
              <a:t>by</a:t>
            </a:r>
            <a:r>
              <a:rPr lang="es-ES" i="1" u="sng" dirty="0">
                <a:solidFill>
                  <a:srgbClr val="FF0000"/>
                </a:solidFill>
              </a:rPr>
              <a:t> </a:t>
            </a:r>
            <a:r>
              <a:rPr lang="es-ES" i="1" u="sng" dirty="0" err="1">
                <a:solidFill>
                  <a:srgbClr val="FF0000"/>
                </a:solidFill>
              </a:rPr>
              <a:t>these</a:t>
            </a:r>
            <a:r>
              <a:rPr lang="es-ES" i="1" u="sng" dirty="0">
                <a:solidFill>
                  <a:srgbClr val="FF0000"/>
                </a:solidFill>
              </a:rPr>
              <a:t> time </a:t>
            </a:r>
            <a:r>
              <a:rPr lang="es-ES" i="1" u="sng" dirty="0" err="1">
                <a:solidFill>
                  <a:srgbClr val="FF0000"/>
                </a:solidFill>
              </a:rPr>
              <a:t>correlations</a:t>
            </a:r>
            <a:r>
              <a:rPr lang="es-ES" dirty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3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EF877-38C9-48ED-A1C2-C3E9AAC2A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964" y="1555162"/>
            <a:ext cx="10400071" cy="30125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Modelling</a:t>
            </a:r>
            <a:r>
              <a:rPr lang="es-ES" dirty="0"/>
              <a:t> time series as </a:t>
            </a:r>
            <a:r>
              <a:rPr lang="es-ES" dirty="0" err="1"/>
              <a:t>stochastic</a:t>
            </a:r>
            <a:r>
              <a:rPr lang="es-ES" dirty="0"/>
              <a:t> </a:t>
            </a:r>
            <a:r>
              <a:rPr lang="es-ES" dirty="0" err="1"/>
              <a:t>processes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Times series and time </a:t>
            </a:r>
            <a:r>
              <a:rPr lang="es-ES" dirty="0" err="1"/>
              <a:t>correlation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Key </a:t>
            </a:r>
            <a:r>
              <a:rPr lang="en-US" dirty="0" err="1"/>
              <a:t>takeways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7097BB-447A-4E77-884A-1C7B00483099}"/>
              </a:ext>
            </a:extLst>
          </p:cNvPr>
          <p:cNvSpPr txBox="1"/>
          <p:nvPr/>
        </p:nvSpPr>
        <p:spPr>
          <a:xfrm>
            <a:off x="289560" y="240755"/>
            <a:ext cx="8275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err="1"/>
              <a:t>Contents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35734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332052-99EE-4802-AA67-EDEDC7566770}"/>
              </a:ext>
            </a:extLst>
          </p:cNvPr>
          <p:cNvSpPr txBox="1"/>
          <p:nvPr/>
        </p:nvSpPr>
        <p:spPr>
          <a:xfrm>
            <a:off x="289560" y="240755"/>
            <a:ext cx="8275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err="1"/>
              <a:t>Modelling</a:t>
            </a:r>
            <a:r>
              <a:rPr lang="es-ES" sz="3000" b="1" dirty="0"/>
              <a:t> Time Series as a </a:t>
            </a:r>
            <a:r>
              <a:rPr lang="es-ES" sz="3000" b="1" dirty="0" err="1"/>
              <a:t>Stochastic</a:t>
            </a:r>
            <a:r>
              <a:rPr lang="es-ES" sz="3000" b="1" dirty="0"/>
              <a:t> </a:t>
            </a:r>
            <a:r>
              <a:rPr lang="es-ES" sz="3000" b="1" dirty="0" err="1"/>
              <a:t>Process</a:t>
            </a:r>
            <a:endParaRPr lang="en-US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EE79D6-8D4E-4895-94B7-9BFBFAA82EDC}"/>
              </a:ext>
            </a:extLst>
          </p:cNvPr>
          <p:cNvSpPr txBox="1"/>
          <p:nvPr/>
        </p:nvSpPr>
        <p:spPr>
          <a:xfrm>
            <a:off x="532435" y="983848"/>
            <a:ext cx="839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Time Series Data:</a:t>
            </a:r>
            <a:r>
              <a:rPr lang="es-ES" dirty="0"/>
              <a:t> </a:t>
            </a:r>
            <a:r>
              <a:rPr lang="es-ES" dirty="0" err="1"/>
              <a:t>sequential</a:t>
            </a:r>
            <a:r>
              <a:rPr lang="es-ES" dirty="0"/>
              <a:t> </a:t>
            </a:r>
            <a:r>
              <a:rPr lang="es-ES" dirty="0" err="1"/>
              <a:t>observations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several</a:t>
            </a:r>
            <a:r>
              <a:rPr lang="es-ES" dirty="0"/>
              <a:t> variables </a:t>
            </a:r>
            <a:r>
              <a:rPr lang="es-ES" dirty="0" err="1"/>
              <a:t>over</a:t>
            </a:r>
            <a:r>
              <a:rPr lang="es-ES" dirty="0"/>
              <a:t> time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BC36F8-22CC-4652-8929-018141A3E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691" y="1552240"/>
            <a:ext cx="5848617" cy="34757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C18CE0-CC48-4DC4-B3E1-6588B491B841}"/>
              </a:ext>
            </a:extLst>
          </p:cNvPr>
          <p:cNvSpPr txBox="1"/>
          <p:nvPr/>
        </p:nvSpPr>
        <p:spPr>
          <a:xfrm>
            <a:off x="628661" y="5135486"/>
            <a:ext cx="10760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From</a:t>
            </a:r>
            <a:r>
              <a:rPr lang="es-ES" b="1" dirty="0"/>
              <a:t> a </a:t>
            </a:r>
            <a:r>
              <a:rPr lang="es-ES" b="1" dirty="0" err="1"/>
              <a:t>mathematical</a:t>
            </a:r>
            <a:r>
              <a:rPr lang="es-ES" b="1" dirty="0"/>
              <a:t> </a:t>
            </a:r>
            <a:r>
              <a:rPr lang="es-ES" b="1" dirty="0" err="1"/>
              <a:t>modeling</a:t>
            </a:r>
            <a:r>
              <a:rPr lang="es-ES" b="1" dirty="0"/>
              <a:t> </a:t>
            </a:r>
            <a:r>
              <a:rPr lang="es-ES" b="1" dirty="0" err="1"/>
              <a:t>standpoint</a:t>
            </a:r>
            <a:r>
              <a:rPr lang="es-ES" b="1" dirty="0"/>
              <a:t>, </a:t>
            </a:r>
            <a:r>
              <a:rPr lang="es-ES" b="1" dirty="0" err="1"/>
              <a:t>we</a:t>
            </a:r>
            <a:r>
              <a:rPr lang="es-ES" b="1" dirty="0"/>
              <a:t> </a:t>
            </a:r>
            <a:r>
              <a:rPr lang="es-ES" b="1" dirty="0" err="1"/>
              <a:t>consider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following</a:t>
            </a:r>
            <a:r>
              <a:rPr lang="es-E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8FB22-0E73-455A-9E92-0C0A35622DE2}"/>
              </a:ext>
            </a:extLst>
          </p:cNvPr>
          <p:cNvSpPr txBox="1"/>
          <p:nvPr/>
        </p:nvSpPr>
        <p:spPr>
          <a:xfrm>
            <a:off x="802512" y="5528994"/>
            <a:ext cx="10760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Future </a:t>
            </a:r>
            <a:r>
              <a:rPr lang="es-ES" b="1" dirty="0" err="1"/>
              <a:t>values</a:t>
            </a:r>
            <a:r>
              <a:rPr lang="es-ES" b="1" dirty="0"/>
              <a:t> </a:t>
            </a:r>
            <a:r>
              <a:rPr lang="es-ES" b="1" dirty="0" err="1"/>
              <a:t>of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time series:</a:t>
            </a:r>
            <a:r>
              <a:rPr lang="es-ES" dirty="0"/>
              <a:t> a </a:t>
            </a:r>
            <a:r>
              <a:rPr lang="es-ES" dirty="0" err="1"/>
              <a:t>random</a:t>
            </a:r>
            <a:r>
              <a:rPr lang="es-ES" dirty="0"/>
              <a:t> variable </a:t>
            </a:r>
            <a:r>
              <a:rPr lang="es-ES" dirty="0" err="1"/>
              <a:t>that</a:t>
            </a:r>
            <a:r>
              <a:rPr lang="es-ES" dirty="0"/>
              <a:t> has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yet</a:t>
            </a:r>
            <a:r>
              <a:rPr lang="es-ES" dirty="0"/>
              <a:t> </a:t>
            </a:r>
            <a:r>
              <a:rPr lang="es-ES" dirty="0" err="1"/>
              <a:t>been</a:t>
            </a:r>
            <a:r>
              <a:rPr lang="es-ES" dirty="0"/>
              <a:t> </a:t>
            </a:r>
            <a:r>
              <a:rPr lang="es-ES" dirty="0" err="1"/>
              <a:t>realized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FFA7B7-E52D-400A-98F0-0FAF8F664B57}"/>
              </a:ext>
            </a:extLst>
          </p:cNvPr>
          <p:cNvSpPr txBox="1"/>
          <p:nvPr/>
        </p:nvSpPr>
        <p:spPr>
          <a:xfrm>
            <a:off x="816017" y="5901313"/>
            <a:ext cx="10760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Past</a:t>
            </a:r>
            <a:r>
              <a:rPr lang="es-ES" b="1" dirty="0"/>
              <a:t> </a:t>
            </a:r>
            <a:r>
              <a:rPr lang="es-ES" b="1" dirty="0" err="1"/>
              <a:t>values</a:t>
            </a:r>
            <a:r>
              <a:rPr lang="es-ES" b="1" dirty="0"/>
              <a:t> </a:t>
            </a:r>
            <a:r>
              <a:rPr lang="es-ES" b="1" dirty="0" err="1"/>
              <a:t>of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time series:</a:t>
            </a:r>
            <a:r>
              <a:rPr lang="es-ES" dirty="0"/>
              <a:t> </a:t>
            </a:r>
            <a:r>
              <a:rPr lang="es-ES" dirty="0" err="1"/>
              <a:t>realizations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a </a:t>
            </a:r>
            <a:r>
              <a:rPr lang="es-ES" dirty="0" err="1"/>
              <a:t>random</a:t>
            </a:r>
            <a:r>
              <a:rPr lang="es-ES" dirty="0"/>
              <a:t>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8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08C58D-67ED-34B7-6C9B-F99A9689CF43}"/>
              </a:ext>
            </a:extLst>
          </p:cNvPr>
          <p:cNvSpPr txBox="1"/>
          <p:nvPr/>
        </p:nvSpPr>
        <p:spPr>
          <a:xfrm>
            <a:off x="715586" y="2828835"/>
            <a:ext cx="96885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Time Series as a mathematical entity: </a:t>
            </a:r>
            <a:r>
              <a:rPr lang="en-US" b="1" dirty="0">
                <a:solidFill>
                  <a:srgbClr val="FF0000"/>
                </a:solidFill>
              </a:rPr>
              <a:t>a collection of random variables {</a:t>
            </a:r>
            <a:r>
              <a:rPr lang="en-US" b="1" dirty="0" err="1">
                <a:solidFill>
                  <a:srgbClr val="FF0000"/>
                </a:solidFill>
              </a:rPr>
              <a:t>Y</a:t>
            </a:r>
            <a:r>
              <a:rPr lang="en-US" baseline="-25000" dirty="0" err="1">
                <a:solidFill>
                  <a:srgbClr val="FF0000"/>
                </a:solidFill>
              </a:rPr>
              <a:t>t</a:t>
            </a:r>
            <a:r>
              <a:rPr lang="en-US" b="1" dirty="0">
                <a:solidFill>
                  <a:srgbClr val="FF0000"/>
                </a:solidFill>
              </a:rPr>
              <a:t>}</a:t>
            </a:r>
            <a:r>
              <a:rPr lang="en-US" b="1" dirty="0"/>
              <a:t> </a:t>
            </a:r>
            <a:r>
              <a:rPr lang="en-US" b="1" dirty="0">
                <a:solidFill>
                  <a:srgbClr val="0000FF"/>
                </a:solidFill>
              </a:rPr>
              <a:t>indexed over time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b="1" dirty="0"/>
              <a:t>{ Y</a:t>
            </a:r>
            <a:r>
              <a:rPr lang="en-US" b="1" baseline="-25000" dirty="0"/>
              <a:t>1</a:t>
            </a:r>
            <a:r>
              <a:rPr lang="en-US" b="1" dirty="0"/>
              <a:t>, Y</a:t>
            </a:r>
            <a:r>
              <a:rPr lang="en-US" b="1" baseline="-25000" dirty="0"/>
              <a:t>2, </a:t>
            </a:r>
            <a:r>
              <a:rPr lang="en-US" b="1" dirty="0"/>
              <a:t>Y</a:t>
            </a:r>
            <a:r>
              <a:rPr lang="en-US" b="1" baseline="-25000" dirty="0"/>
              <a:t>3, </a:t>
            </a:r>
            <a:r>
              <a:rPr lang="en-US" b="1" dirty="0"/>
              <a:t>Y</a:t>
            </a:r>
            <a:r>
              <a:rPr lang="en-US" b="1" baseline="-25000" dirty="0"/>
              <a:t>4, …, </a:t>
            </a:r>
            <a:r>
              <a:rPr lang="en-US" b="1" dirty="0" err="1"/>
              <a:t>Y</a:t>
            </a:r>
            <a:r>
              <a:rPr lang="en-US" b="1" baseline="-25000" dirty="0" err="1"/>
              <a:t>t</a:t>
            </a:r>
            <a:r>
              <a:rPr lang="en-US" b="1" dirty="0"/>
              <a:t> } : </a:t>
            </a:r>
            <a:r>
              <a:rPr lang="en-US" u="sng" dirty="0"/>
              <a:t>uppercase letters</a:t>
            </a:r>
            <a:r>
              <a:rPr lang="en-US" dirty="0"/>
              <a:t> refer to random </a:t>
            </a:r>
            <a:r>
              <a:rPr lang="en-US" dirty="0" err="1"/>
              <a:t>variabes</a:t>
            </a:r>
            <a:r>
              <a:rPr lang="en-US" dirty="0"/>
              <a:t>. Description of the </a:t>
            </a:r>
            <a:r>
              <a:rPr lang="en-US" b="1" dirty="0"/>
              <a:t>PROCESS</a:t>
            </a:r>
          </a:p>
          <a:p>
            <a:endParaRPr lang="en-US" b="1" dirty="0"/>
          </a:p>
          <a:p>
            <a:pPr marL="285750" indent="-285750">
              <a:buFontTx/>
              <a:buChar char="-"/>
            </a:pPr>
            <a:r>
              <a:rPr lang="en-US" b="1" dirty="0"/>
              <a:t>{ y</a:t>
            </a:r>
            <a:r>
              <a:rPr lang="en-US" b="1" baseline="-25000" dirty="0"/>
              <a:t>1</a:t>
            </a:r>
            <a:r>
              <a:rPr lang="en-US" b="1" dirty="0"/>
              <a:t>, y</a:t>
            </a:r>
            <a:r>
              <a:rPr lang="en-US" b="1" baseline="-25000" dirty="0"/>
              <a:t>2, </a:t>
            </a:r>
            <a:r>
              <a:rPr lang="en-US" b="1" dirty="0"/>
              <a:t>y</a:t>
            </a:r>
            <a:r>
              <a:rPr lang="en-US" b="1" baseline="-25000" dirty="0"/>
              <a:t>3, </a:t>
            </a:r>
            <a:r>
              <a:rPr lang="en-US" b="1" dirty="0"/>
              <a:t>y</a:t>
            </a:r>
            <a:r>
              <a:rPr lang="en-US" b="1" baseline="-25000" dirty="0"/>
              <a:t>4, …, </a:t>
            </a:r>
            <a:r>
              <a:rPr lang="en-US" b="1" dirty="0" err="1"/>
              <a:t>y</a:t>
            </a:r>
            <a:r>
              <a:rPr lang="en-US" b="1" baseline="-25000" dirty="0" err="1"/>
              <a:t>t</a:t>
            </a:r>
            <a:r>
              <a:rPr lang="en-US" b="1" dirty="0"/>
              <a:t> } : </a:t>
            </a:r>
            <a:r>
              <a:rPr lang="en-US" u="sng" dirty="0"/>
              <a:t>lowercase letters</a:t>
            </a:r>
            <a:r>
              <a:rPr lang="en-US" dirty="0"/>
              <a:t> refer to a </a:t>
            </a:r>
            <a:r>
              <a:rPr lang="en-US" b="1" dirty="0"/>
              <a:t>SPECIFIC OUTCOME</a:t>
            </a:r>
            <a:r>
              <a:rPr lang="en-US" dirty="0"/>
              <a:t> of the process.</a:t>
            </a:r>
            <a:endParaRPr lang="en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C6FC3-3A9D-7198-7748-4F42D6B5725F}"/>
              </a:ext>
            </a:extLst>
          </p:cNvPr>
          <p:cNvSpPr txBox="1"/>
          <p:nvPr/>
        </p:nvSpPr>
        <p:spPr>
          <a:xfrm>
            <a:off x="715586" y="875720"/>
            <a:ext cx="10760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From</a:t>
            </a:r>
            <a:r>
              <a:rPr lang="es-ES" b="1" dirty="0"/>
              <a:t> a </a:t>
            </a:r>
            <a:r>
              <a:rPr lang="es-ES" b="1" dirty="0" err="1"/>
              <a:t>mathematical</a:t>
            </a:r>
            <a:r>
              <a:rPr lang="es-ES" b="1" dirty="0"/>
              <a:t> </a:t>
            </a:r>
            <a:r>
              <a:rPr lang="es-ES" b="1" dirty="0" err="1"/>
              <a:t>modeling</a:t>
            </a:r>
            <a:r>
              <a:rPr lang="es-ES" b="1" dirty="0"/>
              <a:t> </a:t>
            </a:r>
            <a:r>
              <a:rPr lang="es-ES" b="1" dirty="0" err="1"/>
              <a:t>standpoint</a:t>
            </a:r>
            <a:r>
              <a:rPr lang="es-ES" b="1" dirty="0"/>
              <a:t>, </a:t>
            </a:r>
            <a:r>
              <a:rPr lang="es-ES" b="1" dirty="0" err="1"/>
              <a:t>we</a:t>
            </a:r>
            <a:r>
              <a:rPr lang="es-ES" b="1" dirty="0"/>
              <a:t> </a:t>
            </a:r>
            <a:r>
              <a:rPr lang="es-ES" b="1" dirty="0" err="1"/>
              <a:t>consider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following</a:t>
            </a:r>
            <a:r>
              <a:rPr lang="es-E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1CFDE8-D382-99C8-54A9-FDFA53823497}"/>
              </a:ext>
            </a:extLst>
          </p:cNvPr>
          <p:cNvSpPr txBox="1"/>
          <p:nvPr/>
        </p:nvSpPr>
        <p:spPr>
          <a:xfrm>
            <a:off x="889437" y="1269228"/>
            <a:ext cx="10760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Future </a:t>
            </a:r>
            <a:r>
              <a:rPr lang="es-ES" b="1" dirty="0" err="1"/>
              <a:t>values</a:t>
            </a:r>
            <a:r>
              <a:rPr lang="es-ES" b="1" dirty="0"/>
              <a:t> </a:t>
            </a:r>
            <a:r>
              <a:rPr lang="es-ES" b="1" dirty="0" err="1"/>
              <a:t>of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time series:</a:t>
            </a:r>
            <a:r>
              <a:rPr lang="es-ES" dirty="0"/>
              <a:t> a </a:t>
            </a:r>
            <a:r>
              <a:rPr lang="es-ES" dirty="0" err="1"/>
              <a:t>random</a:t>
            </a:r>
            <a:r>
              <a:rPr lang="es-ES" dirty="0"/>
              <a:t> variable </a:t>
            </a:r>
            <a:r>
              <a:rPr lang="es-ES" dirty="0" err="1"/>
              <a:t>that</a:t>
            </a:r>
            <a:r>
              <a:rPr lang="es-ES" dirty="0"/>
              <a:t> has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yet</a:t>
            </a:r>
            <a:r>
              <a:rPr lang="es-ES" dirty="0"/>
              <a:t> </a:t>
            </a:r>
            <a:r>
              <a:rPr lang="es-ES" dirty="0" err="1"/>
              <a:t>been</a:t>
            </a:r>
            <a:r>
              <a:rPr lang="es-ES" dirty="0"/>
              <a:t> </a:t>
            </a:r>
            <a:r>
              <a:rPr lang="es-ES" dirty="0" err="1"/>
              <a:t>realized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C1611C-EE08-6018-61D1-D34AD21557D3}"/>
              </a:ext>
            </a:extLst>
          </p:cNvPr>
          <p:cNvSpPr txBox="1"/>
          <p:nvPr/>
        </p:nvSpPr>
        <p:spPr>
          <a:xfrm>
            <a:off x="902942" y="1641547"/>
            <a:ext cx="10760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Past</a:t>
            </a:r>
            <a:r>
              <a:rPr lang="es-ES" b="1" dirty="0"/>
              <a:t> </a:t>
            </a:r>
            <a:r>
              <a:rPr lang="es-ES" b="1" dirty="0" err="1"/>
              <a:t>values</a:t>
            </a:r>
            <a:r>
              <a:rPr lang="es-ES" b="1" dirty="0"/>
              <a:t> </a:t>
            </a:r>
            <a:r>
              <a:rPr lang="es-ES" b="1" dirty="0" err="1"/>
              <a:t>of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time series:</a:t>
            </a:r>
            <a:r>
              <a:rPr lang="es-ES" dirty="0"/>
              <a:t> </a:t>
            </a:r>
            <a:r>
              <a:rPr lang="es-ES" dirty="0" err="1"/>
              <a:t>realizations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a </a:t>
            </a:r>
            <a:r>
              <a:rPr lang="es-ES" dirty="0" err="1"/>
              <a:t>random</a:t>
            </a:r>
            <a:r>
              <a:rPr lang="es-ES" dirty="0"/>
              <a:t>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09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C8E762E-7B0E-40AD-B19C-B9995C1A67E0}"/>
              </a:ext>
            </a:extLst>
          </p:cNvPr>
          <p:cNvCxnSpPr>
            <a:cxnSpLocks/>
          </p:cNvCxnSpPr>
          <p:nvPr/>
        </p:nvCxnSpPr>
        <p:spPr>
          <a:xfrm flipV="1">
            <a:off x="5522506" y="2447204"/>
            <a:ext cx="0" cy="92024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EDD5BB1-72B3-4CF9-80A2-8955D8805834}"/>
              </a:ext>
            </a:extLst>
          </p:cNvPr>
          <p:cNvSpPr txBox="1"/>
          <p:nvPr/>
        </p:nvSpPr>
        <p:spPr>
          <a:xfrm>
            <a:off x="5515804" y="2163292"/>
            <a:ext cx="65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y</a:t>
            </a:r>
            <a:r>
              <a:rPr lang="es-ES" baseline="-25000" dirty="0">
                <a:solidFill>
                  <a:srgbClr val="FF0000"/>
                </a:solidFill>
              </a:rPr>
              <a:t>1</a:t>
            </a:r>
            <a:r>
              <a:rPr lang="es-E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18B0DB-69B6-4821-B446-9AD0193BC322}"/>
              </a:ext>
            </a:extLst>
          </p:cNvPr>
          <p:cNvGrpSpPr/>
          <p:nvPr/>
        </p:nvGrpSpPr>
        <p:grpSpPr>
          <a:xfrm>
            <a:off x="803306" y="652154"/>
            <a:ext cx="3806862" cy="5235460"/>
            <a:chOff x="420837" y="537375"/>
            <a:chExt cx="4762913" cy="3375953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3CB4347-1087-4955-B587-A3FBFA3D3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837" y="537375"/>
              <a:ext cx="4762913" cy="3375953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5C0E86D-E515-487E-8060-E2275366C077}"/>
                </a:ext>
              </a:extLst>
            </p:cNvPr>
            <p:cNvSpPr/>
            <p:nvPr/>
          </p:nvSpPr>
          <p:spPr>
            <a:xfrm>
              <a:off x="970384" y="537375"/>
              <a:ext cx="4086808" cy="9088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91303B-0B1F-4644-A9C3-BF4717739117}"/>
              </a:ext>
            </a:extLst>
          </p:cNvPr>
          <p:cNvCxnSpPr>
            <a:cxnSpLocks/>
          </p:cNvCxnSpPr>
          <p:nvPr/>
        </p:nvCxnSpPr>
        <p:spPr>
          <a:xfrm flipV="1">
            <a:off x="5070022" y="3367453"/>
            <a:ext cx="6353365" cy="6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3732D9-CC74-4FDB-BB96-507E6C886CC5}"/>
              </a:ext>
            </a:extLst>
          </p:cNvPr>
          <p:cNvCxnSpPr>
            <a:cxnSpLocks/>
          </p:cNvCxnSpPr>
          <p:nvPr/>
        </p:nvCxnSpPr>
        <p:spPr>
          <a:xfrm flipH="1" flipV="1">
            <a:off x="5070022" y="896544"/>
            <a:ext cx="15754" cy="5019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9072C3-3702-47A0-A8A5-2EE33E017951}"/>
              </a:ext>
            </a:extLst>
          </p:cNvPr>
          <p:cNvCxnSpPr>
            <a:cxnSpLocks/>
          </p:cNvCxnSpPr>
          <p:nvPr/>
        </p:nvCxnSpPr>
        <p:spPr>
          <a:xfrm>
            <a:off x="1838589" y="2431972"/>
            <a:ext cx="3723082" cy="15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E1EB4B7-A501-410C-BC41-A87504EFF016}"/>
              </a:ext>
            </a:extLst>
          </p:cNvPr>
          <p:cNvSpPr/>
          <p:nvPr/>
        </p:nvSpPr>
        <p:spPr>
          <a:xfrm flipH="1" flipV="1">
            <a:off x="1756681" y="2396913"/>
            <a:ext cx="91438" cy="9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7D1BA78-8BD1-438E-9C5A-4B797DBF6A39}"/>
              </a:ext>
            </a:extLst>
          </p:cNvPr>
          <p:cNvSpPr/>
          <p:nvPr/>
        </p:nvSpPr>
        <p:spPr>
          <a:xfrm>
            <a:off x="5481684" y="3328678"/>
            <a:ext cx="91842" cy="877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FAE2F-306B-497C-AB24-4AA4745F0140}"/>
              </a:ext>
            </a:extLst>
          </p:cNvPr>
          <p:cNvSpPr txBox="1"/>
          <p:nvPr/>
        </p:nvSpPr>
        <p:spPr>
          <a:xfrm>
            <a:off x="5134252" y="812637"/>
            <a:ext cx="3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D0EF8B-5C31-4BBF-BBF4-D9E9C228826C}"/>
              </a:ext>
            </a:extLst>
          </p:cNvPr>
          <p:cNvSpPr txBox="1"/>
          <p:nvPr/>
        </p:nvSpPr>
        <p:spPr>
          <a:xfrm>
            <a:off x="1099007" y="1331612"/>
            <a:ext cx="3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</a:t>
            </a:r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846C59C-0FFF-4AAD-B5EA-60166C406CC4}"/>
              </a:ext>
            </a:extLst>
          </p:cNvPr>
          <p:cNvSpPr/>
          <p:nvPr/>
        </p:nvSpPr>
        <p:spPr>
          <a:xfrm>
            <a:off x="5469937" y="2420091"/>
            <a:ext cx="91734" cy="877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2A65280-50E5-483B-A5B8-B528D924B2F9}"/>
              </a:ext>
            </a:extLst>
          </p:cNvPr>
          <p:cNvSpPr txBox="1"/>
          <p:nvPr/>
        </p:nvSpPr>
        <p:spPr>
          <a:xfrm>
            <a:off x="5510516" y="3298320"/>
            <a:ext cx="65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 = 1</a:t>
            </a:r>
            <a:r>
              <a:rPr lang="es-E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A1D5D06-B048-4524-A160-90015BA8C929}"/>
              </a:ext>
            </a:extLst>
          </p:cNvPr>
          <p:cNvSpPr/>
          <p:nvPr/>
        </p:nvSpPr>
        <p:spPr>
          <a:xfrm>
            <a:off x="6443941" y="3340860"/>
            <a:ext cx="91842" cy="877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43D8220-A88F-44AC-8533-411ADA11E9CB}"/>
              </a:ext>
            </a:extLst>
          </p:cNvPr>
          <p:cNvSpPr txBox="1"/>
          <p:nvPr/>
        </p:nvSpPr>
        <p:spPr>
          <a:xfrm>
            <a:off x="6472773" y="3305422"/>
            <a:ext cx="65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 = 2</a:t>
            </a:r>
            <a:r>
              <a:rPr lang="es-E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8DA9BA2-7B99-4C7F-A92B-7CE9361A5DDC}"/>
              </a:ext>
            </a:extLst>
          </p:cNvPr>
          <p:cNvCxnSpPr>
            <a:cxnSpLocks/>
          </p:cNvCxnSpPr>
          <p:nvPr/>
        </p:nvCxnSpPr>
        <p:spPr>
          <a:xfrm>
            <a:off x="3700130" y="3710315"/>
            <a:ext cx="278973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D22C1E3-28E7-4AB7-A5C3-C04868594A7F}"/>
              </a:ext>
            </a:extLst>
          </p:cNvPr>
          <p:cNvCxnSpPr>
            <a:cxnSpLocks/>
          </p:cNvCxnSpPr>
          <p:nvPr/>
        </p:nvCxnSpPr>
        <p:spPr>
          <a:xfrm flipV="1">
            <a:off x="6489259" y="3374131"/>
            <a:ext cx="0" cy="35243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A788D0F0-90F2-48F7-8664-3A1FCD4982EE}"/>
              </a:ext>
            </a:extLst>
          </p:cNvPr>
          <p:cNvSpPr/>
          <p:nvPr/>
        </p:nvSpPr>
        <p:spPr>
          <a:xfrm>
            <a:off x="6439587" y="3668341"/>
            <a:ext cx="91734" cy="877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33F4409-1B24-416B-BA63-DE113F03698D}"/>
              </a:ext>
            </a:extLst>
          </p:cNvPr>
          <p:cNvSpPr/>
          <p:nvPr/>
        </p:nvSpPr>
        <p:spPr>
          <a:xfrm>
            <a:off x="7406036" y="3330702"/>
            <a:ext cx="91842" cy="877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8050570-E232-4C2B-BA0F-315A3029FD1A}"/>
              </a:ext>
            </a:extLst>
          </p:cNvPr>
          <p:cNvSpPr txBox="1"/>
          <p:nvPr/>
        </p:nvSpPr>
        <p:spPr>
          <a:xfrm>
            <a:off x="7434868" y="3295264"/>
            <a:ext cx="65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 = 3</a:t>
            </a:r>
            <a:r>
              <a:rPr lang="es-E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35792A01-8633-46AE-B83D-688614CDEDD7}"/>
              </a:ext>
            </a:extLst>
          </p:cNvPr>
          <p:cNvSpPr/>
          <p:nvPr/>
        </p:nvSpPr>
        <p:spPr>
          <a:xfrm>
            <a:off x="8366591" y="3330702"/>
            <a:ext cx="91842" cy="877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2E9C816-CF12-4DE4-BA83-892E6BA52F2A}"/>
              </a:ext>
            </a:extLst>
          </p:cNvPr>
          <p:cNvSpPr txBox="1"/>
          <p:nvPr/>
        </p:nvSpPr>
        <p:spPr>
          <a:xfrm>
            <a:off x="8395423" y="3295264"/>
            <a:ext cx="65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 = 4</a:t>
            </a:r>
            <a:r>
              <a:rPr lang="es-E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D0136A4-03E3-4233-8764-EFC590544B3B}"/>
              </a:ext>
            </a:extLst>
          </p:cNvPr>
          <p:cNvCxnSpPr>
            <a:cxnSpLocks/>
          </p:cNvCxnSpPr>
          <p:nvPr/>
        </p:nvCxnSpPr>
        <p:spPr>
          <a:xfrm flipH="1" flipV="1">
            <a:off x="7443170" y="3093358"/>
            <a:ext cx="2184" cy="25222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60C2131-8338-4360-BB67-AFA5711B3B43}"/>
              </a:ext>
            </a:extLst>
          </p:cNvPr>
          <p:cNvCxnSpPr>
            <a:cxnSpLocks/>
          </p:cNvCxnSpPr>
          <p:nvPr/>
        </p:nvCxnSpPr>
        <p:spPr>
          <a:xfrm flipH="1">
            <a:off x="4002038" y="3129952"/>
            <a:ext cx="3425196" cy="73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03A0FA5A-65AB-4172-B44D-25E18B10F258}"/>
              </a:ext>
            </a:extLst>
          </p:cNvPr>
          <p:cNvSpPr/>
          <p:nvPr/>
        </p:nvSpPr>
        <p:spPr>
          <a:xfrm flipH="1" flipV="1">
            <a:off x="3654411" y="3664596"/>
            <a:ext cx="91438" cy="9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3FDFCCD4-3AA2-4F33-8942-FC5FC384DE0E}"/>
              </a:ext>
            </a:extLst>
          </p:cNvPr>
          <p:cNvSpPr/>
          <p:nvPr/>
        </p:nvSpPr>
        <p:spPr>
          <a:xfrm flipH="1" flipV="1">
            <a:off x="3952502" y="3098441"/>
            <a:ext cx="91438" cy="9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242003B5-B14E-4A62-934C-D100DB27C924}"/>
              </a:ext>
            </a:extLst>
          </p:cNvPr>
          <p:cNvSpPr/>
          <p:nvPr/>
        </p:nvSpPr>
        <p:spPr>
          <a:xfrm flipH="1" flipV="1">
            <a:off x="3129542" y="3837469"/>
            <a:ext cx="91438" cy="9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763104D-E1C7-4B88-816A-490608CA2194}"/>
              </a:ext>
            </a:extLst>
          </p:cNvPr>
          <p:cNvCxnSpPr>
            <a:cxnSpLocks/>
          </p:cNvCxnSpPr>
          <p:nvPr/>
        </p:nvCxnSpPr>
        <p:spPr>
          <a:xfrm flipH="1">
            <a:off x="3203134" y="3842846"/>
            <a:ext cx="5163457" cy="5050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76641A4-59B8-4EE7-9C5F-9BCC0F5FDB8F}"/>
              </a:ext>
            </a:extLst>
          </p:cNvPr>
          <p:cNvCxnSpPr>
            <a:cxnSpLocks/>
          </p:cNvCxnSpPr>
          <p:nvPr/>
        </p:nvCxnSpPr>
        <p:spPr>
          <a:xfrm flipV="1">
            <a:off x="8412512" y="3353820"/>
            <a:ext cx="0" cy="48364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358119B4-511D-4901-BBA5-4D700299D611}"/>
              </a:ext>
            </a:extLst>
          </p:cNvPr>
          <p:cNvSpPr/>
          <p:nvPr/>
        </p:nvSpPr>
        <p:spPr>
          <a:xfrm>
            <a:off x="7389335" y="3084076"/>
            <a:ext cx="91734" cy="877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C6C54B4-C300-430A-9146-3E720100C95A}"/>
              </a:ext>
            </a:extLst>
          </p:cNvPr>
          <p:cNvSpPr txBox="1"/>
          <p:nvPr/>
        </p:nvSpPr>
        <p:spPr>
          <a:xfrm>
            <a:off x="6466500" y="3483672"/>
            <a:ext cx="65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y</a:t>
            </a:r>
            <a:r>
              <a:rPr lang="es-ES" baseline="-25000" dirty="0">
                <a:solidFill>
                  <a:srgbClr val="FF0000"/>
                </a:solidFill>
              </a:rPr>
              <a:t>2</a:t>
            </a:r>
            <a:r>
              <a:rPr lang="es-E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A04B9F2-1361-4979-871F-433DB57E0072}"/>
              </a:ext>
            </a:extLst>
          </p:cNvPr>
          <p:cNvSpPr txBox="1"/>
          <p:nvPr/>
        </p:nvSpPr>
        <p:spPr>
          <a:xfrm>
            <a:off x="7416792" y="2854913"/>
            <a:ext cx="65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y</a:t>
            </a:r>
            <a:r>
              <a:rPr lang="es-ES" baseline="-25000" dirty="0">
                <a:solidFill>
                  <a:srgbClr val="FF0000"/>
                </a:solidFill>
              </a:rPr>
              <a:t>3</a:t>
            </a:r>
            <a:r>
              <a:rPr lang="es-E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5BF84B6-228E-44E2-9A5E-DDAC91A4D691}"/>
              </a:ext>
            </a:extLst>
          </p:cNvPr>
          <p:cNvSpPr txBox="1"/>
          <p:nvPr/>
        </p:nvSpPr>
        <p:spPr>
          <a:xfrm>
            <a:off x="8401961" y="3614079"/>
            <a:ext cx="65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y</a:t>
            </a:r>
            <a:r>
              <a:rPr lang="es-ES" baseline="-25000" dirty="0">
                <a:solidFill>
                  <a:srgbClr val="FF0000"/>
                </a:solidFill>
              </a:rPr>
              <a:t>4</a:t>
            </a:r>
            <a:r>
              <a:rPr lang="es-E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CE02B55-0112-4D2F-B0F1-174E07035A1B}"/>
              </a:ext>
            </a:extLst>
          </p:cNvPr>
          <p:cNvSpPr/>
          <p:nvPr/>
        </p:nvSpPr>
        <p:spPr>
          <a:xfrm>
            <a:off x="8361174" y="3790398"/>
            <a:ext cx="91734" cy="877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2B2CA23-6B35-4F3C-87EC-8A2273FE6D45}"/>
              </a:ext>
            </a:extLst>
          </p:cNvPr>
          <p:cNvSpPr txBox="1"/>
          <p:nvPr/>
        </p:nvSpPr>
        <p:spPr>
          <a:xfrm>
            <a:off x="11079617" y="3357234"/>
            <a:ext cx="3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</a:t>
            </a:r>
            <a:endParaRPr 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CE6ED5B-2ECE-438E-A97B-1650A5CF1AB9}"/>
              </a:ext>
            </a:extLst>
          </p:cNvPr>
          <p:cNvSpPr txBox="1"/>
          <p:nvPr/>
        </p:nvSpPr>
        <p:spPr>
          <a:xfrm>
            <a:off x="5285914" y="5850080"/>
            <a:ext cx="6853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 </a:t>
            </a:r>
            <a:r>
              <a:rPr lang="es-ES" dirty="0" err="1"/>
              <a:t>this</a:t>
            </a:r>
            <a:r>
              <a:rPr lang="es-ES" dirty="0"/>
              <a:t> particular time series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random</a:t>
            </a:r>
            <a:r>
              <a:rPr lang="es-ES" dirty="0"/>
              <a:t> variables are </a:t>
            </a:r>
            <a:r>
              <a:rPr lang="es-ES" dirty="0" err="1"/>
              <a:t>identically</a:t>
            </a:r>
            <a:r>
              <a:rPr lang="es-ES" dirty="0"/>
              <a:t> </a:t>
            </a:r>
            <a:r>
              <a:rPr lang="es-ES" dirty="0" err="1"/>
              <a:t>distributed</a:t>
            </a:r>
            <a:r>
              <a:rPr lang="es-ES" dirty="0"/>
              <a:t> (</a:t>
            </a:r>
            <a:r>
              <a:rPr lang="es-ES" dirty="0" err="1"/>
              <a:t>follow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distribution</a:t>
            </a:r>
            <a:r>
              <a:rPr lang="es-ES" dirty="0"/>
              <a:t>).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9E506-ED2F-4A33-81BC-9BC352EF60D7}"/>
              </a:ext>
            </a:extLst>
          </p:cNvPr>
          <p:cNvSpPr txBox="1"/>
          <p:nvPr/>
        </p:nvSpPr>
        <p:spPr>
          <a:xfrm>
            <a:off x="5176021" y="4499787"/>
            <a:ext cx="65437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Future </a:t>
            </a:r>
            <a:r>
              <a:rPr lang="es-ES" b="1" dirty="0" err="1"/>
              <a:t>values</a:t>
            </a:r>
            <a:r>
              <a:rPr lang="es-ES" b="1" dirty="0"/>
              <a:t> </a:t>
            </a:r>
            <a:r>
              <a:rPr lang="es-ES" b="1" dirty="0" err="1"/>
              <a:t>of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time series:</a:t>
            </a:r>
            <a:r>
              <a:rPr lang="es-ES" dirty="0"/>
              <a:t> </a:t>
            </a:r>
            <a:r>
              <a:rPr lang="es-ES" dirty="0" err="1"/>
              <a:t>random</a:t>
            </a:r>
            <a:r>
              <a:rPr lang="es-ES" dirty="0"/>
              <a:t> variables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yet</a:t>
            </a:r>
            <a:r>
              <a:rPr lang="es-ES" dirty="0"/>
              <a:t> </a:t>
            </a:r>
            <a:r>
              <a:rPr lang="es-ES" dirty="0" err="1"/>
              <a:t>been</a:t>
            </a:r>
            <a:r>
              <a:rPr lang="es-ES" dirty="0"/>
              <a:t> </a:t>
            </a:r>
            <a:r>
              <a:rPr lang="es-ES" dirty="0" err="1"/>
              <a:t>realized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Past</a:t>
            </a:r>
            <a:r>
              <a:rPr lang="es-ES" b="1" dirty="0"/>
              <a:t> </a:t>
            </a:r>
            <a:r>
              <a:rPr lang="es-ES" b="1" dirty="0" err="1"/>
              <a:t>values</a:t>
            </a:r>
            <a:r>
              <a:rPr lang="es-ES" b="1" dirty="0"/>
              <a:t> </a:t>
            </a:r>
            <a:r>
              <a:rPr lang="es-ES" b="1" dirty="0" err="1"/>
              <a:t>of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time series:</a:t>
            </a:r>
            <a:r>
              <a:rPr lang="es-ES" dirty="0"/>
              <a:t> </a:t>
            </a:r>
            <a:r>
              <a:rPr lang="es-ES" dirty="0" err="1"/>
              <a:t>random</a:t>
            </a:r>
            <a:r>
              <a:rPr lang="es-ES" dirty="0"/>
              <a:t> variables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been</a:t>
            </a:r>
            <a:r>
              <a:rPr lang="es-ES" dirty="0"/>
              <a:t> </a:t>
            </a:r>
            <a:r>
              <a:rPr lang="es-ES" dirty="0" err="1"/>
              <a:t>realized</a:t>
            </a:r>
            <a:endParaRPr lang="es-E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508409-5EBB-4681-920B-424DE3A038A3}"/>
              </a:ext>
            </a:extLst>
          </p:cNvPr>
          <p:cNvSpPr txBox="1"/>
          <p:nvPr/>
        </p:nvSpPr>
        <p:spPr>
          <a:xfrm>
            <a:off x="289560" y="240755"/>
            <a:ext cx="8275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err="1"/>
              <a:t>Example</a:t>
            </a:r>
            <a:r>
              <a:rPr lang="es-ES" sz="3000" b="1" dirty="0"/>
              <a:t>: </a:t>
            </a:r>
            <a:endParaRPr lang="en-US" sz="3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8B4AEB-4233-D36A-87E1-71A522D29308}"/>
              </a:ext>
            </a:extLst>
          </p:cNvPr>
          <p:cNvSpPr txBox="1"/>
          <p:nvPr/>
        </p:nvSpPr>
        <p:spPr>
          <a:xfrm>
            <a:off x="5618720" y="489092"/>
            <a:ext cx="67886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{ Y</a:t>
            </a:r>
            <a:r>
              <a:rPr lang="en-US" b="1" baseline="-25000" dirty="0"/>
              <a:t>1</a:t>
            </a:r>
            <a:r>
              <a:rPr lang="en-US" b="1" dirty="0"/>
              <a:t>, Y</a:t>
            </a:r>
            <a:r>
              <a:rPr lang="en-US" b="1" baseline="-25000" dirty="0"/>
              <a:t>2, </a:t>
            </a:r>
            <a:r>
              <a:rPr lang="en-US" b="1" dirty="0"/>
              <a:t>Y</a:t>
            </a:r>
            <a:r>
              <a:rPr lang="en-US" b="1" baseline="-25000" dirty="0"/>
              <a:t>3, </a:t>
            </a:r>
            <a:r>
              <a:rPr lang="en-US" b="1" dirty="0"/>
              <a:t>Y</a:t>
            </a:r>
            <a:r>
              <a:rPr lang="en-US" b="1" baseline="-25000" dirty="0"/>
              <a:t>4, </a:t>
            </a:r>
            <a:r>
              <a:rPr lang="en-US" b="1" dirty="0"/>
              <a:t>…, </a:t>
            </a:r>
            <a:r>
              <a:rPr lang="en-US" b="1" dirty="0" err="1"/>
              <a:t>Y</a:t>
            </a:r>
            <a:r>
              <a:rPr lang="en-US" b="1" baseline="-25000" dirty="0" err="1"/>
              <a:t>t</a:t>
            </a:r>
            <a:r>
              <a:rPr lang="en-US" b="1" dirty="0"/>
              <a:t> } are Independent and Identically Distributed (IID).</a:t>
            </a:r>
            <a:r>
              <a:rPr lang="en-US" dirty="0"/>
              <a:t> Specifically, they follow the same normal distribution</a:t>
            </a: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b="1" dirty="0"/>
              <a:t>{ y1, y2, y3, y4, …, </a:t>
            </a:r>
            <a:r>
              <a:rPr lang="en-US" b="1" dirty="0" err="1"/>
              <a:t>yt</a:t>
            </a:r>
            <a:r>
              <a:rPr lang="en-US" b="1" dirty="0"/>
              <a:t> } :</a:t>
            </a:r>
            <a:r>
              <a:rPr lang="en-US" dirty="0"/>
              <a:t> a specific outcome</a:t>
            </a:r>
            <a:endParaRPr lang="en-ES" b="1" dirty="0"/>
          </a:p>
        </p:txBody>
      </p:sp>
    </p:spTree>
    <p:extLst>
      <p:ext uri="{BB962C8B-B14F-4D97-AF65-F5344CB8AC3E}">
        <p14:creationId xmlns:p14="http://schemas.microsoft.com/office/powerpoint/2010/main" val="115515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36" grpId="0" animBg="1"/>
      <p:bldP spid="44" grpId="0" animBg="1"/>
      <p:bldP spid="6" grpId="0"/>
      <p:bldP spid="35" grpId="0"/>
      <p:bldP spid="68" grpId="0" animBg="1"/>
      <p:bldP spid="104" grpId="0"/>
      <p:bldP spid="105" grpId="0" animBg="1"/>
      <p:bldP spid="106" grpId="0"/>
      <p:bldP spid="114" grpId="0" animBg="1"/>
      <p:bldP spid="117" grpId="0" animBg="1"/>
      <p:bldP spid="118" grpId="0"/>
      <p:bldP spid="122" grpId="0" animBg="1"/>
      <p:bldP spid="123" grpId="0"/>
      <p:bldP spid="107" grpId="0" animBg="1"/>
      <p:bldP spid="132" grpId="0" animBg="1"/>
      <p:bldP spid="133" grpId="0" animBg="1"/>
      <p:bldP spid="139" grpId="0" animBg="1"/>
      <p:bldP spid="140" grpId="0"/>
      <p:bldP spid="141" grpId="0"/>
      <p:bldP spid="142" grpId="0"/>
      <p:bldP spid="143" grpId="0" animBg="1"/>
      <p:bldP spid="144" grpId="0"/>
      <p:bldP spid="146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858CB71-B2D1-4CF4-90AC-CA88AF005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03" y="294634"/>
            <a:ext cx="10031394" cy="62687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057327-4A64-45AE-8106-10751377794E}"/>
              </a:ext>
            </a:extLst>
          </p:cNvPr>
          <p:cNvSpPr txBox="1"/>
          <p:nvPr/>
        </p:nvSpPr>
        <p:spPr>
          <a:xfrm>
            <a:off x="9243929" y="2032000"/>
            <a:ext cx="17491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Time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21536B-8425-49A1-BBD1-7E34D37351FF}"/>
              </a:ext>
            </a:extLst>
          </p:cNvPr>
          <p:cNvSpPr txBox="1"/>
          <p:nvPr/>
        </p:nvSpPr>
        <p:spPr>
          <a:xfrm>
            <a:off x="9254089" y="5130800"/>
            <a:ext cx="17491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Time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F530E3-C9EF-4E21-8B51-750D8F54D0AA}"/>
              </a:ext>
            </a:extLst>
          </p:cNvPr>
          <p:cNvSpPr txBox="1"/>
          <p:nvPr/>
        </p:nvSpPr>
        <p:spPr>
          <a:xfrm>
            <a:off x="6013049" y="548640"/>
            <a:ext cx="32308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58C2CE-F4DF-48D8-BDE3-8B4322F105E4}"/>
              </a:ext>
            </a:extLst>
          </p:cNvPr>
          <p:cNvSpPr txBox="1"/>
          <p:nvPr/>
        </p:nvSpPr>
        <p:spPr>
          <a:xfrm>
            <a:off x="6013049" y="3701812"/>
            <a:ext cx="32308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8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0AECC10-5506-478D-8A84-10858D8C85D3}"/>
              </a:ext>
            </a:extLst>
          </p:cNvPr>
          <p:cNvSpPr txBox="1"/>
          <p:nvPr/>
        </p:nvSpPr>
        <p:spPr>
          <a:xfrm>
            <a:off x="289560" y="240755"/>
            <a:ext cx="8275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err="1"/>
              <a:t>Modelling</a:t>
            </a:r>
            <a:r>
              <a:rPr lang="es-ES" sz="3000" b="1" dirty="0"/>
              <a:t> Time Series as a </a:t>
            </a:r>
            <a:r>
              <a:rPr lang="es-ES" sz="3000" b="1" dirty="0" err="1"/>
              <a:t>Stochastic</a:t>
            </a:r>
            <a:r>
              <a:rPr lang="es-ES" sz="3000" b="1" dirty="0"/>
              <a:t> </a:t>
            </a:r>
            <a:r>
              <a:rPr lang="es-ES" sz="3000" b="1" dirty="0" err="1"/>
              <a:t>Process</a:t>
            </a:r>
            <a:endParaRPr lang="en-US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4F3ADD-0FF8-46CA-ABA5-49F0ED5406CB}"/>
              </a:ext>
            </a:extLst>
          </p:cNvPr>
          <p:cNvSpPr txBox="1"/>
          <p:nvPr/>
        </p:nvSpPr>
        <p:spPr>
          <a:xfrm>
            <a:off x="451413" y="1111174"/>
            <a:ext cx="11123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Stochastic</a:t>
            </a:r>
            <a:r>
              <a:rPr lang="es-ES" b="1" dirty="0"/>
              <a:t> vs </a:t>
            </a:r>
            <a:r>
              <a:rPr lang="es-ES" b="1" dirty="0" err="1"/>
              <a:t>Random</a:t>
            </a:r>
            <a:r>
              <a:rPr lang="es-ES" b="1" dirty="0"/>
              <a:t>:</a:t>
            </a:r>
            <a:r>
              <a:rPr lang="en-US" dirty="0"/>
              <a:t> these two words are </a:t>
            </a:r>
            <a:r>
              <a:rPr lang="en-US" u="sng" dirty="0"/>
              <a:t>many times used interchangeably</a:t>
            </a:r>
            <a:r>
              <a:rPr lang="en-US" dirty="0"/>
              <a:t>. However, it is normally the case that: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Random</a:t>
            </a:r>
            <a:r>
              <a:rPr lang="en-US" dirty="0"/>
              <a:t> is reserved to refer to </a:t>
            </a:r>
            <a:r>
              <a:rPr lang="en-US" u="sng" dirty="0"/>
              <a:t>random variables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Stochastic</a:t>
            </a:r>
            <a:r>
              <a:rPr lang="en-US" dirty="0"/>
              <a:t> is reserved to refer to </a:t>
            </a:r>
            <a:r>
              <a:rPr lang="en-US" u="sng" dirty="0"/>
              <a:t>processes</a:t>
            </a:r>
            <a:r>
              <a:rPr lang="en-US" dirty="0"/>
              <a:t> involving a </a:t>
            </a:r>
            <a:r>
              <a:rPr lang="en-US" u="sng" dirty="0"/>
              <a:t>family of random variables</a:t>
            </a:r>
            <a:r>
              <a:rPr lang="en-US" dirty="0"/>
              <a:t> indexed by a set. </a:t>
            </a:r>
            <a:r>
              <a:rPr lang="en-US" u="sng" dirty="0"/>
              <a:t>In the case of time series, indexed over time</a:t>
            </a:r>
            <a:r>
              <a:rPr lang="en-US" dirty="0"/>
              <a:t>.</a:t>
            </a:r>
          </a:p>
          <a:p>
            <a:endParaRPr lang="es-E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A0A20C-5685-472A-9B3E-D28ACFDBB7F0}"/>
              </a:ext>
            </a:extLst>
          </p:cNvPr>
          <p:cNvSpPr txBox="1"/>
          <p:nvPr/>
        </p:nvSpPr>
        <p:spPr>
          <a:xfrm>
            <a:off x="451412" y="3414207"/>
            <a:ext cx="111232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 </a:t>
            </a:r>
            <a:r>
              <a:rPr lang="es-ES" b="1" dirty="0" err="1"/>
              <a:t>our</a:t>
            </a:r>
            <a:r>
              <a:rPr lang="es-ES" b="1" dirty="0"/>
              <a:t> </a:t>
            </a:r>
            <a:r>
              <a:rPr lang="es-ES" b="1" dirty="0" err="1"/>
              <a:t>previous</a:t>
            </a:r>
            <a:r>
              <a:rPr lang="es-ES" b="1" dirty="0"/>
              <a:t> </a:t>
            </a:r>
            <a:r>
              <a:rPr lang="es-ES" b="1" dirty="0" err="1"/>
              <a:t>example</a:t>
            </a:r>
            <a:r>
              <a:rPr lang="es-ES" b="1" dirty="0"/>
              <a:t>:</a:t>
            </a:r>
            <a:endParaRPr lang="es-ES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 each value of time 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t</a:t>
            </a:r>
            <a:r>
              <a:rPr lang="en-US" baseline="-25000" dirty="0"/>
              <a:t>3</a:t>
            </a:r>
            <a:r>
              <a:rPr lang="en-US" dirty="0"/>
              <a:t>… we had a </a:t>
            </a:r>
            <a:r>
              <a:rPr lang="en-US" b="1" dirty="0"/>
              <a:t>random variable </a:t>
            </a: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2</a:t>
            </a:r>
            <a:r>
              <a:rPr lang="en-US" dirty="0"/>
              <a:t>, Y</a:t>
            </a:r>
            <a:r>
              <a:rPr lang="en-US" baseline="-25000" dirty="0"/>
              <a:t>3</a:t>
            </a:r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</a:t>
            </a:r>
            <a:r>
              <a:rPr lang="en-US" b="1" dirty="0">
                <a:solidFill>
                  <a:srgbClr val="FF0000"/>
                </a:solidFill>
              </a:rPr>
              <a:t>collection of random variables {</a:t>
            </a:r>
            <a:r>
              <a:rPr lang="en-US" b="1" dirty="0" err="1">
                <a:solidFill>
                  <a:srgbClr val="FF0000"/>
                </a:solidFill>
              </a:rPr>
              <a:t>Y</a:t>
            </a:r>
            <a:r>
              <a:rPr lang="en-US" baseline="-25000" dirty="0" err="1">
                <a:solidFill>
                  <a:srgbClr val="FF0000"/>
                </a:solidFill>
              </a:rPr>
              <a:t>t</a:t>
            </a:r>
            <a:r>
              <a:rPr lang="en-US" b="1" dirty="0">
                <a:solidFill>
                  <a:srgbClr val="FF0000"/>
                </a:solidFill>
              </a:rPr>
              <a:t>}</a:t>
            </a:r>
            <a:r>
              <a:rPr lang="en-US" b="1" dirty="0"/>
              <a:t> </a:t>
            </a:r>
            <a:r>
              <a:rPr lang="en-US" b="1" dirty="0">
                <a:solidFill>
                  <a:srgbClr val="0000FF"/>
                </a:solidFill>
              </a:rPr>
              <a:t>indexed by time</a:t>
            </a:r>
            <a:r>
              <a:rPr lang="en-US" dirty="0"/>
              <a:t> is a </a:t>
            </a:r>
            <a:r>
              <a:rPr lang="en-US" b="1" u="sng" dirty="0"/>
              <a:t>stochastic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specific outcome of the process is denoted by the collection of outcomes of </a:t>
            </a:r>
            <a:r>
              <a:rPr lang="en-US" b="1" dirty="0">
                <a:solidFill>
                  <a:srgbClr val="FF0000"/>
                </a:solidFill>
              </a:rPr>
              <a:t>{</a:t>
            </a:r>
            <a:r>
              <a:rPr lang="en-US" b="1" dirty="0" err="1">
                <a:solidFill>
                  <a:srgbClr val="FF0000"/>
                </a:solidFill>
              </a:rPr>
              <a:t>Y</a:t>
            </a:r>
            <a:r>
              <a:rPr lang="en-US" baseline="-25000" dirty="0" err="1">
                <a:solidFill>
                  <a:srgbClr val="FF0000"/>
                </a:solidFill>
              </a:rPr>
              <a:t>t</a:t>
            </a:r>
            <a:r>
              <a:rPr lang="en-US" b="1" dirty="0">
                <a:solidFill>
                  <a:srgbClr val="FF0000"/>
                </a:solidFill>
              </a:rPr>
              <a:t>}</a:t>
            </a:r>
            <a:r>
              <a:rPr lang="en-US" b="1" dirty="0"/>
              <a:t>  </a:t>
            </a:r>
            <a:r>
              <a:rPr lang="en-US" b="1" dirty="0">
                <a:sym typeface="Wingdings" pitchFamily="2" charset="2"/>
              </a:rPr>
              <a:t> </a:t>
            </a:r>
            <a:r>
              <a:rPr lang="en-US" dirty="0"/>
              <a:t>{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} (lowercase notation).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DAC0A3-63C7-4ABF-9F4D-F6DCFAAA2313}"/>
              </a:ext>
            </a:extLst>
          </p:cNvPr>
          <p:cNvSpPr txBox="1"/>
          <p:nvPr/>
        </p:nvSpPr>
        <p:spPr>
          <a:xfrm>
            <a:off x="451411" y="5263271"/>
            <a:ext cx="11123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NOTE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</a:t>
            </a:r>
            <a:r>
              <a:rPr lang="en-US" b="1" dirty="0"/>
              <a:t>different kinds of stochastic processes</a:t>
            </a:r>
            <a:r>
              <a:rPr lang="en-US" dirty="0"/>
              <a:t>. Time series are just one of the infinitely many stochastic processes we can think of.</a:t>
            </a:r>
          </a:p>
        </p:txBody>
      </p:sp>
    </p:spTree>
    <p:extLst>
      <p:ext uri="{BB962C8B-B14F-4D97-AF65-F5344CB8AC3E}">
        <p14:creationId xmlns:p14="http://schemas.microsoft.com/office/powerpoint/2010/main" val="340657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AACBA88-9974-448B-9967-6F19A19C7D2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52165" y="1630902"/>
            <a:ext cx="1465196" cy="2643624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5B4C14ED-F0BC-4C40-844B-A320F027494C}"/>
              </a:ext>
            </a:extLst>
          </p:cNvPr>
          <p:cNvSpPr txBox="1"/>
          <p:nvPr/>
        </p:nvSpPr>
        <p:spPr>
          <a:xfrm>
            <a:off x="2508200" y="4748219"/>
            <a:ext cx="560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t = 1 </a:t>
            </a:r>
            <a:endParaRPr lang="en-US" sz="1600" baseline="-25000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F391932-65CA-48E5-8507-4D650120633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0528" y="1879090"/>
            <a:ext cx="1465196" cy="2643624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9D1C853-7402-45A7-9173-9262273B3DF1}"/>
              </a:ext>
            </a:extLst>
          </p:cNvPr>
          <p:cNvCxnSpPr>
            <a:cxnSpLocks/>
          </p:cNvCxnSpPr>
          <p:nvPr/>
        </p:nvCxnSpPr>
        <p:spPr>
          <a:xfrm>
            <a:off x="5634204" y="2847939"/>
            <a:ext cx="0" cy="720786"/>
          </a:xfrm>
          <a:prstGeom prst="line">
            <a:avLst/>
          </a:prstGeom>
          <a:ln w="19050">
            <a:solidFill>
              <a:srgbClr val="00B05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EC881129-85C0-4AD5-99D3-FFDE06C35F4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3083" y="2041632"/>
            <a:ext cx="1465196" cy="26436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FF5119-A49C-45C0-AA00-B23850C02A63}"/>
              </a:ext>
            </a:extLst>
          </p:cNvPr>
          <p:cNvSpPr txBox="1"/>
          <p:nvPr/>
        </p:nvSpPr>
        <p:spPr>
          <a:xfrm>
            <a:off x="1292142" y="3165185"/>
            <a:ext cx="4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>
                <a:solidFill>
                  <a:srgbClr val="0070C0"/>
                </a:solidFill>
              </a:rPr>
              <a:t>μ</a:t>
            </a:r>
            <a:r>
              <a:rPr lang="es-ES" sz="1600" b="1" baseline="-25000" dirty="0">
                <a:solidFill>
                  <a:srgbClr val="0070C0"/>
                </a:solidFill>
              </a:rPr>
              <a:t>1</a:t>
            </a:r>
            <a:endParaRPr lang="en-US" sz="1600" baseline="-25000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91303B-0B1F-4644-A9C3-BF4717739117}"/>
              </a:ext>
            </a:extLst>
          </p:cNvPr>
          <p:cNvCxnSpPr>
            <a:cxnSpLocks/>
          </p:cNvCxnSpPr>
          <p:nvPr/>
        </p:nvCxnSpPr>
        <p:spPr>
          <a:xfrm>
            <a:off x="1130390" y="4771154"/>
            <a:ext cx="9931220" cy="45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3732D9-CC74-4FDB-BB96-507E6C886CC5}"/>
              </a:ext>
            </a:extLst>
          </p:cNvPr>
          <p:cNvCxnSpPr>
            <a:cxnSpLocks/>
          </p:cNvCxnSpPr>
          <p:nvPr/>
        </p:nvCxnSpPr>
        <p:spPr>
          <a:xfrm flipV="1">
            <a:off x="1130390" y="1012789"/>
            <a:ext cx="0" cy="3757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25ABD4-6DA8-4C44-82DE-3F0C753414DD}"/>
              </a:ext>
            </a:extLst>
          </p:cNvPr>
          <p:cNvCxnSpPr>
            <a:cxnSpLocks/>
          </p:cNvCxnSpPr>
          <p:nvPr/>
        </p:nvCxnSpPr>
        <p:spPr>
          <a:xfrm flipH="1">
            <a:off x="2779220" y="2954238"/>
            <a:ext cx="9778" cy="18102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63BF46-81B9-4CB9-B348-B8A480B70E77}"/>
              </a:ext>
            </a:extLst>
          </p:cNvPr>
          <p:cNvCxnSpPr>
            <a:cxnSpLocks/>
          </p:cNvCxnSpPr>
          <p:nvPr/>
        </p:nvCxnSpPr>
        <p:spPr>
          <a:xfrm>
            <a:off x="1976642" y="3004723"/>
            <a:ext cx="0" cy="720786"/>
          </a:xfrm>
          <a:prstGeom prst="line">
            <a:avLst/>
          </a:prstGeom>
          <a:ln w="19050">
            <a:solidFill>
              <a:srgbClr val="00B05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15B2F7D-E7F8-4E81-BF7F-4D36E6794B30}"/>
              </a:ext>
            </a:extLst>
          </p:cNvPr>
          <p:cNvSpPr/>
          <p:nvPr/>
        </p:nvSpPr>
        <p:spPr>
          <a:xfrm>
            <a:off x="6430501" y="4735773"/>
            <a:ext cx="91842" cy="877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4FA671-80AD-4B9D-84DA-06CC0D2B0A77}"/>
              </a:ext>
            </a:extLst>
          </p:cNvPr>
          <p:cNvSpPr txBox="1"/>
          <p:nvPr/>
        </p:nvSpPr>
        <p:spPr>
          <a:xfrm>
            <a:off x="1960646" y="3194167"/>
            <a:ext cx="4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>
                <a:solidFill>
                  <a:srgbClr val="00B050"/>
                </a:solidFill>
              </a:rPr>
              <a:t>σ</a:t>
            </a:r>
            <a:endParaRPr lang="en-US" sz="1600" baseline="-25000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392C81C-06E9-4408-85F3-77D9CC8C449E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4622387" y="3153059"/>
            <a:ext cx="478" cy="16409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620B57E-2673-4774-B567-2A495FDE0569}"/>
              </a:ext>
            </a:extLst>
          </p:cNvPr>
          <p:cNvSpPr txBox="1"/>
          <p:nvPr/>
        </p:nvSpPr>
        <p:spPr>
          <a:xfrm>
            <a:off x="3159417" y="2733009"/>
            <a:ext cx="4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>
                <a:solidFill>
                  <a:srgbClr val="0070C0"/>
                </a:solidFill>
              </a:rPr>
              <a:t>μ</a:t>
            </a:r>
            <a:r>
              <a:rPr lang="es-ES" sz="1600" b="1" baseline="-25000" dirty="0">
                <a:solidFill>
                  <a:srgbClr val="0070C0"/>
                </a:solidFill>
              </a:rPr>
              <a:t>2</a:t>
            </a:r>
            <a:endParaRPr lang="en-US" sz="1600" baseline="-25000" dirty="0">
              <a:solidFill>
                <a:srgbClr val="0070C0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5D3D26E-BA2B-4EA3-9391-289907833009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2058687" y="2949822"/>
            <a:ext cx="724851" cy="739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7403E0F-1B6E-4FB9-8C8F-A696FBCA2781}"/>
              </a:ext>
            </a:extLst>
          </p:cNvPr>
          <p:cNvSpPr/>
          <p:nvPr/>
        </p:nvSpPr>
        <p:spPr>
          <a:xfrm flipH="1" flipV="1">
            <a:off x="2058687" y="2905269"/>
            <a:ext cx="90584" cy="905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C23D170-ACBA-42D6-92EC-75644B94DD23}"/>
              </a:ext>
            </a:extLst>
          </p:cNvPr>
          <p:cNvCxnSpPr>
            <a:cxnSpLocks/>
          </p:cNvCxnSpPr>
          <p:nvPr/>
        </p:nvCxnSpPr>
        <p:spPr>
          <a:xfrm>
            <a:off x="3825724" y="2593993"/>
            <a:ext cx="0" cy="720786"/>
          </a:xfrm>
          <a:prstGeom prst="line">
            <a:avLst/>
          </a:prstGeom>
          <a:ln w="19050">
            <a:solidFill>
              <a:srgbClr val="00B05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E957FF0-7901-4BC6-B7AB-0AEF2B38004B}"/>
              </a:ext>
            </a:extLst>
          </p:cNvPr>
          <p:cNvSpPr txBox="1"/>
          <p:nvPr/>
        </p:nvSpPr>
        <p:spPr>
          <a:xfrm>
            <a:off x="5614322" y="3046675"/>
            <a:ext cx="4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>
                <a:solidFill>
                  <a:srgbClr val="00B050"/>
                </a:solidFill>
              </a:rPr>
              <a:t>σ</a:t>
            </a:r>
            <a:endParaRPr lang="en-US" sz="1600" baseline="-25000" dirty="0">
              <a:solidFill>
                <a:srgbClr val="00B05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39D4C8C-5AC8-4082-BB70-A685337260C2}"/>
              </a:ext>
            </a:extLst>
          </p:cNvPr>
          <p:cNvSpPr/>
          <p:nvPr/>
        </p:nvSpPr>
        <p:spPr>
          <a:xfrm flipH="1" flipV="1">
            <a:off x="2740423" y="4741689"/>
            <a:ext cx="90584" cy="905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F61C241-B156-4906-8E62-ECDE659B4BF9}"/>
              </a:ext>
            </a:extLst>
          </p:cNvPr>
          <p:cNvSpPr/>
          <p:nvPr/>
        </p:nvSpPr>
        <p:spPr>
          <a:xfrm flipH="1" flipV="1">
            <a:off x="4580785" y="4735773"/>
            <a:ext cx="90584" cy="905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06287B0-D66D-4CBB-9CCB-FB1C44DABE9E}"/>
              </a:ext>
            </a:extLst>
          </p:cNvPr>
          <p:cNvCxnSpPr>
            <a:cxnSpLocks/>
          </p:cNvCxnSpPr>
          <p:nvPr/>
        </p:nvCxnSpPr>
        <p:spPr>
          <a:xfrm>
            <a:off x="3487709" y="3178715"/>
            <a:ext cx="1122427" cy="15452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BE5672-EFB3-461E-B295-516464AC3DB5}"/>
              </a:ext>
            </a:extLst>
          </p:cNvPr>
          <p:cNvCxnSpPr>
            <a:cxnSpLocks/>
          </p:cNvCxnSpPr>
          <p:nvPr/>
        </p:nvCxnSpPr>
        <p:spPr>
          <a:xfrm>
            <a:off x="6477781" y="2798117"/>
            <a:ext cx="1" cy="19829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7290DA9-AC1C-4D6E-A573-29AC37736CF7}"/>
              </a:ext>
            </a:extLst>
          </p:cNvPr>
          <p:cNvSpPr txBox="1"/>
          <p:nvPr/>
        </p:nvSpPr>
        <p:spPr>
          <a:xfrm>
            <a:off x="4986015" y="2996033"/>
            <a:ext cx="4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>
                <a:solidFill>
                  <a:srgbClr val="0070C0"/>
                </a:solidFill>
              </a:rPr>
              <a:t>μ</a:t>
            </a:r>
            <a:r>
              <a:rPr lang="es-ES" sz="1600" b="1" baseline="-25000" dirty="0">
                <a:solidFill>
                  <a:srgbClr val="0070C0"/>
                </a:solidFill>
              </a:rPr>
              <a:t>3</a:t>
            </a:r>
            <a:endParaRPr lang="en-US" sz="1600" baseline="-25000" dirty="0">
              <a:solidFill>
                <a:srgbClr val="0070C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2755C81-52E7-4A76-BB40-4CBEEDF8DAE1}"/>
              </a:ext>
            </a:extLst>
          </p:cNvPr>
          <p:cNvSpPr/>
          <p:nvPr/>
        </p:nvSpPr>
        <p:spPr>
          <a:xfrm>
            <a:off x="8285488" y="4744563"/>
            <a:ext cx="91842" cy="877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D7668BF8-FE8C-4F6F-B2C8-317787F2280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3661" y="1476305"/>
            <a:ext cx="1465196" cy="2643624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E718D95-433D-425F-903B-A4BEC450A4E7}"/>
              </a:ext>
            </a:extLst>
          </p:cNvPr>
          <p:cNvSpPr txBox="1"/>
          <p:nvPr/>
        </p:nvSpPr>
        <p:spPr>
          <a:xfrm>
            <a:off x="6885718" y="2614160"/>
            <a:ext cx="4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>
                <a:solidFill>
                  <a:srgbClr val="0070C0"/>
                </a:solidFill>
              </a:rPr>
              <a:t>μ</a:t>
            </a:r>
            <a:r>
              <a:rPr lang="es-ES" sz="1600" b="1" baseline="-25000" dirty="0">
                <a:solidFill>
                  <a:srgbClr val="0070C0"/>
                </a:solidFill>
              </a:rPr>
              <a:t>4</a:t>
            </a:r>
            <a:endParaRPr lang="en-US" sz="1600" baseline="-25000" dirty="0">
              <a:solidFill>
                <a:srgbClr val="0070C0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36A7C9-A29B-4786-BC57-FCC431159E16}"/>
              </a:ext>
            </a:extLst>
          </p:cNvPr>
          <p:cNvCxnSpPr>
            <a:cxnSpLocks/>
          </p:cNvCxnSpPr>
          <p:nvPr/>
        </p:nvCxnSpPr>
        <p:spPr>
          <a:xfrm>
            <a:off x="7513717" y="2430104"/>
            <a:ext cx="0" cy="720786"/>
          </a:xfrm>
          <a:prstGeom prst="line">
            <a:avLst/>
          </a:prstGeom>
          <a:ln w="19050">
            <a:solidFill>
              <a:srgbClr val="00B05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2D6A5ED-F01F-48A4-8A67-5A65C48ACAA3}"/>
              </a:ext>
            </a:extLst>
          </p:cNvPr>
          <p:cNvSpPr txBox="1"/>
          <p:nvPr/>
        </p:nvSpPr>
        <p:spPr>
          <a:xfrm>
            <a:off x="7493835" y="2628840"/>
            <a:ext cx="4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>
                <a:solidFill>
                  <a:srgbClr val="00B050"/>
                </a:solidFill>
              </a:rPr>
              <a:t>σ</a:t>
            </a:r>
            <a:endParaRPr lang="en-US" sz="1600" baseline="-25000" dirty="0">
              <a:solidFill>
                <a:srgbClr val="00B05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F9D8D53-FC60-4A6A-B5F3-F5DFE47729F8}"/>
              </a:ext>
            </a:extLst>
          </p:cNvPr>
          <p:cNvSpPr/>
          <p:nvPr/>
        </p:nvSpPr>
        <p:spPr>
          <a:xfrm flipH="1" flipV="1">
            <a:off x="3437624" y="3132988"/>
            <a:ext cx="90584" cy="905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A519FCB-C88A-4819-A19E-F8B3B3964AC0}"/>
              </a:ext>
            </a:extLst>
          </p:cNvPr>
          <p:cNvCxnSpPr>
            <a:cxnSpLocks/>
          </p:cNvCxnSpPr>
          <p:nvPr/>
        </p:nvCxnSpPr>
        <p:spPr>
          <a:xfrm>
            <a:off x="5713126" y="2804801"/>
            <a:ext cx="764655" cy="6364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6FC5E7F-A652-4186-AC1E-992C5E7D89F0}"/>
              </a:ext>
            </a:extLst>
          </p:cNvPr>
          <p:cNvSpPr/>
          <p:nvPr/>
        </p:nvSpPr>
        <p:spPr>
          <a:xfrm flipH="1" flipV="1">
            <a:off x="5661499" y="2752825"/>
            <a:ext cx="90584" cy="905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E0B9C2D-0795-4766-9409-84AD63C31B95}"/>
              </a:ext>
            </a:extLst>
          </p:cNvPr>
          <p:cNvSpPr/>
          <p:nvPr/>
        </p:nvSpPr>
        <p:spPr>
          <a:xfrm flipH="1" flipV="1">
            <a:off x="6426927" y="2764129"/>
            <a:ext cx="90584" cy="905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F8DC593-B82B-4855-BB80-FAE771DA01F6}"/>
              </a:ext>
            </a:extLst>
          </p:cNvPr>
          <p:cNvSpPr/>
          <p:nvPr/>
        </p:nvSpPr>
        <p:spPr>
          <a:xfrm flipH="1" flipV="1">
            <a:off x="4577573" y="3153059"/>
            <a:ext cx="90584" cy="905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4E7D37A-7022-428A-A275-93DA74EA881C}"/>
              </a:ext>
            </a:extLst>
          </p:cNvPr>
          <p:cNvSpPr/>
          <p:nvPr/>
        </p:nvSpPr>
        <p:spPr>
          <a:xfrm flipH="1" flipV="1">
            <a:off x="2744228" y="2898841"/>
            <a:ext cx="90584" cy="905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B2FE47D-B08E-483E-AD42-80D0ED09CBEF}"/>
              </a:ext>
            </a:extLst>
          </p:cNvPr>
          <p:cNvSpPr txBox="1"/>
          <p:nvPr/>
        </p:nvSpPr>
        <p:spPr>
          <a:xfrm>
            <a:off x="2678040" y="2589541"/>
            <a:ext cx="4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0000"/>
                </a:solidFill>
              </a:rPr>
              <a:t>y</a:t>
            </a:r>
            <a:r>
              <a:rPr lang="es-ES" sz="1600" b="1" baseline="-25000" dirty="0">
                <a:solidFill>
                  <a:srgbClr val="FF0000"/>
                </a:solidFill>
              </a:rPr>
              <a:t>1</a:t>
            </a:r>
            <a:endParaRPr lang="en-US" sz="1600" baseline="-25000" dirty="0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46458B-6FC6-48CE-8F9B-B0643E506619}"/>
              </a:ext>
            </a:extLst>
          </p:cNvPr>
          <p:cNvSpPr txBox="1"/>
          <p:nvPr/>
        </p:nvSpPr>
        <p:spPr>
          <a:xfrm>
            <a:off x="4499809" y="2811165"/>
            <a:ext cx="4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0000"/>
                </a:solidFill>
              </a:rPr>
              <a:t>y</a:t>
            </a:r>
            <a:r>
              <a:rPr lang="es-ES" sz="1600" b="1" baseline="-25000" dirty="0">
                <a:solidFill>
                  <a:srgbClr val="FF0000"/>
                </a:solidFill>
              </a:rPr>
              <a:t>2</a:t>
            </a:r>
            <a:endParaRPr lang="en-US" sz="1600" baseline="-25000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54EC44-0504-46E6-B434-6945C54196D2}"/>
              </a:ext>
            </a:extLst>
          </p:cNvPr>
          <p:cNvSpPr txBox="1"/>
          <p:nvPr/>
        </p:nvSpPr>
        <p:spPr>
          <a:xfrm>
            <a:off x="6343628" y="2436917"/>
            <a:ext cx="4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0000"/>
                </a:solidFill>
              </a:rPr>
              <a:t>y</a:t>
            </a:r>
            <a:r>
              <a:rPr lang="es-ES" sz="1600" b="1" baseline="-25000" dirty="0">
                <a:solidFill>
                  <a:srgbClr val="FF0000"/>
                </a:solidFill>
              </a:rPr>
              <a:t>3</a:t>
            </a:r>
            <a:endParaRPr lang="en-US" sz="1600" baseline="-25000" dirty="0">
              <a:solidFill>
                <a:srgbClr val="FF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D064C7-AB2C-4ED1-A771-601352E36D67}"/>
              </a:ext>
            </a:extLst>
          </p:cNvPr>
          <p:cNvSpPr txBox="1"/>
          <p:nvPr/>
        </p:nvSpPr>
        <p:spPr>
          <a:xfrm>
            <a:off x="4357346" y="4771154"/>
            <a:ext cx="560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t = 2 </a:t>
            </a:r>
            <a:endParaRPr lang="en-US" sz="1600" baseline="-25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21EA466-F742-4986-AF53-AD263A16ADE3}"/>
              </a:ext>
            </a:extLst>
          </p:cNvPr>
          <p:cNvSpPr txBox="1"/>
          <p:nvPr/>
        </p:nvSpPr>
        <p:spPr>
          <a:xfrm>
            <a:off x="6208894" y="4779628"/>
            <a:ext cx="560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t = 3 </a:t>
            </a:r>
            <a:endParaRPr lang="en-US" sz="1600" baseline="-25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0A34D26-73B2-4514-965D-18378A410CFE}"/>
              </a:ext>
            </a:extLst>
          </p:cNvPr>
          <p:cNvSpPr txBox="1"/>
          <p:nvPr/>
        </p:nvSpPr>
        <p:spPr>
          <a:xfrm>
            <a:off x="8060442" y="4809414"/>
            <a:ext cx="560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t = 4 </a:t>
            </a:r>
            <a:endParaRPr lang="en-US" sz="1600" baseline="-25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D77D402-2CF9-4B14-9A03-10C059569661}"/>
              </a:ext>
            </a:extLst>
          </p:cNvPr>
          <p:cNvSpPr txBox="1"/>
          <p:nvPr/>
        </p:nvSpPr>
        <p:spPr>
          <a:xfrm>
            <a:off x="10781537" y="4816873"/>
            <a:ext cx="560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t</a:t>
            </a:r>
            <a:endParaRPr lang="en-US" sz="1600" baseline="-25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991AB43-1BF5-4C42-B321-B0D15A8CED7F}"/>
              </a:ext>
            </a:extLst>
          </p:cNvPr>
          <p:cNvSpPr txBox="1"/>
          <p:nvPr/>
        </p:nvSpPr>
        <p:spPr>
          <a:xfrm>
            <a:off x="773417" y="1020777"/>
            <a:ext cx="560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y</a:t>
            </a:r>
            <a:endParaRPr lang="en-US" sz="1600" baseline="-25000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8432162-3103-4EC0-9FA9-DAEA179F0994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792400" y="2950561"/>
            <a:ext cx="359765" cy="2153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52498B1-8865-47C9-BC7D-9B4BBB43E22A}"/>
              </a:ext>
            </a:extLst>
          </p:cNvPr>
          <p:cNvSpPr txBox="1"/>
          <p:nvPr/>
        </p:nvSpPr>
        <p:spPr>
          <a:xfrm>
            <a:off x="3804164" y="2769947"/>
            <a:ext cx="4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>
                <a:solidFill>
                  <a:srgbClr val="00B050"/>
                </a:solidFill>
              </a:rPr>
              <a:t>σ</a:t>
            </a:r>
            <a:endParaRPr lang="en-US" sz="1600" baseline="-25000" dirty="0">
              <a:solidFill>
                <a:srgbClr val="00B050"/>
              </a:solidFill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FE4646C-98C4-418E-AEAC-E4A551B53259}"/>
              </a:ext>
            </a:extLst>
          </p:cNvPr>
          <p:cNvCxnSpPr>
            <a:cxnSpLocks/>
          </p:cNvCxnSpPr>
          <p:nvPr/>
        </p:nvCxnSpPr>
        <p:spPr>
          <a:xfrm>
            <a:off x="4637419" y="3192014"/>
            <a:ext cx="359765" cy="2153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94FAA37-9081-4CE5-AA80-4843B75C946F}"/>
              </a:ext>
            </a:extLst>
          </p:cNvPr>
          <p:cNvCxnSpPr>
            <a:cxnSpLocks/>
          </p:cNvCxnSpPr>
          <p:nvPr/>
        </p:nvCxnSpPr>
        <p:spPr>
          <a:xfrm>
            <a:off x="6493895" y="2811165"/>
            <a:ext cx="359765" cy="2153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879AB7A-0DA7-435B-968B-995560AA9D45}"/>
              </a:ext>
            </a:extLst>
          </p:cNvPr>
          <p:cNvCxnSpPr>
            <a:cxnSpLocks/>
          </p:cNvCxnSpPr>
          <p:nvPr/>
        </p:nvCxnSpPr>
        <p:spPr>
          <a:xfrm>
            <a:off x="8318857" y="2666352"/>
            <a:ext cx="9741" cy="20542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8A33D02-1116-4745-92E2-61AA674D4AF1}"/>
              </a:ext>
            </a:extLst>
          </p:cNvPr>
          <p:cNvCxnSpPr>
            <a:cxnSpLocks/>
          </p:cNvCxnSpPr>
          <p:nvPr/>
        </p:nvCxnSpPr>
        <p:spPr>
          <a:xfrm>
            <a:off x="6968167" y="2681752"/>
            <a:ext cx="1350690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590D0D0-F740-4638-8C9A-2D17F367D49F}"/>
              </a:ext>
            </a:extLst>
          </p:cNvPr>
          <p:cNvSpPr/>
          <p:nvPr/>
        </p:nvSpPr>
        <p:spPr>
          <a:xfrm flipH="1" flipV="1">
            <a:off x="6910136" y="2636460"/>
            <a:ext cx="90584" cy="905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9C159-5C89-417E-9B76-38F901059CA3}"/>
              </a:ext>
            </a:extLst>
          </p:cNvPr>
          <p:cNvSpPr txBox="1"/>
          <p:nvPr/>
        </p:nvSpPr>
        <p:spPr>
          <a:xfrm>
            <a:off x="8285488" y="2344765"/>
            <a:ext cx="4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0000"/>
                </a:solidFill>
              </a:rPr>
              <a:t>y</a:t>
            </a:r>
            <a:r>
              <a:rPr lang="es-ES" sz="1600" b="1" baseline="-25000" dirty="0">
                <a:solidFill>
                  <a:srgbClr val="FF0000"/>
                </a:solidFill>
              </a:rPr>
              <a:t>4</a:t>
            </a:r>
            <a:endParaRPr lang="en-US" sz="1600" baseline="-25000" dirty="0">
              <a:solidFill>
                <a:srgbClr val="FF0000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365B5B6-BAC5-4500-A6DB-83E99D0A4B76}"/>
              </a:ext>
            </a:extLst>
          </p:cNvPr>
          <p:cNvSpPr/>
          <p:nvPr/>
        </p:nvSpPr>
        <p:spPr>
          <a:xfrm flipH="1" flipV="1">
            <a:off x="8271238" y="2631360"/>
            <a:ext cx="90584" cy="905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8F08C1F-AB8C-40CF-A1A5-1E6051BE526C}"/>
              </a:ext>
            </a:extLst>
          </p:cNvPr>
          <p:cNvSpPr txBox="1"/>
          <p:nvPr/>
        </p:nvSpPr>
        <p:spPr>
          <a:xfrm>
            <a:off x="289560" y="240755"/>
            <a:ext cx="8275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/>
              <a:t>Time series, </a:t>
            </a:r>
            <a:r>
              <a:rPr lang="es-ES" sz="3000" b="1" dirty="0" err="1"/>
              <a:t>correlation</a:t>
            </a:r>
            <a:r>
              <a:rPr lang="es-ES" sz="3000" b="1" dirty="0"/>
              <a:t> and </a:t>
            </a:r>
            <a:r>
              <a:rPr lang="es-ES" sz="3000" b="1" dirty="0" err="1"/>
              <a:t>independence</a:t>
            </a:r>
            <a:endParaRPr lang="en-US" sz="30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BD73D25-038D-4094-A6B4-01BB817001B8}"/>
              </a:ext>
            </a:extLst>
          </p:cNvPr>
          <p:cNvSpPr txBox="1"/>
          <p:nvPr/>
        </p:nvSpPr>
        <p:spPr>
          <a:xfrm>
            <a:off x="647258" y="5343574"/>
            <a:ext cx="111232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Since</a:t>
            </a:r>
            <a:r>
              <a:rPr lang="es-ES" dirty="0"/>
              <a:t> </a:t>
            </a:r>
            <a:r>
              <a:rPr lang="es-ES" b="1" dirty="0" err="1"/>
              <a:t>past</a:t>
            </a:r>
            <a:r>
              <a:rPr lang="es-ES" b="1" dirty="0"/>
              <a:t> </a:t>
            </a:r>
            <a:r>
              <a:rPr lang="es-ES" b="1" dirty="0" err="1"/>
              <a:t>events</a:t>
            </a:r>
            <a:r>
              <a:rPr lang="es-ES" dirty="0"/>
              <a:t> </a:t>
            </a:r>
            <a:r>
              <a:rPr lang="es-ES" dirty="0" err="1"/>
              <a:t>tend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b="1" dirty="0" err="1"/>
              <a:t>influence</a:t>
            </a:r>
            <a:r>
              <a:rPr lang="es-ES" b="1" dirty="0"/>
              <a:t> future </a:t>
            </a:r>
            <a:r>
              <a:rPr lang="es-ES" b="1" dirty="0" err="1"/>
              <a:t>events</a:t>
            </a:r>
            <a:r>
              <a:rPr lang="es-ES" dirty="0"/>
              <a:t>,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u="sng" dirty="0" err="1"/>
              <a:t>correlation</a:t>
            </a:r>
            <a:r>
              <a:rPr lang="es-ES" u="sng" dirty="0"/>
              <a:t> </a:t>
            </a:r>
            <a:r>
              <a:rPr lang="es-ES" u="sng" dirty="0" err="1"/>
              <a:t>between</a:t>
            </a:r>
            <a:r>
              <a:rPr lang="es-ES" u="sng" dirty="0"/>
              <a:t> </a:t>
            </a:r>
            <a:r>
              <a:rPr lang="es-ES" u="sng" dirty="0" err="1"/>
              <a:t>the</a:t>
            </a:r>
            <a:r>
              <a:rPr lang="es-ES" u="sng" dirty="0"/>
              <a:t> </a:t>
            </a:r>
            <a:r>
              <a:rPr lang="es-ES" u="sng" dirty="0" err="1"/>
              <a:t>values</a:t>
            </a:r>
            <a:r>
              <a:rPr lang="es-ES" u="sng" dirty="0"/>
              <a:t> </a:t>
            </a:r>
            <a:r>
              <a:rPr lang="es-ES" u="sng" dirty="0" err="1"/>
              <a:t>of</a:t>
            </a:r>
            <a:r>
              <a:rPr lang="es-ES" u="sng" dirty="0"/>
              <a:t> </a:t>
            </a:r>
            <a:r>
              <a:rPr lang="es-ES" u="sng" dirty="0" err="1"/>
              <a:t>the</a:t>
            </a:r>
            <a:r>
              <a:rPr lang="es-ES" u="sng" dirty="0"/>
              <a:t> time series at </a:t>
            </a:r>
            <a:r>
              <a:rPr lang="es-ES" u="sng" dirty="0" err="1"/>
              <a:t>different</a:t>
            </a:r>
            <a:r>
              <a:rPr lang="es-ES" u="sng" dirty="0"/>
              <a:t> </a:t>
            </a:r>
            <a:r>
              <a:rPr lang="es-ES" u="sng" dirty="0" err="1"/>
              <a:t>points</a:t>
            </a:r>
            <a:r>
              <a:rPr lang="es-ES" u="sng" dirty="0"/>
              <a:t> in time</a:t>
            </a:r>
            <a:r>
              <a:rPr lang="es-ES" dirty="0"/>
              <a:t>.</a:t>
            </a:r>
          </a:p>
          <a:p>
            <a:endParaRPr lang="es-ES" sz="9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C8FEC19-DC59-436A-9D35-F5194316DABD}"/>
              </a:ext>
            </a:extLst>
          </p:cNvPr>
          <p:cNvSpPr txBox="1"/>
          <p:nvPr/>
        </p:nvSpPr>
        <p:spPr>
          <a:xfrm>
            <a:off x="647258" y="6062764"/>
            <a:ext cx="111232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random</a:t>
            </a:r>
            <a:r>
              <a:rPr lang="es-ES" b="1" dirty="0"/>
              <a:t> variables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b="1" dirty="0"/>
              <a:t>time series </a:t>
            </a:r>
            <a:r>
              <a:rPr lang="es-ES" b="1" dirty="0" err="1"/>
              <a:t>process</a:t>
            </a:r>
            <a:r>
              <a:rPr lang="es-ES" dirty="0"/>
              <a:t> are </a:t>
            </a:r>
            <a:r>
              <a:rPr lang="es-ES" b="1" dirty="0"/>
              <a:t>in general </a:t>
            </a:r>
            <a:r>
              <a:rPr lang="es-ES" b="1" dirty="0" err="1"/>
              <a:t>correlated</a:t>
            </a:r>
            <a:r>
              <a:rPr lang="es-ES" b="1" dirty="0"/>
              <a:t> </a:t>
            </a:r>
            <a:r>
              <a:rPr lang="es-ES" dirty="0"/>
              <a:t>(and </a:t>
            </a:r>
            <a:r>
              <a:rPr lang="es-ES" dirty="0" err="1"/>
              <a:t>therefore</a:t>
            </a:r>
            <a:r>
              <a:rPr lang="es-ES" dirty="0"/>
              <a:t> </a:t>
            </a:r>
            <a:r>
              <a:rPr lang="es-ES" u="sng" dirty="0"/>
              <a:t>NOT </a:t>
            </a:r>
            <a:r>
              <a:rPr lang="es-ES" u="sng" dirty="0" err="1"/>
              <a:t>independent</a:t>
            </a:r>
            <a:r>
              <a:rPr lang="es-ES" dirty="0"/>
              <a:t>).</a:t>
            </a:r>
            <a:endParaRPr lang="en-US" b="1" dirty="0"/>
          </a:p>
          <a:p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288827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20" grpId="0"/>
      <p:bldP spid="30" grpId="0" animBg="1"/>
      <p:bldP spid="45" grpId="0"/>
      <p:bldP spid="52" grpId="0"/>
      <p:bldP spid="18" grpId="0" animBg="1"/>
      <p:bldP spid="33" grpId="0"/>
      <p:bldP spid="36" grpId="0" animBg="1"/>
      <p:bldP spid="37" grpId="0" animBg="1"/>
      <p:bldP spid="55" grpId="0"/>
      <p:bldP spid="65" grpId="0" animBg="1"/>
      <p:bldP spid="67" grpId="0"/>
      <p:bldP spid="69" grpId="0"/>
      <p:bldP spid="34" grpId="0" animBg="1"/>
      <p:bldP spid="53" grpId="0" animBg="1"/>
      <p:bldP spid="78" grpId="0" animBg="1"/>
      <p:bldP spid="79" grpId="0" animBg="1"/>
      <p:bldP spid="81" grpId="0" animBg="1"/>
      <p:bldP spid="82" grpId="0"/>
      <p:bldP spid="83" grpId="0"/>
      <p:bldP spid="84" grpId="0"/>
      <p:bldP spid="86" grpId="0"/>
      <p:bldP spid="87" grpId="0"/>
      <p:bldP spid="88" grpId="0"/>
      <p:bldP spid="95" grpId="0"/>
      <p:bldP spid="100" grpId="0" animBg="1"/>
      <p:bldP spid="107" grpId="0"/>
      <p:bldP spid="108" grpId="0" animBg="1"/>
      <p:bldP spid="110" grpId="0"/>
      <p:bldP spid="1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5E7949-E301-4295-B109-728CC6904781}"/>
              </a:ext>
            </a:extLst>
          </p:cNvPr>
          <p:cNvSpPr txBox="1"/>
          <p:nvPr/>
        </p:nvSpPr>
        <p:spPr>
          <a:xfrm>
            <a:off x="1064871" y="555585"/>
            <a:ext cx="10289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/>
              <a:t>Key </a:t>
            </a:r>
            <a:r>
              <a:rPr lang="es-ES" sz="3000" b="1" dirty="0" err="1"/>
              <a:t>takeway</a:t>
            </a:r>
            <a:r>
              <a:rPr lang="es-ES" sz="3000" b="1" dirty="0"/>
              <a:t> 1</a:t>
            </a:r>
          </a:p>
          <a:p>
            <a:endParaRPr lang="es-ES" dirty="0"/>
          </a:p>
          <a:p>
            <a:r>
              <a:rPr lang="es-ES" b="1" dirty="0"/>
              <a:t>Time series </a:t>
            </a:r>
            <a:r>
              <a:rPr lang="es-ES" dirty="0"/>
              <a:t>as </a:t>
            </a:r>
            <a:r>
              <a:rPr lang="es-ES" b="1" dirty="0" err="1"/>
              <a:t>stochastic</a:t>
            </a:r>
            <a:r>
              <a:rPr lang="es-ES" b="1" dirty="0"/>
              <a:t> </a:t>
            </a:r>
            <a:r>
              <a:rPr lang="es-ES" b="1" dirty="0" err="1"/>
              <a:t>processes</a:t>
            </a:r>
            <a:r>
              <a:rPr lang="es-ES" b="1" dirty="0"/>
              <a:t> </a:t>
            </a:r>
            <a:r>
              <a:rPr lang="es-ES" dirty="0"/>
              <a:t>(a </a:t>
            </a:r>
            <a:r>
              <a:rPr lang="es-ES" b="1" dirty="0" err="1">
                <a:solidFill>
                  <a:srgbClr val="FF0000"/>
                </a:solidFill>
              </a:rPr>
              <a:t>collection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of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random</a:t>
            </a:r>
            <a:r>
              <a:rPr lang="es-ES" b="1" dirty="0">
                <a:solidFill>
                  <a:srgbClr val="FF0000"/>
                </a:solidFill>
              </a:rPr>
              <a:t> variables</a:t>
            </a:r>
            <a:r>
              <a:rPr lang="es-ES" b="1" dirty="0"/>
              <a:t> </a:t>
            </a:r>
            <a:r>
              <a:rPr lang="es-ES" b="1" dirty="0" err="1">
                <a:solidFill>
                  <a:schemeClr val="accent1"/>
                </a:solidFill>
              </a:rPr>
              <a:t>indexed</a:t>
            </a:r>
            <a:r>
              <a:rPr lang="es-ES" b="1" dirty="0">
                <a:solidFill>
                  <a:schemeClr val="accent1"/>
                </a:solidFill>
              </a:rPr>
              <a:t> </a:t>
            </a:r>
            <a:r>
              <a:rPr lang="es-ES" b="1" dirty="0" err="1">
                <a:solidFill>
                  <a:schemeClr val="accent1"/>
                </a:solidFill>
              </a:rPr>
              <a:t>over</a:t>
            </a:r>
            <a:r>
              <a:rPr lang="es-ES" b="1" dirty="0">
                <a:solidFill>
                  <a:schemeClr val="accent1"/>
                </a:solidFill>
              </a:rPr>
              <a:t> time</a:t>
            </a:r>
            <a:r>
              <a:rPr lang="es-ES" dirty="0"/>
              <a:t>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6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1" dirty="0" err="1"/>
              <a:t>Process</a:t>
            </a:r>
            <a:r>
              <a:rPr lang="es-ES" b="1" dirty="0"/>
              <a:t> (</a:t>
            </a:r>
            <a:r>
              <a:rPr lang="es-ES" b="1" dirty="0" err="1"/>
              <a:t>R.Variables</a:t>
            </a:r>
            <a:r>
              <a:rPr lang="es-ES" b="1" dirty="0"/>
              <a:t>) </a:t>
            </a:r>
            <a:r>
              <a:rPr lang="en-US" dirty="0"/>
              <a:t>{ Y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2, </a:t>
            </a:r>
            <a:r>
              <a:rPr lang="en-US" dirty="0"/>
              <a:t>Y</a:t>
            </a:r>
            <a:r>
              <a:rPr lang="en-US" baseline="-25000" dirty="0"/>
              <a:t>3, </a:t>
            </a:r>
            <a:r>
              <a:rPr lang="en-US" dirty="0"/>
              <a:t>Y</a:t>
            </a:r>
            <a:r>
              <a:rPr lang="en-US" baseline="-25000" dirty="0"/>
              <a:t>4, … 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}</a:t>
            </a:r>
            <a:r>
              <a:rPr lang="en-US" b="1" dirty="0"/>
              <a:t> </a:t>
            </a:r>
            <a:r>
              <a:rPr lang="en-US" dirty="0"/>
              <a:t>vs </a:t>
            </a:r>
            <a:r>
              <a:rPr lang="en-US" b="1" dirty="0"/>
              <a:t>Specific outcome</a:t>
            </a:r>
            <a:r>
              <a:rPr lang="en-US" dirty="0"/>
              <a:t>: { y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2, </a:t>
            </a:r>
            <a:r>
              <a:rPr lang="en-US" dirty="0"/>
              <a:t>y</a:t>
            </a:r>
            <a:r>
              <a:rPr lang="en-US" baseline="-25000" dirty="0"/>
              <a:t>3, </a:t>
            </a:r>
            <a:r>
              <a:rPr lang="en-US" dirty="0"/>
              <a:t>y</a:t>
            </a:r>
            <a:r>
              <a:rPr lang="en-US" baseline="-25000" dirty="0"/>
              <a:t>4, … 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}</a:t>
            </a:r>
            <a:endParaRPr lang="es-E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1" dirty="0" err="1"/>
              <a:t>Past</a:t>
            </a:r>
            <a:r>
              <a:rPr lang="es-ES" b="1" dirty="0"/>
              <a:t> </a:t>
            </a:r>
            <a:r>
              <a:rPr lang="es-ES" b="1" dirty="0" err="1"/>
              <a:t>values</a:t>
            </a:r>
            <a:r>
              <a:rPr lang="es-ES" b="1" dirty="0"/>
              <a:t>:</a:t>
            </a:r>
            <a:r>
              <a:rPr lang="es-ES" dirty="0"/>
              <a:t> </a:t>
            </a:r>
            <a:r>
              <a:rPr lang="es-ES" u="sng" dirty="0" err="1"/>
              <a:t>realizations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random</a:t>
            </a:r>
            <a:r>
              <a:rPr lang="es-ES" dirty="0"/>
              <a:t> variables.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dirty="0" err="1"/>
              <a:t>They</a:t>
            </a:r>
            <a:r>
              <a:rPr lang="es-ES" dirty="0"/>
              <a:t> are </a:t>
            </a:r>
            <a:r>
              <a:rPr lang="es-ES" u="sng" dirty="0"/>
              <a:t>no </a:t>
            </a:r>
            <a:r>
              <a:rPr lang="es-ES" u="sng" dirty="0" err="1"/>
              <a:t>longer</a:t>
            </a:r>
            <a:r>
              <a:rPr lang="es-ES" u="sng" dirty="0"/>
              <a:t> </a:t>
            </a:r>
            <a:r>
              <a:rPr lang="es-ES" u="sng" dirty="0" err="1"/>
              <a:t>random</a:t>
            </a:r>
            <a:r>
              <a:rPr lang="es-ES" dirty="0"/>
              <a:t>,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u="sng" dirty="0"/>
              <a:t>are a </a:t>
            </a:r>
            <a:r>
              <a:rPr lang="es-ES" u="sng" dirty="0" err="1"/>
              <a:t>specific</a:t>
            </a:r>
            <a:r>
              <a:rPr lang="es-ES" u="sng" dirty="0"/>
              <a:t> </a:t>
            </a:r>
            <a:r>
              <a:rPr lang="es-ES" u="sng" dirty="0" err="1"/>
              <a:t>number</a:t>
            </a:r>
            <a:r>
              <a:rPr lang="es-ES" dirty="0"/>
              <a:t>,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outcome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random</a:t>
            </a:r>
            <a:r>
              <a:rPr lang="es-ES" dirty="0"/>
              <a:t> variable.</a:t>
            </a:r>
          </a:p>
          <a:p>
            <a:pPr lvl="1"/>
            <a:endParaRPr lang="es-ES" sz="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1" dirty="0" err="1"/>
              <a:t>Forecast</a:t>
            </a:r>
            <a:r>
              <a:rPr lang="es-ES" b="1" dirty="0"/>
              <a:t> </a:t>
            </a:r>
            <a:r>
              <a:rPr lang="es-ES" b="1" dirty="0" err="1"/>
              <a:t>or</a:t>
            </a:r>
            <a:r>
              <a:rPr lang="es-ES" b="1" dirty="0"/>
              <a:t> future </a:t>
            </a:r>
            <a:r>
              <a:rPr lang="es-ES" b="1" dirty="0" err="1"/>
              <a:t>values</a:t>
            </a:r>
            <a:r>
              <a:rPr lang="es-ES" b="1" dirty="0"/>
              <a:t>:</a:t>
            </a:r>
            <a:r>
              <a:rPr lang="es-ES" dirty="0"/>
              <a:t> </a:t>
            </a:r>
            <a:r>
              <a:rPr lang="es-ES" dirty="0" err="1"/>
              <a:t>forecasting</a:t>
            </a:r>
            <a:r>
              <a:rPr lang="es-ES" dirty="0"/>
              <a:t> a </a:t>
            </a:r>
            <a:r>
              <a:rPr lang="es-ES" u="sng" dirty="0" err="1"/>
              <a:t>random</a:t>
            </a:r>
            <a:r>
              <a:rPr lang="es-ES" u="sng" dirty="0"/>
              <a:t> variable </a:t>
            </a:r>
            <a:r>
              <a:rPr lang="es-ES" u="sng" dirty="0" err="1"/>
              <a:t>that</a:t>
            </a:r>
            <a:r>
              <a:rPr lang="es-ES" u="sng" dirty="0"/>
              <a:t> has </a:t>
            </a:r>
            <a:r>
              <a:rPr lang="es-ES" u="sng" dirty="0" err="1"/>
              <a:t>not</a:t>
            </a:r>
            <a:r>
              <a:rPr lang="es-ES" u="sng" dirty="0"/>
              <a:t> </a:t>
            </a:r>
            <a:r>
              <a:rPr lang="es-ES" u="sng" dirty="0" err="1"/>
              <a:t>yet</a:t>
            </a:r>
            <a:r>
              <a:rPr lang="es-ES" u="sng" dirty="0"/>
              <a:t> </a:t>
            </a:r>
            <a:r>
              <a:rPr lang="es-ES" u="sng" dirty="0" err="1"/>
              <a:t>realized</a:t>
            </a:r>
            <a:r>
              <a:rPr lang="es-ES" dirty="0"/>
              <a:t>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s-ES" dirty="0" err="1"/>
              <a:t>The</a:t>
            </a:r>
            <a:r>
              <a:rPr lang="es-ES" dirty="0"/>
              <a:t> concept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of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confidence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Intervals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therefore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applies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to</a:t>
            </a:r>
            <a:r>
              <a:rPr lang="es-ES" dirty="0">
                <a:sym typeface="Wingdings" panose="05000000000000000000" pitchFamily="2" charset="2"/>
              </a:rPr>
              <a:t> time series </a:t>
            </a:r>
            <a:r>
              <a:rPr lang="es-ES" dirty="0" err="1">
                <a:sym typeface="Wingdings" panose="05000000000000000000" pitchFamily="2" charset="2"/>
              </a:rPr>
              <a:t>forecasting</a:t>
            </a:r>
            <a:r>
              <a:rPr lang="es-ES" dirty="0">
                <a:sym typeface="Wingdings" panose="05000000000000000000" pitchFamily="2" charset="2"/>
              </a:rPr>
              <a:t>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s-ES" dirty="0" err="1">
                <a:sym typeface="Wingdings" panose="05000000000000000000" pitchFamily="2" charset="2"/>
              </a:rPr>
              <a:t>You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should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think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of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the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values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to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forecast</a:t>
            </a:r>
            <a:r>
              <a:rPr lang="es-ES" dirty="0">
                <a:sym typeface="Wingdings" panose="05000000000000000000" pitchFamily="2" charset="2"/>
              </a:rPr>
              <a:t> as a </a:t>
            </a:r>
            <a:r>
              <a:rPr lang="es-ES" dirty="0" err="1">
                <a:sym typeface="Wingdings" panose="05000000000000000000" pitchFamily="2" charset="2"/>
              </a:rPr>
              <a:t>random</a:t>
            </a:r>
            <a:r>
              <a:rPr lang="es-ES" dirty="0">
                <a:sym typeface="Wingdings" panose="05000000000000000000" pitchFamily="2" charset="2"/>
              </a:rPr>
              <a:t> variable.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6E01B-1C49-D56B-9130-DE3D442B7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97" y="3536152"/>
            <a:ext cx="5238613" cy="323515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A4FF02F-32AF-21FE-7F0B-1AB81CDEB407}"/>
              </a:ext>
            </a:extLst>
          </p:cNvPr>
          <p:cNvGrpSpPr/>
          <p:nvPr/>
        </p:nvGrpSpPr>
        <p:grpSpPr>
          <a:xfrm>
            <a:off x="4188541" y="3536152"/>
            <a:ext cx="6783811" cy="3235156"/>
            <a:chOff x="4188541" y="3313130"/>
            <a:chExt cx="6783811" cy="323515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DA12FAC-05F7-297C-F160-6142F727D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134" y="3313130"/>
              <a:ext cx="4529218" cy="3235156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97AD2F8-5526-E636-5EFA-42AC872C456F}"/>
                </a:ext>
              </a:extLst>
            </p:cNvPr>
            <p:cNvGrpSpPr/>
            <p:nvPr/>
          </p:nvGrpSpPr>
          <p:grpSpPr>
            <a:xfrm>
              <a:off x="4188541" y="3661113"/>
              <a:ext cx="2930014" cy="963561"/>
              <a:chOff x="4188541" y="3661113"/>
              <a:chExt cx="2930014" cy="96356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2649AF3-5CCD-525F-9ABD-A68D24C88306}"/>
                  </a:ext>
                </a:extLst>
              </p:cNvPr>
              <p:cNvSpPr/>
              <p:nvPr/>
            </p:nvSpPr>
            <p:spPr>
              <a:xfrm>
                <a:off x="4188541" y="3661113"/>
                <a:ext cx="1268362" cy="96356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E799BA1C-8062-C009-6C02-E704847D53E8}"/>
                  </a:ext>
                </a:extLst>
              </p:cNvPr>
              <p:cNvCxnSpPr/>
              <p:nvPr/>
            </p:nvCxnSpPr>
            <p:spPr>
              <a:xfrm>
                <a:off x="5466735" y="4064238"/>
                <a:ext cx="1651820" cy="17346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1433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2876</TotalTime>
  <Words>743</Words>
  <Application>Microsoft Macintosh PowerPoint</Application>
  <PresentationFormat>Widescreen</PresentationFormat>
  <Paragraphs>92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Garbayo de Pablo</dc:creator>
  <cp:lastModifiedBy>Juan Garbayo de Pablo</cp:lastModifiedBy>
  <cp:revision>5</cp:revision>
  <dcterms:created xsi:type="dcterms:W3CDTF">2022-01-07T09:15:39Z</dcterms:created>
  <dcterms:modified xsi:type="dcterms:W3CDTF">2025-01-09T17:15:55Z</dcterms:modified>
</cp:coreProperties>
</file>