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64" r:id="rId3"/>
    <p:sldId id="265" r:id="rId4"/>
    <p:sldId id="266" r:id="rId5"/>
    <p:sldId id="267" r:id="rId6"/>
    <p:sldId id="268" r:id="rId7"/>
    <p:sldId id="270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9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DC3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75433-71A8-48A1-A854-CE019FF48C78}" v="392" dt="2022-01-30T16:19:0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8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365" y="3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5037-501E-4DA8-A175-360F3D5A74C0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F426-A2CB-48C3-98AC-3E3722C2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F426-A2CB-48C3-98AC-3E3722C20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D831-CBA5-48B2-8B13-5C95067A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FF8D-5E43-4541-84E3-5AE3E567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6BBA-16A2-4D20-B0A2-E2946479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2E02-AE28-432B-987A-E9FF470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4EF5-84EE-463D-BD6D-2BFFAE2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7133-3C46-4C1D-BB44-D14640CF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CD36-C311-420A-B9EE-216DB826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EF06-9046-4EB0-81A8-039EFBE2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39D0-A3E7-47AA-9026-DC6E1392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2661-5D50-4D6C-A0ED-89B47D0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4D33-4F7E-40F7-9594-3C969696C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793D-DB06-4203-910D-A04B2168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BBC6-3408-4326-AA1A-E192658B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CC47-FA5E-43CD-8FC0-DD99776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4A7F-D620-42D5-A455-95D1B48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3E-F078-451C-85E0-787005CF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266-D809-4C67-8E3B-246204A7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375D-F310-4F93-993D-5E24E88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13CA-351E-4C68-BCF5-2FD75B3D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E22E-8A8C-47BB-B7F6-8358336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E53-4B54-4CAA-968C-727DF776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F678-0685-4776-9DFF-213ABB12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D58-8CC4-4DF7-9223-FD5562F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D5BB-001E-4D3A-867A-CF0DBF3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CF50-688B-44C3-AFD2-4CF54B77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4414-7F67-415B-BA3B-11A58DCF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CF34-3A3B-4955-9F3B-02285E11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BDC3A-CFB0-4D1F-8BF6-781CC2B9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EC66-ED05-47EA-B61B-AF296DA5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596E-D972-4152-84CE-F4136AD8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267F-6FFA-451E-8EE3-AE4CF99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EA4-2041-4666-A642-BEA8DFB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6EB2-BDB5-410F-99D6-0288896B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7295-846D-4F5E-ADB5-45258104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1409-FCEA-4AD2-8744-9E720ABB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EABF6-0BA8-4356-98D2-20E347D4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E17B-CF26-48EB-B94B-3B99464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7088B-B5B0-4C43-BD92-064EA71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01648-E23F-4144-A092-AD2DE18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7A4-F2C0-4FA7-B33F-CE7AF135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8306-9ABC-43A6-A256-D19DF62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3B52-CFA4-418E-A2EF-DCFB469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519A-9767-45E9-954B-846C880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F493-C520-4742-8A98-3F747328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23911-3A7D-46A6-8063-0202265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110E-A9F0-4D1A-9460-72663C0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714-FFA3-4412-96B5-5437A3E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5EE-9C88-469F-9796-96E6CB63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AA5E1-7417-4CDB-B583-3D6A00D7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7E27-888D-43AC-908D-850D5266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98BB-B17E-449A-9EC1-684DF0C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9868-1790-4C6D-BCF9-E3F93B2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789B-E4AF-40C0-A90B-E7CDA499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E90DF-EC9F-452A-A5CB-015B4289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4170-536D-4606-ABF6-2DE58EFC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E4D3-546A-4F30-8B5F-FFEE028C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7B9A-F8FC-4894-A1C8-E6A728B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65E1-D8F2-4F9F-A273-81C9F29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531FE-A4F1-47F3-B082-0E7A9EFA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771D-A9D3-4249-8B90-86ED8011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409-2514-474D-B8FF-CE9169D10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660A-C904-4111-8100-4D6DE925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5775-7C4E-4989-9E07-607A16062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Summary</a:t>
            </a:r>
            <a:r>
              <a:rPr lang="es-ES" sz="3000" b="1" dirty="0"/>
              <a:t> </a:t>
            </a:r>
            <a:r>
              <a:rPr lang="es-ES" sz="3000" b="1" dirty="0" err="1"/>
              <a:t>of</a:t>
            </a:r>
            <a:r>
              <a:rPr lang="es-ES" sz="3000" b="1" dirty="0"/>
              <a:t> </a:t>
            </a:r>
            <a:r>
              <a:rPr lang="es-ES" sz="3000" b="1" dirty="0" err="1"/>
              <a:t>concepts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A566B-F43A-4FF2-A2D3-DC79F66CC00E}"/>
              </a:ext>
            </a:extLst>
          </p:cNvPr>
          <p:cNvSpPr txBox="1"/>
          <p:nvPr/>
        </p:nvSpPr>
        <p:spPr>
          <a:xfrm>
            <a:off x="626165" y="1302026"/>
            <a:ext cx="900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– </a:t>
            </a:r>
            <a:r>
              <a:rPr lang="es-ES" dirty="0" err="1"/>
              <a:t>Lagged</a:t>
            </a:r>
            <a:r>
              <a:rPr lang="es-ES" dirty="0"/>
              <a:t> variables,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and ACF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 – </a:t>
            </a:r>
            <a:r>
              <a:rPr lang="es-ES" dirty="0" err="1"/>
              <a:t>Correlograms</a:t>
            </a:r>
            <a:r>
              <a:rPr lang="es-ES" dirty="0"/>
              <a:t> and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 – </a:t>
            </a:r>
            <a:r>
              <a:rPr lang="es-ES" dirty="0" err="1"/>
              <a:t>Trend</a:t>
            </a:r>
            <a:r>
              <a:rPr lang="es-ES" dirty="0"/>
              <a:t> and </a:t>
            </a:r>
            <a:r>
              <a:rPr lang="es-ES" dirty="0" err="1"/>
              <a:t>seasonality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 – White </a:t>
            </a:r>
            <a:r>
              <a:rPr lang="es-ES" dirty="0" err="1"/>
              <a:t>noise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B2A79-1A36-4250-AE44-D9FDA6B63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52" y="1372639"/>
            <a:ext cx="3860182" cy="45604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831788-E98F-4C27-A886-56176265D2D4}"/>
              </a:ext>
            </a:extLst>
          </p:cNvPr>
          <p:cNvCxnSpPr/>
          <p:nvPr/>
        </p:nvCxnSpPr>
        <p:spPr>
          <a:xfrm>
            <a:off x="6917690" y="2641600"/>
            <a:ext cx="0" cy="6705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755134-85B0-4CA3-9B5D-394C3840D64E}"/>
                  </a:ext>
                </a:extLst>
              </p:cNvPr>
              <p:cNvSpPr txBox="1"/>
              <p:nvPr/>
            </p:nvSpPr>
            <p:spPr>
              <a:xfrm>
                <a:off x="6028459" y="2756490"/>
                <a:ext cx="2529840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755134-85B0-4CA3-9B5D-394C3840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59" y="2756490"/>
                <a:ext cx="2529840" cy="38997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74A028D-E74D-419E-BA02-520F209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432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Trends</a:t>
            </a:r>
            <a:r>
              <a:rPr lang="es-ES" sz="3000" b="1" dirty="0"/>
              <a:t> and </a:t>
            </a:r>
            <a:r>
              <a:rPr lang="es-ES" sz="3000" b="1" dirty="0" err="1"/>
              <a:t>Seasonality</a:t>
            </a:r>
            <a:r>
              <a:rPr lang="es-ES" sz="3000" b="1" dirty="0"/>
              <a:t> in a </a:t>
            </a:r>
            <a:r>
              <a:rPr lang="es-ES" sz="3000" b="1" dirty="0" err="1"/>
              <a:t>correlogram</a:t>
            </a:r>
            <a:endParaRPr lang="en-US" sz="3000" b="1" dirty="0"/>
          </a:p>
        </p:txBody>
      </p:sp>
      <p:pic>
        <p:nvPicPr>
          <p:cNvPr id="13314" name="Picture 2" descr="ACF of monthly Australian antidiabetic drug sales.">
            <a:extLst>
              <a:ext uri="{FF2B5EF4-FFF2-40B4-BE49-F238E27FC236}">
                <a16:creationId xmlns:a16="http://schemas.microsoft.com/office/drawing/2014/main" id="{EA0716E6-5152-431D-BD33-823E9170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57" y="4051952"/>
            <a:ext cx="7925734" cy="23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Monthly sales of antidiabetic drugs in Australia.">
            <a:extLst>
              <a:ext uri="{FF2B5EF4-FFF2-40B4-BE49-F238E27FC236}">
                <a16:creationId xmlns:a16="http://schemas.microsoft.com/office/drawing/2014/main" id="{1A7A840B-4185-4107-BD43-1E55A183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92" y="1354674"/>
            <a:ext cx="6717816" cy="41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64946-6F1E-4DF0-9DA2-E55B45CF83AE}"/>
              </a:ext>
            </a:extLst>
          </p:cNvPr>
          <p:cNvCxnSpPr>
            <a:cxnSpLocks/>
          </p:cNvCxnSpPr>
          <p:nvPr/>
        </p:nvCxnSpPr>
        <p:spPr>
          <a:xfrm>
            <a:off x="3004931" y="4757213"/>
            <a:ext cx="6449977" cy="4800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B5EA6A-5977-4881-8ECD-00FBA6108B37}"/>
              </a:ext>
            </a:extLst>
          </p:cNvPr>
          <p:cNvSpPr/>
          <p:nvPr/>
        </p:nvSpPr>
        <p:spPr>
          <a:xfrm>
            <a:off x="4478407" y="4562061"/>
            <a:ext cx="93593" cy="1203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3C664-0B9D-40B7-82A8-B6D98AA585C5}"/>
              </a:ext>
            </a:extLst>
          </p:cNvPr>
          <p:cNvSpPr/>
          <p:nvPr/>
        </p:nvSpPr>
        <p:spPr>
          <a:xfrm>
            <a:off x="6139069" y="4757213"/>
            <a:ext cx="93593" cy="1021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AB24EC-ED70-425B-BEC2-BF707EBB90B6}"/>
              </a:ext>
            </a:extLst>
          </p:cNvPr>
          <p:cNvSpPr/>
          <p:nvPr/>
        </p:nvSpPr>
        <p:spPr>
          <a:xfrm>
            <a:off x="7799474" y="4969565"/>
            <a:ext cx="93593" cy="79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778 L 0 -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32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2DDE2-FCEC-4507-809C-5DF24872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29" y="472050"/>
            <a:ext cx="7785861" cy="1325563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899EEA3-BD51-46A1-8CD3-8D6CD7CB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811571"/>
            <a:ext cx="64897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r>
              <a:rPr lang="es-ES" sz="3000" b="1" dirty="0"/>
              <a:t> (Gaussian)</a:t>
            </a:r>
            <a:endParaRPr lang="en-US" sz="3000" b="1" dirty="0"/>
          </a:p>
        </p:txBody>
      </p:sp>
      <p:pic>
        <p:nvPicPr>
          <p:cNvPr id="11266" name="Picture 2" descr="Gaussian white noise">
            <a:extLst>
              <a:ext uri="{FF2B5EF4-FFF2-40B4-BE49-F238E27FC236}">
                <a16:creationId xmlns:a16="http://schemas.microsoft.com/office/drawing/2014/main" id="{42ABEC66-7DE9-4BCA-B475-BC2403B1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10" y="1373750"/>
            <a:ext cx="9332686" cy="472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4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endParaRPr lang="en-US" sz="3000" b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1E2395A-ABEC-4CA4-AEB8-056016F9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9978"/>
            <a:ext cx="5834750" cy="41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95B4696-0760-45B6-90E8-89E49DA7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9977"/>
            <a:ext cx="5834750" cy="41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AA5FD-749E-448C-8E7C-78BEB5E8C878}"/>
              </a:ext>
            </a:extLst>
          </p:cNvPr>
          <p:cNvCxnSpPr>
            <a:cxnSpLocks/>
          </p:cNvCxnSpPr>
          <p:nvPr/>
        </p:nvCxnSpPr>
        <p:spPr>
          <a:xfrm>
            <a:off x="10879190" y="2006600"/>
            <a:ext cx="0" cy="1574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BE8C1-1079-4FD2-95E9-7C68ECA90E13}"/>
                  </a:ext>
                </a:extLst>
              </p:cNvPr>
              <p:cNvSpPr txBox="1"/>
              <p:nvPr/>
            </p:nvSpPr>
            <p:spPr>
              <a:xfrm>
                <a:off x="10066159" y="2553290"/>
                <a:ext cx="2529840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BE8C1-1079-4FD2-95E9-7C68ECA90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59" y="2553290"/>
                <a:ext cx="2529840" cy="389979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r>
              <a:rPr lang="es-ES" sz="3000" b="1" dirty="0"/>
              <a:t> – </a:t>
            </a:r>
            <a:r>
              <a:rPr lang="es-ES" sz="3000" b="1" dirty="0" err="1"/>
              <a:t>exercise</a:t>
            </a:r>
            <a:endParaRPr lang="en-US" sz="3000" b="1" dirty="0"/>
          </a:p>
        </p:txBody>
      </p:sp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4EAF672-A1D8-4B49-9CB4-F6D0AF8E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57488"/>
            <a:ext cx="9801225" cy="46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AFAEDC2-2EEE-45D8-9633-138CF7BF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57488"/>
            <a:ext cx="9801225" cy="46189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A8683C-A04A-4226-A82D-C42DC5C0ADE4}"/>
              </a:ext>
            </a:extLst>
          </p:cNvPr>
          <p:cNvCxnSpPr/>
          <p:nvPr/>
        </p:nvCxnSpPr>
        <p:spPr>
          <a:xfrm>
            <a:off x="9067800" y="4709160"/>
            <a:ext cx="1684020" cy="4800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DDEB0B-B6E4-4B6C-9A76-01FD62F9D968}"/>
              </a:ext>
            </a:extLst>
          </p:cNvPr>
          <p:cNvSpPr/>
          <p:nvPr/>
        </p:nvSpPr>
        <p:spPr>
          <a:xfrm>
            <a:off x="9925050" y="4567238"/>
            <a:ext cx="80963" cy="1057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4DAC6-8FF4-427E-AF22-FD8B5D82E333}"/>
              </a:ext>
            </a:extLst>
          </p:cNvPr>
          <p:cNvSpPr/>
          <p:nvPr/>
        </p:nvSpPr>
        <p:spPr>
          <a:xfrm>
            <a:off x="7499350" y="4972051"/>
            <a:ext cx="80963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2AD5E-478B-44E7-86C9-311EFB2C7734}"/>
              </a:ext>
            </a:extLst>
          </p:cNvPr>
          <p:cNvSpPr/>
          <p:nvPr/>
        </p:nvSpPr>
        <p:spPr>
          <a:xfrm>
            <a:off x="3011487" y="4667251"/>
            <a:ext cx="80963" cy="957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B4EDBE-E991-4BDC-8123-F72B45659239}"/>
              </a:ext>
            </a:extLst>
          </p:cNvPr>
          <p:cNvSpPr/>
          <p:nvPr/>
        </p:nvSpPr>
        <p:spPr>
          <a:xfrm>
            <a:off x="2431573" y="5381626"/>
            <a:ext cx="80963" cy="615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1A234-C759-46F9-BDE8-B4D8317852AA}"/>
              </a:ext>
            </a:extLst>
          </p:cNvPr>
          <p:cNvSpPr txBox="1"/>
          <p:nvPr/>
        </p:nvSpPr>
        <p:spPr>
          <a:xfrm>
            <a:off x="9652862" y="6248203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3 - 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A940E-D763-466B-B186-0A440FCDE7FC}"/>
              </a:ext>
            </a:extLst>
          </p:cNvPr>
          <p:cNvSpPr txBox="1"/>
          <p:nvPr/>
        </p:nvSpPr>
        <p:spPr>
          <a:xfrm>
            <a:off x="7248594" y="6248203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4 -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5CC74-5311-415F-ACC9-28C6CD5AA8AA}"/>
              </a:ext>
            </a:extLst>
          </p:cNvPr>
          <p:cNvSpPr txBox="1"/>
          <p:nvPr/>
        </p:nvSpPr>
        <p:spPr>
          <a:xfrm>
            <a:off x="2453004" y="62037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2 -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9C928-23FC-438E-BCA5-008B67E3ADE3}"/>
              </a:ext>
            </a:extLst>
          </p:cNvPr>
          <p:cNvSpPr txBox="1"/>
          <p:nvPr/>
        </p:nvSpPr>
        <p:spPr>
          <a:xfrm>
            <a:off x="4962047" y="62037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1 -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Correlograms</a:t>
            </a:r>
            <a:r>
              <a:rPr lang="es-ES" sz="3000" b="1" dirty="0"/>
              <a:t> – </a:t>
            </a:r>
            <a:r>
              <a:rPr lang="es-ES" sz="3000" b="1" dirty="0" err="1"/>
              <a:t>solution</a:t>
            </a:r>
            <a:endParaRPr lang="en-US" sz="3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0BF9B-A018-4F65-B435-9D733D73BF21}"/>
              </a:ext>
            </a:extLst>
          </p:cNvPr>
          <p:cNvCxnSpPr>
            <a:cxnSpLocks/>
          </p:cNvCxnSpPr>
          <p:nvPr/>
        </p:nvCxnSpPr>
        <p:spPr>
          <a:xfrm>
            <a:off x="4688436" y="5495501"/>
            <a:ext cx="0" cy="2285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9DE1FB-F8E3-4921-8EA1-80A1732C0EA0}"/>
                  </a:ext>
                </a:extLst>
              </p:cNvPr>
              <p:cNvSpPr txBox="1"/>
              <p:nvPr/>
            </p:nvSpPr>
            <p:spPr>
              <a:xfrm>
                <a:off x="4843492" y="5480929"/>
                <a:ext cx="435696" cy="25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9DE1FB-F8E3-4921-8EA1-80A1732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92" y="5480929"/>
                <a:ext cx="435696" cy="257699"/>
              </a:xfrm>
              <a:prstGeom prst="rect">
                <a:avLst/>
              </a:prstGeom>
              <a:blipFill>
                <a:blip r:embed="rId3"/>
                <a:stretch>
                  <a:fillRect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Summary</a:t>
            </a:r>
            <a:r>
              <a:rPr lang="es-ES" sz="3000" b="1" dirty="0"/>
              <a:t> </a:t>
            </a:r>
            <a:r>
              <a:rPr lang="es-ES" sz="3000" b="1" dirty="0" err="1"/>
              <a:t>of</a:t>
            </a:r>
            <a:r>
              <a:rPr lang="es-ES" sz="3000" b="1" dirty="0"/>
              <a:t> </a:t>
            </a:r>
            <a:r>
              <a:rPr lang="es-ES" sz="3000" b="1" dirty="0" err="1"/>
              <a:t>concepts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A566B-F43A-4FF2-A2D3-DC79F66CC00E}"/>
              </a:ext>
            </a:extLst>
          </p:cNvPr>
          <p:cNvSpPr txBox="1"/>
          <p:nvPr/>
        </p:nvSpPr>
        <p:spPr>
          <a:xfrm>
            <a:off x="626165" y="1302026"/>
            <a:ext cx="900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– </a:t>
            </a:r>
            <a:r>
              <a:rPr lang="es-ES" dirty="0" err="1"/>
              <a:t>Lagged</a:t>
            </a:r>
            <a:r>
              <a:rPr lang="es-ES" dirty="0"/>
              <a:t> variables,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and ACF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 – </a:t>
            </a:r>
            <a:r>
              <a:rPr lang="es-ES" dirty="0" err="1"/>
              <a:t>Correlograms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lagged</a:t>
            </a:r>
            <a:r>
              <a:rPr lang="es-ES" dirty="0"/>
              <a:t> variables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 – </a:t>
            </a:r>
            <a:r>
              <a:rPr lang="es-ES" dirty="0" err="1"/>
              <a:t>Trend</a:t>
            </a:r>
            <a:r>
              <a:rPr lang="es-ES" dirty="0"/>
              <a:t> and </a:t>
            </a:r>
            <a:r>
              <a:rPr lang="es-ES" dirty="0" err="1"/>
              <a:t>seasonality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 – White </a:t>
            </a:r>
            <a:r>
              <a:rPr lang="es-ES" dirty="0" err="1"/>
              <a:t>noise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9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A43EDB-CA9E-47BE-B8DD-0A28BA2A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0" y="1820817"/>
            <a:ext cx="10365299" cy="4230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097BB-447A-4E77-884A-1C7B00483099}"/>
              </a:ext>
            </a:extLst>
          </p:cNvPr>
          <p:cNvSpPr txBox="1"/>
          <p:nvPr/>
        </p:nvSpPr>
        <p:spPr>
          <a:xfrm>
            <a:off x="289560" y="240755"/>
            <a:ext cx="8275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Lagged</a:t>
            </a:r>
            <a:r>
              <a:rPr lang="es-ES" sz="3000" b="1" dirty="0"/>
              <a:t> variables</a:t>
            </a:r>
          </a:p>
          <a:p>
            <a:endParaRPr lang="es-ES" sz="3000" b="1" dirty="0"/>
          </a:p>
          <a:p>
            <a:r>
              <a:rPr lang="es-ES" sz="3000" b="1" dirty="0" err="1"/>
              <a:t>lag</a:t>
            </a:r>
            <a:r>
              <a:rPr lang="es-ES" sz="3000" b="1" dirty="0"/>
              <a:t>()</a:t>
            </a:r>
            <a:endParaRPr lang="en-US" sz="3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53B26-033D-4AB7-986B-29EB0225485B}"/>
              </a:ext>
            </a:extLst>
          </p:cNvPr>
          <p:cNvSpPr/>
          <p:nvPr/>
        </p:nvSpPr>
        <p:spPr>
          <a:xfrm>
            <a:off x="3267075" y="2258568"/>
            <a:ext cx="5534026" cy="305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F4516D4-CDA1-4CB9-B440-5A13B8EFD020}"/>
              </a:ext>
            </a:extLst>
          </p:cNvPr>
          <p:cNvSpPr/>
          <p:nvPr/>
        </p:nvSpPr>
        <p:spPr>
          <a:xfrm flipV="1">
            <a:off x="3937000" y="2800350"/>
            <a:ext cx="4800600" cy="1289050"/>
          </a:xfrm>
          <a:prstGeom prst="triangle">
            <a:avLst>
              <a:gd name="adj" fmla="val 100000"/>
            </a:avLst>
          </a:prstGeom>
          <a:solidFill>
            <a:srgbClr val="FFC000">
              <a:alpha val="3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718460-A479-4258-8C47-6DB80493E3DF}"/>
              </a:ext>
            </a:extLst>
          </p:cNvPr>
          <p:cNvSpPr/>
          <p:nvPr/>
        </p:nvSpPr>
        <p:spPr>
          <a:xfrm>
            <a:off x="3390900" y="2800350"/>
            <a:ext cx="5359400" cy="2484438"/>
          </a:xfrm>
          <a:custGeom>
            <a:avLst/>
            <a:gdLst>
              <a:gd name="connsiteX0" fmla="*/ 6350 w 5353050"/>
              <a:gd name="connsiteY0" fmla="*/ 2463800 h 2463800"/>
              <a:gd name="connsiteX1" fmla="*/ 0 w 5353050"/>
              <a:gd name="connsiteY1" fmla="*/ 0 h 2463800"/>
              <a:gd name="connsiteX2" fmla="*/ 431800 w 5353050"/>
              <a:gd name="connsiteY2" fmla="*/ 6350 h 2463800"/>
              <a:gd name="connsiteX3" fmla="*/ 5353050 w 5353050"/>
              <a:gd name="connsiteY3" fmla="*/ 1333500 h 2463800"/>
              <a:gd name="connsiteX4" fmla="*/ 5346700 w 5353050"/>
              <a:gd name="connsiteY4" fmla="*/ 2463800 h 2463800"/>
              <a:gd name="connsiteX5" fmla="*/ 6350 w 5353050"/>
              <a:gd name="connsiteY5" fmla="*/ 246380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050" h="2463800">
                <a:moveTo>
                  <a:pt x="6350" y="2463800"/>
                </a:moveTo>
                <a:cubicBezTo>
                  <a:pt x="4233" y="1642533"/>
                  <a:pt x="2117" y="821267"/>
                  <a:pt x="0" y="0"/>
                </a:cubicBezTo>
                <a:lnTo>
                  <a:pt x="431800" y="6350"/>
                </a:lnTo>
                <a:lnTo>
                  <a:pt x="5353050" y="1333500"/>
                </a:lnTo>
                <a:cubicBezTo>
                  <a:pt x="5350933" y="1710267"/>
                  <a:pt x="5348817" y="2087033"/>
                  <a:pt x="5346700" y="2463800"/>
                </a:cubicBezTo>
                <a:lnTo>
                  <a:pt x="6350" y="2463800"/>
                </a:lnTo>
                <a:close/>
              </a:path>
            </a:pathLst>
          </a:custGeom>
          <a:solidFill>
            <a:srgbClr val="9DC3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54CA4-585D-4D2B-895B-C624C29C4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59" y="461422"/>
            <a:ext cx="7843296" cy="12566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73B8A1-E8A3-4267-BD16-E1656EB8B0CE}"/>
              </a:ext>
            </a:extLst>
          </p:cNvPr>
          <p:cNvSpPr/>
          <p:nvPr/>
        </p:nvSpPr>
        <p:spPr>
          <a:xfrm>
            <a:off x="3843339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FB722-E000-4F9B-81D7-AC3B7DA31BD5}"/>
              </a:ext>
            </a:extLst>
          </p:cNvPr>
          <p:cNvSpPr/>
          <p:nvPr/>
        </p:nvSpPr>
        <p:spPr>
          <a:xfrm>
            <a:off x="4819651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5BA77-1F0B-4FC8-ADFD-7488D0877056}"/>
              </a:ext>
            </a:extLst>
          </p:cNvPr>
          <p:cNvSpPr/>
          <p:nvPr/>
        </p:nvSpPr>
        <p:spPr>
          <a:xfrm>
            <a:off x="5802313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62657C-F5C1-4F56-A949-89571D713572}"/>
              </a:ext>
            </a:extLst>
          </p:cNvPr>
          <p:cNvSpPr/>
          <p:nvPr/>
        </p:nvSpPr>
        <p:spPr>
          <a:xfrm>
            <a:off x="6778625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A6597-318C-47A4-B81E-C67CA13AD9C4}"/>
              </a:ext>
            </a:extLst>
          </p:cNvPr>
          <p:cNvSpPr/>
          <p:nvPr/>
        </p:nvSpPr>
        <p:spPr>
          <a:xfrm>
            <a:off x="7764463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BEB66-D661-4468-85C0-A3CECA5B2246}"/>
              </a:ext>
            </a:extLst>
          </p:cNvPr>
          <p:cNvSpPr/>
          <p:nvPr/>
        </p:nvSpPr>
        <p:spPr>
          <a:xfrm>
            <a:off x="3843339" y="1089752"/>
            <a:ext cx="1884361" cy="25266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AB663B-DA5B-4614-9ED1-0E6599A4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2" y="1846318"/>
            <a:ext cx="2287422" cy="294619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CED1577-004C-402D-B843-7F640D54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16" y="1371596"/>
            <a:ext cx="6665990" cy="41148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E325D9D-CCBF-4191-8402-8A5FB39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Variable vs </a:t>
            </a:r>
            <a:r>
              <a:rPr lang="es-ES" sz="3000" b="1" dirty="0" err="1"/>
              <a:t>lagged</a:t>
            </a:r>
            <a:r>
              <a:rPr lang="es-ES" sz="3000" b="1" dirty="0"/>
              <a:t> variable – </a:t>
            </a:r>
            <a:r>
              <a:rPr lang="es-ES" sz="3000" b="1" dirty="0" err="1"/>
              <a:t>lag</a:t>
            </a:r>
            <a:r>
              <a:rPr lang="es-ES" sz="3000" b="1" dirty="0"/>
              <a:t> 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178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AB663B-DA5B-4614-9ED1-0E6599A4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2" y="1846318"/>
            <a:ext cx="2287422" cy="2946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B28595-2A3A-457B-B611-8EF7FBAD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56" y="1861327"/>
            <a:ext cx="975787" cy="293349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19010B2-981D-438A-BA69-AE97F5EB0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5" y="1371596"/>
            <a:ext cx="6665990" cy="41148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14E7DA-F9C9-4828-AC7B-48529189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Variable vs </a:t>
            </a:r>
            <a:r>
              <a:rPr lang="es-ES" sz="3000" b="1" dirty="0" err="1"/>
              <a:t>lagged</a:t>
            </a:r>
            <a:r>
              <a:rPr lang="es-ES" sz="3000" b="1" dirty="0"/>
              <a:t> variable – </a:t>
            </a:r>
            <a:r>
              <a:rPr lang="es-ES" sz="3000" b="1" dirty="0" err="1"/>
              <a:t>lag</a:t>
            </a:r>
            <a:r>
              <a:rPr lang="es-ES" sz="3000" b="1" dirty="0"/>
              <a:t> 2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794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F0CB07-11F6-4AD5-9B64-1759FD9A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566146"/>
            <a:ext cx="8382636" cy="59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7232E9-65C6-4BBF-92AE-6D9851DD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lagplot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2210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31BDFF-715B-43EE-879F-53E4E885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64" y="4083160"/>
            <a:ext cx="3524373" cy="101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E5B8C-FFBE-448C-93F4-E7476324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06" y="3533984"/>
            <a:ext cx="3533618" cy="46604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E5498EC-BF29-46C3-9306-DD6A0982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5" y="1231395"/>
            <a:ext cx="7469181" cy="4610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626A7-CF3D-43F5-9B08-26387EE62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264" y="1741415"/>
            <a:ext cx="3658111" cy="103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A1E54-1D4B-4E17-93E9-C2F9CADA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806" y="1221767"/>
            <a:ext cx="3391373" cy="4286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F3570B6-3ED1-4F62-A150-A246CFBA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Autocorrelation</a:t>
            </a:r>
            <a:r>
              <a:rPr lang="es-ES" sz="3000" b="1" dirty="0"/>
              <a:t> </a:t>
            </a:r>
            <a:r>
              <a:rPr lang="es-ES" sz="3000" b="1" dirty="0" err="1"/>
              <a:t>coefficient</a:t>
            </a:r>
            <a:endParaRPr lang="en-US" sz="3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7364B-93D4-4085-B658-BAB6DC8C456D}"/>
              </a:ext>
            </a:extLst>
          </p:cNvPr>
          <p:cNvSpPr/>
          <p:nvPr/>
        </p:nvSpPr>
        <p:spPr>
          <a:xfrm>
            <a:off x="9496616" y="4628088"/>
            <a:ext cx="1624564" cy="39117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377FC-74FE-4C34-BBFB-2D5A7B69E279}"/>
              </a:ext>
            </a:extLst>
          </p:cNvPr>
          <p:cNvSpPr/>
          <p:nvPr/>
        </p:nvSpPr>
        <p:spPr>
          <a:xfrm>
            <a:off x="8983093" y="4165007"/>
            <a:ext cx="2715263" cy="39117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8939D7-B817-4CC5-81F1-A0EEC37DF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730" y="4719058"/>
            <a:ext cx="1461438" cy="1882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E1856C-44D1-4B73-84C3-0D752AC9C831}"/>
              </a:ext>
            </a:extLst>
          </p:cNvPr>
          <p:cNvSpPr/>
          <p:nvPr/>
        </p:nvSpPr>
        <p:spPr>
          <a:xfrm>
            <a:off x="7620000" y="5019261"/>
            <a:ext cx="874168" cy="158863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3E997-FC71-4D63-ACF4-709B91C3E668}"/>
              </a:ext>
            </a:extLst>
          </p:cNvPr>
          <p:cNvSpPr/>
          <p:nvPr/>
        </p:nvSpPr>
        <p:spPr>
          <a:xfrm>
            <a:off x="7620000" y="5188639"/>
            <a:ext cx="874168" cy="1407560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C31F8F9-9A51-447C-871B-C1AFC34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stCxn id="14" idx="3"/>
          </p:cNvCxnSpPr>
          <p:nvPr/>
        </p:nvCxnSpPr>
        <p:spPr>
          <a:xfrm>
            <a:off x="4155440" y="1828800"/>
            <a:ext cx="2468880" cy="145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6675120" y="3088640"/>
            <a:ext cx="162560" cy="65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221A84B-B934-43F0-9A85-3332DA52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883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6671887-C61B-4FF7-9018-626B0FE2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155440" y="1828800"/>
            <a:ext cx="2824480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6979920" y="3180080"/>
            <a:ext cx="233680" cy="1869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3864B2-6356-49A9-86FC-2F5C5BA6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314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E2FB539-9961-43C9-AE2E-C84298FE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155440" y="1828800"/>
            <a:ext cx="3407225" cy="518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7609840" y="1549400"/>
            <a:ext cx="233680" cy="1869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5B2A7C-AC0F-4C2A-BEDA-68FF83A4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663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156</Words>
  <Application>Microsoft Office PowerPoint</Application>
  <PresentationFormat>Widescreen</PresentationFormat>
  <Paragraphs>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Summary of concepts</vt:lpstr>
      <vt:lpstr>PowerPoint Presentation</vt:lpstr>
      <vt:lpstr>Variable vs lagged variable – lag 1</vt:lpstr>
      <vt:lpstr>Variable vs lagged variable – lag 2</vt:lpstr>
      <vt:lpstr>lagplot</vt:lpstr>
      <vt:lpstr>Autocorrelation coefficient</vt:lpstr>
      <vt:lpstr>Correlogram</vt:lpstr>
      <vt:lpstr>Correlogram</vt:lpstr>
      <vt:lpstr>Correlogram</vt:lpstr>
      <vt:lpstr>Correlogram</vt:lpstr>
      <vt:lpstr>Trends and Seasonality in a correlogram</vt:lpstr>
      <vt:lpstr>White noise</vt:lpstr>
      <vt:lpstr>White noise (Gaussian)</vt:lpstr>
      <vt:lpstr>White noise</vt:lpstr>
      <vt:lpstr>Correlogram – exercise</vt:lpstr>
      <vt:lpstr>Correlograms – solution</vt:lpstr>
      <vt:lpstr>Summary of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4</cp:revision>
  <dcterms:created xsi:type="dcterms:W3CDTF">2022-01-07T09:15:39Z</dcterms:created>
  <dcterms:modified xsi:type="dcterms:W3CDTF">2022-01-30T18:04:05Z</dcterms:modified>
</cp:coreProperties>
</file>