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0C6503-605A-470C-8212-7D8D80089B7D}">
  <a:tblStyle styleId="{960C6503-605A-470C-8212-7D8D80089B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7c678c21f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7c678c21f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7c678c21f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7c678c21f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7c678c21f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7c678c21f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7c678c21f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7c678c21f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7c678c21f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7c678c21f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7c678c21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7c678c21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7c678c21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7c678c21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7c678c21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7c678c21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7c678c21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7c678c21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7c678c21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7c678c21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7c678c21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7c678c21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7c678c21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7c678c21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7c678c21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7c678c21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rewards-cards.herokuapp.com/credit-car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plaid.com/products/transactions/" TargetMode="External"/><Relationship Id="rId4" Type="http://schemas.openxmlformats.org/officeDocument/2006/relationships/image" Target="../media/image13.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hyperlink" Target="https://ccstack.io/" TargetMode="External"/><Relationship Id="rId5"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Bootcamp </a:t>
            </a:r>
            <a:r>
              <a:rPr lang="en">
                <a:latin typeface="Montserrat"/>
                <a:ea typeface="Montserrat"/>
                <a:cs typeface="Montserrat"/>
                <a:sym typeface="Montserrat"/>
              </a:rPr>
              <a:t>Capstone One</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Mock </a:t>
            </a:r>
            <a:r>
              <a:rPr b="1" lang="en">
                <a:latin typeface="Montserrat"/>
                <a:ea typeface="Montserrat"/>
                <a:cs typeface="Montserrat"/>
                <a:sym typeface="Montserrat"/>
              </a:rPr>
              <a:t>Project Walkthrough</a:t>
            </a:r>
            <a:endParaRPr b="1">
              <a:latin typeface="Montserrat"/>
              <a:ea typeface="Montserrat"/>
              <a:cs typeface="Montserrat"/>
              <a:sym typeface="Montserrat"/>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Monday December 14,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Deployment / Maintenance</a:t>
            </a:r>
            <a:endParaRPr b="1" sz="2400">
              <a:solidFill>
                <a:srgbClr val="FFFFFF"/>
              </a:solidFill>
              <a:latin typeface="Montserrat"/>
              <a:ea typeface="Montserrat"/>
              <a:cs typeface="Montserrat"/>
              <a:sym typeface="Montserrat"/>
            </a:endParaRPr>
          </a:p>
        </p:txBody>
      </p:sp>
      <p:sp>
        <p:nvSpPr>
          <p:cNvPr id="209" name="Google Shape;209;p22"/>
          <p:cNvSpPr txBox="1"/>
          <p:nvPr/>
        </p:nvSpPr>
        <p:spPr>
          <a:xfrm>
            <a:off x="122400" y="752150"/>
            <a:ext cx="8898900" cy="1185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260A00"/>
              </a:buClr>
              <a:buSzPts val="1100"/>
              <a:buFont typeface="Roboto"/>
              <a:buChar char="●"/>
            </a:pPr>
            <a:r>
              <a:rPr lang="en" sz="1100">
                <a:solidFill>
                  <a:srgbClr val="260A00"/>
                </a:solidFill>
                <a:highlight>
                  <a:srgbClr val="FFFFFF"/>
                </a:highlight>
                <a:latin typeface="Roboto"/>
                <a:ea typeface="Roboto"/>
                <a:cs typeface="Roboto"/>
                <a:sym typeface="Roboto"/>
              </a:rPr>
              <a:t>The app was deployed with Heroku:</a:t>
            </a:r>
            <a:endParaRPr sz="1100">
              <a:solidFill>
                <a:srgbClr val="260A00"/>
              </a:solidFill>
              <a:highlight>
                <a:srgbClr val="FFFFFF"/>
              </a:highlight>
              <a:latin typeface="Roboto"/>
              <a:ea typeface="Roboto"/>
              <a:cs typeface="Roboto"/>
              <a:sym typeface="Roboto"/>
            </a:endParaRPr>
          </a:p>
          <a:p>
            <a:pPr indent="0" lvl="0" marL="0" rtl="0" algn="l">
              <a:spcBef>
                <a:spcPts val="0"/>
              </a:spcBef>
              <a:spcAft>
                <a:spcPts val="0"/>
              </a:spcAft>
              <a:buNone/>
            </a:pPr>
            <a:r>
              <a:rPr lang="en" sz="1100">
                <a:solidFill>
                  <a:srgbClr val="260A00"/>
                </a:solidFill>
                <a:highlight>
                  <a:srgbClr val="FFFFFF"/>
                </a:highlight>
                <a:latin typeface="Roboto"/>
                <a:ea typeface="Roboto"/>
                <a:cs typeface="Roboto"/>
                <a:sym typeface="Roboto"/>
              </a:rPr>
              <a:t>	URL:  </a:t>
            </a:r>
            <a:r>
              <a:rPr lang="en" sz="1100" u="sng">
                <a:solidFill>
                  <a:schemeClr val="hlink"/>
                </a:solidFill>
                <a:highlight>
                  <a:srgbClr val="FFFFFF"/>
                </a:highlight>
                <a:latin typeface="Roboto"/>
                <a:ea typeface="Roboto"/>
                <a:cs typeface="Roboto"/>
                <a:sym typeface="Roboto"/>
                <a:hlinkClick r:id="rId3"/>
              </a:rPr>
              <a:t>https://rewards-cards.herokuapp.com/credit-cards</a:t>
            </a:r>
            <a:endParaRPr sz="1100">
              <a:solidFill>
                <a:srgbClr val="260A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00">
              <a:solidFill>
                <a:srgbClr val="260A00"/>
              </a:solidFill>
              <a:highlight>
                <a:srgbClr val="FFFFFF"/>
              </a:highlight>
              <a:latin typeface="Roboto"/>
              <a:ea typeface="Roboto"/>
              <a:cs typeface="Roboto"/>
              <a:sym typeface="Roboto"/>
            </a:endParaRPr>
          </a:p>
          <a:p>
            <a:pPr indent="-298450" lvl="0" marL="457200" rtl="0" algn="l">
              <a:spcBef>
                <a:spcPts val="0"/>
              </a:spcBef>
              <a:spcAft>
                <a:spcPts val="0"/>
              </a:spcAft>
              <a:buClr>
                <a:srgbClr val="260A00"/>
              </a:buClr>
              <a:buSzPts val="1100"/>
              <a:buFont typeface="Roboto"/>
              <a:buChar char="●"/>
            </a:pPr>
            <a:r>
              <a:rPr lang="en" sz="1100">
                <a:solidFill>
                  <a:srgbClr val="260A00"/>
                </a:solidFill>
                <a:highlight>
                  <a:srgbClr val="FFFFFF"/>
                </a:highlight>
                <a:latin typeface="Roboto"/>
                <a:ea typeface="Roboto"/>
                <a:cs typeface="Roboto"/>
                <a:sym typeface="Roboto"/>
              </a:rPr>
              <a:t>However, because of the </a:t>
            </a:r>
            <a:r>
              <a:rPr lang="en" sz="1100">
                <a:solidFill>
                  <a:srgbClr val="260A00"/>
                </a:solidFill>
                <a:highlight>
                  <a:srgbClr val="FFFFFF"/>
                </a:highlight>
                <a:latin typeface="Roboto"/>
                <a:ea typeface="Roboto"/>
                <a:cs typeface="Roboto"/>
                <a:sym typeface="Roboto"/>
              </a:rPr>
              <a:t>quality issues with the data from the external API, the app database has not been refreshed with more current card information since the app was first deployed back in August.</a:t>
            </a:r>
            <a:endParaRPr sz="1100">
              <a:solidFill>
                <a:srgbClr val="260A00"/>
              </a:solidFill>
              <a:highlight>
                <a:srgbClr val="FFFFFF"/>
              </a:highlight>
              <a:latin typeface="Roboto"/>
              <a:ea typeface="Roboto"/>
              <a:cs typeface="Roboto"/>
              <a:sym typeface="Roboto"/>
            </a:endParaRPr>
          </a:p>
        </p:txBody>
      </p:sp>
      <p:sp>
        <p:nvSpPr>
          <p:cNvPr id="210" name="Google Shape;21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Design &amp; Implementation Challenges</a:t>
            </a:r>
            <a:endParaRPr b="1" sz="2400">
              <a:solidFill>
                <a:srgbClr val="FFFFFF"/>
              </a:solidFill>
              <a:latin typeface="Montserrat"/>
              <a:ea typeface="Montserrat"/>
              <a:cs typeface="Montserrat"/>
              <a:sym typeface="Montserrat"/>
            </a:endParaRPr>
          </a:p>
        </p:txBody>
      </p:sp>
      <p:sp>
        <p:nvSpPr>
          <p:cNvPr id="216" name="Google Shape;216;p23"/>
          <p:cNvSpPr txBox="1"/>
          <p:nvPr/>
        </p:nvSpPr>
        <p:spPr>
          <a:xfrm>
            <a:off x="122400" y="675950"/>
            <a:ext cx="88989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60A00"/>
                </a:solidFill>
                <a:highlight>
                  <a:srgbClr val="FFFFFF"/>
                </a:highlight>
                <a:latin typeface="Roboto"/>
                <a:ea typeface="Roboto"/>
                <a:cs typeface="Roboto"/>
                <a:sym typeface="Roboto"/>
              </a:rPr>
              <a:t>There were a number of design issues and roadblocks when creating this application. The table below provides an illustration of these issues and workarounds which were put in place to overcome them. Some of the issues could not be resolved due to time and depth of knowledge required to fix them. Therefore, the more difficult issues will be investigated and included within future releases of the application.</a:t>
            </a:r>
            <a:endParaRPr sz="1100">
              <a:latin typeface="Roboto"/>
              <a:ea typeface="Roboto"/>
              <a:cs typeface="Roboto"/>
              <a:sym typeface="Roboto"/>
            </a:endParaRPr>
          </a:p>
        </p:txBody>
      </p:sp>
      <p:graphicFrame>
        <p:nvGraphicFramePr>
          <p:cNvPr id="217" name="Google Shape;217;p23"/>
          <p:cNvGraphicFramePr/>
          <p:nvPr/>
        </p:nvGraphicFramePr>
        <p:xfrm>
          <a:off x="122400" y="1428750"/>
          <a:ext cx="3000000" cy="3000000"/>
        </p:xfrm>
        <a:graphic>
          <a:graphicData uri="http://schemas.openxmlformats.org/drawingml/2006/table">
            <a:tbl>
              <a:tblPr>
                <a:noFill/>
                <a:tableStyleId>{960C6503-605A-470C-8212-7D8D80089B7D}</a:tableStyleId>
              </a:tblPr>
              <a:tblGrid>
                <a:gridCol w="382850"/>
                <a:gridCol w="4066600"/>
                <a:gridCol w="4449450"/>
              </a:tblGrid>
              <a:tr h="381000">
                <a:tc>
                  <a:txBody>
                    <a:bodyPr/>
                    <a:lstStyle/>
                    <a:p>
                      <a:pPr indent="0" lvl="0" marL="0" rtl="0" algn="l">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Issue</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Corrective action</a:t>
                      </a:r>
                      <a:endParaRPr sz="9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900">
                          <a:latin typeface="Roboto"/>
                          <a:ea typeface="Roboto"/>
                          <a:cs typeface="Roboto"/>
                          <a:sym typeface="Roboto"/>
                        </a:rPr>
                        <a:t>1</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Messy, inconsistent data from external API.</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Lots of data cleaning and preparation were necessary prior to seeding my database. Further data improvements and mappings were implemented on the server side in order to provide the user with better app features.</a:t>
                      </a:r>
                      <a:endParaRPr sz="9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900">
                          <a:latin typeface="Roboto"/>
                          <a:ea typeface="Roboto"/>
                          <a:cs typeface="Roboto"/>
                          <a:sym typeface="Roboto"/>
                        </a:rPr>
                        <a:t>2</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List of Credit Cards is presented to the user in an HTML table. Each row in the table represents a credit card. Following each row there is a hidden row that can be expanded to display further details on each card. This design </a:t>
                      </a:r>
                      <a:r>
                        <a:rPr lang="en" sz="900">
                          <a:latin typeface="Roboto"/>
                          <a:ea typeface="Roboto"/>
                          <a:cs typeface="Roboto"/>
                          <a:sym typeface="Roboto"/>
                        </a:rPr>
                        <a:t>decision</a:t>
                      </a:r>
                      <a:r>
                        <a:rPr lang="en" sz="900">
                          <a:latin typeface="Roboto"/>
                          <a:ea typeface="Roboto"/>
                          <a:cs typeface="Roboto"/>
                          <a:sym typeface="Roboto"/>
                        </a:rPr>
                        <a:t> to include the c</a:t>
                      </a:r>
                      <a:r>
                        <a:rPr lang="en" sz="900">
                          <a:latin typeface="Roboto"/>
                          <a:ea typeface="Roboto"/>
                          <a:cs typeface="Roboto"/>
                          <a:sym typeface="Roboto"/>
                        </a:rPr>
                        <a:t>ollapsible</a:t>
                      </a:r>
                      <a:r>
                        <a:rPr lang="en" sz="900">
                          <a:latin typeface="Roboto"/>
                          <a:ea typeface="Roboto"/>
                          <a:cs typeface="Roboto"/>
                          <a:sym typeface="Roboto"/>
                        </a:rPr>
                        <a:t> rows turned the HTML table into an “unconventional” table, which resulted in an</a:t>
                      </a:r>
                      <a:r>
                        <a:rPr b="1" lang="en" sz="900">
                          <a:latin typeface="Roboto"/>
                          <a:ea typeface="Roboto"/>
                          <a:cs typeface="Roboto"/>
                          <a:sym typeface="Roboto"/>
                        </a:rPr>
                        <a:t> inability to use a table plugin for client-side sorting, pagination, and live searching functionalities</a:t>
                      </a:r>
                      <a:r>
                        <a:rPr lang="en" sz="900">
                          <a:latin typeface="Roboto"/>
                          <a:ea typeface="Roboto"/>
                          <a:cs typeface="Roboto"/>
                          <a:sym typeface="Roboto"/>
                        </a:rPr>
                        <a:t>.</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Manual implementation of pagination and live searching functionalities. Implementing such functionalities was a very time consuming process taking time away from other planned tasks.</a:t>
                      </a:r>
                      <a:endParaRPr sz="9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900">
                          <a:latin typeface="Roboto"/>
                          <a:ea typeface="Roboto"/>
                          <a:cs typeface="Roboto"/>
                          <a:sym typeface="Roboto"/>
                        </a:rPr>
                        <a:t>3</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Following up on issue #2, client-side sorting could not be implemented. This is an important drawback as at the moment the calculated rewards value can’t be displayed from highest to lowest, as I had intended </a:t>
                      </a:r>
                      <a:r>
                        <a:rPr lang="en" sz="900">
                          <a:latin typeface="Roboto"/>
                          <a:ea typeface="Roboto"/>
                          <a:cs typeface="Roboto"/>
                          <a:sym typeface="Roboto"/>
                        </a:rPr>
                        <a:t>originally</a:t>
                      </a:r>
                      <a:r>
                        <a:rPr lang="en" sz="900">
                          <a:latin typeface="Roboto"/>
                          <a:ea typeface="Roboto"/>
                          <a:cs typeface="Roboto"/>
                          <a:sym typeface="Roboto"/>
                        </a:rPr>
                        <a:t>.</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Further research required in regards to how to sort a table with hidden rows.</a:t>
                      </a:r>
                      <a:endParaRPr sz="9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900">
                          <a:latin typeface="Roboto"/>
                          <a:ea typeface="Roboto"/>
                          <a:cs typeface="Roboto"/>
                          <a:sym typeface="Roboto"/>
                        </a:rPr>
                        <a:t>4</a:t>
                      </a:r>
                      <a:endParaRPr sz="9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Roboto"/>
                          <a:ea typeface="Roboto"/>
                          <a:cs typeface="Roboto"/>
                          <a:sym typeface="Roboto"/>
                        </a:rPr>
                        <a:t>Missing card images. API service does not provide an image for each card.</a:t>
                      </a:r>
                      <a:endParaRPr sz="9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Roboto"/>
                          <a:ea typeface="Roboto"/>
                          <a:cs typeface="Roboto"/>
                          <a:sym typeface="Roboto"/>
                        </a:rPr>
                        <a:t>A generic placeholder image for each card was used instead.</a:t>
                      </a:r>
                      <a:endParaRPr sz="9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900">
                          <a:latin typeface="Roboto"/>
                          <a:ea typeface="Roboto"/>
                          <a:cs typeface="Roboto"/>
                          <a:sym typeface="Roboto"/>
                        </a:rPr>
                        <a:t>5</a:t>
                      </a:r>
                      <a:endParaRPr sz="9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highlight>
                            <a:srgbClr val="FFFFFF"/>
                          </a:highlight>
                          <a:latin typeface="Roboto"/>
                          <a:ea typeface="Roboto"/>
                          <a:cs typeface="Roboto"/>
                          <a:sym typeface="Roboto"/>
                        </a:rPr>
                        <a:t>Functionality testing of the app has found an inconsistent behavior of the spend form when Safari and not Chrome is used. Safari does not let user to move from one input field to the next.</a:t>
                      </a:r>
                      <a:endParaRPr sz="9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highlight>
                            <a:srgbClr val="FFFFFF"/>
                          </a:highlight>
                          <a:latin typeface="Roboto"/>
                          <a:ea typeface="Roboto"/>
                          <a:cs typeface="Roboto"/>
                          <a:sym typeface="Roboto"/>
                        </a:rPr>
                        <a:t>This will be researched for future releases. </a:t>
                      </a:r>
                      <a:endParaRPr sz="9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8" name="Google Shape;21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Design &amp; Implementation Challenges (cont’d)</a:t>
            </a:r>
            <a:endParaRPr b="1" sz="2400">
              <a:solidFill>
                <a:srgbClr val="FFFFFF"/>
              </a:solidFill>
              <a:latin typeface="Montserrat"/>
              <a:ea typeface="Montserrat"/>
              <a:cs typeface="Montserrat"/>
              <a:sym typeface="Montserrat"/>
            </a:endParaRPr>
          </a:p>
        </p:txBody>
      </p:sp>
      <p:graphicFrame>
        <p:nvGraphicFramePr>
          <p:cNvPr id="224" name="Google Shape;224;p24"/>
          <p:cNvGraphicFramePr/>
          <p:nvPr/>
        </p:nvGraphicFramePr>
        <p:xfrm>
          <a:off x="122400" y="742950"/>
          <a:ext cx="3000000" cy="3000000"/>
        </p:xfrm>
        <a:graphic>
          <a:graphicData uri="http://schemas.openxmlformats.org/drawingml/2006/table">
            <a:tbl>
              <a:tblPr>
                <a:noFill/>
                <a:tableStyleId>{960C6503-605A-470C-8212-7D8D80089B7D}</a:tableStyleId>
              </a:tblPr>
              <a:tblGrid>
                <a:gridCol w="382850"/>
                <a:gridCol w="4066600"/>
                <a:gridCol w="4449450"/>
              </a:tblGrid>
              <a:tr h="381000">
                <a:tc>
                  <a:txBody>
                    <a:bodyPr/>
                    <a:lstStyle/>
                    <a:p>
                      <a:pPr indent="0" lvl="0" marL="0" rtl="0" algn="l">
                        <a:spcBef>
                          <a:spcPts val="0"/>
                        </a:spcBef>
                        <a:spcAft>
                          <a:spcPts val="0"/>
                        </a:spcAft>
                        <a:buNone/>
                      </a:pPr>
                      <a:r>
                        <a:rPr lang="en" sz="900">
                          <a:latin typeface="Roboto"/>
                          <a:ea typeface="Roboto"/>
                          <a:cs typeface="Roboto"/>
                          <a:sym typeface="Roboto"/>
                        </a:rPr>
                        <a:t>#</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Issue</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Corrective action</a:t>
                      </a:r>
                      <a:endParaRPr sz="9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900">
                          <a:latin typeface="Roboto"/>
                          <a:ea typeface="Roboto"/>
                          <a:cs typeface="Roboto"/>
                          <a:sym typeface="Roboto"/>
                        </a:rPr>
                        <a:t>5</a:t>
                      </a:r>
                      <a:endParaRPr sz="9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highlight>
                            <a:srgbClr val="FFFFFF"/>
                          </a:highlight>
                          <a:latin typeface="Roboto"/>
                          <a:ea typeface="Roboto"/>
                          <a:cs typeface="Roboto"/>
                          <a:sym typeface="Roboto"/>
                        </a:rPr>
                        <a:t>Functionality testing of the app has highlighted an issue with the use of “display: none” in CSS where a number of HTML elements are expected to start as hidden elements and they should then be displayed in response to user’s actions. However this behavior is not working in some instances.</a:t>
                      </a:r>
                      <a:endParaRPr sz="900">
                        <a:highlight>
                          <a:srgbClr val="FFFFFF"/>
                        </a:highlight>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highlight>
                            <a:srgbClr val="FFFFFF"/>
                          </a:highlight>
                          <a:latin typeface="Roboto"/>
                          <a:ea typeface="Roboto"/>
                          <a:cs typeface="Roboto"/>
                          <a:sym typeface="Roboto"/>
                        </a:rPr>
                        <a:t>This inconsistent behavior will be researched and rectified in the next release. </a:t>
                      </a:r>
                      <a:endParaRPr sz="900">
                        <a:highlight>
                          <a:srgbClr val="FFFFFF"/>
                        </a:highlight>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900">
                          <a:latin typeface="Roboto"/>
                          <a:ea typeface="Roboto"/>
                          <a:cs typeface="Roboto"/>
                          <a:sym typeface="Roboto"/>
                        </a:rPr>
                        <a:t>6</a:t>
                      </a:r>
                      <a:endParaRPr sz="9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highlight>
                            <a:srgbClr val="FFFFFF"/>
                          </a:highlight>
                          <a:latin typeface="Roboto"/>
                          <a:ea typeface="Roboto"/>
                          <a:cs typeface="Roboto"/>
                          <a:sym typeface="Roboto"/>
                        </a:rPr>
                        <a:t>Functionality testing of the app has found an inconsistent behavior of local storage. Local storage was working fine when tested for the first release.</a:t>
                      </a:r>
                      <a:endParaRPr sz="900">
                        <a:highlight>
                          <a:srgbClr val="FFFFFF"/>
                        </a:highlight>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highlight>
                            <a:srgbClr val="FFFFFF"/>
                          </a:highlight>
                          <a:latin typeface="Roboto"/>
                          <a:ea typeface="Roboto"/>
                          <a:cs typeface="Roboto"/>
                          <a:sym typeface="Roboto"/>
                        </a:rPr>
                        <a:t>This will be researched and rectified in the next release. </a:t>
                      </a:r>
                      <a:endParaRPr sz="900">
                        <a:highlight>
                          <a:srgbClr val="FFFFFF"/>
                        </a:highlight>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5" name="Google Shape;22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Future Developments</a:t>
            </a:r>
            <a:endParaRPr b="1" sz="2400">
              <a:solidFill>
                <a:srgbClr val="FFFFFF"/>
              </a:solidFill>
              <a:latin typeface="Montserrat"/>
              <a:ea typeface="Montserrat"/>
              <a:cs typeface="Montserrat"/>
              <a:sym typeface="Montserrat"/>
            </a:endParaRPr>
          </a:p>
        </p:txBody>
      </p:sp>
      <p:sp>
        <p:nvSpPr>
          <p:cNvPr id="231" name="Google Shape;231;p25"/>
          <p:cNvSpPr txBox="1"/>
          <p:nvPr/>
        </p:nvSpPr>
        <p:spPr>
          <a:xfrm>
            <a:off x="122400" y="676654"/>
            <a:ext cx="8898900" cy="13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60A00"/>
                </a:solidFill>
                <a:highlight>
                  <a:srgbClr val="FFFFFF"/>
                </a:highlight>
                <a:latin typeface="Roboto"/>
                <a:ea typeface="Roboto"/>
                <a:cs typeface="Roboto"/>
                <a:sym typeface="Roboto"/>
              </a:rPr>
              <a:t>This application is currently more than just a prototype as a good deal of the functionality is working as part of this first release. However, it could</a:t>
            </a:r>
            <a:r>
              <a:rPr lang="en" sz="1100">
                <a:solidFill>
                  <a:srgbClr val="260A00"/>
                </a:solidFill>
                <a:highlight>
                  <a:srgbClr val="FFFFFF"/>
                </a:highlight>
                <a:latin typeface="Roboto"/>
                <a:ea typeface="Roboto"/>
                <a:cs typeface="Roboto"/>
                <a:sym typeface="Roboto"/>
              </a:rPr>
              <a:t> benefit from a number of future developments that will make the app more useful. Taking into account the other products on the market, the current app is a relatively simple app with this first release. However, the developments below could potentially bring the app in line with some of the competitors in the market.</a:t>
            </a:r>
            <a:endParaRPr sz="1100">
              <a:solidFill>
                <a:srgbClr val="260A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00">
              <a:solidFill>
                <a:srgbClr val="260A00"/>
              </a:solidFill>
              <a:highlight>
                <a:srgbClr val="FFFFFF"/>
              </a:highlight>
              <a:latin typeface="Roboto"/>
              <a:ea typeface="Roboto"/>
              <a:cs typeface="Roboto"/>
              <a:sym typeface="Roboto"/>
            </a:endParaRPr>
          </a:p>
          <a:p>
            <a:pPr indent="0" lvl="0" marL="0" rtl="0" algn="l">
              <a:spcBef>
                <a:spcPts val="0"/>
              </a:spcBef>
              <a:spcAft>
                <a:spcPts val="0"/>
              </a:spcAft>
              <a:buNone/>
            </a:pPr>
            <a:r>
              <a:rPr lang="en" sz="1100">
                <a:solidFill>
                  <a:srgbClr val="260A00"/>
                </a:solidFill>
                <a:highlight>
                  <a:srgbClr val="FFFFFF"/>
                </a:highlight>
                <a:latin typeface="Roboto"/>
                <a:ea typeface="Roboto"/>
                <a:cs typeface="Roboto"/>
                <a:sym typeface="Roboto"/>
              </a:rPr>
              <a:t>The items in the table below have been identified as future improvements for the app.</a:t>
            </a:r>
            <a:endParaRPr sz="1100">
              <a:solidFill>
                <a:srgbClr val="260A00"/>
              </a:solidFill>
              <a:highlight>
                <a:srgbClr val="FFFFFF"/>
              </a:highlight>
              <a:latin typeface="Roboto"/>
              <a:ea typeface="Roboto"/>
              <a:cs typeface="Roboto"/>
              <a:sym typeface="Roboto"/>
            </a:endParaRPr>
          </a:p>
        </p:txBody>
      </p:sp>
      <p:graphicFrame>
        <p:nvGraphicFramePr>
          <p:cNvPr id="232" name="Google Shape;232;p25"/>
          <p:cNvGraphicFramePr/>
          <p:nvPr/>
        </p:nvGraphicFramePr>
        <p:xfrm>
          <a:off x="122400" y="2038350"/>
          <a:ext cx="3000000" cy="3000000"/>
        </p:xfrm>
        <a:graphic>
          <a:graphicData uri="http://schemas.openxmlformats.org/drawingml/2006/table">
            <a:tbl>
              <a:tblPr>
                <a:noFill/>
                <a:tableStyleId>{960C6503-605A-470C-8212-7D8D80089B7D}</a:tableStyleId>
              </a:tblPr>
              <a:tblGrid>
                <a:gridCol w="382850"/>
                <a:gridCol w="4066600"/>
                <a:gridCol w="4449450"/>
              </a:tblGrid>
              <a:tr h="381000">
                <a:tc>
                  <a:txBody>
                    <a:bodyPr/>
                    <a:lstStyle/>
                    <a:p>
                      <a:pPr indent="0" lvl="0" marL="0" rtl="0" algn="l">
                        <a:spcBef>
                          <a:spcPts val="0"/>
                        </a:spcBef>
                        <a:spcAft>
                          <a:spcPts val="0"/>
                        </a:spcAft>
                        <a:buNone/>
                      </a:pPr>
                      <a:r>
                        <a:rPr lang="en" sz="900">
                          <a:latin typeface="Roboto"/>
                          <a:ea typeface="Roboto"/>
                          <a:cs typeface="Roboto"/>
                          <a:sym typeface="Roboto"/>
                        </a:rPr>
                        <a:t>Ref</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Improvement</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Comment</a:t>
                      </a:r>
                      <a:endParaRPr sz="9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900">
                          <a:latin typeface="Roboto"/>
                          <a:ea typeface="Roboto"/>
                          <a:cs typeface="Roboto"/>
                          <a:sym typeface="Roboto"/>
                        </a:rPr>
                        <a:t>1</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Due to the issues with the external API, the external API will be replaced with a new API that I will build</a:t>
                      </a:r>
                      <a:r>
                        <a:rPr lang="en" sz="900">
                          <a:latin typeface="Roboto"/>
                          <a:ea typeface="Roboto"/>
                          <a:cs typeface="Roboto"/>
                          <a:sym typeface="Roboto"/>
                        </a:rPr>
                        <a:t> in-house.</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This project will be tackled in my Capstone Two project. The project proposal has already been approved. Credit card data will be gathered from the internet via web scraping with Python and Beautiful Soup. Node.js/Express.js will be used on the server side.</a:t>
                      </a:r>
                      <a:endParaRPr sz="900">
                        <a:latin typeface="Roboto"/>
                        <a:ea typeface="Roboto"/>
                        <a:cs typeface="Roboto"/>
                        <a:sym typeface="Roboto"/>
                      </a:endParaRPr>
                    </a:p>
                  </a:txBody>
                  <a:tcPr marT="91425" marB="91425" marR="91425" marL="91425"/>
                </a:tc>
              </a:tr>
              <a:tr h="1812150">
                <a:tc>
                  <a:txBody>
                    <a:bodyPr/>
                    <a:lstStyle/>
                    <a:p>
                      <a:pPr indent="0" lvl="0" marL="0" rtl="0" algn="l">
                        <a:spcBef>
                          <a:spcPts val="0"/>
                        </a:spcBef>
                        <a:spcAft>
                          <a:spcPts val="0"/>
                        </a:spcAft>
                        <a:buNone/>
                      </a:pPr>
                      <a:r>
                        <a:rPr lang="en" sz="900">
                          <a:latin typeface="Roboto"/>
                          <a:ea typeface="Roboto"/>
                          <a:cs typeface="Roboto"/>
                          <a:sym typeface="Roboto"/>
                        </a:rPr>
                        <a:t>2</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Replace user’s manual population of amounts in the spend form with an automated population using credit card transaction history from </a:t>
                      </a:r>
                      <a:r>
                        <a:rPr b="1" lang="en" sz="900">
                          <a:latin typeface="Roboto"/>
                          <a:ea typeface="Roboto"/>
                          <a:cs typeface="Roboto"/>
                          <a:sym typeface="Roboto"/>
                        </a:rPr>
                        <a:t>plaid API.</a:t>
                      </a:r>
                      <a:r>
                        <a:rPr lang="en" sz="900">
                          <a:latin typeface="Roboto"/>
                          <a:ea typeface="Roboto"/>
                          <a:cs typeface="Roboto"/>
                          <a:sym typeface="Roboto"/>
                        </a:rPr>
                        <a:t> </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 </a:t>
                      </a:r>
                      <a:r>
                        <a:rPr lang="en" sz="900" u="sng">
                          <a:latin typeface="Roboto"/>
                          <a:ea typeface="Roboto"/>
                          <a:cs typeface="Roboto"/>
                          <a:sym typeface="Roboto"/>
                          <a:hlinkClick r:id="rId3"/>
                        </a:rPr>
                        <a:t>https://plaid.com/products/transactions/</a:t>
                      </a:r>
                      <a:r>
                        <a:rPr lang="en" sz="900">
                          <a:latin typeface="Roboto"/>
                          <a:ea typeface="Roboto"/>
                          <a:cs typeface="Roboto"/>
                          <a:sym typeface="Roboto"/>
                        </a:rPr>
                        <a:t>)</a:t>
                      </a:r>
                      <a:endParaRPr sz="9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900">
                          <a:latin typeface="Roboto"/>
                          <a:ea typeface="Roboto"/>
                          <a:cs typeface="Roboto"/>
                          <a:sym typeface="Roboto"/>
                        </a:rPr>
                        <a:t>U</a:t>
                      </a:r>
                      <a:r>
                        <a:rPr lang="en" sz="900">
                          <a:latin typeface="Roboto"/>
                          <a:ea typeface="Roboto"/>
                          <a:cs typeface="Roboto"/>
                          <a:sym typeface="Roboto"/>
                        </a:rPr>
                        <a:t>sers of the app will be asked to select a bank, then to enter their bank credentials, and the app will retrieve from plaid API </a:t>
                      </a:r>
                      <a:r>
                        <a:rPr lang="en" sz="900">
                          <a:highlight>
                            <a:srgbClr val="FFFFFF"/>
                          </a:highlight>
                          <a:latin typeface="Roboto"/>
                          <a:ea typeface="Roboto"/>
                          <a:cs typeface="Roboto"/>
                          <a:sym typeface="Roboto"/>
                        </a:rPr>
                        <a:t>24 months of credit card transaction data, including merchant, and category information, which will be populated into the spend form in the app and presented to the user if they want to make changes.</a:t>
                      </a:r>
                      <a:endParaRPr sz="900">
                        <a:highlight>
                          <a:srgbClr val="FFFFFF"/>
                        </a:highlight>
                        <a:latin typeface="Roboto"/>
                        <a:ea typeface="Roboto"/>
                        <a:cs typeface="Roboto"/>
                        <a:sym typeface="Roboto"/>
                      </a:endParaRPr>
                    </a:p>
                    <a:p>
                      <a:pPr indent="0" lvl="0" marL="0" rtl="0" algn="l">
                        <a:spcBef>
                          <a:spcPts val="0"/>
                        </a:spcBef>
                        <a:spcAft>
                          <a:spcPts val="0"/>
                        </a:spcAft>
                        <a:buNone/>
                      </a:pPr>
                      <a:r>
                        <a:t/>
                      </a:r>
                      <a:endParaRPr sz="900">
                        <a:highlight>
                          <a:srgbClr val="FFFFFF"/>
                        </a:highlight>
                        <a:latin typeface="Roboto"/>
                        <a:ea typeface="Roboto"/>
                        <a:cs typeface="Roboto"/>
                        <a:sym typeface="Roboto"/>
                      </a:endParaRPr>
                    </a:p>
                    <a:p>
                      <a:pPr indent="0" lvl="0" marL="0" rtl="0" algn="l">
                        <a:spcBef>
                          <a:spcPts val="0"/>
                        </a:spcBef>
                        <a:spcAft>
                          <a:spcPts val="0"/>
                        </a:spcAft>
                        <a:buNone/>
                      </a:pPr>
                      <a:r>
                        <a:t/>
                      </a:r>
                      <a:endParaRPr sz="900">
                        <a:highlight>
                          <a:srgbClr val="FFFFFF"/>
                        </a:highlight>
                        <a:latin typeface="Roboto"/>
                        <a:ea typeface="Roboto"/>
                        <a:cs typeface="Roboto"/>
                        <a:sym typeface="Roboto"/>
                      </a:endParaRPr>
                    </a:p>
                    <a:p>
                      <a:pPr indent="0" lvl="0" marL="0" rtl="0" algn="l">
                        <a:spcBef>
                          <a:spcPts val="0"/>
                        </a:spcBef>
                        <a:spcAft>
                          <a:spcPts val="0"/>
                        </a:spcAft>
                        <a:buNone/>
                      </a:pPr>
                      <a:r>
                        <a:t/>
                      </a:r>
                      <a:endParaRPr sz="900">
                        <a:highlight>
                          <a:srgbClr val="FFFFFF"/>
                        </a:highlight>
                        <a:latin typeface="Roboto"/>
                        <a:ea typeface="Roboto"/>
                        <a:cs typeface="Roboto"/>
                        <a:sym typeface="Roboto"/>
                      </a:endParaRPr>
                    </a:p>
                    <a:p>
                      <a:pPr indent="0" lvl="0" marL="0" rtl="0" algn="l">
                        <a:spcBef>
                          <a:spcPts val="0"/>
                        </a:spcBef>
                        <a:spcAft>
                          <a:spcPts val="0"/>
                        </a:spcAft>
                        <a:buNone/>
                      </a:pPr>
                      <a:r>
                        <a:t/>
                      </a:r>
                      <a:endParaRPr sz="900">
                        <a:highlight>
                          <a:srgbClr val="FFFFFF"/>
                        </a:highlight>
                        <a:latin typeface="Roboto"/>
                        <a:ea typeface="Roboto"/>
                        <a:cs typeface="Roboto"/>
                        <a:sym typeface="Roboto"/>
                      </a:endParaRPr>
                    </a:p>
                  </a:txBody>
                  <a:tcPr marT="91425" marB="91425" marR="91425" marL="91425"/>
                </a:tc>
              </a:tr>
            </a:tbl>
          </a:graphicData>
        </a:graphic>
      </p:graphicFrame>
      <p:pic>
        <p:nvPicPr>
          <p:cNvPr id="233" name="Google Shape;233;p25"/>
          <p:cNvPicPr preferRelativeResize="0"/>
          <p:nvPr/>
        </p:nvPicPr>
        <p:blipFill>
          <a:blip r:embed="rId4">
            <a:alphaModFix/>
          </a:blip>
          <a:stretch>
            <a:fillRect/>
          </a:stretch>
        </p:blipFill>
        <p:spPr>
          <a:xfrm>
            <a:off x="5917300" y="4000420"/>
            <a:ext cx="2114900" cy="710475"/>
          </a:xfrm>
          <a:prstGeom prst="rect">
            <a:avLst/>
          </a:prstGeom>
          <a:noFill/>
          <a:ln>
            <a:noFill/>
          </a:ln>
        </p:spPr>
      </p:pic>
      <p:sp>
        <p:nvSpPr>
          <p:cNvPr id="234" name="Google Shape;23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25"/>
          <p:cNvPicPr preferRelativeResize="0"/>
          <p:nvPr/>
        </p:nvPicPr>
        <p:blipFill>
          <a:blip r:embed="rId5">
            <a:alphaModFix/>
          </a:blip>
          <a:stretch>
            <a:fillRect/>
          </a:stretch>
        </p:blipFill>
        <p:spPr>
          <a:xfrm>
            <a:off x="4782138" y="3816441"/>
            <a:ext cx="958025" cy="107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6"/>
          <p:cNvPicPr preferRelativeResize="0"/>
          <p:nvPr/>
        </p:nvPicPr>
        <p:blipFill>
          <a:blip r:embed="rId3">
            <a:alphaModFix/>
          </a:blip>
          <a:stretch>
            <a:fillRect/>
          </a:stretch>
        </p:blipFill>
        <p:spPr>
          <a:xfrm>
            <a:off x="2808700" y="1396212"/>
            <a:ext cx="3526601" cy="2351075"/>
          </a:xfrm>
          <a:prstGeom prst="rect">
            <a:avLst/>
          </a:prstGeom>
          <a:noFill/>
          <a:ln>
            <a:noFill/>
          </a:ln>
        </p:spPr>
      </p:pic>
      <p:sp>
        <p:nvSpPr>
          <p:cNvPr id="241" name="Google Shape;24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Index</a:t>
            </a:r>
            <a:endParaRPr b="1" sz="2400">
              <a:solidFill>
                <a:srgbClr val="FFFFFF"/>
              </a:solidFill>
              <a:latin typeface="Montserrat"/>
              <a:ea typeface="Montserrat"/>
              <a:cs typeface="Montserrat"/>
              <a:sym typeface="Montserrat"/>
            </a:endParaRPr>
          </a:p>
        </p:txBody>
      </p:sp>
      <p:sp>
        <p:nvSpPr>
          <p:cNvPr id="71" name="Google Shape;71;p14"/>
          <p:cNvSpPr txBox="1"/>
          <p:nvPr/>
        </p:nvSpPr>
        <p:spPr>
          <a:xfrm>
            <a:off x="346150" y="902625"/>
            <a:ext cx="7338300" cy="3493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User Case Description</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User Flow</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Web Stack</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Functionality Design</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Flask/</a:t>
            </a:r>
            <a:r>
              <a:rPr b="1" lang="en">
                <a:latin typeface="Roboto"/>
                <a:ea typeface="Roboto"/>
                <a:cs typeface="Roboto"/>
                <a:sym typeface="Roboto"/>
              </a:rPr>
              <a:t>SQLAlchemy</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Database Schema</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External API</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Deployment / Maintenance</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Design &amp; Implementation Challenges</a:t>
            </a:r>
            <a:endParaRPr b="1">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Future Developments</a:t>
            </a:r>
            <a:endParaRPr b="1">
              <a:latin typeface="Roboto"/>
              <a:ea typeface="Roboto"/>
              <a:cs typeface="Roboto"/>
              <a:sym typeface="Roboto"/>
            </a:endParaRPr>
          </a:p>
          <a:p>
            <a:pPr indent="0" lvl="0" marL="457200" rtl="0" algn="l">
              <a:lnSpc>
                <a:spcPct val="150000"/>
              </a:lnSpc>
              <a:spcBef>
                <a:spcPts val="0"/>
              </a:spcBef>
              <a:spcAft>
                <a:spcPts val="0"/>
              </a:spcAft>
              <a:buNone/>
            </a:pPr>
            <a:r>
              <a:t/>
            </a:r>
            <a:endParaRPr b="1">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Use Case Description</a:t>
            </a:r>
            <a:endParaRPr b="1" sz="2400">
              <a:solidFill>
                <a:srgbClr val="FFFFFF"/>
              </a:solidFill>
              <a:latin typeface="Montserrat"/>
              <a:ea typeface="Montserrat"/>
              <a:cs typeface="Montserrat"/>
              <a:sym typeface="Montserrat"/>
            </a:endParaRPr>
          </a:p>
        </p:txBody>
      </p:sp>
      <p:sp>
        <p:nvSpPr>
          <p:cNvPr id="78" name="Google Shape;78;p15"/>
          <p:cNvSpPr txBox="1"/>
          <p:nvPr/>
        </p:nvSpPr>
        <p:spPr>
          <a:xfrm>
            <a:off x="346150" y="902625"/>
            <a:ext cx="7338300" cy="4104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b="1" lang="en" sz="1100">
                <a:latin typeface="Roboto"/>
                <a:ea typeface="Roboto"/>
                <a:cs typeface="Roboto"/>
                <a:sym typeface="Roboto"/>
              </a:rPr>
              <a:t>Purpose</a:t>
            </a:r>
            <a:endParaRPr b="1" sz="1100">
              <a:latin typeface="Roboto"/>
              <a:ea typeface="Roboto"/>
              <a:cs typeface="Roboto"/>
              <a:sym typeface="Roboto"/>
            </a:endParaRPr>
          </a:p>
          <a:p>
            <a:pPr indent="0" lvl="0" marL="457200" rtl="0" algn="l">
              <a:spcBef>
                <a:spcPts val="0"/>
              </a:spcBef>
              <a:spcAft>
                <a:spcPts val="0"/>
              </a:spcAft>
              <a:buNone/>
            </a:pPr>
            <a:r>
              <a:rPr lang="en" sz="1100">
                <a:latin typeface="Roboto"/>
                <a:ea typeface="Roboto"/>
                <a:cs typeface="Roboto"/>
                <a:sym typeface="Roboto"/>
              </a:rPr>
              <a:t>To create a website that h</a:t>
            </a:r>
            <a:r>
              <a:rPr lang="en" sz="1100">
                <a:latin typeface="Roboto"/>
                <a:ea typeface="Roboto"/>
                <a:cs typeface="Roboto"/>
                <a:sym typeface="Roboto"/>
              </a:rPr>
              <a:t>elps users </a:t>
            </a:r>
            <a:r>
              <a:rPr b="1" lang="en" sz="1100">
                <a:latin typeface="Roboto"/>
                <a:ea typeface="Roboto"/>
                <a:cs typeface="Roboto"/>
                <a:sym typeface="Roboto"/>
              </a:rPr>
              <a:t>find the best rewards credit card</a:t>
            </a:r>
            <a:r>
              <a:rPr lang="en" sz="1100">
                <a:latin typeface="Roboto"/>
                <a:ea typeface="Roboto"/>
                <a:cs typeface="Roboto"/>
                <a:sym typeface="Roboto"/>
              </a:rPr>
              <a:t> for their needs.</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Overview</a:t>
            </a:r>
            <a:endParaRPr b="1" sz="1100">
              <a:latin typeface="Roboto"/>
              <a:ea typeface="Roboto"/>
              <a:cs typeface="Roboto"/>
              <a:sym typeface="Roboto"/>
            </a:endParaRPr>
          </a:p>
          <a:p>
            <a:pPr indent="0" lvl="0" marL="457200" rtl="0" algn="l">
              <a:spcBef>
                <a:spcPts val="0"/>
              </a:spcBef>
              <a:spcAft>
                <a:spcPts val="0"/>
              </a:spcAft>
              <a:buNone/>
            </a:pPr>
            <a:r>
              <a:rPr lang="en" sz="1100">
                <a:latin typeface="Roboto"/>
                <a:ea typeface="Roboto"/>
                <a:cs typeface="Roboto"/>
                <a:sym typeface="Roboto"/>
              </a:rPr>
              <a:t>The</a:t>
            </a:r>
            <a:r>
              <a:rPr lang="en" sz="1100">
                <a:latin typeface="Roboto"/>
                <a:ea typeface="Roboto"/>
                <a:cs typeface="Roboto"/>
                <a:sym typeface="Roboto"/>
              </a:rPr>
              <a:t> app provides users with a </a:t>
            </a:r>
            <a:r>
              <a:rPr b="1" lang="en" sz="1100">
                <a:latin typeface="Roboto"/>
                <a:ea typeface="Roboto"/>
                <a:cs typeface="Roboto"/>
                <a:sym typeface="Roboto"/>
              </a:rPr>
              <a:t>comprehensive list</a:t>
            </a:r>
            <a:r>
              <a:rPr lang="en" sz="1100">
                <a:latin typeface="Roboto"/>
                <a:ea typeface="Roboto"/>
                <a:cs typeface="Roboto"/>
                <a:sym typeface="Roboto"/>
              </a:rPr>
              <a:t> of </a:t>
            </a:r>
            <a:r>
              <a:rPr lang="en" sz="1100">
                <a:latin typeface="Roboto"/>
                <a:ea typeface="Roboto"/>
                <a:cs typeface="Roboto"/>
                <a:sym typeface="Roboto"/>
              </a:rPr>
              <a:t>rewards credit cards available on the web, while helping them find the credit cards that </a:t>
            </a:r>
            <a:r>
              <a:rPr b="1" lang="en" sz="1100">
                <a:latin typeface="Roboto"/>
                <a:ea typeface="Roboto"/>
                <a:cs typeface="Roboto"/>
                <a:sym typeface="Roboto"/>
              </a:rPr>
              <a:t>maximize</a:t>
            </a:r>
            <a:r>
              <a:rPr lang="en" sz="1100">
                <a:latin typeface="Roboto"/>
                <a:ea typeface="Roboto"/>
                <a:cs typeface="Roboto"/>
                <a:sym typeface="Roboto"/>
              </a:rPr>
              <a:t> </a:t>
            </a:r>
            <a:r>
              <a:rPr b="1" lang="en" sz="1100">
                <a:latin typeface="Roboto"/>
                <a:ea typeface="Roboto"/>
                <a:cs typeface="Roboto"/>
                <a:sym typeface="Roboto"/>
              </a:rPr>
              <a:t>the rewards dollar value of their everyday spending habits</a:t>
            </a:r>
            <a:r>
              <a:rPr lang="en" sz="1100">
                <a:latin typeface="Roboto"/>
                <a:ea typeface="Roboto"/>
                <a:cs typeface="Roboto"/>
                <a:sym typeface="Roboto"/>
              </a:rPr>
              <a:t>.</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0" lvl="0" marL="457200" rtl="0" algn="l">
              <a:spcBef>
                <a:spcPts val="0"/>
              </a:spcBef>
              <a:spcAft>
                <a:spcPts val="0"/>
              </a:spcAft>
              <a:buNone/>
            </a:pPr>
            <a:r>
              <a:rPr lang="en" sz="1100">
                <a:latin typeface="Roboto"/>
                <a:ea typeface="Roboto"/>
                <a:cs typeface="Roboto"/>
                <a:sym typeface="Roboto"/>
              </a:rPr>
              <a:t>Contrary to similar webs available, this is an </a:t>
            </a:r>
            <a:r>
              <a:rPr b="1" lang="en" sz="1100">
                <a:latin typeface="Roboto"/>
                <a:ea typeface="Roboto"/>
                <a:cs typeface="Roboto"/>
                <a:sym typeface="Roboto"/>
              </a:rPr>
              <a:t>independent app</a:t>
            </a:r>
            <a:r>
              <a:rPr lang="en" sz="1100">
                <a:latin typeface="Roboto"/>
                <a:ea typeface="Roboto"/>
                <a:cs typeface="Roboto"/>
                <a:sym typeface="Roboto"/>
              </a:rPr>
              <a:t> that has </a:t>
            </a:r>
            <a:r>
              <a:rPr b="1" lang="en" sz="1100">
                <a:latin typeface="Roboto"/>
                <a:ea typeface="Roboto"/>
                <a:cs typeface="Roboto"/>
                <a:sym typeface="Roboto"/>
              </a:rPr>
              <a:t>no comercial strings</a:t>
            </a:r>
            <a:r>
              <a:rPr lang="en" sz="1100">
                <a:latin typeface="Roboto"/>
                <a:ea typeface="Roboto"/>
                <a:cs typeface="Roboto"/>
                <a:sym typeface="Roboto"/>
              </a:rPr>
              <a:t> with credit card companies.</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Actors</a:t>
            </a:r>
            <a:endParaRPr b="1" sz="1100">
              <a:latin typeface="Roboto"/>
              <a:ea typeface="Roboto"/>
              <a:cs typeface="Roboto"/>
              <a:sym typeface="Roboto"/>
            </a:endParaRPr>
          </a:p>
          <a:p>
            <a:pPr indent="-298450" lvl="0" marL="914400" rtl="0" algn="l">
              <a:spcBef>
                <a:spcPts val="0"/>
              </a:spcBef>
              <a:spcAft>
                <a:spcPts val="0"/>
              </a:spcAft>
              <a:buSzPts val="1100"/>
              <a:buFont typeface="Roboto"/>
              <a:buChar char="-"/>
            </a:pPr>
            <a:r>
              <a:rPr lang="en" sz="1100">
                <a:latin typeface="Roboto"/>
                <a:ea typeface="Roboto"/>
                <a:cs typeface="Roboto"/>
                <a:sym typeface="Roboto"/>
              </a:rPr>
              <a:t>Anyone shopping for a rewards credit card:</a:t>
            </a:r>
            <a:endParaRPr sz="1100">
              <a:latin typeface="Roboto"/>
              <a:ea typeface="Roboto"/>
              <a:cs typeface="Roboto"/>
              <a:sym typeface="Roboto"/>
            </a:endParaRPr>
          </a:p>
          <a:p>
            <a:pPr indent="457200" lvl="0" marL="914400" rtl="0" algn="l">
              <a:spcBef>
                <a:spcPts val="0"/>
              </a:spcBef>
              <a:spcAft>
                <a:spcPts val="0"/>
              </a:spcAft>
              <a:buNone/>
            </a:pPr>
            <a:r>
              <a:rPr lang="en" sz="1100">
                <a:latin typeface="Roboto"/>
                <a:ea typeface="Roboto"/>
                <a:cs typeface="Roboto"/>
                <a:sym typeface="Roboto"/>
              </a:rPr>
              <a:t>Is my current credit card good enough? Can I find a better one?</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			I got this credit card offer in the mail, is it good enough?</a:t>
            </a:r>
            <a:endParaRPr sz="1100">
              <a:latin typeface="Roboto"/>
              <a:ea typeface="Roboto"/>
              <a:cs typeface="Roboto"/>
              <a:sym typeface="Roboto"/>
            </a:endParaRPr>
          </a:p>
          <a:p>
            <a:pPr indent="-298450" lvl="0" marL="914400" rtl="0" algn="l">
              <a:spcBef>
                <a:spcPts val="0"/>
              </a:spcBef>
              <a:spcAft>
                <a:spcPts val="0"/>
              </a:spcAft>
              <a:buSzPts val="1100"/>
              <a:buFont typeface="Roboto"/>
              <a:buChar char="-"/>
            </a:pPr>
            <a:r>
              <a:rPr lang="en" sz="1100">
                <a:latin typeface="Roboto"/>
                <a:ea typeface="Roboto"/>
                <a:cs typeface="Roboto"/>
                <a:sym typeface="Roboto"/>
              </a:rPr>
              <a:t>Product managers from credit card companies may use the app as a central repository of card offers and value propositions available in the market.</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User Flow</a:t>
            </a:r>
            <a:endParaRPr b="1" sz="2400">
              <a:solidFill>
                <a:srgbClr val="FFFFFF"/>
              </a:solidFill>
              <a:latin typeface="Montserrat"/>
              <a:ea typeface="Montserrat"/>
              <a:cs typeface="Montserrat"/>
              <a:sym typeface="Montserrat"/>
            </a:endParaRPr>
          </a:p>
        </p:txBody>
      </p:sp>
      <p:sp>
        <p:nvSpPr>
          <p:cNvPr id="85" name="Google Shape;85;p16"/>
          <p:cNvSpPr/>
          <p:nvPr/>
        </p:nvSpPr>
        <p:spPr>
          <a:xfrm>
            <a:off x="122550" y="1081700"/>
            <a:ext cx="8898900" cy="3951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200325" y="2045625"/>
            <a:ext cx="1802700" cy="2714100"/>
          </a:xfrm>
          <a:prstGeom prst="rect">
            <a:avLst/>
          </a:prstGeom>
          <a:solidFill>
            <a:srgbClr val="F3F3F3"/>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User is presented with </a:t>
            </a:r>
            <a:r>
              <a:rPr lang="en" sz="1000">
                <a:latin typeface="Roboto"/>
                <a:ea typeface="Roboto"/>
                <a:cs typeface="Roboto"/>
                <a:sym typeface="Roboto"/>
              </a:rPr>
              <a:t>an HTML table with</a:t>
            </a:r>
            <a:r>
              <a:rPr lang="en" sz="1000">
                <a:latin typeface="Roboto"/>
                <a:ea typeface="Roboto"/>
                <a:cs typeface="Roboto"/>
                <a:sym typeface="Roboto"/>
              </a:rPr>
              <a:t> </a:t>
            </a:r>
            <a:r>
              <a:rPr b="1" lang="en" sz="1000">
                <a:latin typeface="Roboto"/>
                <a:ea typeface="Roboto"/>
                <a:cs typeface="Roboto"/>
                <a:sym typeface="Roboto"/>
              </a:rPr>
              <a:t>350+ rewards credit cards</a:t>
            </a: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Base info</a:t>
            </a:r>
            <a:r>
              <a:rPr lang="en" sz="1000">
                <a:latin typeface="Roboto"/>
                <a:ea typeface="Roboto"/>
                <a:cs typeface="Roboto"/>
                <a:sym typeface="Roboto"/>
              </a:rPr>
              <a:t> on each credit card includes card name, rewards program, rewards rates range, intro bonus, annual fee, and foreign fee.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User can use button to </a:t>
            </a:r>
            <a:r>
              <a:rPr lang="en" sz="1000">
                <a:latin typeface="Roboto"/>
                <a:ea typeface="Roboto"/>
                <a:cs typeface="Roboto"/>
                <a:sym typeface="Roboto"/>
              </a:rPr>
              <a:t>expand/collapse</a:t>
            </a:r>
            <a:r>
              <a:rPr lang="en" sz="1000">
                <a:latin typeface="Roboto"/>
                <a:ea typeface="Roboto"/>
                <a:cs typeface="Roboto"/>
                <a:sym typeface="Roboto"/>
              </a:rPr>
              <a:t> </a:t>
            </a:r>
            <a:r>
              <a:rPr b="1" lang="en" sz="1000">
                <a:latin typeface="Roboto"/>
                <a:ea typeface="Roboto"/>
                <a:cs typeface="Roboto"/>
                <a:sym typeface="Roboto"/>
              </a:rPr>
              <a:t>additional details</a:t>
            </a:r>
            <a:r>
              <a:rPr lang="en" sz="1000">
                <a:latin typeface="Roboto"/>
                <a:ea typeface="Roboto"/>
                <a:cs typeface="Roboto"/>
                <a:sym typeface="Roboto"/>
              </a:rPr>
              <a:t> on each card</a:t>
            </a:r>
            <a:r>
              <a:rPr b="1" lang="en" sz="1000">
                <a:latin typeface="Roboto"/>
                <a:ea typeface="Roboto"/>
                <a:cs typeface="Roboto"/>
                <a:sym typeface="Roboto"/>
              </a:rPr>
              <a:t>. </a:t>
            </a:r>
            <a:endParaRPr b="1" sz="1000">
              <a:latin typeface="Roboto"/>
              <a:ea typeface="Roboto"/>
              <a:cs typeface="Roboto"/>
              <a:sym typeface="Roboto"/>
            </a:endParaRPr>
          </a:p>
          <a:p>
            <a:pPr indent="0" lvl="0" marL="0" rtl="0" algn="l">
              <a:spcBef>
                <a:spcPts val="0"/>
              </a:spcBef>
              <a:spcAft>
                <a:spcPts val="0"/>
              </a:spcAft>
              <a:buNone/>
            </a:pPr>
            <a:r>
              <a:t/>
            </a:r>
            <a:endParaRPr b="1" sz="1000">
              <a:latin typeface="Roboto"/>
              <a:ea typeface="Roboto"/>
              <a:cs typeface="Roboto"/>
              <a:sym typeface="Roboto"/>
            </a:endParaRPr>
          </a:p>
        </p:txBody>
      </p:sp>
      <p:sp>
        <p:nvSpPr>
          <p:cNvPr id="87" name="Google Shape;87;p16"/>
          <p:cNvSpPr txBox="1"/>
          <p:nvPr/>
        </p:nvSpPr>
        <p:spPr>
          <a:xfrm>
            <a:off x="2534071" y="2045625"/>
            <a:ext cx="1801500" cy="2714100"/>
          </a:xfrm>
          <a:prstGeom prst="rect">
            <a:avLst/>
          </a:prstGeom>
          <a:solidFill>
            <a:srgbClr val="F3F3F3"/>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User may choose to narrow down the list by using any of the available filter options:</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 Rewards Program</a:t>
            </a:r>
            <a:r>
              <a:rPr lang="en" sz="1000">
                <a:latin typeface="Roboto"/>
                <a:ea typeface="Roboto"/>
                <a:cs typeface="Roboto"/>
                <a:sym typeface="Roboto"/>
              </a:rPr>
              <a:t> (cash, miles, points)</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 Earning Categories </a:t>
            </a:r>
            <a:r>
              <a:rPr lang="en" sz="1000">
                <a:latin typeface="Roboto"/>
                <a:ea typeface="Roboto"/>
                <a:cs typeface="Roboto"/>
                <a:sym typeface="Roboto"/>
              </a:rPr>
              <a:t>(airlines, hotel, dining, gas station, groceries, etc.)</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 Credit Card Companies</a:t>
            </a:r>
            <a:endParaRPr b="1"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 Only show cards with Intro Bonus, No Annual Fee, or No Foreign Fee </a:t>
            </a:r>
            <a:endParaRPr b="1" sz="1000">
              <a:latin typeface="Roboto"/>
              <a:ea typeface="Roboto"/>
              <a:cs typeface="Roboto"/>
              <a:sym typeface="Roboto"/>
            </a:endParaRPr>
          </a:p>
          <a:p>
            <a:pPr indent="0" lvl="0" marL="0" rtl="0" algn="l">
              <a:spcBef>
                <a:spcPts val="0"/>
              </a:spcBef>
              <a:spcAft>
                <a:spcPts val="0"/>
              </a:spcAft>
              <a:buNone/>
            </a:pPr>
            <a:r>
              <a:t/>
            </a:r>
            <a:endParaRPr b="1"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p:txBody>
      </p:sp>
      <p:sp>
        <p:nvSpPr>
          <p:cNvPr id="88" name="Google Shape;88;p16"/>
          <p:cNvSpPr/>
          <p:nvPr/>
        </p:nvSpPr>
        <p:spPr>
          <a:xfrm>
            <a:off x="2138095" y="2667448"/>
            <a:ext cx="242400" cy="89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4847740" y="2045625"/>
            <a:ext cx="1802700" cy="2714100"/>
          </a:xfrm>
          <a:prstGeom prst="rect">
            <a:avLst/>
          </a:prstGeom>
          <a:solidFill>
            <a:srgbClr val="F3F3F3"/>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User may choose to </a:t>
            </a:r>
            <a:r>
              <a:rPr b="1" lang="en" sz="1000">
                <a:latin typeface="Roboto"/>
                <a:ea typeface="Roboto"/>
                <a:cs typeface="Roboto"/>
                <a:sym typeface="Roboto"/>
              </a:rPr>
              <a:t>enter monthly spend</a:t>
            </a:r>
            <a:r>
              <a:rPr lang="en" sz="1000">
                <a:latin typeface="Roboto"/>
                <a:ea typeface="Roboto"/>
                <a:cs typeface="Roboto"/>
                <a:sym typeface="Roboto"/>
              </a:rPr>
              <a:t> in all or any of the 15 spend categories available in the form.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Upon form submission the </a:t>
            </a:r>
            <a:r>
              <a:rPr b="1" lang="en" sz="1000">
                <a:latin typeface="Roboto"/>
                <a:ea typeface="Roboto"/>
                <a:cs typeface="Roboto"/>
                <a:sym typeface="Roboto"/>
              </a:rPr>
              <a:t>dollar </a:t>
            </a:r>
            <a:r>
              <a:rPr b="1" lang="en" sz="1000">
                <a:latin typeface="Roboto"/>
                <a:ea typeface="Roboto"/>
                <a:cs typeface="Roboto"/>
                <a:sym typeface="Roboto"/>
              </a:rPr>
              <a:t>value of</a:t>
            </a:r>
            <a:r>
              <a:rPr b="1" lang="en" sz="1000">
                <a:latin typeface="Roboto"/>
                <a:ea typeface="Roboto"/>
                <a:cs typeface="Roboto"/>
                <a:sym typeface="Roboto"/>
              </a:rPr>
              <a:t> the estimated</a:t>
            </a:r>
            <a:r>
              <a:rPr lang="en" sz="1000">
                <a:latin typeface="Roboto"/>
                <a:ea typeface="Roboto"/>
                <a:cs typeface="Roboto"/>
                <a:sym typeface="Roboto"/>
              </a:rPr>
              <a:t> </a:t>
            </a:r>
            <a:r>
              <a:rPr b="1" lang="en" sz="1000">
                <a:latin typeface="Roboto"/>
                <a:ea typeface="Roboto"/>
                <a:cs typeface="Roboto"/>
                <a:sym typeface="Roboto"/>
              </a:rPr>
              <a:t>rewards</a:t>
            </a:r>
            <a:r>
              <a:rPr lang="en" sz="1000">
                <a:latin typeface="Roboto"/>
                <a:ea typeface="Roboto"/>
                <a:cs typeface="Roboto"/>
                <a:sym typeface="Roboto"/>
              </a:rPr>
              <a:t> earned in the first year is calculated and </a:t>
            </a:r>
            <a:r>
              <a:rPr b="1" lang="en" sz="1000">
                <a:latin typeface="Roboto"/>
                <a:ea typeface="Roboto"/>
                <a:cs typeface="Roboto"/>
                <a:sym typeface="Roboto"/>
              </a:rPr>
              <a:t>added to each card on the table</a:t>
            </a:r>
            <a:r>
              <a:rPr lang="en" sz="1000">
                <a:latin typeface="Roboto"/>
                <a:ea typeface="Roboto"/>
                <a:cs typeface="Roboto"/>
                <a:sym typeface="Roboto"/>
              </a:rPr>
              <a:t>.</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p:txBody>
      </p:sp>
      <p:sp>
        <p:nvSpPr>
          <p:cNvPr id="90" name="Google Shape;90;p16"/>
          <p:cNvSpPr/>
          <p:nvPr/>
        </p:nvSpPr>
        <p:spPr>
          <a:xfrm>
            <a:off x="4494211" y="2667448"/>
            <a:ext cx="242400" cy="89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7131300" y="2045625"/>
            <a:ext cx="1802700" cy="2714100"/>
          </a:xfrm>
          <a:prstGeom prst="rect">
            <a:avLst/>
          </a:prstGeom>
          <a:solidFill>
            <a:srgbClr val="F3F3F3"/>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User clicks apply button to be redirected to an external site.</a:t>
            </a:r>
            <a:endParaRPr sz="1000">
              <a:latin typeface="Roboto"/>
              <a:ea typeface="Roboto"/>
              <a:cs typeface="Roboto"/>
              <a:sym typeface="Roboto"/>
            </a:endParaRPr>
          </a:p>
        </p:txBody>
      </p:sp>
      <p:sp>
        <p:nvSpPr>
          <p:cNvPr id="92" name="Google Shape;92;p16"/>
          <p:cNvSpPr/>
          <p:nvPr/>
        </p:nvSpPr>
        <p:spPr>
          <a:xfrm>
            <a:off x="6780210" y="2667448"/>
            <a:ext cx="242400" cy="89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200332" y="1436025"/>
            <a:ext cx="1802700" cy="609600"/>
          </a:xfrm>
          <a:prstGeom prst="rect">
            <a:avLst/>
          </a:prstGeom>
          <a:solidFill>
            <a:srgbClr val="A4C2F4"/>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All Cards</a:t>
            </a:r>
            <a:endParaRPr sz="1200">
              <a:latin typeface="Roboto"/>
              <a:ea typeface="Roboto"/>
              <a:cs typeface="Roboto"/>
              <a:sym typeface="Roboto"/>
            </a:endParaRPr>
          </a:p>
        </p:txBody>
      </p:sp>
      <p:sp>
        <p:nvSpPr>
          <p:cNvPr id="94" name="Google Shape;94;p16"/>
          <p:cNvSpPr txBox="1"/>
          <p:nvPr/>
        </p:nvSpPr>
        <p:spPr>
          <a:xfrm>
            <a:off x="2534301" y="1435608"/>
            <a:ext cx="1802700" cy="609600"/>
          </a:xfrm>
          <a:prstGeom prst="rect">
            <a:avLst/>
          </a:prstGeom>
          <a:solidFill>
            <a:srgbClr val="A4C2F4"/>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Filter Cards</a:t>
            </a:r>
            <a:endParaRPr b="1" sz="1200">
              <a:latin typeface="Roboto"/>
              <a:ea typeface="Roboto"/>
              <a:cs typeface="Roboto"/>
              <a:sym typeface="Roboto"/>
            </a:endParaRPr>
          </a:p>
        </p:txBody>
      </p:sp>
      <p:sp>
        <p:nvSpPr>
          <p:cNvPr id="95" name="Google Shape;95;p16"/>
          <p:cNvSpPr txBox="1"/>
          <p:nvPr/>
        </p:nvSpPr>
        <p:spPr>
          <a:xfrm>
            <a:off x="7131276" y="1436025"/>
            <a:ext cx="1802700" cy="609600"/>
          </a:xfrm>
          <a:prstGeom prst="rect">
            <a:avLst/>
          </a:prstGeom>
          <a:solidFill>
            <a:srgbClr val="A4C2F4"/>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Find the card that maximizes your rewards and </a:t>
            </a:r>
            <a:r>
              <a:rPr b="1" lang="en" sz="1200">
                <a:latin typeface="Roboto"/>
                <a:ea typeface="Roboto"/>
                <a:cs typeface="Roboto"/>
                <a:sym typeface="Roboto"/>
              </a:rPr>
              <a:t>Apply!</a:t>
            </a:r>
            <a:endParaRPr b="1" sz="1200">
              <a:latin typeface="Roboto"/>
              <a:ea typeface="Roboto"/>
              <a:cs typeface="Roboto"/>
              <a:sym typeface="Roboto"/>
            </a:endParaRPr>
          </a:p>
        </p:txBody>
      </p:sp>
      <p:sp>
        <p:nvSpPr>
          <p:cNvPr id="96" name="Google Shape;96;p16"/>
          <p:cNvSpPr txBox="1"/>
          <p:nvPr/>
        </p:nvSpPr>
        <p:spPr>
          <a:xfrm>
            <a:off x="4848868" y="1435608"/>
            <a:ext cx="1802700" cy="609600"/>
          </a:xfrm>
          <a:prstGeom prst="rect">
            <a:avLst/>
          </a:prstGeom>
          <a:solidFill>
            <a:srgbClr val="A4C2F4"/>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F</a:t>
            </a:r>
            <a:r>
              <a:rPr b="1" lang="en" sz="1200">
                <a:latin typeface="Roboto"/>
                <a:ea typeface="Roboto"/>
                <a:cs typeface="Roboto"/>
                <a:sym typeface="Roboto"/>
              </a:rPr>
              <a:t>ill out spend form with spend habits</a:t>
            </a:r>
            <a:endParaRPr b="1" sz="1200">
              <a:latin typeface="Roboto"/>
              <a:ea typeface="Roboto"/>
              <a:cs typeface="Roboto"/>
              <a:sym typeface="Roboto"/>
            </a:endParaRPr>
          </a:p>
        </p:txBody>
      </p:sp>
      <p:sp>
        <p:nvSpPr>
          <p:cNvPr id="97" name="Google Shape;97;p16"/>
          <p:cNvSpPr txBox="1"/>
          <p:nvPr/>
        </p:nvSpPr>
        <p:spPr>
          <a:xfrm>
            <a:off x="53600" y="696366"/>
            <a:ext cx="73383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FF"/>
                </a:solidFill>
                <a:latin typeface="Roboto"/>
                <a:ea typeface="Roboto"/>
                <a:cs typeface="Roboto"/>
                <a:sym typeface="Roboto"/>
              </a:rPr>
              <a:t>This app is designed to help u</a:t>
            </a:r>
            <a:r>
              <a:rPr lang="en" sz="1100">
                <a:solidFill>
                  <a:srgbClr val="0000FF"/>
                </a:solidFill>
                <a:latin typeface="Roboto"/>
                <a:ea typeface="Roboto"/>
                <a:cs typeface="Roboto"/>
                <a:sym typeface="Roboto"/>
              </a:rPr>
              <a:t>sers find and apply for the best rewards credit card for them</a:t>
            </a:r>
            <a:r>
              <a:rPr b="1" lang="en" sz="1100">
                <a:solidFill>
                  <a:srgbClr val="0000FF"/>
                </a:solidFill>
                <a:latin typeface="Roboto"/>
                <a:ea typeface="Roboto"/>
                <a:cs typeface="Roboto"/>
                <a:sym typeface="Roboto"/>
              </a:rPr>
              <a:t> in 3 easy steps:</a:t>
            </a:r>
            <a:endParaRPr b="1" sz="1100">
              <a:solidFill>
                <a:srgbClr val="0000FF"/>
              </a:solidFill>
              <a:latin typeface="Roboto"/>
              <a:ea typeface="Roboto"/>
              <a:cs typeface="Roboto"/>
              <a:sym typeface="Roboto"/>
            </a:endParaRPr>
          </a:p>
        </p:txBody>
      </p:sp>
      <p:sp>
        <p:nvSpPr>
          <p:cNvPr id="98" name="Google Shape;98;p16"/>
          <p:cNvSpPr txBox="1"/>
          <p:nvPr/>
        </p:nvSpPr>
        <p:spPr>
          <a:xfrm>
            <a:off x="3114820" y="1145874"/>
            <a:ext cx="8076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0000"/>
                </a:solidFill>
                <a:latin typeface="Roboto"/>
                <a:ea typeface="Roboto"/>
                <a:cs typeface="Roboto"/>
                <a:sym typeface="Roboto"/>
              </a:rPr>
              <a:t>Step 1</a:t>
            </a:r>
            <a:endParaRPr b="1" sz="1100">
              <a:solidFill>
                <a:srgbClr val="FF0000"/>
              </a:solidFill>
              <a:latin typeface="Roboto"/>
              <a:ea typeface="Roboto"/>
              <a:cs typeface="Roboto"/>
              <a:sym typeface="Roboto"/>
            </a:endParaRPr>
          </a:p>
        </p:txBody>
      </p:sp>
      <p:sp>
        <p:nvSpPr>
          <p:cNvPr id="99" name="Google Shape;99;p16"/>
          <p:cNvSpPr txBox="1"/>
          <p:nvPr/>
        </p:nvSpPr>
        <p:spPr>
          <a:xfrm>
            <a:off x="5422165" y="1145873"/>
            <a:ext cx="807600" cy="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0000"/>
                </a:solidFill>
                <a:latin typeface="Roboto"/>
                <a:ea typeface="Roboto"/>
                <a:cs typeface="Roboto"/>
                <a:sym typeface="Roboto"/>
              </a:rPr>
              <a:t>Step 2</a:t>
            </a:r>
            <a:endParaRPr b="1" sz="1100">
              <a:solidFill>
                <a:srgbClr val="FF0000"/>
              </a:solidFill>
              <a:latin typeface="Roboto"/>
              <a:ea typeface="Roboto"/>
              <a:cs typeface="Roboto"/>
              <a:sym typeface="Roboto"/>
            </a:endParaRPr>
          </a:p>
        </p:txBody>
      </p:sp>
      <p:sp>
        <p:nvSpPr>
          <p:cNvPr id="100" name="Google Shape;100;p16"/>
          <p:cNvSpPr txBox="1"/>
          <p:nvPr/>
        </p:nvSpPr>
        <p:spPr>
          <a:xfrm>
            <a:off x="7730925" y="1145874"/>
            <a:ext cx="8076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0000"/>
                </a:solidFill>
                <a:latin typeface="Roboto"/>
                <a:ea typeface="Roboto"/>
                <a:cs typeface="Roboto"/>
                <a:sym typeface="Roboto"/>
              </a:rPr>
              <a:t>Step 3</a:t>
            </a:r>
            <a:endParaRPr b="1" sz="1100">
              <a:solidFill>
                <a:srgbClr val="FF0000"/>
              </a:solidFill>
              <a:latin typeface="Roboto"/>
              <a:ea typeface="Roboto"/>
              <a:cs typeface="Roboto"/>
              <a:sym typeface="Roboto"/>
            </a:endParaRPr>
          </a:p>
        </p:txBody>
      </p:sp>
      <p:sp>
        <p:nvSpPr>
          <p:cNvPr id="101" name="Google Shape;10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Web Stack</a:t>
            </a:r>
            <a:endParaRPr b="1" sz="2400">
              <a:solidFill>
                <a:srgbClr val="FFFFFF"/>
              </a:solidFill>
              <a:latin typeface="Montserrat"/>
              <a:ea typeface="Montserrat"/>
              <a:cs typeface="Montserrat"/>
              <a:sym typeface="Montserrat"/>
            </a:endParaRPr>
          </a:p>
        </p:txBody>
      </p:sp>
      <p:sp>
        <p:nvSpPr>
          <p:cNvPr id="107" name="Google Shape;107;p17"/>
          <p:cNvSpPr/>
          <p:nvPr/>
        </p:nvSpPr>
        <p:spPr>
          <a:xfrm>
            <a:off x="418200" y="1037700"/>
            <a:ext cx="8307600" cy="3677700"/>
          </a:xfrm>
          <a:prstGeom prst="roundRect">
            <a:avLst>
              <a:gd fmla="val 16667" name="adj"/>
            </a:avLst>
          </a:prstGeom>
          <a:solidFill>
            <a:srgbClr val="CFE2F3"/>
          </a:solidFill>
          <a:ln cap="flat" cmpd="sng" w="9525">
            <a:solidFill>
              <a:schemeClr val="dk2"/>
            </a:solidFill>
            <a:prstDash val="solid"/>
            <a:round/>
            <a:headEnd len="sm" w="sm" type="none"/>
            <a:tailEnd len="sm" w="sm" type="none"/>
          </a:ln>
          <a:effectLst>
            <a:outerShdw blurRad="57150" rotWithShape="0" algn="bl" dir="5400000" dist="19050">
              <a:srgbClr val="F3F3F3">
                <a:alpha val="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6735277" y="3436950"/>
            <a:ext cx="1123200" cy="856200"/>
          </a:xfrm>
          <a:prstGeom prst="plaque">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6815726" y="3694103"/>
            <a:ext cx="1123200" cy="5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External API</a:t>
            </a:r>
            <a:endParaRPr b="1" sz="1100">
              <a:solidFill>
                <a:srgbClr val="FFFFFF"/>
              </a:solidFill>
              <a:latin typeface="Roboto"/>
              <a:ea typeface="Roboto"/>
              <a:cs typeface="Roboto"/>
              <a:sym typeface="Roboto"/>
            </a:endParaRPr>
          </a:p>
        </p:txBody>
      </p:sp>
      <p:sp>
        <p:nvSpPr>
          <p:cNvPr id="110" name="Google Shape;110;p17"/>
          <p:cNvSpPr txBox="1"/>
          <p:nvPr/>
        </p:nvSpPr>
        <p:spPr>
          <a:xfrm>
            <a:off x="7305858" y="3026812"/>
            <a:ext cx="1123200" cy="5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Roboto"/>
                <a:ea typeface="Roboto"/>
                <a:cs typeface="Roboto"/>
                <a:sym typeface="Roboto"/>
              </a:rPr>
              <a:t>psql &lt; seed.sql</a:t>
            </a:r>
            <a:endParaRPr b="1" sz="1100">
              <a:solidFill>
                <a:srgbClr val="434343"/>
              </a:solidFill>
              <a:latin typeface="Roboto"/>
              <a:ea typeface="Roboto"/>
              <a:cs typeface="Roboto"/>
              <a:sym typeface="Roboto"/>
            </a:endParaRPr>
          </a:p>
        </p:txBody>
      </p:sp>
      <p:sp>
        <p:nvSpPr>
          <p:cNvPr id="111" name="Google Shape;111;p17"/>
          <p:cNvSpPr/>
          <p:nvPr/>
        </p:nvSpPr>
        <p:spPr>
          <a:xfrm>
            <a:off x="737725" y="1242700"/>
            <a:ext cx="7687200" cy="1720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1346090" y="1590225"/>
            <a:ext cx="838200" cy="681613"/>
          </a:xfrm>
          <a:prstGeom prst="rect">
            <a:avLst/>
          </a:prstGeom>
          <a:noFill/>
          <a:ln>
            <a:noFill/>
          </a:ln>
        </p:spPr>
      </p:pic>
      <p:pic>
        <p:nvPicPr>
          <p:cNvPr id="113" name="Google Shape;113;p17"/>
          <p:cNvPicPr preferRelativeResize="0"/>
          <p:nvPr/>
        </p:nvPicPr>
        <p:blipFill>
          <a:blip r:embed="rId4">
            <a:alphaModFix/>
          </a:blip>
          <a:stretch>
            <a:fillRect/>
          </a:stretch>
        </p:blipFill>
        <p:spPr>
          <a:xfrm>
            <a:off x="3819025" y="1588700"/>
            <a:ext cx="834847" cy="686429"/>
          </a:xfrm>
          <a:prstGeom prst="rect">
            <a:avLst/>
          </a:prstGeom>
          <a:noFill/>
          <a:ln>
            <a:noFill/>
          </a:ln>
        </p:spPr>
      </p:pic>
      <p:pic>
        <p:nvPicPr>
          <p:cNvPr id="114" name="Google Shape;114;p17"/>
          <p:cNvPicPr preferRelativeResize="0"/>
          <p:nvPr/>
        </p:nvPicPr>
        <p:blipFill>
          <a:blip r:embed="rId5">
            <a:alphaModFix/>
          </a:blip>
          <a:stretch>
            <a:fillRect/>
          </a:stretch>
        </p:blipFill>
        <p:spPr>
          <a:xfrm>
            <a:off x="6888601" y="1588700"/>
            <a:ext cx="821620" cy="673912"/>
          </a:xfrm>
          <a:prstGeom prst="rect">
            <a:avLst/>
          </a:prstGeom>
          <a:noFill/>
          <a:ln>
            <a:noFill/>
          </a:ln>
        </p:spPr>
      </p:pic>
      <p:sp>
        <p:nvSpPr>
          <p:cNvPr id="115" name="Google Shape;115;p17"/>
          <p:cNvSpPr txBox="1"/>
          <p:nvPr/>
        </p:nvSpPr>
        <p:spPr>
          <a:xfrm>
            <a:off x="942518" y="1242700"/>
            <a:ext cx="1947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Client (Frontend)</a:t>
            </a:r>
            <a:endParaRPr b="1">
              <a:latin typeface="Montserrat"/>
              <a:ea typeface="Montserrat"/>
              <a:cs typeface="Montserrat"/>
              <a:sym typeface="Montserrat"/>
            </a:endParaRPr>
          </a:p>
        </p:txBody>
      </p:sp>
      <p:sp>
        <p:nvSpPr>
          <p:cNvPr id="116" name="Google Shape;116;p17"/>
          <p:cNvSpPr txBox="1"/>
          <p:nvPr/>
        </p:nvSpPr>
        <p:spPr>
          <a:xfrm>
            <a:off x="718005" y="2345475"/>
            <a:ext cx="1947000" cy="85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HTML/JS/CSS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jQuery</a:t>
            </a:r>
            <a:endParaRPr>
              <a:latin typeface="Roboto"/>
              <a:ea typeface="Roboto"/>
              <a:cs typeface="Roboto"/>
              <a:sym typeface="Roboto"/>
            </a:endParaRPr>
          </a:p>
        </p:txBody>
      </p:sp>
      <p:sp>
        <p:nvSpPr>
          <p:cNvPr id="117" name="Google Shape;117;p17"/>
          <p:cNvSpPr txBox="1"/>
          <p:nvPr/>
        </p:nvSpPr>
        <p:spPr>
          <a:xfrm>
            <a:off x="3300850" y="1242700"/>
            <a:ext cx="1947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Server (Backend)</a:t>
            </a:r>
            <a:endParaRPr b="1">
              <a:latin typeface="Montserrat"/>
              <a:ea typeface="Montserrat"/>
              <a:cs typeface="Montserrat"/>
              <a:sym typeface="Montserrat"/>
            </a:endParaRPr>
          </a:p>
        </p:txBody>
      </p:sp>
      <p:sp>
        <p:nvSpPr>
          <p:cNvPr id="118" name="Google Shape;118;p17"/>
          <p:cNvSpPr txBox="1"/>
          <p:nvPr/>
        </p:nvSpPr>
        <p:spPr>
          <a:xfrm>
            <a:off x="3473923" y="2345475"/>
            <a:ext cx="1947000" cy="85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Flask</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Jinja</a:t>
            </a:r>
            <a:endParaRPr>
              <a:latin typeface="Roboto"/>
              <a:ea typeface="Roboto"/>
              <a:cs typeface="Roboto"/>
              <a:sym typeface="Roboto"/>
            </a:endParaRPr>
          </a:p>
        </p:txBody>
      </p:sp>
      <p:sp>
        <p:nvSpPr>
          <p:cNvPr id="119" name="Google Shape;119;p17"/>
          <p:cNvSpPr txBox="1"/>
          <p:nvPr/>
        </p:nvSpPr>
        <p:spPr>
          <a:xfrm>
            <a:off x="6334427" y="2345475"/>
            <a:ext cx="1947000" cy="85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PostgreSQL</a:t>
            </a:r>
            <a:endParaRPr>
              <a:latin typeface="Roboto"/>
              <a:ea typeface="Roboto"/>
              <a:cs typeface="Roboto"/>
              <a:sym typeface="Roboto"/>
            </a:endParaRPr>
          </a:p>
        </p:txBody>
      </p:sp>
      <p:sp>
        <p:nvSpPr>
          <p:cNvPr id="120" name="Google Shape;120;p17"/>
          <p:cNvSpPr txBox="1"/>
          <p:nvPr/>
        </p:nvSpPr>
        <p:spPr>
          <a:xfrm>
            <a:off x="6272650" y="1242700"/>
            <a:ext cx="23055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Database (Backend)</a:t>
            </a:r>
            <a:endParaRPr b="1">
              <a:latin typeface="Montserrat"/>
              <a:ea typeface="Montserrat"/>
              <a:cs typeface="Montserrat"/>
              <a:sym typeface="Montserrat"/>
            </a:endParaRPr>
          </a:p>
        </p:txBody>
      </p:sp>
      <p:cxnSp>
        <p:nvCxnSpPr>
          <p:cNvPr id="121" name="Google Shape;121;p17"/>
          <p:cNvCxnSpPr/>
          <p:nvPr/>
        </p:nvCxnSpPr>
        <p:spPr>
          <a:xfrm rot="10800000">
            <a:off x="5155225" y="1873050"/>
            <a:ext cx="995100" cy="14400"/>
          </a:xfrm>
          <a:prstGeom prst="straightConnector1">
            <a:avLst/>
          </a:prstGeom>
          <a:noFill/>
          <a:ln cap="flat" cmpd="sng" w="28575">
            <a:solidFill>
              <a:schemeClr val="dk2"/>
            </a:solidFill>
            <a:prstDash val="dot"/>
            <a:round/>
            <a:headEnd len="med" w="med" type="stealth"/>
            <a:tailEnd len="med" w="med" type="stealth"/>
          </a:ln>
        </p:spPr>
      </p:cxnSp>
      <p:sp>
        <p:nvSpPr>
          <p:cNvPr id="122" name="Google Shape;122;p17"/>
          <p:cNvSpPr txBox="1"/>
          <p:nvPr/>
        </p:nvSpPr>
        <p:spPr>
          <a:xfrm>
            <a:off x="5100144" y="1927081"/>
            <a:ext cx="1123200" cy="5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666666"/>
                </a:solidFill>
                <a:latin typeface="Roboto"/>
                <a:ea typeface="Roboto"/>
                <a:cs typeface="Roboto"/>
                <a:sym typeface="Roboto"/>
              </a:rPr>
              <a:t>SQLAlchemy</a:t>
            </a:r>
            <a:endParaRPr b="1" sz="1100">
              <a:solidFill>
                <a:srgbClr val="666666"/>
              </a:solidFill>
              <a:latin typeface="Roboto"/>
              <a:ea typeface="Roboto"/>
              <a:cs typeface="Roboto"/>
              <a:sym typeface="Roboto"/>
            </a:endParaRPr>
          </a:p>
          <a:p>
            <a:pPr indent="0" lvl="0" marL="0" rtl="0" algn="ctr">
              <a:lnSpc>
                <a:spcPct val="115000"/>
              </a:lnSpc>
              <a:spcBef>
                <a:spcPts val="0"/>
              </a:spcBef>
              <a:spcAft>
                <a:spcPts val="400"/>
              </a:spcAft>
              <a:buNone/>
            </a:pPr>
            <a:r>
              <a:rPr b="1" i="1" lang="en" sz="1100">
                <a:solidFill>
                  <a:srgbClr val="666666"/>
                </a:solidFill>
                <a:latin typeface="Roboto"/>
                <a:ea typeface="Roboto"/>
                <a:cs typeface="Roboto"/>
                <a:sym typeface="Roboto"/>
              </a:rPr>
              <a:t>psycopg2</a:t>
            </a:r>
            <a:endParaRPr b="1" sz="1100">
              <a:solidFill>
                <a:srgbClr val="666666"/>
              </a:solidFill>
              <a:latin typeface="Roboto"/>
              <a:ea typeface="Roboto"/>
              <a:cs typeface="Roboto"/>
              <a:sym typeface="Roboto"/>
            </a:endParaRPr>
          </a:p>
        </p:txBody>
      </p:sp>
      <p:cxnSp>
        <p:nvCxnSpPr>
          <p:cNvPr id="123" name="Google Shape;123;p17"/>
          <p:cNvCxnSpPr/>
          <p:nvPr/>
        </p:nvCxnSpPr>
        <p:spPr>
          <a:xfrm rot="10800000">
            <a:off x="7298027" y="2907120"/>
            <a:ext cx="9900" cy="475800"/>
          </a:xfrm>
          <a:prstGeom prst="straightConnector1">
            <a:avLst/>
          </a:prstGeom>
          <a:noFill/>
          <a:ln cap="flat" cmpd="sng" w="28575">
            <a:solidFill>
              <a:schemeClr val="dk2"/>
            </a:solidFill>
            <a:prstDash val="dot"/>
            <a:round/>
            <a:headEnd len="med" w="med" type="none"/>
            <a:tailEnd len="med" w="med" type="triangle"/>
          </a:ln>
        </p:spPr>
      </p:cxnSp>
      <p:sp>
        <p:nvSpPr>
          <p:cNvPr id="124" name="Google Shape;12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Functionality Design</a:t>
            </a:r>
            <a:endParaRPr b="1" sz="2400">
              <a:solidFill>
                <a:srgbClr val="FFFFFF"/>
              </a:solidFill>
              <a:latin typeface="Montserrat"/>
              <a:ea typeface="Montserrat"/>
              <a:cs typeface="Montserrat"/>
              <a:sym typeface="Montserrat"/>
            </a:endParaRPr>
          </a:p>
        </p:txBody>
      </p:sp>
      <p:pic>
        <p:nvPicPr>
          <p:cNvPr id="130" name="Google Shape;130;p18"/>
          <p:cNvPicPr preferRelativeResize="0"/>
          <p:nvPr/>
        </p:nvPicPr>
        <p:blipFill>
          <a:blip r:embed="rId3">
            <a:alphaModFix/>
          </a:blip>
          <a:stretch>
            <a:fillRect/>
          </a:stretch>
        </p:blipFill>
        <p:spPr>
          <a:xfrm>
            <a:off x="3446052" y="1052850"/>
            <a:ext cx="762000" cy="609600"/>
          </a:xfrm>
          <a:prstGeom prst="rect">
            <a:avLst/>
          </a:prstGeom>
          <a:noFill/>
          <a:ln>
            <a:noFill/>
          </a:ln>
        </p:spPr>
      </p:pic>
      <p:pic>
        <p:nvPicPr>
          <p:cNvPr id="131" name="Google Shape;131;p18"/>
          <p:cNvPicPr preferRelativeResize="0"/>
          <p:nvPr/>
        </p:nvPicPr>
        <p:blipFill>
          <a:blip r:embed="rId4">
            <a:alphaModFix/>
          </a:blip>
          <a:stretch>
            <a:fillRect/>
          </a:stretch>
        </p:blipFill>
        <p:spPr>
          <a:xfrm>
            <a:off x="4961100" y="1051325"/>
            <a:ext cx="758952" cy="612648"/>
          </a:xfrm>
          <a:prstGeom prst="rect">
            <a:avLst/>
          </a:prstGeom>
          <a:noFill/>
          <a:ln>
            <a:noFill/>
          </a:ln>
        </p:spPr>
      </p:pic>
      <p:pic>
        <p:nvPicPr>
          <p:cNvPr id="132" name="Google Shape;132;p18"/>
          <p:cNvPicPr preferRelativeResize="0"/>
          <p:nvPr/>
        </p:nvPicPr>
        <p:blipFill>
          <a:blip r:embed="rId5">
            <a:alphaModFix/>
          </a:blip>
          <a:stretch>
            <a:fillRect/>
          </a:stretch>
        </p:blipFill>
        <p:spPr>
          <a:xfrm>
            <a:off x="6430476" y="1051325"/>
            <a:ext cx="758952" cy="612648"/>
          </a:xfrm>
          <a:prstGeom prst="rect">
            <a:avLst/>
          </a:prstGeom>
          <a:noFill/>
          <a:ln>
            <a:noFill/>
          </a:ln>
        </p:spPr>
      </p:pic>
      <p:sp>
        <p:nvSpPr>
          <p:cNvPr id="133" name="Google Shape;133;p18"/>
          <p:cNvSpPr txBox="1"/>
          <p:nvPr/>
        </p:nvSpPr>
        <p:spPr>
          <a:xfrm>
            <a:off x="4944300" y="709311"/>
            <a:ext cx="888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Server</a:t>
            </a:r>
            <a:endParaRPr b="1">
              <a:latin typeface="Montserrat"/>
              <a:ea typeface="Montserrat"/>
              <a:cs typeface="Montserrat"/>
              <a:sym typeface="Montserrat"/>
            </a:endParaRPr>
          </a:p>
        </p:txBody>
      </p:sp>
      <p:sp>
        <p:nvSpPr>
          <p:cNvPr id="134" name="Google Shape;134;p18"/>
          <p:cNvSpPr txBox="1"/>
          <p:nvPr/>
        </p:nvSpPr>
        <p:spPr>
          <a:xfrm>
            <a:off x="3453220" y="709325"/>
            <a:ext cx="888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Client</a:t>
            </a:r>
            <a:endParaRPr b="1">
              <a:latin typeface="Montserrat"/>
              <a:ea typeface="Montserrat"/>
              <a:cs typeface="Montserrat"/>
              <a:sym typeface="Montserrat"/>
            </a:endParaRPr>
          </a:p>
        </p:txBody>
      </p:sp>
      <p:sp>
        <p:nvSpPr>
          <p:cNvPr id="135" name="Google Shape;135;p18"/>
          <p:cNvSpPr txBox="1"/>
          <p:nvPr/>
        </p:nvSpPr>
        <p:spPr>
          <a:xfrm>
            <a:off x="6272626" y="709325"/>
            <a:ext cx="1073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Database</a:t>
            </a:r>
            <a:endParaRPr b="1">
              <a:latin typeface="Montserrat"/>
              <a:ea typeface="Montserrat"/>
              <a:cs typeface="Montserrat"/>
              <a:sym typeface="Montserrat"/>
            </a:endParaRPr>
          </a:p>
        </p:txBody>
      </p:sp>
      <p:graphicFrame>
        <p:nvGraphicFramePr>
          <p:cNvPr id="136" name="Google Shape;136;p18"/>
          <p:cNvGraphicFramePr/>
          <p:nvPr/>
        </p:nvGraphicFramePr>
        <p:xfrm>
          <a:off x="3109250" y="1880225"/>
          <a:ext cx="3000000" cy="3000000"/>
        </p:xfrm>
        <a:graphic>
          <a:graphicData uri="http://schemas.openxmlformats.org/drawingml/2006/table">
            <a:tbl>
              <a:tblPr>
                <a:noFill/>
                <a:tableStyleId>{960C6503-605A-470C-8212-7D8D80089B7D}</a:tableStyleId>
              </a:tblPr>
              <a:tblGrid>
                <a:gridCol w="1487550"/>
                <a:gridCol w="1487550"/>
                <a:gridCol w="1487550"/>
              </a:tblGrid>
              <a:tr h="520850">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r>
              <a:tr h="520850">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r>
              <a:tr h="520850">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r>
              <a:tr h="520850">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r>
              <a:tr h="520850">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pic>
        <p:nvPicPr>
          <p:cNvPr id="137" name="Google Shape;137;p18"/>
          <p:cNvPicPr preferRelativeResize="0"/>
          <p:nvPr/>
        </p:nvPicPr>
        <p:blipFill>
          <a:blip r:embed="rId6">
            <a:alphaModFix/>
          </a:blip>
          <a:stretch>
            <a:fillRect/>
          </a:stretch>
        </p:blipFill>
        <p:spPr>
          <a:xfrm>
            <a:off x="3579946" y="1934773"/>
            <a:ext cx="504900" cy="504900"/>
          </a:xfrm>
          <a:prstGeom prst="rect">
            <a:avLst/>
          </a:prstGeom>
          <a:noFill/>
          <a:ln>
            <a:noFill/>
          </a:ln>
        </p:spPr>
      </p:pic>
      <p:pic>
        <p:nvPicPr>
          <p:cNvPr id="138" name="Google Shape;138;p18"/>
          <p:cNvPicPr preferRelativeResize="0"/>
          <p:nvPr/>
        </p:nvPicPr>
        <p:blipFill>
          <a:blip r:embed="rId7">
            <a:alphaModFix/>
          </a:blip>
          <a:stretch>
            <a:fillRect/>
          </a:stretch>
        </p:blipFill>
        <p:spPr>
          <a:xfrm flipH="1">
            <a:off x="5138675" y="1947050"/>
            <a:ext cx="403800" cy="403800"/>
          </a:xfrm>
          <a:prstGeom prst="rect">
            <a:avLst/>
          </a:prstGeom>
          <a:noFill/>
          <a:ln>
            <a:noFill/>
          </a:ln>
        </p:spPr>
      </p:pic>
      <p:pic>
        <p:nvPicPr>
          <p:cNvPr id="139" name="Google Shape;139;p18"/>
          <p:cNvPicPr preferRelativeResize="0"/>
          <p:nvPr/>
        </p:nvPicPr>
        <p:blipFill>
          <a:blip r:embed="rId7">
            <a:alphaModFix/>
          </a:blip>
          <a:stretch>
            <a:fillRect/>
          </a:stretch>
        </p:blipFill>
        <p:spPr>
          <a:xfrm flipH="1">
            <a:off x="6586475" y="1947050"/>
            <a:ext cx="403800" cy="403800"/>
          </a:xfrm>
          <a:prstGeom prst="rect">
            <a:avLst/>
          </a:prstGeom>
          <a:noFill/>
          <a:ln>
            <a:noFill/>
          </a:ln>
        </p:spPr>
      </p:pic>
      <p:pic>
        <p:nvPicPr>
          <p:cNvPr id="140" name="Google Shape;140;p18"/>
          <p:cNvPicPr preferRelativeResize="0"/>
          <p:nvPr/>
        </p:nvPicPr>
        <p:blipFill>
          <a:blip r:embed="rId6">
            <a:alphaModFix/>
          </a:blip>
          <a:stretch>
            <a:fillRect/>
          </a:stretch>
        </p:blipFill>
        <p:spPr>
          <a:xfrm>
            <a:off x="3579946" y="2468173"/>
            <a:ext cx="504900" cy="504900"/>
          </a:xfrm>
          <a:prstGeom prst="rect">
            <a:avLst/>
          </a:prstGeom>
          <a:noFill/>
          <a:ln>
            <a:noFill/>
          </a:ln>
        </p:spPr>
      </p:pic>
      <p:pic>
        <p:nvPicPr>
          <p:cNvPr id="141" name="Google Shape;141;p18"/>
          <p:cNvPicPr preferRelativeResize="0"/>
          <p:nvPr/>
        </p:nvPicPr>
        <p:blipFill>
          <a:blip r:embed="rId7">
            <a:alphaModFix/>
          </a:blip>
          <a:stretch>
            <a:fillRect/>
          </a:stretch>
        </p:blipFill>
        <p:spPr>
          <a:xfrm flipH="1">
            <a:off x="5138675" y="2480450"/>
            <a:ext cx="403800" cy="403800"/>
          </a:xfrm>
          <a:prstGeom prst="rect">
            <a:avLst/>
          </a:prstGeom>
          <a:noFill/>
          <a:ln>
            <a:noFill/>
          </a:ln>
        </p:spPr>
      </p:pic>
      <p:pic>
        <p:nvPicPr>
          <p:cNvPr id="142" name="Google Shape;142;p18"/>
          <p:cNvPicPr preferRelativeResize="0"/>
          <p:nvPr/>
        </p:nvPicPr>
        <p:blipFill>
          <a:blip r:embed="rId7">
            <a:alphaModFix/>
          </a:blip>
          <a:stretch>
            <a:fillRect/>
          </a:stretch>
        </p:blipFill>
        <p:spPr>
          <a:xfrm flipH="1">
            <a:off x="6586475" y="2480450"/>
            <a:ext cx="403800" cy="403800"/>
          </a:xfrm>
          <a:prstGeom prst="rect">
            <a:avLst/>
          </a:prstGeom>
          <a:noFill/>
          <a:ln>
            <a:noFill/>
          </a:ln>
        </p:spPr>
      </p:pic>
      <p:pic>
        <p:nvPicPr>
          <p:cNvPr id="143" name="Google Shape;143;p18"/>
          <p:cNvPicPr preferRelativeResize="0"/>
          <p:nvPr/>
        </p:nvPicPr>
        <p:blipFill>
          <a:blip r:embed="rId6">
            <a:alphaModFix/>
          </a:blip>
          <a:stretch>
            <a:fillRect/>
          </a:stretch>
        </p:blipFill>
        <p:spPr>
          <a:xfrm>
            <a:off x="3579946" y="3001573"/>
            <a:ext cx="504900" cy="504900"/>
          </a:xfrm>
          <a:prstGeom prst="rect">
            <a:avLst/>
          </a:prstGeom>
          <a:noFill/>
          <a:ln>
            <a:noFill/>
          </a:ln>
        </p:spPr>
      </p:pic>
      <p:pic>
        <p:nvPicPr>
          <p:cNvPr id="144" name="Google Shape;144;p18"/>
          <p:cNvPicPr preferRelativeResize="0"/>
          <p:nvPr/>
        </p:nvPicPr>
        <p:blipFill>
          <a:blip r:embed="rId6">
            <a:alphaModFix/>
          </a:blip>
          <a:stretch>
            <a:fillRect/>
          </a:stretch>
        </p:blipFill>
        <p:spPr>
          <a:xfrm>
            <a:off x="5103946" y="3001573"/>
            <a:ext cx="504900" cy="504900"/>
          </a:xfrm>
          <a:prstGeom prst="rect">
            <a:avLst/>
          </a:prstGeom>
          <a:noFill/>
          <a:ln>
            <a:noFill/>
          </a:ln>
        </p:spPr>
      </p:pic>
      <p:pic>
        <p:nvPicPr>
          <p:cNvPr id="145" name="Google Shape;145;p18"/>
          <p:cNvPicPr preferRelativeResize="0"/>
          <p:nvPr/>
        </p:nvPicPr>
        <p:blipFill>
          <a:blip r:embed="rId6">
            <a:alphaModFix/>
          </a:blip>
          <a:stretch>
            <a:fillRect/>
          </a:stretch>
        </p:blipFill>
        <p:spPr>
          <a:xfrm>
            <a:off x="6551746" y="3001573"/>
            <a:ext cx="504900" cy="504900"/>
          </a:xfrm>
          <a:prstGeom prst="rect">
            <a:avLst/>
          </a:prstGeom>
          <a:noFill/>
          <a:ln>
            <a:noFill/>
          </a:ln>
        </p:spPr>
      </p:pic>
      <p:pic>
        <p:nvPicPr>
          <p:cNvPr id="146" name="Google Shape;146;p18"/>
          <p:cNvPicPr preferRelativeResize="0"/>
          <p:nvPr/>
        </p:nvPicPr>
        <p:blipFill>
          <a:blip r:embed="rId6">
            <a:alphaModFix/>
          </a:blip>
          <a:stretch>
            <a:fillRect/>
          </a:stretch>
        </p:blipFill>
        <p:spPr>
          <a:xfrm>
            <a:off x="3579946" y="3502041"/>
            <a:ext cx="504900" cy="504900"/>
          </a:xfrm>
          <a:prstGeom prst="rect">
            <a:avLst/>
          </a:prstGeom>
          <a:noFill/>
          <a:ln>
            <a:noFill/>
          </a:ln>
        </p:spPr>
      </p:pic>
      <p:pic>
        <p:nvPicPr>
          <p:cNvPr id="147" name="Google Shape;147;p18"/>
          <p:cNvPicPr preferRelativeResize="0"/>
          <p:nvPr/>
        </p:nvPicPr>
        <p:blipFill>
          <a:blip r:embed="rId7">
            <a:alphaModFix/>
          </a:blip>
          <a:stretch>
            <a:fillRect/>
          </a:stretch>
        </p:blipFill>
        <p:spPr>
          <a:xfrm flipH="1">
            <a:off x="5138675" y="3514318"/>
            <a:ext cx="403800" cy="403800"/>
          </a:xfrm>
          <a:prstGeom prst="rect">
            <a:avLst/>
          </a:prstGeom>
          <a:noFill/>
          <a:ln>
            <a:noFill/>
          </a:ln>
        </p:spPr>
      </p:pic>
      <p:pic>
        <p:nvPicPr>
          <p:cNvPr id="148" name="Google Shape;148;p18"/>
          <p:cNvPicPr preferRelativeResize="0"/>
          <p:nvPr/>
        </p:nvPicPr>
        <p:blipFill>
          <a:blip r:embed="rId7">
            <a:alphaModFix/>
          </a:blip>
          <a:stretch>
            <a:fillRect/>
          </a:stretch>
        </p:blipFill>
        <p:spPr>
          <a:xfrm flipH="1">
            <a:off x="6586475" y="3514318"/>
            <a:ext cx="403800" cy="403800"/>
          </a:xfrm>
          <a:prstGeom prst="rect">
            <a:avLst/>
          </a:prstGeom>
          <a:noFill/>
          <a:ln>
            <a:noFill/>
          </a:ln>
        </p:spPr>
      </p:pic>
      <p:pic>
        <p:nvPicPr>
          <p:cNvPr id="149" name="Google Shape;149;p18"/>
          <p:cNvPicPr preferRelativeResize="0"/>
          <p:nvPr/>
        </p:nvPicPr>
        <p:blipFill>
          <a:blip r:embed="rId7">
            <a:alphaModFix/>
          </a:blip>
          <a:stretch>
            <a:fillRect/>
          </a:stretch>
        </p:blipFill>
        <p:spPr>
          <a:xfrm flipH="1">
            <a:off x="5138675" y="4018873"/>
            <a:ext cx="403800" cy="403800"/>
          </a:xfrm>
          <a:prstGeom prst="rect">
            <a:avLst/>
          </a:prstGeom>
          <a:noFill/>
          <a:ln>
            <a:noFill/>
          </a:ln>
        </p:spPr>
      </p:pic>
      <p:pic>
        <p:nvPicPr>
          <p:cNvPr id="150" name="Google Shape;150;p18"/>
          <p:cNvPicPr preferRelativeResize="0"/>
          <p:nvPr/>
        </p:nvPicPr>
        <p:blipFill>
          <a:blip r:embed="rId7">
            <a:alphaModFix/>
          </a:blip>
          <a:stretch>
            <a:fillRect/>
          </a:stretch>
        </p:blipFill>
        <p:spPr>
          <a:xfrm flipH="1">
            <a:off x="6586475" y="4018873"/>
            <a:ext cx="403800" cy="403800"/>
          </a:xfrm>
          <a:prstGeom prst="rect">
            <a:avLst/>
          </a:prstGeom>
          <a:noFill/>
          <a:ln>
            <a:noFill/>
          </a:ln>
        </p:spPr>
      </p:pic>
      <p:sp>
        <p:nvSpPr>
          <p:cNvPr id="151" name="Google Shape;151;p18"/>
          <p:cNvSpPr txBox="1"/>
          <p:nvPr/>
        </p:nvSpPr>
        <p:spPr>
          <a:xfrm>
            <a:off x="7539475" y="1830675"/>
            <a:ext cx="14820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 </a:t>
            </a:r>
            <a:r>
              <a:rPr b="1" lang="en" sz="900">
                <a:latin typeface="Roboto"/>
                <a:ea typeface="Roboto"/>
                <a:cs typeface="Roboto"/>
                <a:sym typeface="Roboto"/>
              </a:rPr>
              <a:t>Table Pagination is updated as the </a:t>
            </a:r>
            <a:r>
              <a:rPr b="1" lang="en" sz="900">
                <a:latin typeface="Roboto"/>
                <a:ea typeface="Roboto"/>
                <a:cs typeface="Roboto"/>
                <a:sym typeface="Roboto"/>
              </a:rPr>
              <a:t>searching</a:t>
            </a:r>
            <a:r>
              <a:rPr b="1" lang="en" sz="900">
                <a:latin typeface="Roboto"/>
                <a:ea typeface="Roboto"/>
                <a:cs typeface="Roboto"/>
                <a:sym typeface="Roboto"/>
              </a:rPr>
              <a:t> functionality is used</a:t>
            </a:r>
            <a:endParaRPr b="1" sz="900">
              <a:latin typeface="Roboto"/>
              <a:ea typeface="Roboto"/>
              <a:cs typeface="Roboto"/>
              <a:sym typeface="Roboto"/>
            </a:endParaRPr>
          </a:p>
        </p:txBody>
      </p:sp>
      <p:sp>
        <p:nvSpPr>
          <p:cNvPr id="152" name="Google Shape;152;p18"/>
          <p:cNvSpPr txBox="1"/>
          <p:nvPr/>
        </p:nvSpPr>
        <p:spPr>
          <a:xfrm>
            <a:off x="7539475" y="2364075"/>
            <a:ext cx="16044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 </a:t>
            </a:r>
            <a:r>
              <a:rPr b="1" lang="en" sz="900">
                <a:latin typeface="Roboto"/>
                <a:ea typeface="Roboto"/>
                <a:cs typeface="Roboto"/>
                <a:sym typeface="Roboto"/>
              </a:rPr>
              <a:t>Form input amounts and calc’d rewards value are sent to Local Storage</a:t>
            </a:r>
            <a:endParaRPr b="1" sz="900">
              <a:latin typeface="Roboto"/>
              <a:ea typeface="Roboto"/>
              <a:cs typeface="Roboto"/>
              <a:sym typeface="Roboto"/>
            </a:endParaRPr>
          </a:p>
        </p:txBody>
      </p:sp>
      <p:sp>
        <p:nvSpPr>
          <p:cNvPr id="153" name="Google Shape;153;p18"/>
          <p:cNvSpPr txBox="1"/>
          <p:nvPr/>
        </p:nvSpPr>
        <p:spPr>
          <a:xfrm>
            <a:off x="7539475" y="2897475"/>
            <a:ext cx="14820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 </a:t>
            </a:r>
            <a:r>
              <a:rPr b="1" lang="en" sz="900">
                <a:latin typeface="Roboto"/>
                <a:ea typeface="Roboto"/>
                <a:cs typeface="Roboto"/>
                <a:sym typeface="Roboto"/>
              </a:rPr>
              <a:t>Full Page Reload</a:t>
            </a:r>
            <a:endParaRPr b="1" sz="900">
              <a:latin typeface="Roboto"/>
              <a:ea typeface="Roboto"/>
              <a:cs typeface="Roboto"/>
              <a:sym typeface="Roboto"/>
            </a:endParaRPr>
          </a:p>
          <a:p>
            <a:pPr indent="0" lvl="0" marL="0" rtl="0" algn="l">
              <a:spcBef>
                <a:spcPts val="0"/>
              </a:spcBef>
              <a:spcAft>
                <a:spcPts val="0"/>
              </a:spcAft>
              <a:buNone/>
            </a:pPr>
            <a:r>
              <a:rPr b="1" lang="en" sz="900">
                <a:latin typeface="Roboto"/>
                <a:ea typeface="Roboto"/>
                <a:cs typeface="Roboto"/>
                <a:sym typeface="Roboto"/>
              </a:rPr>
              <a:t>+ User’s </a:t>
            </a:r>
            <a:r>
              <a:rPr b="1" lang="en" sz="900">
                <a:latin typeface="Roboto"/>
                <a:ea typeface="Roboto"/>
                <a:cs typeface="Roboto"/>
                <a:sym typeface="Roboto"/>
              </a:rPr>
              <a:t>Filter Selections are sent to Local Storage</a:t>
            </a:r>
            <a:endParaRPr b="1" sz="900">
              <a:latin typeface="Roboto"/>
              <a:ea typeface="Roboto"/>
              <a:cs typeface="Roboto"/>
              <a:sym typeface="Roboto"/>
            </a:endParaRPr>
          </a:p>
        </p:txBody>
      </p:sp>
      <p:sp>
        <p:nvSpPr>
          <p:cNvPr id="154" name="Google Shape;154;p18"/>
          <p:cNvSpPr txBox="1"/>
          <p:nvPr/>
        </p:nvSpPr>
        <p:spPr>
          <a:xfrm>
            <a:off x="7539475" y="3964275"/>
            <a:ext cx="14820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 Redirected to external site</a:t>
            </a:r>
            <a:endParaRPr b="1" sz="900">
              <a:latin typeface="Roboto"/>
              <a:ea typeface="Roboto"/>
              <a:cs typeface="Roboto"/>
              <a:sym typeface="Roboto"/>
            </a:endParaRPr>
          </a:p>
        </p:txBody>
      </p:sp>
      <p:sp>
        <p:nvSpPr>
          <p:cNvPr id="155" name="Google Shape;155;p18"/>
          <p:cNvSpPr txBox="1"/>
          <p:nvPr/>
        </p:nvSpPr>
        <p:spPr>
          <a:xfrm>
            <a:off x="3960368" y="2503905"/>
            <a:ext cx="6549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AJAX</a:t>
            </a:r>
            <a:endParaRPr b="1" sz="900">
              <a:latin typeface="Roboto"/>
              <a:ea typeface="Roboto"/>
              <a:cs typeface="Roboto"/>
              <a:sym typeface="Roboto"/>
            </a:endParaRPr>
          </a:p>
        </p:txBody>
      </p:sp>
      <p:sp>
        <p:nvSpPr>
          <p:cNvPr id="156" name="Google Shape;156;p18"/>
          <p:cNvSpPr txBox="1"/>
          <p:nvPr/>
        </p:nvSpPr>
        <p:spPr>
          <a:xfrm>
            <a:off x="191957" y="1880211"/>
            <a:ext cx="2859600" cy="2604300"/>
          </a:xfrm>
          <a:prstGeom prst="rect">
            <a:avLst/>
          </a:prstGeom>
          <a:solidFill>
            <a:srgbClr val="FFF2CC"/>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7" name="Google Shape;157;p18"/>
          <p:cNvSpPr/>
          <p:nvPr/>
        </p:nvSpPr>
        <p:spPr>
          <a:xfrm>
            <a:off x="1676863" y="1947050"/>
            <a:ext cx="1312416" cy="403812"/>
          </a:xfrm>
          <a:prstGeom prst="flowChartTerminator">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Live </a:t>
            </a:r>
            <a:endParaRPr b="1" sz="1200"/>
          </a:p>
          <a:p>
            <a:pPr indent="0" lvl="0" marL="0" rtl="0" algn="ctr">
              <a:spcBef>
                <a:spcPts val="0"/>
              </a:spcBef>
              <a:spcAft>
                <a:spcPts val="0"/>
              </a:spcAft>
              <a:buNone/>
            </a:pPr>
            <a:r>
              <a:rPr b="1" lang="en" sz="1200"/>
              <a:t>Search Bar</a:t>
            </a:r>
            <a:endParaRPr b="1" sz="1200"/>
          </a:p>
        </p:txBody>
      </p:sp>
      <p:sp>
        <p:nvSpPr>
          <p:cNvPr id="158" name="Google Shape;158;p18"/>
          <p:cNvSpPr/>
          <p:nvPr/>
        </p:nvSpPr>
        <p:spPr>
          <a:xfrm>
            <a:off x="1676863" y="2480450"/>
            <a:ext cx="1312416" cy="403812"/>
          </a:xfrm>
          <a:prstGeom prst="flowChartTerminator">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Submit Spend Form</a:t>
            </a:r>
            <a:endParaRPr b="1" sz="1200"/>
          </a:p>
        </p:txBody>
      </p:sp>
      <p:sp>
        <p:nvSpPr>
          <p:cNvPr id="159" name="Google Shape;159;p18"/>
          <p:cNvSpPr/>
          <p:nvPr/>
        </p:nvSpPr>
        <p:spPr>
          <a:xfrm>
            <a:off x="1676863" y="3013850"/>
            <a:ext cx="1312416" cy="403812"/>
          </a:xfrm>
          <a:prstGeom prst="flowChartTerminator">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Filter Cards</a:t>
            </a:r>
            <a:endParaRPr b="1" sz="1200"/>
          </a:p>
        </p:txBody>
      </p:sp>
      <p:sp>
        <p:nvSpPr>
          <p:cNvPr id="160" name="Google Shape;160;p18"/>
          <p:cNvSpPr/>
          <p:nvPr/>
        </p:nvSpPr>
        <p:spPr>
          <a:xfrm>
            <a:off x="1676863" y="3532827"/>
            <a:ext cx="1312416" cy="403812"/>
          </a:xfrm>
          <a:prstGeom prst="flowChartTerminator">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Expand Card Details</a:t>
            </a:r>
            <a:endParaRPr b="1" sz="1200"/>
          </a:p>
        </p:txBody>
      </p:sp>
      <p:sp>
        <p:nvSpPr>
          <p:cNvPr id="161" name="Google Shape;161;p18"/>
          <p:cNvSpPr/>
          <p:nvPr/>
        </p:nvSpPr>
        <p:spPr>
          <a:xfrm>
            <a:off x="1676863" y="4037382"/>
            <a:ext cx="1312416" cy="403812"/>
          </a:xfrm>
          <a:prstGeom prst="flowChartTerminator">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Apply for Card</a:t>
            </a:r>
            <a:endParaRPr b="1" sz="1200"/>
          </a:p>
        </p:txBody>
      </p:sp>
      <p:pic>
        <p:nvPicPr>
          <p:cNvPr id="162" name="Google Shape;162;p18"/>
          <p:cNvPicPr preferRelativeResize="0"/>
          <p:nvPr/>
        </p:nvPicPr>
        <p:blipFill>
          <a:blip r:embed="rId8">
            <a:alphaModFix/>
          </a:blip>
          <a:stretch>
            <a:fillRect/>
          </a:stretch>
        </p:blipFill>
        <p:spPr>
          <a:xfrm>
            <a:off x="-13247" y="2456587"/>
            <a:ext cx="1283940" cy="1365926"/>
          </a:xfrm>
          <a:prstGeom prst="rect">
            <a:avLst/>
          </a:prstGeom>
          <a:noFill/>
          <a:ln>
            <a:noFill/>
          </a:ln>
        </p:spPr>
      </p:pic>
      <p:cxnSp>
        <p:nvCxnSpPr>
          <p:cNvPr id="163" name="Google Shape;163;p18"/>
          <p:cNvCxnSpPr>
            <a:endCxn id="157" idx="1"/>
          </p:cNvCxnSpPr>
          <p:nvPr/>
        </p:nvCxnSpPr>
        <p:spPr>
          <a:xfrm flipH="1" rot="10800000">
            <a:off x="1021963" y="2148956"/>
            <a:ext cx="654900" cy="7068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8"/>
          <p:cNvCxnSpPr>
            <a:endCxn id="158" idx="1"/>
          </p:cNvCxnSpPr>
          <p:nvPr/>
        </p:nvCxnSpPr>
        <p:spPr>
          <a:xfrm flipH="1" rot="10800000">
            <a:off x="1051063" y="2682356"/>
            <a:ext cx="625800" cy="2598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8"/>
          <p:cNvCxnSpPr>
            <a:endCxn id="160" idx="1"/>
          </p:cNvCxnSpPr>
          <p:nvPr/>
        </p:nvCxnSpPr>
        <p:spPr>
          <a:xfrm>
            <a:off x="1007563" y="3173133"/>
            <a:ext cx="669300" cy="5616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8"/>
          <p:cNvCxnSpPr>
            <a:endCxn id="161" idx="1"/>
          </p:cNvCxnSpPr>
          <p:nvPr/>
        </p:nvCxnSpPr>
        <p:spPr>
          <a:xfrm>
            <a:off x="964363" y="3302688"/>
            <a:ext cx="712500" cy="9366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18"/>
          <p:cNvCxnSpPr>
            <a:endCxn id="159" idx="1"/>
          </p:cNvCxnSpPr>
          <p:nvPr/>
        </p:nvCxnSpPr>
        <p:spPr>
          <a:xfrm>
            <a:off x="1021963" y="3072056"/>
            <a:ext cx="654900" cy="1437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18"/>
          <p:cNvSpPr txBox="1"/>
          <p:nvPr/>
        </p:nvSpPr>
        <p:spPr>
          <a:xfrm>
            <a:off x="329020" y="2157125"/>
            <a:ext cx="888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User</a:t>
            </a:r>
            <a:endParaRPr b="1">
              <a:latin typeface="Montserrat"/>
              <a:ea typeface="Montserrat"/>
              <a:cs typeface="Montserrat"/>
              <a:sym typeface="Montserrat"/>
            </a:endParaRPr>
          </a:p>
        </p:txBody>
      </p:sp>
      <p:sp>
        <p:nvSpPr>
          <p:cNvPr id="169" name="Google Shape;169;p18"/>
          <p:cNvSpPr txBox="1"/>
          <p:nvPr/>
        </p:nvSpPr>
        <p:spPr>
          <a:xfrm>
            <a:off x="969225" y="1547525"/>
            <a:ext cx="1482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Functionality</a:t>
            </a:r>
            <a:endParaRPr b="1">
              <a:latin typeface="Montserrat"/>
              <a:ea typeface="Montserrat"/>
              <a:cs typeface="Montserrat"/>
              <a:sym typeface="Montserrat"/>
            </a:endParaRPr>
          </a:p>
        </p:txBody>
      </p:sp>
      <p:pic>
        <p:nvPicPr>
          <p:cNvPr id="170" name="Google Shape;170;p18"/>
          <p:cNvPicPr preferRelativeResize="0"/>
          <p:nvPr/>
        </p:nvPicPr>
        <p:blipFill>
          <a:blip r:embed="rId6">
            <a:alphaModFix/>
          </a:blip>
          <a:stretch>
            <a:fillRect/>
          </a:stretch>
        </p:blipFill>
        <p:spPr>
          <a:xfrm>
            <a:off x="3579946" y="4024266"/>
            <a:ext cx="504900" cy="504900"/>
          </a:xfrm>
          <a:prstGeom prst="rect">
            <a:avLst/>
          </a:prstGeom>
          <a:noFill/>
          <a:ln>
            <a:noFill/>
          </a:ln>
        </p:spPr>
      </p:pic>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Flask / </a:t>
            </a:r>
            <a:r>
              <a:rPr b="1" lang="en" sz="2100">
                <a:solidFill>
                  <a:srgbClr val="FFFFFF"/>
                </a:solidFill>
                <a:latin typeface="Montserrat"/>
                <a:ea typeface="Montserrat"/>
                <a:cs typeface="Montserrat"/>
                <a:sym typeface="Montserrat"/>
              </a:rPr>
              <a:t>SQLAlchemy</a:t>
            </a:r>
            <a:endParaRPr b="1" sz="2400">
              <a:solidFill>
                <a:srgbClr val="FFFFFF"/>
              </a:solidFill>
              <a:latin typeface="Montserrat"/>
              <a:ea typeface="Montserrat"/>
              <a:cs typeface="Montserrat"/>
              <a:sym typeface="Montserrat"/>
            </a:endParaRPr>
          </a:p>
        </p:txBody>
      </p:sp>
      <p:sp>
        <p:nvSpPr>
          <p:cNvPr id="177" name="Google Shape;177;p19"/>
          <p:cNvSpPr txBox="1"/>
          <p:nvPr/>
        </p:nvSpPr>
        <p:spPr>
          <a:xfrm>
            <a:off x="122400" y="676656"/>
            <a:ext cx="889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60A00"/>
                </a:solidFill>
                <a:highlight>
                  <a:srgbClr val="FFFFFF"/>
                </a:highlight>
                <a:latin typeface="Roboto"/>
                <a:ea typeface="Roboto"/>
                <a:cs typeface="Roboto"/>
                <a:sym typeface="Roboto"/>
              </a:rPr>
              <a:t>Used a conventional setup which uses 2 files:</a:t>
            </a:r>
            <a:endParaRPr sz="1200">
              <a:solidFill>
                <a:srgbClr val="260A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i="1" sz="1200">
              <a:solidFill>
                <a:srgbClr val="260A00"/>
              </a:solidFill>
              <a:highlight>
                <a:srgbClr val="FFFFFF"/>
              </a:highlight>
              <a:latin typeface="Roboto"/>
              <a:ea typeface="Roboto"/>
              <a:cs typeface="Roboto"/>
              <a:sym typeface="Roboto"/>
            </a:endParaRPr>
          </a:p>
          <a:p>
            <a:pPr indent="0" lvl="0" marL="0" rtl="0" algn="l">
              <a:spcBef>
                <a:spcPts val="0"/>
              </a:spcBef>
              <a:spcAft>
                <a:spcPts val="0"/>
              </a:spcAft>
              <a:buNone/>
            </a:pPr>
            <a:r>
              <a:rPr b="1" i="1" lang="en" sz="1200">
                <a:solidFill>
                  <a:srgbClr val="260A00"/>
                </a:solidFill>
                <a:highlight>
                  <a:srgbClr val="FFFFFF"/>
                </a:highlight>
                <a:latin typeface="Roboto"/>
                <a:ea typeface="Roboto"/>
                <a:cs typeface="Roboto"/>
                <a:sym typeface="Roboto"/>
              </a:rPr>
              <a:t>                  1.  models.py</a:t>
            </a:r>
            <a:r>
              <a:rPr b="1" i="1" lang="en" sz="1200">
                <a:solidFill>
                  <a:srgbClr val="260A00"/>
                </a:solidFill>
                <a:highlight>
                  <a:srgbClr val="FFFFFF"/>
                </a:highlight>
                <a:latin typeface="Roboto"/>
                <a:ea typeface="Roboto"/>
                <a:cs typeface="Roboto"/>
                <a:sym typeface="Roboto"/>
              </a:rPr>
              <a:t>                                                               </a:t>
            </a:r>
            <a:r>
              <a:rPr b="1" i="1" lang="en" sz="1200">
                <a:solidFill>
                  <a:srgbClr val="260A00"/>
                </a:solidFill>
                <a:highlight>
                  <a:srgbClr val="FFFFFF"/>
                </a:highlight>
                <a:latin typeface="Roboto"/>
                <a:ea typeface="Roboto"/>
                <a:cs typeface="Roboto"/>
                <a:sym typeface="Roboto"/>
              </a:rPr>
              <a:t>2.  </a:t>
            </a:r>
            <a:r>
              <a:rPr b="1" i="1" lang="en" sz="1200">
                <a:solidFill>
                  <a:srgbClr val="260A00"/>
                </a:solidFill>
                <a:highlight>
                  <a:srgbClr val="FFFFFF"/>
                </a:highlight>
                <a:latin typeface="Roboto"/>
                <a:ea typeface="Roboto"/>
                <a:cs typeface="Roboto"/>
                <a:sym typeface="Roboto"/>
              </a:rPr>
              <a:t>app.py</a:t>
            </a:r>
            <a:endParaRPr b="1" i="1" sz="1200">
              <a:solidFill>
                <a:srgbClr val="260A00"/>
              </a:solidFill>
              <a:highlight>
                <a:srgbClr val="FFFFFF"/>
              </a:highlight>
              <a:latin typeface="Roboto"/>
              <a:ea typeface="Roboto"/>
              <a:cs typeface="Roboto"/>
              <a:sym typeface="Roboto"/>
            </a:endParaRPr>
          </a:p>
        </p:txBody>
      </p:sp>
      <p:pic>
        <p:nvPicPr>
          <p:cNvPr id="178" name="Google Shape;178;p19"/>
          <p:cNvPicPr preferRelativeResize="0"/>
          <p:nvPr/>
        </p:nvPicPr>
        <p:blipFill>
          <a:blip r:embed="rId3">
            <a:alphaModFix/>
          </a:blip>
          <a:stretch>
            <a:fillRect/>
          </a:stretch>
        </p:blipFill>
        <p:spPr>
          <a:xfrm>
            <a:off x="4118650" y="1468350"/>
            <a:ext cx="4009766" cy="3230350"/>
          </a:xfrm>
          <a:prstGeom prst="rect">
            <a:avLst/>
          </a:prstGeom>
          <a:noFill/>
          <a:ln cap="flat" cmpd="sng" w="19050">
            <a:solidFill>
              <a:schemeClr val="dk2"/>
            </a:solidFill>
            <a:prstDash val="solid"/>
            <a:round/>
            <a:headEnd len="sm" w="sm" type="none"/>
            <a:tailEnd len="sm" w="sm" type="none"/>
          </a:ln>
        </p:spPr>
      </p:pic>
      <p:sp>
        <p:nvSpPr>
          <p:cNvPr id="179" name="Google Shape;1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19"/>
          <p:cNvPicPr preferRelativeResize="0"/>
          <p:nvPr/>
        </p:nvPicPr>
        <p:blipFill>
          <a:blip r:embed="rId4">
            <a:alphaModFix/>
          </a:blip>
          <a:stretch>
            <a:fillRect/>
          </a:stretch>
        </p:blipFill>
        <p:spPr>
          <a:xfrm>
            <a:off x="885775" y="1478475"/>
            <a:ext cx="2306626" cy="16750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Database Schema</a:t>
            </a:r>
            <a:endParaRPr b="1" sz="2400">
              <a:solidFill>
                <a:srgbClr val="FFFFFF"/>
              </a:solidFill>
              <a:latin typeface="Montserrat"/>
              <a:ea typeface="Montserrat"/>
              <a:cs typeface="Montserrat"/>
              <a:sym typeface="Montserrat"/>
            </a:endParaRPr>
          </a:p>
        </p:txBody>
      </p:sp>
      <p:sp>
        <p:nvSpPr>
          <p:cNvPr id="186" name="Google Shape;186;p20"/>
          <p:cNvSpPr/>
          <p:nvPr/>
        </p:nvSpPr>
        <p:spPr>
          <a:xfrm>
            <a:off x="427350" y="815950"/>
            <a:ext cx="5170500" cy="4217700"/>
          </a:xfrm>
          <a:prstGeom prst="roundRect">
            <a:avLst>
              <a:gd fmla="val 16667"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0"/>
          <p:cNvPicPr preferRelativeResize="0"/>
          <p:nvPr/>
        </p:nvPicPr>
        <p:blipFill>
          <a:blip r:embed="rId3">
            <a:alphaModFix/>
          </a:blip>
          <a:stretch>
            <a:fillRect/>
          </a:stretch>
        </p:blipFill>
        <p:spPr>
          <a:xfrm>
            <a:off x="2493238" y="1036300"/>
            <a:ext cx="1002800" cy="1025850"/>
          </a:xfrm>
          <a:prstGeom prst="rect">
            <a:avLst/>
          </a:prstGeom>
          <a:noFill/>
          <a:ln>
            <a:noFill/>
          </a:ln>
        </p:spPr>
      </p:pic>
      <p:pic>
        <p:nvPicPr>
          <p:cNvPr id="188" name="Google Shape;188;p20"/>
          <p:cNvPicPr preferRelativeResize="0"/>
          <p:nvPr/>
        </p:nvPicPr>
        <p:blipFill>
          <a:blip r:embed="rId4">
            <a:alphaModFix/>
          </a:blip>
          <a:stretch>
            <a:fillRect/>
          </a:stretch>
        </p:blipFill>
        <p:spPr>
          <a:xfrm>
            <a:off x="838450" y="2800350"/>
            <a:ext cx="4312376" cy="1931600"/>
          </a:xfrm>
          <a:prstGeom prst="rect">
            <a:avLst/>
          </a:prstGeom>
          <a:noFill/>
          <a:ln>
            <a:noFill/>
          </a:ln>
        </p:spPr>
      </p:pic>
      <p:sp>
        <p:nvSpPr>
          <p:cNvPr id="189" name="Google Shape;189;p20"/>
          <p:cNvSpPr/>
          <p:nvPr/>
        </p:nvSpPr>
        <p:spPr>
          <a:xfrm>
            <a:off x="2814350" y="2165334"/>
            <a:ext cx="346200" cy="504900"/>
          </a:xfrm>
          <a:prstGeom prst="upDown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0"/>
          <p:cNvPicPr preferRelativeResize="0"/>
          <p:nvPr/>
        </p:nvPicPr>
        <p:blipFill>
          <a:blip r:embed="rId5">
            <a:alphaModFix/>
          </a:blip>
          <a:stretch>
            <a:fillRect/>
          </a:stretch>
        </p:blipFill>
        <p:spPr>
          <a:xfrm>
            <a:off x="1699950" y="1114400"/>
            <a:ext cx="717100" cy="696600"/>
          </a:xfrm>
          <a:prstGeom prst="rect">
            <a:avLst/>
          </a:prstGeom>
          <a:noFill/>
          <a:ln>
            <a:noFill/>
          </a:ln>
        </p:spPr>
      </p:pic>
      <p:sp>
        <p:nvSpPr>
          <p:cNvPr id="191" name="Google Shape;191;p20"/>
          <p:cNvSpPr txBox="1"/>
          <p:nvPr/>
        </p:nvSpPr>
        <p:spPr>
          <a:xfrm>
            <a:off x="5150825" y="2317725"/>
            <a:ext cx="2971200" cy="12456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PostgreSQL</a:t>
            </a:r>
            <a:r>
              <a:rPr lang="en">
                <a:latin typeface="Roboto"/>
                <a:ea typeface="Roboto"/>
                <a:cs typeface="Roboto"/>
                <a:sym typeface="Roboto"/>
              </a:rPr>
              <a:t> Database: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Name:  </a:t>
            </a:r>
            <a:r>
              <a:rPr b="1" lang="en">
                <a:latin typeface="Roboto"/>
                <a:ea typeface="Roboto"/>
                <a:cs typeface="Roboto"/>
                <a:sym typeface="Roboto"/>
              </a:rPr>
              <a:t>capstone_one</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Number of tables:  </a:t>
            </a:r>
            <a:r>
              <a:rPr b="1" lang="en">
                <a:latin typeface="Roboto"/>
                <a:ea typeface="Roboto"/>
                <a:cs typeface="Roboto"/>
                <a:sym typeface="Roboto"/>
              </a:rPr>
              <a:t>8</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Number of joins:  </a:t>
            </a:r>
            <a:r>
              <a:rPr b="1" lang="en">
                <a:latin typeface="Roboto"/>
                <a:ea typeface="Roboto"/>
                <a:cs typeface="Roboto"/>
                <a:sym typeface="Roboto"/>
              </a:rPr>
              <a:t>7</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Number of join tables:</a:t>
            </a:r>
            <a:r>
              <a:rPr b="1" lang="en">
                <a:latin typeface="Roboto"/>
                <a:ea typeface="Roboto"/>
                <a:cs typeface="Roboto"/>
                <a:sym typeface="Roboto"/>
              </a:rPr>
              <a:t>  1</a:t>
            </a:r>
            <a:endParaRPr b="1">
              <a:latin typeface="Roboto"/>
              <a:ea typeface="Roboto"/>
              <a:cs typeface="Roboto"/>
              <a:sym typeface="Roboto"/>
            </a:endParaRPr>
          </a:p>
        </p:txBody>
      </p:sp>
      <p:sp>
        <p:nvSpPr>
          <p:cNvPr id="192" name="Google Shape;192;p20"/>
          <p:cNvSpPr/>
          <p:nvPr/>
        </p:nvSpPr>
        <p:spPr>
          <a:xfrm>
            <a:off x="5869825" y="758250"/>
            <a:ext cx="2971200" cy="13413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en" sz="1250">
                <a:solidFill>
                  <a:srgbClr val="FFFFFF"/>
                </a:solidFill>
                <a:latin typeface="Roboto"/>
                <a:ea typeface="Roboto"/>
                <a:cs typeface="Roboto"/>
                <a:sym typeface="Roboto"/>
              </a:rPr>
              <a:t>Organized tables in a manner that reduces redundancy and dependency of data.</a:t>
            </a:r>
            <a:endParaRPr b="1">
              <a:solidFill>
                <a:srgbClr val="FFFFFF"/>
              </a:solidFill>
            </a:endParaRPr>
          </a:p>
        </p:txBody>
      </p:sp>
      <p:sp>
        <p:nvSpPr>
          <p:cNvPr id="193" name="Google Shape;19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nvSpPr>
        <p:spPr>
          <a:xfrm>
            <a:off x="122550" y="158650"/>
            <a:ext cx="8898900" cy="5049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Montserrat"/>
                <a:ea typeface="Montserrat"/>
                <a:cs typeface="Montserrat"/>
                <a:sym typeface="Montserrat"/>
              </a:rPr>
              <a:t>External API</a:t>
            </a:r>
            <a:endParaRPr b="1" sz="2400">
              <a:solidFill>
                <a:srgbClr val="FFFFFF"/>
              </a:solidFill>
              <a:latin typeface="Montserrat"/>
              <a:ea typeface="Montserrat"/>
              <a:cs typeface="Montserrat"/>
              <a:sym typeface="Montserrat"/>
            </a:endParaRPr>
          </a:p>
        </p:txBody>
      </p:sp>
      <p:pic>
        <p:nvPicPr>
          <p:cNvPr id="199" name="Google Shape;199;p21"/>
          <p:cNvPicPr preferRelativeResize="0"/>
          <p:nvPr/>
        </p:nvPicPr>
        <p:blipFill>
          <a:blip r:embed="rId3">
            <a:alphaModFix/>
          </a:blip>
          <a:stretch>
            <a:fillRect/>
          </a:stretch>
        </p:blipFill>
        <p:spPr>
          <a:xfrm>
            <a:off x="122550" y="739750"/>
            <a:ext cx="3006486" cy="4175151"/>
          </a:xfrm>
          <a:prstGeom prst="rect">
            <a:avLst/>
          </a:prstGeom>
          <a:noFill/>
          <a:ln>
            <a:noFill/>
          </a:ln>
        </p:spPr>
      </p:pic>
      <p:sp>
        <p:nvSpPr>
          <p:cNvPr id="200" name="Google Shape;200;p21"/>
          <p:cNvSpPr txBox="1"/>
          <p:nvPr/>
        </p:nvSpPr>
        <p:spPr>
          <a:xfrm>
            <a:off x="3478850" y="2181174"/>
            <a:ext cx="5468700" cy="24822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1" name="Google Shape;201;p21"/>
          <p:cNvSpPr txBox="1"/>
          <p:nvPr/>
        </p:nvSpPr>
        <p:spPr>
          <a:xfrm>
            <a:off x="3478850" y="848200"/>
            <a:ext cx="5468700" cy="15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The p</a:t>
            </a:r>
            <a:r>
              <a:rPr lang="en" sz="1100">
                <a:latin typeface="Roboto"/>
                <a:ea typeface="Roboto"/>
                <a:cs typeface="Roboto"/>
                <a:sym typeface="Roboto"/>
              </a:rPr>
              <a:t>roject database was populated with credit card data obtained from external API </a:t>
            </a:r>
            <a:r>
              <a:rPr b="1" lang="en" sz="1100">
                <a:latin typeface="Roboto"/>
                <a:ea typeface="Roboto"/>
                <a:cs typeface="Roboto"/>
                <a:sym typeface="Roboto"/>
              </a:rPr>
              <a:t>CCStack</a:t>
            </a:r>
            <a:r>
              <a:rPr lang="en" sz="1100">
                <a:latin typeface="Roboto"/>
                <a:ea typeface="Roboto"/>
                <a:cs typeface="Roboto"/>
                <a:sym typeface="Roboto"/>
              </a:rPr>
              <a:t> (</a:t>
            </a:r>
            <a:r>
              <a:rPr lang="en" sz="1100" u="sng">
                <a:solidFill>
                  <a:schemeClr val="hlink"/>
                </a:solidFill>
                <a:latin typeface="Roboto"/>
                <a:ea typeface="Roboto"/>
                <a:cs typeface="Roboto"/>
                <a:sym typeface="Roboto"/>
                <a:hlinkClick r:id="rId4"/>
              </a:rPr>
              <a:t>https://ccstack.io/</a:t>
            </a:r>
            <a:r>
              <a:rPr lang="en" sz="1100">
                <a:latin typeface="Roboto"/>
                <a:ea typeface="Roboto"/>
                <a:cs typeface="Roboto"/>
                <a:sym typeface="Roboto"/>
              </a:rPr>
              <a:t>). Their basic plan at $29.99 / mo provides access to their Card, Rewards, Earnings, Bank, and Bonus modules. </a:t>
            </a:r>
            <a:endParaRPr sz="1100">
              <a:latin typeface="Roboto"/>
              <a:ea typeface="Roboto"/>
              <a:cs typeface="Roboto"/>
              <a:sym typeface="Roboto"/>
            </a:endParaRPr>
          </a:p>
          <a:p>
            <a:pPr indent="0" lvl="0" marL="0" rtl="0" algn="l">
              <a:spcBef>
                <a:spcPts val="1000"/>
              </a:spcBef>
              <a:spcAft>
                <a:spcPts val="0"/>
              </a:spcAft>
              <a:buNone/>
            </a:pPr>
            <a:r>
              <a:rPr lang="en" sz="1100">
                <a:latin typeface="Roboto"/>
                <a:ea typeface="Roboto"/>
                <a:cs typeface="Roboto"/>
                <a:sym typeface="Roboto"/>
              </a:rPr>
              <a:t>This API service is the only one I could find that would provide this kind of information on US credit cards.</a:t>
            </a:r>
            <a:endParaRPr sz="1100">
              <a:latin typeface="Roboto"/>
              <a:ea typeface="Roboto"/>
              <a:cs typeface="Roboto"/>
              <a:sym typeface="Roboto"/>
            </a:endParaRPr>
          </a:p>
          <a:p>
            <a:pPr indent="0" lvl="0" marL="0" rtl="0" algn="l">
              <a:spcBef>
                <a:spcPts val="100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The data provided by this API turned out to be messy data, filled with inconsistencies (missing data, duplicated data, outdated data) and therefore it is unreliable and not fit to be used in a production environment.</a:t>
            </a:r>
            <a:endParaRPr sz="1100">
              <a:latin typeface="Roboto"/>
              <a:ea typeface="Roboto"/>
              <a:cs typeface="Roboto"/>
              <a:sym typeface="Roboto"/>
            </a:endParaRPr>
          </a:p>
          <a:p>
            <a:pPr indent="0" lvl="0" marL="0" rtl="0" algn="l">
              <a:spcBef>
                <a:spcPts val="1000"/>
              </a:spcBef>
              <a:spcAft>
                <a:spcPts val="0"/>
              </a:spcAft>
              <a:buNone/>
            </a:pPr>
            <a:r>
              <a:rPr lang="en" sz="1100">
                <a:latin typeface="Roboto"/>
                <a:ea typeface="Roboto"/>
                <a:cs typeface="Roboto"/>
                <a:sym typeface="Roboto"/>
              </a:rPr>
              <a:t>According to their technical support their data is purged from different sources over the internet and sometimes those sources have outdated data, making the API data outdated. In addition their process is only run monthly.</a:t>
            </a:r>
            <a:endParaRPr sz="1100">
              <a:latin typeface="Roboto"/>
              <a:ea typeface="Roboto"/>
              <a:cs typeface="Roboto"/>
              <a:sym typeface="Roboto"/>
            </a:endParaRPr>
          </a:p>
          <a:p>
            <a:pPr indent="0" lvl="0" marL="0" rtl="0" algn="l">
              <a:spcBef>
                <a:spcPts val="1000"/>
              </a:spcBef>
              <a:spcAft>
                <a:spcPts val="0"/>
              </a:spcAft>
              <a:buNone/>
            </a:pPr>
            <a:r>
              <a:rPr lang="en" sz="1100">
                <a:latin typeface="Roboto"/>
                <a:ea typeface="Roboto"/>
                <a:cs typeface="Roboto"/>
                <a:sym typeface="Roboto"/>
              </a:rPr>
              <a:t>As far data inconsistency, they advised that they are planning on improving AI to detect card information better.</a:t>
            </a:r>
            <a:endParaRPr sz="1100">
              <a:latin typeface="Roboto"/>
              <a:ea typeface="Roboto"/>
              <a:cs typeface="Roboto"/>
              <a:sym typeface="Roboto"/>
            </a:endParaRPr>
          </a:p>
        </p:txBody>
      </p:sp>
      <p:sp>
        <p:nvSpPr>
          <p:cNvPr id="202" name="Google Shape;20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21"/>
          <p:cNvPicPr preferRelativeResize="0"/>
          <p:nvPr/>
        </p:nvPicPr>
        <p:blipFill>
          <a:blip r:embed="rId5">
            <a:alphaModFix/>
          </a:blip>
          <a:stretch>
            <a:fillRect/>
          </a:stretch>
        </p:blipFill>
        <p:spPr>
          <a:xfrm>
            <a:off x="3582560" y="2272199"/>
            <a:ext cx="394627" cy="3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