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3BMiJVZBHC+vErUHbHigMwEn5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Association Rules for Hispanic with Below Poverty level:</a:t>
            </a:r>
            <a:br>
              <a:rPr lang="en-US"/>
            </a:br>
            <a:r>
              <a:rPr lang="en-US"/>
              <a:t>                 antecedents consequents  support  confidence      lift</a:t>
            </a:r>
            <a:br>
              <a:rPr lang="en-US"/>
            </a:br>
            <a:r>
              <a:rPr lang="en-US"/>
              <a:t>9  (Hispanic, Below Poverty)       (Yes)    0.113    0.684848  1.068406</a:t>
            </a:r>
            <a:endParaRPr/>
          </a:p>
          <a:p>
            <a:pPr indent="0" lvl="0" marL="0" rtl="0" algn="l">
              <a:spcBef>
                <a:spcPts val="0"/>
              </a:spcBef>
              <a:spcAft>
                <a:spcPts val="0"/>
              </a:spcAft>
              <a:buNone/>
            </a:pPr>
            <a:br>
              <a:rPr lang="en-US"/>
            </a:br>
            <a:br>
              <a:rPr lang="en-US"/>
            </a:br>
            <a:r>
              <a:rPr lang="en-US"/>
              <a:t>Association Rules for Hispanic with Poverty level:</a:t>
            </a:r>
            <a:br>
              <a:rPr lang="en-US"/>
            </a:br>
            <a:r>
              <a:rPr lang="en-US"/>
              <a:t>            antecedents consequents  support  confidence      lift</a:t>
            </a:r>
            <a:br>
              <a:rPr lang="en-US"/>
            </a:br>
            <a:r>
              <a:rPr lang="en-US"/>
              <a:t>17  (Hispanic, Poverty)       (Yes)    0.225    0.671642  1.047803</a:t>
            </a:r>
            <a:endParaRPr/>
          </a:p>
          <a:p>
            <a:pPr indent="0" lvl="0" marL="0" rtl="0" algn="l">
              <a:spcBef>
                <a:spcPts val="0"/>
              </a:spcBef>
              <a:spcAft>
                <a:spcPts val="0"/>
              </a:spcAft>
              <a:buNone/>
            </a:pPr>
            <a:br>
              <a:rPr lang="en-US"/>
            </a:br>
            <a:br>
              <a:rPr lang="en-US"/>
            </a:br>
            <a:r>
              <a:rPr lang="en-US"/>
              <a:t>Association Rules for Hispanic with Low Income level:</a:t>
            </a:r>
            <a:br>
              <a:rPr lang="en-US"/>
            </a:br>
            <a:r>
              <a:rPr lang="en-US"/>
              <a:t>               antecedents consequents  support  confidence     lift</a:t>
            </a:r>
            <a:br>
              <a:rPr lang="en-US"/>
            </a:br>
            <a:r>
              <a:rPr lang="en-US"/>
              <a:t>13  (Hispanic, Low Income)       (Yes)    0.183    0.635417  0.99129</a:t>
            </a:r>
            <a:endParaRPr/>
          </a:p>
        </p:txBody>
      </p:sp>
      <p:sp>
        <p:nvSpPr>
          <p:cNvPr id="271" name="Google Shape;27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my cluster analysis using the KMeans algorithm, I determined the clusters based on the features included in my dataset and the preprocessing steps I applied. Here's a breakdown of how I determined the clusters and what variables I used:</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1. Data Preprocessing:</a:t>
            </a:r>
            <a:endParaRPr/>
          </a:p>
          <a:p>
            <a:pPr indent="0" lvl="0" marL="0" rtl="0" algn="l">
              <a:spcBef>
                <a:spcPts val="0"/>
              </a:spcBef>
              <a:spcAft>
                <a:spcPts val="0"/>
              </a:spcAft>
              <a:buNone/>
            </a:pPr>
            <a:r>
              <a:rPr lang="en-US"/>
              <a:t>   - I began by dropping irrelevant columns like 'Patient ID', 'ZIP Code', 'Date of Birth', etc. This allowed me to focus on variables more likely to influence obesity risks.</a:t>
            </a:r>
            <a:endParaRPr/>
          </a:p>
          <a:p>
            <a:pPr indent="0" lvl="0" marL="0" rtl="0" algn="l">
              <a:spcBef>
                <a:spcPts val="0"/>
              </a:spcBef>
              <a:spcAft>
                <a:spcPts val="0"/>
              </a:spcAft>
              <a:buNone/>
            </a:pPr>
            <a:r>
              <a:rPr lang="en-US"/>
              <a:t>   - I identified categorical features such as 'Sex', 'Ethnicity', 'Obesity', etc., and numerical features like 'Age', 'Weight', 'BMI', etc.</a:t>
            </a:r>
            <a:endParaRPr/>
          </a:p>
          <a:p>
            <a:pPr indent="0" lvl="0" marL="0" rtl="0" algn="l">
              <a:spcBef>
                <a:spcPts val="0"/>
              </a:spcBef>
              <a:spcAft>
                <a:spcPts val="0"/>
              </a:spcAft>
              <a:buNone/>
            </a:pPr>
            <a:r>
              <a:rPr lang="en-US"/>
              <a:t>   - For categorical features, I used one-hot encoding, converting them into binary (0/1) columns. This was necessary because the KMeans algorithm requires numerical input.</a:t>
            </a:r>
            <a:endParaRPr/>
          </a:p>
          <a:p>
            <a:pPr indent="0" lvl="0" marL="0" rtl="0" algn="l">
              <a:spcBef>
                <a:spcPts val="0"/>
              </a:spcBef>
              <a:spcAft>
                <a:spcPts val="0"/>
              </a:spcAft>
              <a:buNone/>
            </a:pPr>
            <a:r>
              <a:rPr lang="en-US"/>
              <a:t>   - The numerical features were scaled using StandardScaler, standardizing the range of these features so that each one contributes equally to the distance calculations in the KMeans algorithm.</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2. Feature Selection:</a:t>
            </a:r>
            <a:endParaRPr/>
          </a:p>
          <a:p>
            <a:pPr indent="0" lvl="0" marL="0" rtl="0" algn="l">
              <a:spcBef>
                <a:spcPts val="0"/>
              </a:spcBef>
              <a:spcAft>
                <a:spcPts val="0"/>
              </a:spcAft>
              <a:buNone/>
            </a:pPr>
            <a:r>
              <a:rPr lang="en-US"/>
              <a:t>   - In the KMeans algorithm within my pipeline, both the one-hot encoded categorical features and the scaled numerical features were used.</a:t>
            </a:r>
            <a:endParaRPr/>
          </a:p>
          <a:p>
            <a:pPr indent="0" lvl="0" marL="0" rtl="0" algn="l">
              <a:spcBef>
                <a:spcPts val="0"/>
              </a:spcBef>
              <a:spcAft>
                <a:spcPts val="0"/>
              </a:spcAft>
              <a:buNone/>
            </a:pPr>
            <a:r>
              <a:rPr lang="en-US"/>
              <a:t>   - This means the clustering was based on a mix of lifestyle, demographic, and health-related variables, providing a comprehensive perspective on factors that might influence obesity risks.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3. Cluster Determination:</a:t>
            </a:r>
            <a:endParaRPr/>
          </a:p>
          <a:p>
            <a:pPr indent="0" lvl="0" marL="0" rtl="0" algn="l">
              <a:spcBef>
                <a:spcPts val="0"/>
              </a:spcBef>
              <a:spcAft>
                <a:spcPts val="0"/>
              </a:spcAft>
              <a:buNone/>
            </a:pPr>
            <a:r>
              <a:rPr lang="en-US"/>
              <a:t>   - The KMeans algorithm partitions the data into 'k' clusters, where 'k' was set to 3 in my case.</a:t>
            </a:r>
            <a:endParaRPr/>
          </a:p>
          <a:p>
            <a:pPr indent="0" lvl="0" marL="0" rtl="0" algn="l">
              <a:spcBef>
                <a:spcPts val="0"/>
              </a:spcBef>
              <a:spcAft>
                <a:spcPts val="0"/>
              </a:spcAft>
              <a:buNone/>
            </a:pPr>
            <a:r>
              <a:rPr lang="en-US"/>
              <a:t>   - It involves assigning each data point to the nearest cluster centroid and recalculating the centroids based on current cluster memberships. This process repeats until the cluster assignments stabilize.</a:t>
            </a:r>
            <a:endParaRPr/>
          </a:p>
          <a:p>
            <a:pPr indent="0" lvl="0" marL="0" rtl="0" algn="l">
              <a:spcBef>
                <a:spcPts val="0"/>
              </a:spcBef>
              <a:spcAft>
                <a:spcPts val="0"/>
              </a:spcAft>
              <a:buNone/>
            </a:pPr>
            <a:r>
              <a:rPr lang="en-US"/>
              <a:t>   - The 'distance' used here is typically the Euclidean distance, calculated in the multidimensional space of the features.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4. Cluster Interpretation:</a:t>
            </a:r>
            <a:endParaRPr/>
          </a:p>
          <a:p>
            <a:pPr indent="0" lvl="0" marL="0" rtl="0" algn="l">
              <a:spcBef>
                <a:spcPts val="0"/>
              </a:spcBef>
              <a:spcAft>
                <a:spcPts val="0"/>
              </a:spcAft>
              <a:buNone/>
            </a:pPr>
            <a:r>
              <a:rPr lang="en-US"/>
              <a:t>   - After clustering, I added the cluster labels back to the original DataFrame. This allowed me to interpret each cluster by examining the common characteristics of the members within each cluster.</a:t>
            </a:r>
            <a:endParaRPr/>
          </a:p>
          <a:p>
            <a:pPr indent="0" lvl="0" marL="0" rtl="0" algn="l">
              <a:spcBef>
                <a:spcPts val="0"/>
              </a:spcBef>
              <a:spcAft>
                <a:spcPts val="0"/>
              </a:spcAft>
              <a:buNone/>
            </a:pPr>
            <a:r>
              <a:rPr lang="en-US"/>
              <a:t>   - By calculating the mean of each numeric feature for each cluster, I could interpret the average profile of each cluster. For instance, one cluster might represent younger individuals with a lower BMI, while another might include older individuals with higher BMI and specific health issues.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In conclusion, my clusters were determined using a variety of lifestyle, demographic, and health metrics, all processed and scaled appropriately for the KMeans algorithm. The final clusters represent groupings of individuals with similar characteristics across these variables, offering insights into different segments of the population in relation to obesity risks.</a:t>
            </a:r>
            <a:endParaRPr/>
          </a:p>
        </p:txBody>
      </p:sp>
      <p:sp>
        <p:nvSpPr>
          <p:cNvPr id="281" name="Google Shape;28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first diagram the percentage goes by Ethnicity and is in regards to the number of ppl that are obese or not. In the second diagram it is the same but the percentages goes by gender.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Key observations</a:t>
            </a:r>
            <a:endParaRPr/>
          </a:p>
          <a:p>
            <a:pPr indent="0" lvl="0" marL="0" rtl="0" algn="l">
              <a:spcBef>
                <a:spcPts val="0"/>
              </a:spcBef>
              <a:spcAft>
                <a:spcPts val="0"/>
              </a:spcAft>
              <a:buNone/>
            </a:pPr>
            <a:r>
              <a:rPr lang="en-US"/>
              <a:t>-From our dataset which was gotten from the Rio grande it appears that native americans have the highest obesity percentage, second to hispanics. Asians have the lowest obesity percentage.</a:t>
            </a:r>
            <a:endParaRPr/>
          </a:p>
          <a:p>
            <a:pPr indent="0" lvl="0" marL="0" rtl="0" algn="l">
              <a:spcBef>
                <a:spcPts val="0"/>
              </a:spcBef>
              <a:spcAft>
                <a:spcPts val="0"/>
              </a:spcAft>
              <a:buNone/>
            </a:pPr>
            <a:r>
              <a:rPr lang="en-US"/>
              <a:t>According to the CDC Asians do have the lowest percent of obesity at (16.1%) while black adults are the highest at (49.9%)</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-Hispanic and asian women are the only genders to surpass their male counterparts in terms of percent obese according to this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-Asian men are the only male gender to have a higher percent of not obese individuals.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Donut Chart, Tree Map, Highlight Table</a:t>
            </a:r>
            <a:endParaRPr/>
          </a:p>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20.jpg"/><Relationship Id="rId5"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970908" y="1220919"/>
            <a:ext cx="5425781"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Obesity in the RGV</a:t>
            </a:r>
            <a:endParaRPr>
              <a:latin typeface="Times New Roman"/>
              <a:ea typeface="Times New Roman"/>
              <a:cs typeface="Times New Roman"/>
              <a:sym typeface="Times New Roman"/>
            </a:endParaRPr>
          </a:p>
        </p:txBody>
      </p:sp>
      <p:sp>
        <p:nvSpPr>
          <p:cNvPr id="90" name="Google Shape;90;p1"/>
          <p:cNvSpPr txBox="1"/>
          <p:nvPr>
            <p:ph idx="1" type="subTitle"/>
          </p:nvPr>
        </p:nvSpPr>
        <p:spPr>
          <a:xfrm>
            <a:off x="970908" y="3700594"/>
            <a:ext cx="5425781" cy="254691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Belen Rivas</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Mac Franklin</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Ashley Brooks</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Odudu Otu</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Jorge Rodriguez</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Juan Huerta</a:t>
            </a:r>
            <a:endParaRPr>
              <a:latin typeface="Times New Roman"/>
              <a:ea typeface="Times New Roman"/>
              <a:cs typeface="Times New Roman"/>
              <a:sym typeface="Times New Roman"/>
            </a:endParaRPr>
          </a:p>
        </p:txBody>
      </p:sp>
      <p:sp>
        <p:nvSpPr>
          <p:cNvPr id="91" name="Google Shape;91;p1"/>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a:off x="6821310" y="2624479"/>
            <a:ext cx="812427" cy="812427"/>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rot="-5400000">
            <a:off x="8912417" y="1202394"/>
            <a:ext cx="2387600" cy="23876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5" name="Google Shape;95;p1"/>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96" name="Google Shape;96;p1"/>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p:nvPr/>
        </p:nvSpPr>
        <p:spPr>
          <a:xfrm rot="-607105">
            <a:off x="6086940"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0"/>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0"/>
          <p:cNvSpPr txBox="1"/>
          <p:nvPr>
            <p:ph type="title"/>
          </p:nvPr>
        </p:nvSpPr>
        <p:spPr>
          <a:xfrm>
            <a:off x="838200" y="191256"/>
            <a:ext cx="10515600" cy="15261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Are there any behavioral patterns that correlate with the obesity rates in our dataset?  - Jorge</a:t>
            </a:r>
            <a:endParaRPr sz="36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3600"/>
              <a:buFont typeface="Calibri"/>
              <a:buNone/>
            </a:pPr>
            <a:r>
              <a:t/>
            </a:r>
            <a:endParaRPr sz="3600"/>
          </a:p>
        </p:txBody>
      </p:sp>
      <p:grpSp>
        <p:nvGrpSpPr>
          <p:cNvPr id="209" name="Google Shape;209;p10"/>
          <p:cNvGrpSpPr/>
          <p:nvPr/>
        </p:nvGrpSpPr>
        <p:grpSpPr>
          <a:xfrm>
            <a:off x="838200" y="1829331"/>
            <a:ext cx="10515600" cy="4351481"/>
            <a:chOff x="0" y="531"/>
            <a:chExt cx="10515600" cy="4351481"/>
          </a:xfrm>
        </p:grpSpPr>
        <p:sp>
          <p:nvSpPr>
            <p:cNvPr id="210" name="Google Shape;210;p10"/>
            <p:cNvSpPr/>
            <p:nvPr/>
          </p:nvSpPr>
          <p:spPr>
            <a:xfrm>
              <a:off x="0" y="531"/>
              <a:ext cx="10515600" cy="124328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376092" y="280269"/>
              <a:ext cx="683804" cy="68380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1435988" y="531"/>
              <a:ext cx="9079611" cy="1243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txBox="1"/>
            <p:nvPr/>
          </p:nvSpPr>
          <p:spPr>
            <a:xfrm>
              <a:off x="1435988" y="531"/>
              <a:ext cx="9079611" cy="1243280"/>
            </a:xfrm>
            <a:prstGeom prst="rect">
              <a:avLst/>
            </a:prstGeom>
            <a:noFill/>
            <a:ln>
              <a:noFill/>
            </a:ln>
          </p:spPr>
          <p:txBody>
            <a:bodyPr anchorCtr="0" anchor="ctr" bIns="131575" lIns="131575" spcFirstLastPara="1" rIns="131575" wrap="square" tIns="131575">
              <a:noAutofit/>
            </a:bodyPr>
            <a:lstStyle/>
            <a:p>
              <a:pPr indent="0" lvl="0" marL="0" marR="0" rtl="0" algn="l">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Objective: Examining the correlation between behavioral patterns and obesity rates.</a:t>
              </a:r>
              <a:endParaRPr/>
            </a:p>
          </p:txBody>
        </p:sp>
        <p:sp>
          <p:nvSpPr>
            <p:cNvPr id="214" name="Google Shape;214;p10"/>
            <p:cNvSpPr/>
            <p:nvPr/>
          </p:nvSpPr>
          <p:spPr>
            <a:xfrm>
              <a:off x="0" y="1554631"/>
              <a:ext cx="10515600" cy="124328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a:off x="376092" y="1834369"/>
              <a:ext cx="683804" cy="68380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1435988" y="1554631"/>
              <a:ext cx="9079611" cy="1243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txBox="1"/>
            <p:nvPr/>
          </p:nvSpPr>
          <p:spPr>
            <a:xfrm>
              <a:off x="1435988" y="1554631"/>
              <a:ext cx="9079611" cy="1243280"/>
            </a:xfrm>
            <a:prstGeom prst="rect">
              <a:avLst/>
            </a:prstGeom>
            <a:noFill/>
            <a:ln>
              <a:noFill/>
            </a:ln>
          </p:spPr>
          <p:txBody>
            <a:bodyPr anchorCtr="0" anchor="ctr" bIns="131575" lIns="131575" spcFirstLastPara="1" rIns="131575" wrap="square" tIns="131575">
              <a:noAutofit/>
            </a:bodyPr>
            <a:lstStyle/>
            <a:p>
              <a:pPr indent="0" lvl="0" marL="0" marR="0" rtl="0" algn="l">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Software used for analysis: Python.</a:t>
              </a:r>
              <a:endParaRPr/>
            </a:p>
          </p:txBody>
        </p:sp>
        <p:sp>
          <p:nvSpPr>
            <p:cNvPr id="218" name="Google Shape;218;p10"/>
            <p:cNvSpPr/>
            <p:nvPr/>
          </p:nvSpPr>
          <p:spPr>
            <a:xfrm>
              <a:off x="0" y="3108732"/>
              <a:ext cx="10515600" cy="124328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376092" y="3388470"/>
              <a:ext cx="683804" cy="68380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1435988" y="3108732"/>
              <a:ext cx="9079611" cy="1243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txBox="1"/>
            <p:nvPr/>
          </p:nvSpPr>
          <p:spPr>
            <a:xfrm>
              <a:off x="1435988" y="3108732"/>
              <a:ext cx="9079611" cy="1243280"/>
            </a:xfrm>
            <a:prstGeom prst="rect">
              <a:avLst/>
            </a:prstGeom>
            <a:noFill/>
            <a:ln>
              <a:noFill/>
            </a:ln>
          </p:spPr>
          <p:txBody>
            <a:bodyPr anchorCtr="0" anchor="ctr" bIns="131575" lIns="131575" spcFirstLastPara="1" rIns="131575" wrap="square" tIns="131575">
              <a:noAutofit/>
            </a:bodyPr>
            <a:lstStyle/>
            <a:p>
              <a:pPr indent="0" lvl="0" marL="0" marR="0" rtl="0" algn="l">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Methodology: Permutation feature importance using K-Nearest Neighbors (KNN) and Random Forest Trees (RFT) models.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1"/>
          <p:cNvSpPr txBox="1"/>
          <p:nvPr>
            <p:ph type="title"/>
          </p:nvPr>
        </p:nvSpPr>
        <p:spPr>
          <a:xfrm>
            <a:off x="463884" y="512178"/>
            <a:ext cx="4533900" cy="13064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Insights from KNN Model Analysis</a:t>
            </a:r>
            <a:endParaRPr/>
          </a:p>
        </p:txBody>
      </p:sp>
      <p:sp>
        <p:nvSpPr>
          <p:cNvPr id="228" name="Google Shape;228;p11"/>
          <p:cNvSpPr txBox="1"/>
          <p:nvPr>
            <p:ph idx="1" type="body"/>
          </p:nvPr>
        </p:nvSpPr>
        <p:spPr>
          <a:xfrm>
            <a:off x="394777" y="1825625"/>
            <a:ext cx="4600502" cy="43034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Lucida Sans"/>
              <a:ea typeface="Lucida Sans"/>
              <a:cs typeface="Lucida Sans"/>
              <a:sym typeface="Lucida Sans"/>
            </a:endParaRPr>
          </a:p>
          <a:p>
            <a:pPr indent="-228600" lvl="0" marL="228600" rtl="0" algn="l">
              <a:lnSpc>
                <a:spcPct val="90000"/>
              </a:lnSpc>
              <a:spcBef>
                <a:spcPts val="1000"/>
              </a:spcBef>
              <a:spcAft>
                <a:spcPts val="0"/>
              </a:spcAft>
              <a:buClr>
                <a:schemeClr val="dk1"/>
              </a:buClr>
              <a:buSzPts val="2000"/>
              <a:buChar char="•"/>
            </a:pPr>
            <a:r>
              <a:rPr b="1" lang="en-US" sz="2000">
                <a:latin typeface="Lucida Sans"/>
                <a:ea typeface="Lucida Sans"/>
                <a:cs typeface="Lucida Sans"/>
                <a:sym typeface="Lucida Sans"/>
              </a:rPr>
              <a:t>Dietary Habits:</a:t>
            </a:r>
            <a:r>
              <a:rPr lang="en-US" sz="2000">
                <a:latin typeface="Lucida Sans"/>
                <a:ea typeface="Lucida Sans"/>
                <a:cs typeface="Lucida Sans"/>
                <a:sym typeface="Lucida Sans"/>
              </a:rPr>
              <a:t> Identified as the most influential predictor of obesity.</a:t>
            </a:r>
            <a:endParaRPr/>
          </a:p>
          <a:p>
            <a:pPr indent="-228600" lvl="0" marL="228600" rtl="0" algn="l">
              <a:lnSpc>
                <a:spcPct val="90000"/>
              </a:lnSpc>
              <a:spcBef>
                <a:spcPts val="1000"/>
              </a:spcBef>
              <a:spcAft>
                <a:spcPts val="0"/>
              </a:spcAft>
              <a:buClr>
                <a:schemeClr val="dk1"/>
              </a:buClr>
              <a:buSzPts val="2000"/>
              <a:buChar char="•"/>
            </a:pPr>
            <a:r>
              <a:rPr b="1" lang="en-US" sz="2000">
                <a:latin typeface="Lucida Sans"/>
                <a:ea typeface="Lucida Sans"/>
                <a:cs typeface="Lucida Sans"/>
                <a:sym typeface="Lucida Sans"/>
              </a:rPr>
              <a:t>Substance Abuse:</a:t>
            </a:r>
            <a:r>
              <a:rPr lang="en-US" sz="2000">
                <a:latin typeface="Lucida Sans"/>
                <a:ea typeface="Lucida Sans"/>
                <a:cs typeface="Lucida Sans"/>
                <a:sym typeface="Lucida Sans"/>
              </a:rPr>
              <a:t> Moderately contributes to obesity.</a:t>
            </a:r>
            <a:endParaRPr/>
          </a:p>
          <a:p>
            <a:pPr indent="-228600" lvl="0" marL="228600" rtl="0" algn="l">
              <a:lnSpc>
                <a:spcPct val="90000"/>
              </a:lnSpc>
              <a:spcBef>
                <a:spcPts val="1000"/>
              </a:spcBef>
              <a:spcAft>
                <a:spcPts val="0"/>
              </a:spcAft>
              <a:buClr>
                <a:schemeClr val="dk1"/>
              </a:buClr>
              <a:buSzPts val="2000"/>
              <a:buChar char="•"/>
            </a:pPr>
            <a:r>
              <a:rPr b="1" lang="en-US" sz="2000">
                <a:latin typeface="Lucida Sans"/>
                <a:ea typeface="Lucida Sans"/>
                <a:cs typeface="Lucida Sans"/>
                <a:sym typeface="Lucida Sans"/>
              </a:rPr>
              <a:t>Mental Health and Coping Mechanisms:</a:t>
            </a:r>
            <a:r>
              <a:rPr lang="en-US" sz="2000">
                <a:latin typeface="Lucida Sans"/>
                <a:ea typeface="Lucida Sans"/>
                <a:cs typeface="Lucida Sans"/>
                <a:sym typeface="Lucida Sans"/>
              </a:rPr>
              <a:t> Emotional eating linked to obesity.</a:t>
            </a:r>
            <a:endParaRPr/>
          </a:p>
          <a:p>
            <a:pPr indent="-228600" lvl="0" marL="228600" rtl="0" algn="l">
              <a:lnSpc>
                <a:spcPct val="90000"/>
              </a:lnSpc>
              <a:spcBef>
                <a:spcPts val="1000"/>
              </a:spcBef>
              <a:spcAft>
                <a:spcPts val="0"/>
              </a:spcAft>
              <a:buClr>
                <a:schemeClr val="dk1"/>
              </a:buClr>
              <a:buSzPts val="2000"/>
              <a:buChar char="•"/>
            </a:pPr>
            <a:r>
              <a:rPr b="1" lang="en-US" sz="2000">
                <a:latin typeface="Lucida Sans"/>
                <a:ea typeface="Lucida Sans"/>
                <a:cs typeface="Lucida Sans"/>
                <a:sym typeface="Lucida Sans"/>
              </a:rPr>
              <a:t>Social Support and Stress Levels:</a:t>
            </a:r>
            <a:r>
              <a:rPr lang="en-US" sz="2000">
                <a:latin typeface="Lucida Sans"/>
                <a:ea typeface="Lucida Sans"/>
                <a:cs typeface="Lucida Sans"/>
                <a:sym typeface="Lucida Sans"/>
              </a:rPr>
              <a:t> Lower support and higher stress correlate with obesity risk.</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29" name="Google Shape;229;p11"/>
          <p:cNvPicPr preferRelativeResize="0"/>
          <p:nvPr/>
        </p:nvPicPr>
        <p:blipFill rotWithShape="1">
          <a:blip r:embed="rId3">
            <a:alphaModFix/>
          </a:blip>
          <a:srcRect b="2" l="2877" r="2" t="0"/>
          <a:stretch/>
        </p:blipFill>
        <p:spPr>
          <a:xfrm>
            <a:off x="4993000" y="1517839"/>
            <a:ext cx="6801670" cy="46602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1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2"/>
          <p:cNvSpPr txBox="1"/>
          <p:nvPr>
            <p:ph type="title"/>
          </p:nvPr>
        </p:nvSpPr>
        <p:spPr>
          <a:xfrm>
            <a:off x="589560" y="856180"/>
            <a:ext cx="5279408"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Times New Roman"/>
              <a:buNone/>
            </a:pPr>
            <a:r>
              <a:rPr lang="en-US" sz="3700">
                <a:latin typeface="Times New Roman"/>
                <a:ea typeface="Times New Roman"/>
                <a:cs typeface="Times New Roman"/>
                <a:sym typeface="Times New Roman"/>
              </a:rPr>
              <a:t>Deeper Analysis with Random Forest Trees</a:t>
            </a:r>
            <a:endParaRPr/>
          </a:p>
        </p:txBody>
      </p:sp>
      <p:grpSp>
        <p:nvGrpSpPr>
          <p:cNvPr id="236" name="Google Shape;236;p12"/>
          <p:cNvGrpSpPr/>
          <p:nvPr/>
        </p:nvGrpSpPr>
        <p:grpSpPr>
          <a:xfrm>
            <a:off x="0" y="1083484"/>
            <a:ext cx="355196" cy="673460"/>
            <a:chOff x="0" y="823811"/>
            <a:chExt cx="355196" cy="673460"/>
          </a:xfrm>
        </p:grpSpPr>
        <p:sp>
          <p:nvSpPr>
            <p:cNvPr id="237" name="Google Shape;237;p12"/>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2"/>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9" name="Google Shape;239;p12"/>
          <p:cNvSpPr/>
          <p:nvPr/>
        </p:nvSpPr>
        <p:spPr>
          <a:xfrm flipH="1">
            <a:off x="665085" y="2123821"/>
            <a:ext cx="4975066"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2"/>
          <p:cNvSpPr txBox="1"/>
          <p:nvPr>
            <p:ph idx="1" type="body"/>
          </p:nvPr>
        </p:nvSpPr>
        <p:spPr>
          <a:xfrm>
            <a:off x="590719" y="2330505"/>
            <a:ext cx="5278066" cy="397958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Lucida Sans"/>
                <a:ea typeface="Lucida Sans"/>
                <a:cs typeface="Lucida Sans"/>
                <a:sym typeface="Lucida Sans"/>
              </a:rPr>
              <a:t>Application of MDI technique alongside permutation importance.</a:t>
            </a:r>
            <a:endParaRPr/>
          </a:p>
          <a:p>
            <a:pPr indent="-101600" lvl="0" marL="228600" rtl="0" algn="l">
              <a:lnSpc>
                <a:spcPct val="90000"/>
              </a:lnSpc>
              <a:spcBef>
                <a:spcPts val="1000"/>
              </a:spcBef>
              <a:spcAft>
                <a:spcPts val="0"/>
              </a:spcAft>
              <a:buClr>
                <a:schemeClr val="dk1"/>
              </a:buClr>
              <a:buSzPts val="2000"/>
              <a:buNone/>
            </a:pPr>
            <a:r>
              <a:t/>
            </a:r>
            <a:endParaRPr sz="2000">
              <a:latin typeface="Lucida Sans"/>
              <a:ea typeface="Lucida Sans"/>
              <a:cs typeface="Lucida Sans"/>
              <a:sym typeface="Lucida Sans"/>
            </a:endParaRPr>
          </a:p>
          <a:p>
            <a:pPr indent="-228600" lvl="0" marL="228600" rtl="0" algn="l">
              <a:lnSpc>
                <a:spcPct val="90000"/>
              </a:lnSpc>
              <a:spcBef>
                <a:spcPts val="1000"/>
              </a:spcBef>
              <a:spcAft>
                <a:spcPts val="0"/>
              </a:spcAft>
              <a:buClr>
                <a:schemeClr val="dk1"/>
              </a:buClr>
              <a:buSzPts val="2000"/>
              <a:buChar char="•"/>
            </a:pPr>
            <a:r>
              <a:rPr b="1" lang="en-US" sz="2000">
                <a:latin typeface="Lucida Sans"/>
                <a:ea typeface="Lucida Sans"/>
                <a:cs typeface="Lucida Sans"/>
                <a:sym typeface="Lucida Sans"/>
              </a:rPr>
              <a:t>Observations</a:t>
            </a:r>
            <a:endParaRPr/>
          </a:p>
          <a:p>
            <a:pPr indent="-228600" lvl="1" marL="685800" rtl="0" algn="l">
              <a:lnSpc>
                <a:spcPct val="90000"/>
              </a:lnSpc>
              <a:spcBef>
                <a:spcPts val="500"/>
              </a:spcBef>
              <a:spcAft>
                <a:spcPts val="0"/>
              </a:spcAft>
              <a:buClr>
                <a:schemeClr val="dk1"/>
              </a:buClr>
              <a:buSzPts val="2000"/>
              <a:buChar char="•"/>
            </a:pPr>
            <a:r>
              <a:rPr lang="en-US" sz="2000">
                <a:latin typeface="Lucida Sans"/>
                <a:ea typeface="Lucida Sans"/>
                <a:cs typeface="Lucida Sans"/>
                <a:sym typeface="Lucida Sans"/>
              </a:rPr>
              <a:t>Consistency in the importance of 'Dietary Habits_Unhealthy'.</a:t>
            </a:r>
            <a:endParaRPr/>
          </a:p>
          <a:p>
            <a:pPr indent="-228600" lvl="1" marL="685800" rtl="0" algn="l">
              <a:lnSpc>
                <a:spcPct val="90000"/>
              </a:lnSpc>
              <a:spcBef>
                <a:spcPts val="500"/>
              </a:spcBef>
              <a:spcAft>
                <a:spcPts val="0"/>
              </a:spcAft>
              <a:buClr>
                <a:schemeClr val="dk1"/>
              </a:buClr>
              <a:buSzPts val="2000"/>
              <a:buChar char="•"/>
            </a:pPr>
            <a:r>
              <a:rPr lang="en-US" sz="2000">
                <a:latin typeface="Lucida Sans"/>
                <a:ea typeface="Lucida Sans"/>
                <a:cs typeface="Lucida Sans"/>
                <a:sym typeface="Lucida Sans"/>
              </a:rPr>
              <a:t>Variability in importance of other features like 'Dietary Habits_Healthy', substance abuse, stress levels, and social support.</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241" name="Google Shape;241;p12"/>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2"/>
          <p:cNvSpPr/>
          <p:nvPr/>
        </p:nvSpPr>
        <p:spPr>
          <a:xfrm>
            <a:off x="6849687" y="357447"/>
            <a:ext cx="4845488" cy="292358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graph with green and yellow bars&#10;&#10;Description automatically generated" id="243" name="Google Shape;243;p12"/>
          <p:cNvPicPr preferRelativeResize="0"/>
          <p:nvPr/>
        </p:nvPicPr>
        <p:blipFill rotWithShape="1">
          <a:blip r:embed="rId3">
            <a:alphaModFix/>
          </a:blip>
          <a:srcRect b="0" l="0" r="0" t="0"/>
          <a:stretch/>
        </p:blipFill>
        <p:spPr>
          <a:xfrm>
            <a:off x="7259042" y="581892"/>
            <a:ext cx="4046195" cy="2518756"/>
          </a:xfrm>
          <a:prstGeom prst="rect">
            <a:avLst/>
          </a:prstGeom>
          <a:noFill/>
          <a:ln>
            <a:noFill/>
          </a:ln>
        </p:spPr>
      </p:pic>
      <p:sp>
        <p:nvSpPr>
          <p:cNvPr id="244" name="Google Shape;244;p12"/>
          <p:cNvSpPr/>
          <p:nvPr/>
        </p:nvSpPr>
        <p:spPr>
          <a:xfrm>
            <a:off x="6849687" y="3505479"/>
            <a:ext cx="4845488" cy="292358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hart with text overlay&#10;&#10;Description automatically generated" id="245" name="Google Shape;245;p12"/>
          <p:cNvPicPr preferRelativeResize="0"/>
          <p:nvPr/>
        </p:nvPicPr>
        <p:blipFill rotWithShape="1">
          <a:blip r:embed="rId4">
            <a:alphaModFix/>
          </a:blip>
          <a:srcRect b="0" l="0" r="0" t="0"/>
          <a:stretch/>
        </p:blipFill>
        <p:spPr>
          <a:xfrm>
            <a:off x="7305712" y="3707894"/>
            <a:ext cx="3950991" cy="25187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3"/>
          <p:cNvSpPr txBox="1"/>
          <p:nvPr>
            <p:ph type="title"/>
          </p:nvPr>
        </p:nvSpPr>
        <p:spPr>
          <a:xfrm>
            <a:off x="589560" y="856180"/>
            <a:ext cx="4560584" cy="11280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Feature Importance in Predicting Unhealthy Dietary Habits</a:t>
            </a:r>
            <a:endParaRPr sz="2400">
              <a:latin typeface="Times New Roman"/>
              <a:ea typeface="Times New Roman"/>
              <a:cs typeface="Times New Roman"/>
              <a:sym typeface="Times New Roman"/>
            </a:endParaRPr>
          </a:p>
        </p:txBody>
      </p:sp>
      <p:grpSp>
        <p:nvGrpSpPr>
          <p:cNvPr id="252" name="Google Shape;252;p13"/>
          <p:cNvGrpSpPr/>
          <p:nvPr/>
        </p:nvGrpSpPr>
        <p:grpSpPr>
          <a:xfrm>
            <a:off x="0" y="1083484"/>
            <a:ext cx="355196" cy="673460"/>
            <a:chOff x="0" y="823811"/>
            <a:chExt cx="355196" cy="673460"/>
          </a:xfrm>
        </p:grpSpPr>
        <p:sp>
          <p:nvSpPr>
            <p:cNvPr id="253" name="Google Shape;253;p13"/>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3"/>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5" name="Google Shape;255;p13"/>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3"/>
          <p:cNvSpPr txBox="1"/>
          <p:nvPr>
            <p:ph idx="1" type="body"/>
          </p:nvPr>
        </p:nvSpPr>
        <p:spPr>
          <a:xfrm>
            <a:off x="590719" y="2330505"/>
            <a:ext cx="4559425" cy="39795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t/>
            </a:r>
            <a:endParaRPr sz="1900"/>
          </a:p>
          <a:p>
            <a:pPr indent="-228600" lvl="0" marL="228600" rtl="0" algn="l">
              <a:lnSpc>
                <a:spcPct val="90000"/>
              </a:lnSpc>
              <a:spcBef>
                <a:spcPts val="1000"/>
              </a:spcBef>
              <a:spcAft>
                <a:spcPts val="0"/>
              </a:spcAft>
              <a:buClr>
                <a:schemeClr val="dk1"/>
              </a:buClr>
              <a:buSzPts val="1900"/>
              <a:buChar char="•"/>
            </a:pPr>
            <a:r>
              <a:rPr lang="en-US" sz="1900">
                <a:latin typeface="Lucida Sans"/>
                <a:ea typeface="Lucida Sans"/>
                <a:cs typeface="Lucida Sans"/>
                <a:sym typeface="Lucida Sans"/>
              </a:rPr>
              <a:t>MDI highlights emotional eating, alcohol abuse, and poor sleep quality as key predictors.</a:t>
            </a:r>
            <a:endParaRPr/>
          </a:p>
          <a:p>
            <a:pPr indent="-228600" lvl="0" marL="228600" rtl="0" algn="l">
              <a:lnSpc>
                <a:spcPct val="90000"/>
              </a:lnSpc>
              <a:spcBef>
                <a:spcPts val="1000"/>
              </a:spcBef>
              <a:spcAft>
                <a:spcPts val="0"/>
              </a:spcAft>
              <a:buClr>
                <a:schemeClr val="dk1"/>
              </a:buClr>
              <a:buSzPts val="1900"/>
              <a:buChar char="•"/>
            </a:pPr>
            <a:r>
              <a:rPr lang="en-US" sz="1900">
                <a:latin typeface="Lucida Sans"/>
                <a:ea typeface="Lucida Sans"/>
                <a:cs typeface="Lucida Sans"/>
                <a:sym typeface="Lucida Sans"/>
              </a:rPr>
              <a:t>Differences in scores between methods, indicating sensitivity to feature interactions and data noise.</a:t>
            </a:r>
            <a:endParaRPr/>
          </a:p>
          <a:p>
            <a:pPr indent="-228600" lvl="0" marL="228600" rtl="0" algn="l">
              <a:lnSpc>
                <a:spcPct val="90000"/>
              </a:lnSpc>
              <a:spcBef>
                <a:spcPts val="1000"/>
              </a:spcBef>
              <a:spcAft>
                <a:spcPts val="0"/>
              </a:spcAft>
              <a:buClr>
                <a:schemeClr val="dk1"/>
              </a:buClr>
              <a:buSzPts val="1900"/>
              <a:buChar char="•"/>
            </a:pPr>
            <a:r>
              <a:rPr lang="en-US" sz="1900">
                <a:latin typeface="Lucida Sans"/>
                <a:ea typeface="Lucida Sans"/>
                <a:cs typeface="Lucida Sans"/>
                <a:sym typeface="Lucida Sans"/>
              </a:rPr>
              <a:t>Variance between methods underscores the need for multiple analytical approaches for a comprehensive understanding.</a:t>
            </a:r>
            <a:endParaRPr sz="1900">
              <a:latin typeface="Lucida Sans"/>
              <a:ea typeface="Lucida Sans"/>
              <a:cs typeface="Lucida Sans"/>
              <a:sym typeface="Lucida Sans"/>
            </a:endParaRPr>
          </a:p>
          <a:p>
            <a:pPr indent="-107950" lvl="0" marL="228600" rtl="0" algn="l">
              <a:lnSpc>
                <a:spcPct val="90000"/>
              </a:lnSpc>
              <a:spcBef>
                <a:spcPts val="1000"/>
              </a:spcBef>
              <a:spcAft>
                <a:spcPts val="0"/>
              </a:spcAft>
              <a:buClr>
                <a:schemeClr val="dk1"/>
              </a:buClr>
              <a:buSzPts val="1900"/>
              <a:buNone/>
            </a:pPr>
            <a:r>
              <a:t/>
            </a:r>
            <a:endParaRPr sz="1900"/>
          </a:p>
        </p:txBody>
      </p:sp>
      <p:sp>
        <p:nvSpPr>
          <p:cNvPr id="257" name="Google Shape;257;p13"/>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3"/>
          <p:cNvSpPr/>
          <p:nvPr/>
        </p:nvSpPr>
        <p:spPr>
          <a:xfrm>
            <a:off x="5685810" y="513853"/>
            <a:ext cx="6009366" cy="583457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graph&#10;&#10;Description automatically generated" id="259" name="Google Shape;259;p13"/>
          <p:cNvPicPr preferRelativeResize="0"/>
          <p:nvPr/>
        </p:nvPicPr>
        <p:blipFill rotWithShape="1">
          <a:blip r:embed="rId3">
            <a:alphaModFix/>
          </a:blip>
          <a:srcRect b="11150" l="0" r="0" t="-1288"/>
          <a:stretch/>
        </p:blipFill>
        <p:spPr>
          <a:xfrm>
            <a:off x="5977788" y="799352"/>
            <a:ext cx="5425410" cy="5259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4"/>
          <p:cNvSpPr txBox="1"/>
          <p:nvPr>
            <p:ph type="title"/>
          </p:nvPr>
        </p:nvSpPr>
        <p:spPr>
          <a:xfrm>
            <a:off x="761800" y="762001"/>
            <a:ext cx="5549451" cy="17082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Observations and Interpretations</a:t>
            </a:r>
            <a:endParaRPr/>
          </a:p>
        </p:txBody>
      </p:sp>
      <p:sp>
        <p:nvSpPr>
          <p:cNvPr id="266" name="Google Shape;266;p14"/>
          <p:cNvSpPr txBox="1"/>
          <p:nvPr>
            <p:ph idx="1" type="body"/>
          </p:nvPr>
        </p:nvSpPr>
        <p:spPr>
          <a:xfrm>
            <a:off x="761800" y="2470244"/>
            <a:ext cx="5334197" cy="43208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Significant role of unhealthy dietary habits in obesity.</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Correlation of sleep quality, stress levels, and substance abuse with obesity.</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Importance of behavioral modification in influencing obesity outcomes.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Magnifying glass showing decling performance" id="267" name="Google Shape;267;p14"/>
          <p:cNvPicPr preferRelativeResize="0"/>
          <p:nvPr/>
        </p:nvPicPr>
        <p:blipFill rotWithShape="1">
          <a:blip r:embed="rId3">
            <a:alphaModFix/>
          </a:blip>
          <a:srcRect b="-3" l="26089" r="22149" t="0"/>
          <a:stretch/>
        </p:blipFill>
        <p:spPr>
          <a:xfrm>
            <a:off x="6857797" y="-10886"/>
            <a:ext cx="5334204" cy="6868886"/>
          </a:xfrm>
          <a:prstGeom prst="rect">
            <a:avLst/>
          </a:prstGeom>
          <a:noFill/>
          <a:ln>
            <a:noFill/>
          </a:ln>
          <a:effectLst>
            <a:outerShdw blurRad="127000" sx="99000" rotWithShape="0" algn="r" dir="10800000" dist="50800" sy="990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15"/>
          <p:cNvSpPr txBox="1"/>
          <p:nvPr>
            <p:ph type="title"/>
          </p:nvPr>
        </p:nvSpPr>
        <p:spPr>
          <a:xfrm>
            <a:off x="744620" y="978977"/>
            <a:ext cx="5517711" cy="14011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If someone is Hispanic and has</a:t>
            </a:r>
            <a:r>
              <a:rPr lang="en-US" sz="3000">
                <a:latin typeface="Lucida Sans"/>
                <a:ea typeface="Lucida Sans"/>
                <a:cs typeface="Lucida Sans"/>
                <a:sym typeface="Lucida Sans"/>
              </a:rPr>
              <a:t> </a:t>
            </a:r>
            <a:r>
              <a:rPr lang="en-US" sz="3000">
                <a:latin typeface="Times New Roman"/>
                <a:ea typeface="Times New Roman"/>
                <a:cs typeface="Times New Roman"/>
                <a:sym typeface="Times New Roman"/>
              </a:rPr>
              <a:t>a low poverty level, how often will they be obese? - Juan</a:t>
            </a:r>
            <a:endParaRPr sz="3000">
              <a:latin typeface="Times New Roman"/>
              <a:ea typeface="Times New Roman"/>
              <a:cs typeface="Times New Roman"/>
              <a:sym typeface="Times New Roman"/>
            </a:endParaRPr>
          </a:p>
        </p:txBody>
      </p:sp>
      <p:cxnSp>
        <p:nvCxnSpPr>
          <p:cNvPr id="274" name="Google Shape;274;p15"/>
          <p:cNvCxnSpPr/>
          <p:nvPr/>
        </p:nvCxnSpPr>
        <p:spPr>
          <a:xfrm>
            <a:off x="861462" y="871146"/>
            <a:ext cx="736939" cy="0"/>
          </a:xfrm>
          <a:prstGeom prst="straightConnector1">
            <a:avLst/>
          </a:prstGeom>
          <a:noFill/>
          <a:ln cap="flat" cmpd="sng" w="57150">
            <a:solidFill>
              <a:schemeClr val="accent4"/>
            </a:solidFill>
            <a:prstDash val="solid"/>
            <a:miter lim="800000"/>
            <a:headEnd len="sm" w="sm" type="none"/>
            <a:tailEnd len="sm" w="sm" type="none"/>
          </a:ln>
        </p:spPr>
      </p:cxnSp>
      <p:sp>
        <p:nvSpPr>
          <p:cNvPr id="275" name="Google Shape;275;p15"/>
          <p:cNvSpPr txBox="1"/>
          <p:nvPr>
            <p:ph idx="1" type="body"/>
          </p:nvPr>
        </p:nvSpPr>
        <p:spPr>
          <a:xfrm>
            <a:off x="559433" y="2479739"/>
            <a:ext cx="7592760" cy="45554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t/>
            </a:r>
            <a:endParaRPr sz="1100"/>
          </a:p>
          <a:p>
            <a:pPr indent="-101600" lvl="0" marL="171450" rtl="0" algn="l">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l">
              <a:lnSpc>
                <a:spcPct val="90000"/>
              </a:lnSpc>
              <a:spcBef>
                <a:spcPts val="1000"/>
              </a:spcBef>
              <a:spcAft>
                <a:spcPts val="0"/>
              </a:spcAft>
              <a:buClr>
                <a:schemeClr val="dk1"/>
              </a:buClr>
              <a:buSzPts val="1100"/>
              <a:buNone/>
            </a:pPr>
            <a:br>
              <a:rPr lang="en-US" sz="1100"/>
            </a:br>
            <a:br>
              <a:rPr lang="en-US" sz="1100"/>
            </a:br>
            <a:br>
              <a:rPr lang="en-US" sz="1100"/>
            </a:br>
            <a:endParaRPr sz="1100"/>
          </a:p>
        </p:txBody>
      </p:sp>
      <p:sp>
        <p:nvSpPr>
          <p:cNvPr id="276" name="Google Shape;276;p15"/>
          <p:cNvSpPr txBox="1"/>
          <p:nvPr/>
        </p:nvSpPr>
        <p:spPr>
          <a:xfrm>
            <a:off x="745318" y="2334030"/>
            <a:ext cx="5420639" cy="394672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1800">
                <a:solidFill>
                  <a:schemeClr val="dk1"/>
                </a:solidFill>
                <a:latin typeface="Lucida Sans"/>
                <a:ea typeface="Lucida Sans"/>
                <a:cs typeface="Lucida Sans"/>
                <a:sym typeface="Lucida Sans"/>
              </a:rPr>
              <a:t>Association Rule Analysis:</a:t>
            </a:r>
            <a:r>
              <a:rPr lang="en-US" sz="1800">
                <a:solidFill>
                  <a:schemeClr val="dk1"/>
                </a:solidFill>
                <a:latin typeface="Lucida Sans"/>
                <a:ea typeface="Lucida Sans"/>
                <a:cs typeface="Lucida Sans"/>
                <a:sym typeface="Lucida Sans"/>
              </a:rPr>
              <a:t> Hispanic Population</a:t>
            </a:r>
            <a:endParaRPr/>
          </a:p>
          <a:p>
            <a:pPr indent="-171450" lvl="0" marL="1714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Lucida Sans"/>
                <a:ea typeface="Lucida Sans"/>
                <a:cs typeface="Lucida Sans"/>
                <a:sym typeface="Lucida Sans"/>
              </a:rPr>
              <a:t>Identified strong associations within the Hispanic population across different income levels via usage of the Apriori Algorithm.</a:t>
            </a:r>
            <a:endParaRPr/>
          </a:p>
          <a:p>
            <a:pPr indent="0" lvl="0" marL="0" marR="0" rtl="0" algn="l">
              <a:lnSpc>
                <a:spcPct val="90000"/>
              </a:lnSpc>
              <a:spcBef>
                <a:spcPts val="1000"/>
              </a:spcBef>
              <a:spcAft>
                <a:spcPts val="0"/>
              </a:spcAft>
              <a:buNone/>
            </a:pPr>
            <a:r>
              <a:rPr b="1" lang="en-US" sz="1800">
                <a:solidFill>
                  <a:schemeClr val="dk1"/>
                </a:solidFill>
                <a:latin typeface="Lucida Sans"/>
                <a:ea typeface="Lucida Sans"/>
                <a:cs typeface="Lucida Sans"/>
                <a:sym typeface="Lucida Sans"/>
              </a:rPr>
              <a:t>Insights into Hispanic Obesity Patterns</a:t>
            </a:r>
            <a:endParaRPr/>
          </a:p>
          <a:p>
            <a:pPr indent="-171450" lvl="0" marL="1714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Lucida Sans"/>
                <a:ea typeface="Lucida Sans"/>
                <a:cs typeface="Lucida Sans"/>
                <a:sym typeface="Lucida Sans"/>
              </a:rPr>
              <a:t>Patterns suggests that low-income – below poverty Hispanics are more likely to be obese.</a:t>
            </a:r>
            <a:endParaRPr/>
          </a:p>
          <a:p>
            <a:pPr indent="0" lvl="0" marL="0" marR="0" rtl="0" algn="l">
              <a:lnSpc>
                <a:spcPct val="90000"/>
              </a:lnSpc>
              <a:spcBef>
                <a:spcPts val="1000"/>
              </a:spcBef>
              <a:spcAft>
                <a:spcPts val="0"/>
              </a:spcAft>
              <a:buNone/>
            </a:pPr>
            <a:r>
              <a:rPr b="1" lang="en-US" sz="1800">
                <a:solidFill>
                  <a:schemeClr val="dk1"/>
                </a:solidFill>
                <a:latin typeface="Lucida Sans"/>
                <a:ea typeface="Lucida Sans"/>
                <a:cs typeface="Lucida Sans"/>
                <a:sym typeface="Lucida Sans"/>
              </a:rPr>
              <a:t>Focus on Low Income Hispanics</a:t>
            </a:r>
            <a:endParaRPr/>
          </a:p>
          <a:p>
            <a:pPr indent="-171450" lvl="0" marL="171450" marR="0" rtl="0" algn="l">
              <a:lnSpc>
                <a:spcPct val="90000"/>
              </a:lnSpc>
              <a:spcBef>
                <a:spcPts val="1000"/>
              </a:spcBef>
              <a:spcAft>
                <a:spcPts val="0"/>
              </a:spcAft>
              <a:buClr>
                <a:schemeClr val="dk1"/>
              </a:buClr>
              <a:buSzPts val="1800"/>
              <a:buFont typeface="Arial"/>
              <a:buChar char="•"/>
            </a:pPr>
            <a:r>
              <a:rPr lang="en-US" sz="1800">
                <a:solidFill>
                  <a:schemeClr val="dk1"/>
                </a:solidFill>
                <a:latin typeface="Lucida Sans"/>
                <a:ea typeface="Lucida Sans"/>
                <a:cs typeface="Lucida Sans"/>
                <a:sym typeface="Lucida Sans"/>
              </a:rPr>
              <a:t>Addressing obesity concerns m</a:t>
            </a:r>
            <a:r>
              <a:rPr lang="en-US" sz="1600">
                <a:solidFill>
                  <a:schemeClr val="dk1"/>
                </a:solidFill>
                <a:latin typeface="Lucida Sans"/>
                <a:ea typeface="Lucida Sans"/>
                <a:cs typeface="Lucida Sans"/>
                <a:sym typeface="Lucida Sans"/>
              </a:rPr>
              <a:t>ay require targeted interventions for Hispanic individuals who are at or below the low-income level.</a:t>
            </a:r>
            <a:endParaRPr sz="1600">
              <a:solidFill>
                <a:schemeClr val="dk1"/>
              </a:solidFill>
              <a:latin typeface="Lucida Sans"/>
              <a:ea typeface="Lucida Sans"/>
              <a:cs typeface="Lucida Sans"/>
              <a:sym typeface="Lucida San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graph&#10;&#10;Description automatically generated" id="277" name="Google Shape;277;p15"/>
          <p:cNvPicPr preferRelativeResize="0"/>
          <p:nvPr/>
        </p:nvPicPr>
        <p:blipFill rotWithShape="1">
          <a:blip r:embed="rId3">
            <a:alphaModFix/>
          </a:blip>
          <a:srcRect b="0" l="0" r="0" t="0"/>
          <a:stretch/>
        </p:blipFill>
        <p:spPr>
          <a:xfrm>
            <a:off x="8158394" y="871537"/>
            <a:ext cx="2590337" cy="54721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6"/>
          <p:cNvSpPr txBox="1"/>
          <p:nvPr>
            <p:ph type="title"/>
          </p:nvPr>
        </p:nvSpPr>
        <p:spPr>
          <a:xfrm>
            <a:off x="1245915" y="286366"/>
            <a:ext cx="9696086" cy="6097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Can we segment the population at risk of being obese? -Otu</a:t>
            </a:r>
            <a:endParaRPr sz="2800">
              <a:latin typeface="Times New Roman"/>
              <a:ea typeface="Times New Roman"/>
              <a:cs typeface="Times New Roman"/>
              <a:sym typeface="Times New Roman"/>
            </a:endParaRPr>
          </a:p>
        </p:txBody>
      </p:sp>
      <p:sp>
        <p:nvSpPr>
          <p:cNvPr id="284" name="Google Shape;284;p16"/>
          <p:cNvSpPr txBox="1"/>
          <p:nvPr>
            <p:ph idx="1" type="body"/>
          </p:nvPr>
        </p:nvSpPr>
        <p:spPr>
          <a:xfrm>
            <a:off x="414886" y="829781"/>
            <a:ext cx="4573035" cy="585205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t/>
            </a:r>
            <a:endParaRPr b="1" sz="1200">
              <a:latin typeface="Lucida Sans"/>
              <a:ea typeface="Lucida Sans"/>
              <a:cs typeface="Lucida Sans"/>
              <a:sym typeface="Lucida Sans"/>
            </a:endParaRPr>
          </a:p>
          <a:p>
            <a:pPr indent="0" lvl="0" marL="0" rtl="0" algn="l">
              <a:lnSpc>
                <a:spcPct val="90000"/>
              </a:lnSpc>
              <a:spcBef>
                <a:spcPts val="1000"/>
              </a:spcBef>
              <a:spcAft>
                <a:spcPts val="0"/>
              </a:spcAft>
              <a:buClr>
                <a:schemeClr val="dk1"/>
              </a:buClr>
              <a:buSzPts val="1200"/>
              <a:buNone/>
            </a:pPr>
            <a:r>
              <a:rPr b="1" lang="en-US" sz="1200">
                <a:latin typeface="Lucida Sans"/>
                <a:ea typeface="Lucida Sans"/>
                <a:cs typeface="Lucida Sans"/>
                <a:sym typeface="Lucida Sans"/>
              </a:rPr>
              <a:t>Cluster 0: Middle-aged, Obese</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Age: ~54 years</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Weight: ~239 lbs.</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Height: ~5 ft 8 in</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BMI: ~36 (Obese)</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Blood Pressure: 124/79 mmHg</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Cholesterol: High Total (210 mg/dL), Low HDL</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Waist: ~39 inches</a:t>
            </a:r>
            <a:endParaRPr sz="1200">
              <a:latin typeface="Lucida Sans"/>
              <a:ea typeface="Lucida Sans"/>
              <a:cs typeface="Lucida Sans"/>
              <a:sym typeface="Lucida Sans"/>
            </a:endParaRPr>
          </a:p>
          <a:p>
            <a:pPr indent="0" lvl="0" marL="0" rtl="0" algn="l">
              <a:lnSpc>
                <a:spcPct val="90000"/>
              </a:lnSpc>
              <a:spcBef>
                <a:spcPts val="1000"/>
              </a:spcBef>
              <a:spcAft>
                <a:spcPts val="0"/>
              </a:spcAft>
              <a:buClr>
                <a:schemeClr val="dk1"/>
              </a:buClr>
              <a:buSzPts val="1200"/>
              <a:buNone/>
            </a:pPr>
            <a:r>
              <a:rPr b="1" lang="en-US" sz="1200">
                <a:latin typeface="Lucida Sans"/>
                <a:ea typeface="Lucida Sans"/>
                <a:cs typeface="Lucida Sans"/>
                <a:sym typeface="Lucida Sans"/>
              </a:rPr>
              <a:t>Cluster 1: Middle-aged, Overweight</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Age: ~54 years</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Weight: ~170 lbs.</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Height: ~5 ft 6 in</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BMI: ~27 (Overweight)</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Blood Pressure: 125/80 mmHg</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Cholesterol: Better Profile (178 mg/dL), High HDL</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Waist: ~40 inches</a:t>
            </a:r>
            <a:endParaRPr sz="1200">
              <a:latin typeface="Lucida Sans"/>
              <a:ea typeface="Lucida Sans"/>
              <a:cs typeface="Lucida Sans"/>
              <a:sym typeface="Lucida Sans"/>
            </a:endParaRPr>
          </a:p>
          <a:p>
            <a:pPr indent="0" lvl="0" marL="0" rtl="0" algn="l">
              <a:lnSpc>
                <a:spcPct val="90000"/>
              </a:lnSpc>
              <a:spcBef>
                <a:spcPts val="1000"/>
              </a:spcBef>
              <a:spcAft>
                <a:spcPts val="0"/>
              </a:spcAft>
              <a:buClr>
                <a:schemeClr val="dk1"/>
              </a:buClr>
              <a:buSzPts val="1200"/>
              <a:buNone/>
            </a:pPr>
            <a:r>
              <a:rPr b="1" lang="en-US" sz="1200">
                <a:latin typeface="Lucida Sans"/>
                <a:ea typeface="Lucida Sans"/>
                <a:cs typeface="Lucida Sans"/>
                <a:sym typeface="Lucida Sans"/>
              </a:rPr>
              <a:t>Cluster 2: Younger, Severely Obese</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Age: ~49 years</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Weight: ~281 lbs.</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Height: ~5 ft 3 in</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BMI: ~49 (Severe Obesity)</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Blood Pressure: 126/81 mmHg</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Cholesterol: High Total (211 mg/dL), Low HDL</a:t>
            </a:r>
            <a:endParaRPr sz="1200">
              <a:latin typeface="Lucida Sans"/>
              <a:ea typeface="Lucida Sans"/>
              <a:cs typeface="Lucida Sans"/>
              <a:sym typeface="Lucida Sans"/>
            </a:endParaRPr>
          </a:p>
          <a:p>
            <a:pPr indent="-228600" lvl="1" marL="685800" rtl="0" algn="l">
              <a:lnSpc>
                <a:spcPct val="90000"/>
              </a:lnSpc>
              <a:spcBef>
                <a:spcPts val="500"/>
              </a:spcBef>
              <a:spcAft>
                <a:spcPts val="0"/>
              </a:spcAft>
              <a:buClr>
                <a:schemeClr val="dk1"/>
              </a:buClr>
              <a:buSzPts val="1200"/>
              <a:buChar char="•"/>
            </a:pPr>
            <a:r>
              <a:rPr lang="en-US" sz="1200">
                <a:latin typeface="Lucida Sans"/>
                <a:ea typeface="Lucida Sans"/>
                <a:cs typeface="Lucida Sans"/>
                <a:sym typeface="Lucida Sans"/>
              </a:rPr>
              <a:t>Waist: ~41 inches</a:t>
            </a:r>
            <a:endParaRPr sz="1200">
              <a:latin typeface="Lucida Sans"/>
              <a:ea typeface="Lucida Sans"/>
              <a:cs typeface="Lucida Sans"/>
              <a:sym typeface="Lucida Sans"/>
            </a:endParaRPr>
          </a:p>
          <a:p>
            <a:pPr indent="-196850" lvl="0" marL="228600" rtl="0" algn="l">
              <a:lnSpc>
                <a:spcPct val="90000"/>
              </a:lnSpc>
              <a:spcBef>
                <a:spcPts val="1000"/>
              </a:spcBef>
              <a:spcAft>
                <a:spcPts val="0"/>
              </a:spcAft>
              <a:buClr>
                <a:schemeClr val="dk1"/>
              </a:buClr>
              <a:buSzPts val="500"/>
              <a:buNone/>
            </a:pPr>
            <a:r>
              <a:t/>
            </a:r>
            <a:endParaRPr sz="500">
              <a:solidFill>
                <a:schemeClr val="dk2"/>
              </a:solidFill>
            </a:endParaRPr>
          </a:p>
        </p:txBody>
      </p:sp>
      <p:pic>
        <p:nvPicPr>
          <p:cNvPr descr="A chart of different colored dots&#10;&#10;Description automatically generated" id="285" name="Google Shape;285;p16"/>
          <p:cNvPicPr preferRelativeResize="0"/>
          <p:nvPr/>
        </p:nvPicPr>
        <p:blipFill rotWithShape="1">
          <a:blip r:embed="rId3">
            <a:alphaModFix/>
          </a:blip>
          <a:srcRect b="0" l="618" r="-154" t="360"/>
          <a:stretch/>
        </p:blipFill>
        <p:spPr>
          <a:xfrm>
            <a:off x="6095671" y="1361784"/>
            <a:ext cx="5628398" cy="4830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1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7"/>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7"/>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imes New Roman"/>
              <a:buNone/>
            </a:pPr>
            <a:r>
              <a:rPr lang="en-US">
                <a:solidFill>
                  <a:srgbClr val="FFFFFF"/>
                </a:solidFill>
                <a:latin typeface="Times New Roman"/>
                <a:ea typeface="Times New Roman"/>
                <a:cs typeface="Times New Roman"/>
                <a:sym typeface="Times New Roman"/>
              </a:rPr>
              <a:t>Summary of Key Findings</a:t>
            </a:r>
            <a:endParaRPr>
              <a:solidFill>
                <a:srgbClr val="FFFFFF"/>
              </a:solidFill>
              <a:latin typeface="Times New Roman"/>
              <a:ea typeface="Times New Roman"/>
              <a:cs typeface="Times New Roman"/>
              <a:sym typeface="Times New Roman"/>
            </a:endParaRPr>
          </a:p>
        </p:txBody>
      </p:sp>
      <p:sp>
        <p:nvSpPr>
          <p:cNvPr id="293" name="Google Shape;293;p17"/>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7"/>
          <p:cNvSpPr txBox="1"/>
          <p:nvPr>
            <p:ph idx="1" type="body"/>
          </p:nvPr>
        </p:nvSpPr>
        <p:spPr>
          <a:xfrm>
            <a:off x="4460676" y="1045870"/>
            <a:ext cx="6906491" cy="5585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i="1" lang="en-US" sz="2000">
                <a:latin typeface="Times New Roman"/>
                <a:ea typeface="Times New Roman"/>
                <a:cs typeface="Times New Roman"/>
                <a:sym typeface="Times New Roman"/>
              </a:rPr>
              <a:t> In terms of identifying obesity, our study confirms that BMI is a critical and almost direct indicator. An unhealthy height to waist circumference ratio will directly reveal an individual's obesity status - determining whether an individual is obese or not.</a:t>
            </a:r>
            <a:endParaRPr i="1"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 Dietary habits, poor sleep quality, alcohol or general substance abuse, high stress levels, poor coping mechanisms, poor mental health, poor social support, ethnicity - all, to a great and concerning extent - with some more impactful than others, move an individual closer to obesity and, consequently, give rise to the high prevalence of obesity in the RGV. </a:t>
            </a:r>
            <a:endParaRPr i="1"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Socioeconomic factors like income level, education level, and ethnicity, notably within the Hispanic community, have been identified as significant correlates to obesity through association rule mining and other visualization techniques.</a:t>
            </a:r>
            <a:endParaRPr i="1"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Cluster analysis further segmented the population, pinpointing specific risk groups with a variety of lifestyle factors.</a:t>
            </a:r>
            <a:endParaRPr/>
          </a:p>
          <a:p>
            <a:pPr indent="-101600" lvl="0" marL="228600" rtl="0" algn="l">
              <a:lnSpc>
                <a:spcPct val="90000"/>
              </a:lnSpc>
              <a:spcBef>
                <a:spcPts val="1000"/>
              </a:spcBef>
              <a:spcAft>
                <a:spcPts val="0"/>
              </a:spcAft>
              <a:buClr>
                <a:schemeClr val="dk1"/>
              </a:buClr>
              <a:buSzPts val="2000"/>
              <a:buNone/>
            </a:pPr>
            <a:r>
              <a:t/>
            </a:r>
            <a:endParaRPr i="1"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i="1"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txBox="1"/>
          <p:nvPr>
            <p:ph type="title"/>
          </p:nvPr>
        </p:nvSpPr>
        <p:spPr>
          <a:xfrm>
            <a:off x="838200" y="365125"/>
            <a:ext cx="539336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Central Problem</a:t>
            </a:r>
            <a:endParaRPr/>
          </a:p>
        </p:txBody>
      </p:sp>
      <p:sp>
        <p:nvSpPr>
          <p:cNvPr id="105" name="Google Shape;105;p2"/>
          <p:cNvSpPr/>
          <p:nvPr/>
        </p:nvSpPr>
        <p:spPr>
          <a:xfrm>
            <a:off x="10198657" y="1"/>
            <a:ext cx="1155142" cy="625027"/>
          </a:xfrm>
          <a:custGeom>
            <a:rect b="b" l="l" r="r" t="t"/>
            <a:pathLst>
              <a:path extrusionOk="0" h="625027" w="1155142">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
          <p:cNvSpPr txBox="1"/>
          <p:nvPr>
            <p:ph idx="1" type="body"/>
          </p:nvPr>
        </p:nvSpPr>
        <p:spPr>
          <a:xfrm>
            <a:off x="397043" y="1825625"/>
            <a:ext cx="6088518" cy="436470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At the heart of our community, a public health challenge of considerable magnitude looms - the most alarming rates of obesity in America.</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This is not a mere statistical anomaly – but an actual prolonged confluence of specific health, lifestyle, and socioeconomic factors that have been perilously shifting the fabric of the Rio Grande Valley community.</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At the very core of our study lies our developed and targeted question: What factors contribute to the high presence of obesity, and how can we determine whether someone is obese or not?</a:t>
            </a:r>
            <a:endParaRPr sz="24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107" name="Google Shape;107;p2"/>
          <p:cNvSpPr/>
          <p:nvPr/>
        </p:nvSpPr>
        <p:spPr>
          <a:xfrm>
            <a:off x="6808185" y="3423959"/>
            <a:ext cx="540822" cy="540822"/>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eart Organ" id="108" name="Google Shape;108;p2"/>
          <p:cNvPicPr preferRelativeResize="0"/>
          <p:nvPr/>
        </p:nvPicPr>
        <p:blipFill rotWithShape="1">
          <a:blip r:embed="rId3">
            <a:alphaModFix/>
          </a:blip>
          <a:srcRect b="0" l="0" r="0" t="0"/>
          <a:stretch/>
        </p:blipFill>
        <p:spPr>
          <a:xfrm>
            <a:off x="7887184" y="1216485"/>
            <a:ext cx="3781051" cy="3781051"/>
          </a:xfrm>
          <a:custGeom>
            <a:rect b="b" l="l" r="r" t="t"/>
            <a:pathLst>
              <a:path extrusionOk="0" h="5712488" w="4114800">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ln>
            <a:noFill/>
          </a:ln>
        </p:spPr>
      </p:pic>
      <p:sp>
        <p:nvSpPr>
          <p:cNvPr id="109" name="Google Shape;109;p2"/>
          <p:cNvSpPr/>
          <p:nvPr/>
        </p:nvSpPr>
        <p:spPr>
          <a:xfrm>
            <a:off x="6749602" y="1"/>
            <a:ext cx="2066948" cy="1621879"/>
          </a:xfrm>
          <a:custGeom>
            <a:rect b="b" l="l" r="r" t="t"/>
            <a:pathLst>
              <a:path extrusionOk="0" h="1621879" w="2066948">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0" name="Google Shape;110;p2"/>
          <p:cNvCxnSpPr/>
          <p:nvPr/>
        </p:nvCxnSpPr>
        <p:spPr>
          <a:xfrm>
            <a:off x="12138745" y="1027906"/>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11" name="Google Shape;111;p2"/>
          <p:cNvSpPr/>
          <p:nvPr/>
        </p:nvSpPr>
        <p:spPr>
          <a:xfrm rot="-1136562">
            <a:off x="7456580" y="5166682"/>
            <a:ext cx="1835725" cy="2024785"/>
          </a:xfrm>
          <a:custGeom>
            <a:rect b="b" l="l" r="r" t="t"/>
            <a:pathLst>
              <a:path extrusionOk="0" h="2024785" w="183572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2"/>
          <p:cNvSpPr/>
          <p:nvPr/>
        </p:nvSpPr>
        <p:spPr>
          <a:xfrm>
            <a:off x="6809527" y="6033795"/>
            <a:ext cx="1991064" cy="824205"/>
          </a:xfrm>
          <a:custGeom>
            <a:rect b="b" l="l" r="r" t="t"/>
            <a:pathLst>
              <a:path extrusionOk="0" h="824205" w="1991064">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
          <p:cNvSpPr/>
          <p:nvPr/>
        </p:nvSpPr>
        <p:spPr>
          <a:xfrm>
            <a:off x="10851696" y="5519196"/>
            <a:ext cx="1340305" cy="1338805"/>
          </a:xfrm>
          <a:custGeom>
            <a:rect b="b" l="l" r="r" t="t"/>
            <a:pathLst>
              <a:path extrusionOk="0" h="1338805" w="13403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txBox="1"/>
          <p:nvPr>
            <p:ph type="title"/>
          </p:nvPr>
        </p:nvSpPr>
        <p:spPr>
          <a:xfrm>
            <a:off x="589560" y="856180"/>
            <a:ext cx="4560584"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Times New Roman"/>
              <a:buNone/>
            </a:pPr>
            <a:r>
              <a:rPr lang="en-US" sz="3400">
                <a:latin typeface="Times New Roman"/>
                <a:ea typeface="Times New Roman"/>
                <a:cs typeface="Times New Roman"/>
                <a:sym typeface="Times New Roman"/>
              </a:rPr>
              <a:t>Further Framed Analytical Assessments</a:t>
            </a:r>
            <a:endParaRPr sz="3400">
              <a:latin typeface="Times New Roman"/>
              <a:ea typeface="Times New Roman"/>
              <a:cs typeface="Times New Roman"/>
              <a:sym typeface="Times New Roman"/>
            </a:endParaRPr>
          </a:p>
        </p:txBody>
      </p:sp>
      <p:grpSp>
        <p:nvGrpSpPr>
          <p:cNvPr id="120" name="Google Shape;120;p3"/>
          <p:cNvGrpSpPr/>
          <p:nvPr/>
        </p:nvGrpSpPr>
        <p:grpSpPr>
          <a:xfrm>
            <a:off x="0" y="1083484"/>
            <a:ext cx="355196" cy="673460"/>
            <a:chOff x="0" y="823811"/>
            <a:chExt cx="355196" cy="673460"/>
          </a:xfrm>
        </p:grpSpPr>
        <p:sp>
          <p:nvSpPr>
            <p:cNvPr id="121" name="Google Shape;121;p3"/>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3" name="Google Shape;123;p3"/>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txBox="1"/>
          <p:nvPr>
            <p:ph idx="1" type="body"/>
          </p:nvPr>
        </p:nvSpPr>
        <p:spPr>
          <a:xfrm>
            <a:off x="363456" y="2330505"/>
            <a:ext cx="5067424" cy="4567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latin typeface="Times New Roman"/>
                <a:ea typeface="Times New Roman"/>
                <a:cs typeface="Times New Roman"/>
                <a:sym typeface="Times New Roman"/>
              </a:rPr>
              <a:t>Supervised Learning:</a:t>
            </a:r>
            <a:endParaRPr i="1"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i="1" lang="en-US" sz="1800">
                <a:latin typeface="Times New Roman"/>
                <a:ea typeface="Times New Roman"/>
                <a:cs typeface="Times New Roman"/>
                <a:sym typeface="Times New Roman"/>
              </a:rPr>
              <a:t>(1) How do obesity rates differ across various demographic groups such as ethnicity, and socioeconomic status?</a:t>
            </a:r>
            <a:endParaRPr sz="1800"/>
          </a:p>
          <a:p>
            <a:pPr indent="-228600" lvl="0" marL="228600" rtl="0" algn="l">
              <a:lnSpc>
                <a:spcPct val="90000"/>
              </a:lnSpc>
              <a:spcBef>
                <a:spcPts val="1000"/>
              </a:spcBef>
              <a:spcAft>
                <a:spcPts val="0"/>
              </a:spcAft>
              <a:buClr>
                <a:schemeClr val="dk1"/>
              </a:buClr>
              <a:buSzPts val="1800"/>
              <a:buChar char="•"/>
            </a:pPr>
            <a:r>
              <a:rPr i="1" lang="en-US" sz="1800">
                <a:latin typeface="Times New Roman"/>
                <a:ea typeface="Times New Roman"/>
                <a:cs typeface="Times New Roman"/>
                <a:sym typeface="Times New Roman"/>
              </a:rPr>
              <a:t>(2)  Is BMI directly related to obesity? What are the factors that predict bmi?</a:t>
            </a:r>
            <a:endParaRPr/>
          </a:p>
          <a:p>
            <a:pPr indent="-228600" lvl="0" marL="228600" rtl="0" algn="l">
              <a:lnSpc>
                <a:spcPct val="90000"/>
              </a:lnSpc>
              <a:spcBef>
                <a:spcPts val="1000"/>
              </a:spcBef>
              <a:spcAft>
                <a:spcPts val="0"/>
              </a:spcAft>
              <a:buClr>
                <a:schemeClr val="dk1"/>
              </a:buClr>
              <a:buSzPts val="1800"/>
              <a:buChar char="•"/>
            </a:pPr>
            <a:r>
              <a:rPr i="1" lang="en-US" sz="1800">
                <a:latin typeface="Times New Roman"/>
                <a:ea typeface="Times New Roman"/>
                <a:cs typeface="Times New Roman"/>
                <a:sym typeface="Times New Roman"/>
              </a:rPr>
              <a:t>(3) Are there any behavioral patterns that correlate with the obesity rates in our dataset? </a:t>
            </a:r>
            <a:endParaRPr/>
          </a:p>
          <a:p>
            <a:pPr indent="0" lvl="0" marL="0" rtl="0" algn="l">
              <a:lnSpc>
                <a:spcPct val="90000"/>
              </a:lnSpc>
              <a:spcBef>
                <a:spcPts val="1000"/>
              </a:spcBef>
              <a:spcAft>
                <a:spcPts val="0"/>
              </a:spcAft>
              <a:buClr>
                <a:schemeClr val="dk1"/>
              </a:buClr>
              <a:buSzPts val="1800"/>
              <a:buNone/>
            </a:pPr>
            <a:r>
              <a:rPr b="1" lang="en-US" sz="1800">
                <a:latin typeface="Times New Roman"/>
                <a:ea typeface="Times New Roman"/>
                <a:cs typeface="Times New Roman"/>
                <a:sym typeface="Times New Roman"/>
              </a:rPr>
              <a:t>Unsupervised Learning:</a:t>
            </a:r>
            <a:endParaRPr b="1" i="1"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i="1" lang="en-US" sz="1800">
                <a:latin typeface="Times New Roman"/>
                <a:ea typeface="Times New Roman"/>
                <a:cs typeface="Times New Roman"/>
                <a:sym typeface="Times New Roman"/>
              </a:rPr>
              <a:t>(4) If someone is Hispanic and has a low poverty level, how often will they be obese? </a:t>
            </a:r>
            <a:endParaRPr/>
          </a:p>
          <a:p>
            <a:pPr indent="-228600" lvl="0" marL="228600" rtl="0" algn="l">
              <a:lnSpc>
                <a:spcPct val="90000"/>
              </a:lnSpc>
              <a:spcBef>
                <a:spcPts val="1000"/>
              </a:spcBef>
              <a:spcAft>
                <a:spcPts val="0"/>
              </a:spcAft>
              <a:buClr>
                <a:schemeClr val="dk1"/>
              </a:buClr>
              <a:buSzPts val="1800"/>
              <a:buChar char="•"/>
            </a:pPr>
            <a:r>
              <a:rPr i="1" lang="en-US" sz="1800">
                <a:latin typeface="Times New Roman"/>
                <a:ea typeface="Times New Roman"/>
                <a:cs typeface="Times New Roman"/>
                <a:sym typeface="Times New Roman"/>
              </a:rPr>
              <a:t>(5) Can we segment the population at risk of being obese? </a:t>
            </a:r>
            <a:endParaRPr/>
          </a:p>
          <a:p>
            <a:pPr indent="-120650" lvl="0" marL="228600" rtl="0" algn="l">
              <a:lnSpc>
                <a:spcPct val="90000"/>
              </a:lnSpc>
              <a:spcBef>
                <a:spcPts val="1000"/>
              </a:spcBef>
              <a:spcAft>
                <a:spcPts val="0"/>
              </a:spcAft>
              <a:buClr>
                <a:schemeClr val="dk1"/>
              </a:buClr>
              <a:buSzPts val="1700"/>
              <a:buNone/>
            </a:pPr>
            <a:r>
              <a:t/>
            </a:r>
            <a:endParaRPr i="1" sz="1700">
              <a:latin typeface="Times New Roman"/>
              <a:ea typeface="Times New Roman"/>
              <a:cs typeface="Times New Roman"/>
              <a:sym typeface="Times New Roman"/>
            </a:endParaRPr>
          </a:p>
          <a:p>
            <a:pPr indent="-120650" lvl="0" marL="228600" rtl="0" algn="l">
              <a:lnSpc>
                <a:spcPct val="90000"/>
              </a:lnSpc>
              <a:spcBef>
                <a:spcPts val="1000"/>
              </a:spcBef>
              <a:spcAft>
                <a:spcPts val="0"/>
              </a:spcAft>
              <a:buClr>
                <a:schemeClr val="dk1"/>
              </a:buClr>
              <a:buSzPts val="1700"/>
              <a:buNone/>
            </a:pPr>
            <a:r>
              <a:t/>
            </a:r>
            <a:endParaRPr i="1" sz="1700">
              <a:latin typeface="Times New Roman"/>
              <a:ea typeface="Times New Roman"/>
              <a:cs typeface="Times New Roman"/>
              <a:sym typeface="Times New Roman"/>
            </a:endParaRPr>
          </a:p>
        </p:txBody>
      </p:sp>
      <p:sp>
        <p:nvSpPr>
          <p:cNvPr id="125" name="Google Shape;125;p3"/>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
          <p:cNvSpPr/>
          <p:nvPr/>
        </p:nvSpPr>
        <p:spPr>
          <a:xfrm>
            <a:off x="5685810" y="513853"/>
            <a:ext cx="6009366" cy="583457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easuring tape on table" id="127" name="Google Shape;127;p3"/>
          <p:cNvPicPr preferRelativeResize="0"/>
          <p:nvPr/>
        </p:nvPicPr>
        <p:blipFill rotWithShape="1">
          <a:blip r:embed="rId3">
            <a:alphaModFix/>
          </a:blip>
          <a:srcRect b="1" l="31141" r="1" t="0"/>
          <a:stretch/>
        </p:blipFill>
        <p:spPr>
          <a:xfrm>
            <a:off x="5977788" y="799352"/>
            <a:ext cx="5425410" cy="52592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4"/>
          <p:cNvSpPr txBox="1"/>
          <p:nvPr>
            <p:ph type="title"/>
          </p:nvPr>
        </p:nvSpPr>
        <p:spPr>
          <a:xfrm>
            <a:off x="638881" y="670218"/>
            <a:ext cx="10909640" cy="1065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How do obesity rates differ across various demographic groups such as ethnicity, and socioeconomic status? -Otu</a:t>
            </a:r>
            <a:endParaRPr sz="3200">
              <a:latin typeface="Times New Roman"/>
              <a:ea typeface="Times New Roman"/>
              <a:cs typeface="Times New Roman"/>
              <a:sym typeface="Times New Roman"/>
            </a:endParaRPr>
          </a:p>
        </p:txBody>
      </p:sp>
      <p:sp>
        <p:nvSpPr>
          <p:cNvPr id="135" name="Google Shape;135;p4"/>
          <p:cNvSpPr/>
          <p:nvPr/>
        </p:nvSpPr>
        <p:spPr>
          <a:xfrm>
            <a:off x="3389376" y="1800088"/>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graph of gender equality&#10;&#10;Description automatically generated" id="136" name="Google Shape;136;p4"/>
          <p:cNvPicPr preferRelativeResize="0"/>
          <p:nvPr>
            <p:ph idx="1" type="body"/>
          </p:nvPr>
        </p:nvPicPr>
        <p:blipFill rotWithShape="1">
          <a:blip r:embed="rId3">
            <a:alphaModFix/>
          </a:blip>
          <a:srcRect b="0" l="0" r="0" t="0"/>
          <a:stretch/>
        </p:blipFill>
        <p:spPr>
          <a:xfrm>
            <a:off x="6557542" y="2322111"/>
            <a:ext cx="5306836" cy="3946829"/>
          </a:xfrm>
          <a:prstGeom prst="rect">
            <a:avLst/>
          </a:prstGeom>
          <a:noFill/>
          <a:ln>
            <a:noFill/>
          </a:ln>
        </p:spPr>
      </p:pic>
      <p:pic>
        <p:nvPicPr>
          <p:cNvPr id="137" name="Google Shape;137;p4"/>
          <p:cNvPicPr preferRelativeResize="0"/>
          <p:nvPr/>
        </p:nvPicPr>
        <p:blipFill rotWithShape="1">
          <a:blip r:embed="rId4">
            <a:alphaModFix/>
          </a:blip>
          <a:srcRect b="0" l="0" r="0" t="0"/>
          <a:stretch/>
        </p:blipFill>
        <p:spPr>
          <a:xfrm>
            <a:off x="321739" y="2499878"/>
            <a:ext cx="6134041" cy="356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blue and orange pie chart&#10;&#10;Description automatically generated" id="144" name="Google Shape;144;p5"/>
          <p:cNvPicPr preferRelativeResize="0"/>
          <p:nvPr/>
        </p:nvPicPr>
        <p:blipFill rotWithShape="1">
          <a:blip r:embed="rId3">
            <a:alphaModFix/>
          </a:blip>
          <a:srcRect b="0" l="0" r="0" t="0"/>
          <a:stretch/>
        </p:blipFill>
        <p:spPr>
          <a:xfrm>
            <a:off x="908050" y="1844675"/>
            <a:ext cx="10374313" cy="2141538"/>
          </a:xfrm>
          <a:prstGeom prst="rect">
            <a:avLst/>
          </a:prstGeom>
          <a:noFill/>
          <a:ln>
            <a:noFill/>
          </a:ln>
        </p:spPr>
      </p:pic>
      <p:pic>
        <p:nvPicPr>
          <p:cNvPr descr="A diagram of a health status&#10;&#10;Description automatically generated" id="145" name="Google Shape;145;p5"/>
          <p:cNvPicPr preferRelativeResize="0"/>
          <p:nvPr/>
        </p:nvPicPr>
        <p:blipFill rotWithShape="1">
          <a:blip r:embed="rId4">
            <a:alphaModFix/>
          </a:blip>
          <a:srcRect b="0" l="0" r="0" t="0"/>
          <a:stretch/>
        </p:blipFill>
        <p:spPr>
          <a:xfrm>
            <a:off x="908050" y="4057650"/>
            <a:ext cx="3355975" cy="2236788"/>
          </a:xfrm>
          <a:prstGeom prst="rect">
            <a:avLst/>
          </a:prstGeom>
          <a:noFill/>
          <a:ln>
            <a:noFill/>
          </a:ln>
        </p:spPr>
      </p:pic>
      <p:pic>
        <p:nvPicPr>
          <p:cNvPr descr="A screenshot of a graph&#10;&#10;Description automatically generated" id="146" name="Google Shape;146;p5"/>
          <p:cNvPicPr preferRelativeResize="0"/>
          <p:nvPr/>
        </p:nvPicPr>
        <p:blipFill rotWithShape="1">
          <a:blip r:embed="rId5">
            <a:alphaModFix/>
          </a:blip>
          <a:srcRect b="0" l="0" r="0" t="0"/>
          <a:stretch/>
        </p:blipFill>
        <p:spPr>
          <a:xfrm>
            <a:off x="4335463" y="4057650"/>
            <a:ext cx="3513138" cy="2236788"/>
          </a:xfrm>
          <a:prstGeom prst="rect">
            <a:avLst/>
          </a:prstGeom>
          <a:noFill/>
          <a:ln>
            <a:noFill/>
          </a:ln>
        </p:spPr>
      </p:pic>
      <p:pic>
        <p:nvPicPr>
          <p:cNvPr descr="A screen shot of a chart&#10;&#10;Description automatically generated" id="147" name="Google Shape;147;p5"/>
          <p:cNvPicPr preferRelativeResize="0"/>
          <p:nvPr/>
        </p:nvPicPr>
        <p:blipFill rotWithShape="1">
          <a:blip r:embed="rId6">
            <a:alphaModFix/>
          </a:blip>
          <a:srcRect b="0" l="0" r="0" t="0"/>
          <a:stretch/>
        </p:blipFill>
        <p:spPr>
          <a:xfrm>
            <a:off x="7918450" y="4057650"/>
            <a:ext cx="3363913" cy="2236788"/>
          </a:xfrm>
          <a:prstGeom prst="rect">
            <a:avLst/>
          </a:prstGeom>
          <a:noFill/>
          <a:ln>
            <a:noFill/>
          </a:ln>
        </p:spPr>
      </p:pic>
      <p:sp>
        <p:nvSpPr>
          <p:cNvPr id="148" name="Google Shape;148;p5"/>
          <p:cNvSpPr txBox="1"/>
          <p:nvPr>
            <p:ph type="title"/>
          </p:nvPr>
        </p:nvSpPr>
        <p:spPr>
          <a:xfrm>
            <a:off x="433523" y="184805"/>
            <a:ext cx="11488548" cy="15058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How do obesity rates differ across various demographic groups such as ethnicity, and socioeconomic status? - Juan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6"/>
          <p:cNvSpPr txBox="1"/>
          <p:nvPr>
            <p:ph type="title"/>
          </p:nvPr>
        </p:nvSpPr>
        <p:spPr>
          <a:xfrm>
            <a:off x="761800" y="762001"/>
            <a:ext cx="5334197" cy="17082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Times New Roman"/>
              <a:buNone/>
            </a:pPr>
            <a:r>
              <a:rPr lang="en-US" sz="3700">
                <a:latin typeface="Times New Roman"/>
                <a:ea typeface="Times New Roman"/>
                <a:cs typeface="Times New Roman"/>
                <a:sym typeface="Times New Roman"/>
              </a:rPr>
              <a:t>Can we predict BMI using Height and Weight Circumference? - Ashley</a:t>
            </a:r>
            <a:endParaRPr/>
          </a:p>
        </p:txBody>
      </p:sp>
      <p:pic>
        <p:nvPicPr>
          <p:cNvPr descr="A computer screen shot of a diagram&#10;&#10;Description automatically generated" id="155" name="Google Shape;155;p6"/>
          <p:cNvPicPr preferRelativeResize="0"/>
          <p:nvPr/>
        </p:nvPicPr>
        <p:blipFill rotWithShape="1">
          <a:blip r:embed="rId3">
            <a:alphaModFix/>
          </a:blip>
          <a:srcRect b="-1" l="38" r="15321" t="0"/>
          <a:stretch/>
        </p:blipFill>
        <p:spPr>
          <a:xfrm>
            <a:off x="6857797" y="-10886"/>
            <a:ext cx="5334204" cy="6868886"/>
          </a:xfrm>
          <a:prstGeom prst="rect">
            <a:avLst/>
          </a:prstGeom>
          <a:noFill/>
          <a:ln>
            <a:noFill/>
          </a:ln>
          <a:effectLst>
            <a:outerShdw blurRad="127000" sx="99000" rotWithShape="0" algn="r" dir="10800000" dist="50800" sy="99000">
              <a:srgbClr val="000000">
                <a:alpha val="40000"/>
              </a:srgbClr>
            </a:outerShdw>
          </a:effectLst>
        </p:spPr>
      </p:pic>
      <p:grpSp>
        <p:nvGrpSpPr>
          <p:cNvPr id="156" name="Google Shape;156;p6"/>
          <p:cNvGrpSpPr/>
          <p:nvPr/>
        </p:nvGrpSpPr>
        <p:grpSpPr>
          <a:xfrm>
            <a:off x="765937" y="2890556"/>
            <a:ext cx="5325922" cy="2929209"/>
            <a:chOff x="4137" y="420312"/>
            <a:chExt cx="5325922" cy="2929209"/>
          </a:xfrm>
        </p:grpSpPr>
        <p:sp>
          <p:nvSpPr>
            <p:cNvPr id="157" name="Google Shape;157;p6"/>
            <p:cNvSpPr/>
            <p:nvPr/>
          </p:nvSpPr>
          <p:spPr>
            <a:xfrm>
              <a:off x="4137" y="420312"/>
              <a:ext cx="857045" cy="66593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4137" y="1212203"/>
              <a:ext cx="2448700" cy="28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txBox="1"/>
            <p:nvPr/>
          </p:nvSpPr>
          <p:spPr>
            <a:xfrm>
              <a:off x="4137" y="1212203"/>
              <a:ext cx="2448700" cy="28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Objective</a:t>
              </a:r>
              <a:endParaRPr sz="1800">
                <a:solidFill>
                  <a:schemeClr val="dk1"/>
                </a:solidFill>
                <a:latin typeface="Calibri"/>
                <a:ea typeface="Calibri"/>
                <a:cs typeface="Calibri"/>
                <a:sym typeface="Calibri"/>
              </a:endParaRPr>
            </a:p>
          </p:txBody>
        </p:sp>
        <p:sp>
          <p:nvSpPr>
            <p:cNvPr id="160" name="Google Shape;160;p6"/>
            <p:cNvSpPr/>
            <p:nvPr/>
          </p:nvSpPr>
          <p:spPr>
            <a:xfrm>
              <a:off x="4137" y="1556188"/>
              <a:ext cx="2448700" cy="17933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txBox="1"/>
            <p:nvPr/>
          </p:nvSpPr>
          <p:spPr>
            <a:xfrm>
              <a:off x="4137" y="1556188"/>
              <a:ext cx="2448700" cy="179333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Utilizing decision tree analysis, assessing how height and waist circumference predict BMI, in order to understand the relationship between body measurements and BMI.</a:t>
              </a:r>
              <a:endParaRPr/>
            </a:p>
          </p:txBody>
        </p:sp>
        <p:sp>
          <p:nvSpPr>
            <p:cNvPr id="162" name="Google Shape;162;p6"/>
            <p:cNvSpPr/>
            <p:nvPr/>
          </p:nvSpPr>
          <p:spPr>
            <a:xfrm>
              <a:off x="2881359" y="420312"/>
              <a:ext cx="857045" cy="66593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2881359" y="1212203"/>
              <a:ext cx="2448700" cy="28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txBox="1"/>
            <p:nvPr/>
          </p:nvSpPr>
          <p:spPr>
            <a:xfrm>
              <a:off x="2881359" y="1212203"/>
              <a:ext cx="2448700" cy="28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Interpretation</a:t>
              </a:r>
              <a:endParaRPr sz="1800">
                <a:solidFill>
                  <a:schemeClr val="dk1"/>
                </a:solidFill>
                <a:latin typeface="Calibri"/>
                <a:ea typeface="Calibri"/>
                <a:cs typeface="Calibri"/>
                <a:sym typeface="Calibri"/>
              </a:endParaRPr>
            </a:p>
          </p:txBody>
        </p:sp>
        <p:sp>
          <p:nvSpPr>
            <p:cNvPr id="165" name="Google Shape;165;p6"/>
            <p:cNvSpPr/>
            <p:nvPr/>
          </p:nvSpPr>
          <p:spPr>
            <a:xfrm>
              <a:off x="2881359" y="1556188"/>
              <a:ext cx="2448700" cy="17933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txBox="1"/>
            <p:nvPr/>
          </p:nvSpPr>
          <p:spPr>
            <a:xfrm>
              <a:off x="2881359" y="1556188"/>
              <a:ext cx="2448700" cy="179333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Decision points:</a:t>
              </a:r>
              <a:endParaRPr sz="1400">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The tree categorizes persons into distinct BMI ranges based on their height and weight circumference.</a:t>
              </a:r>
              <a:endParaRPr/>
            </a:p>
            <a:p>
              <a:pPr indent="0" lvl="0" marL="0" marR="0" rtl="0" algn="l">
                <a:lnSpc>
                  <a:spcPct val="100000"/>
                </a:lnSpc>
                <a:spcBef>
                  <a:spcPts val="21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Influential Factors:</a:t>
              </a:r>
              <a:endParaRPr sz="1400">
                <a:solidFill>
                  <a:schemeClr val="dk1"/>
                </a:solidFill>
                <a:latin typeface="Calibri"/>
                <a:ea typeface="Calibri"/>
                <a:cs typeface="Calibri"/>
                <a:sym typeface="Calibri"/>
              </a:endParaRPr>
            </a:p>
            <a:p>
              <a:pPr indent="-114300" lvl="1" marL="114300" marR="0" rtl="0" algn="l">
                <a:lnSpc>
                  <a:spcPct val="90000"/>
                </a:lnSpc>
                <a:spcBef>
                  <a:spcPts val="49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Height and waist circumference are shown to be used as splitting criteria, which shows their significance in predicting BMI.</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Can we predict obesity with BMI?</a:t>
            </a:r>
            <a:endParaRPr>
              <a:latin typeface="Times New Roman"/>
              <a:ea typeface="Times New Roman"/>
              <a:cs typeface="Times New Roman"/>
              <a:sym typeface="Times New Roman"/>
            </a:endParaRPr>
          </a:p>
        </p:txBody>
      </p:sp>
      <p:grpSp>
        <p:nvGrpSpPr>
          <p:cNvPr id="172" name="Google Shape;172;p7"/>
          <p:cNvGrpSpPr/>
          <p:nvPr/>
        </p:nvGrpSpPr>
        <p:grpSpPr>
          <a:xfrm>
            <a:off x="838200" y="1931563"/>
            <a:ext cx="4208444" cy="4139461"/>
            <a:chOff x="0" y="105938"/>
            <a:chExt cx="4208444" cy="4139461"/>
          </a:xfrm>
        </p:grpSpPr>
        <p:sp>
          <p:nvSpPr>
            <p:cNvPr id="173" name="Google Shape;173;p7"/>
            <p:cNvSpPr/>
            <p:nvPr/>
          </p:nvSpPr>
          <p:spPr>
            <a:xfrm>
              <a:off x="0" y="297818"/>
              <a:ext cx="4208444" cy="176085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txBox="1"/>
            <p:nvPr/>
          </p:nvSpPr>
          <p:spPr>
            <a:xfrm>
              <a:off x="0" y="297818"/>
              <a:ext cx="4208444" cy="1760850"/>
            </a:xfrm>
            <a:prstGeom prst="rect">
              <a:avLst/>
            </a:prstGeom>
            <a:noFill/>
            <a:ln>
              <a:noFill/>
            </a:ln>
          </p:spPr>
          <p:txBody>
            <a:bodyPr anchorCtr="0" anchor="t" bIns="92450" lIns="326600" spcFirstLastPara="1" rIns="326600"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1" i="0" lang="en-US" sz="1300" u="none" cap="none" strike="noStrike">
                  <a:solidFill>
                    <a:schemeClr val="dk1"/>
                  </a:solidFill>
                  <a:latin typeface="Calibri"/>
                  <a:ea typeface="Calibri"/>
                  <a:cs typeface="Calibri"/>
                  <a:sym typeface="Calibri"/>
                </a:rPr>
                <a:t>Critical Threshold</a:t>
              </a:r>
              <a:endParaRPr b="0" i="0" sz="1300" u="none" cap="none" strike="noStrike">
                <a:solidFill>
                  <a:schemeClr val="dk1"/>
                </a:solidFill>
                <a:latin typeface="Calibri"/>
                <a:ea typeface="Calibri"/>
                <a:cs typeface="Calibri"/>
                <a:sym typeface="Calibri"/>
              </a:endParaRPr>
            </a:p>
            <a:p>
              <a:pPr indent="-114300" lvl="2" marL="2286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A BMI of 30.05 is a key predictor, separating obese and non-obese individuals.</a:t>
              </a:r>
              <a:endParaRPr/>
            </a:p>
            <a:p>
              <a:pPr indent="-114300" lvl="1" marL="114300" marR="0" rtl="0" algn="l">
                <a:lnSpc>
                  <a:spcPct val="90000"/>
                </a:lnSpc>
                <a:spcBef>
                  <a:spcPts val="195"/>
                </a:spcBef>
                <a:spcAft>
                  <a:spcPts val="0"/>
                </a:spcAft>
                <a:buClr>
                  <a:schemeClr val="dk1"/>
                </a:buClr>
                <a:buSzPts val="1300"/>
                <a:buFont typeface="Calibri"/>
                <a:buChar char="•"/>
              </a:pPr>
              <a:r>
                <a:rPr b="1" i="0" lang="en-US" sz="1300" u="none" cap="none" strike="noStrike">
                  <a:solidFill>
                    <a:schemeClr val="dk1"/>
                  </a:solidFill>
                  <a:latin typeface="Calibri"/>
                  <a:ea typeface="Calibri"/>
                  <a:cs typeface="Calibri"/>
                  <a:sym typeface="Calibri"/>
                </a:rPr>
                <a:t>Split Outcomes</a:t>
              </a:r>
              <a:endParaRPr b="0" i="0" sz="1300" u="none" cap="none" strike="noStrike">
                <a:solidFill>
                  <a:schemeClr val="dk1"/>
                </a:solidFill>
                <a:latin typeface="Calibri"/>
                <a:ea typeface="Calibri"/>
                <a:cs typeface="Calibri"/>
                <a:sym typeface="Calibri"/>
              </a:endParaRPr>
            </a:p>
            <a:p>
              <a:pPr indent="-114300" lvl="2" marL="2286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Individuals with BMI less than or equal to 30.05 are predominately not obese, while those with BMI greater than 30.05 are classified as obese.</a:t>
              </a:r>
              <a:endParaRPr/>
            </a:p>
          </p:txBody>
        </p:sp>
        <p:sp>
          <p:nvSpPr>
            <p:cNvPr id="175" name="Google Shape;175;p7"/>
            <p:cNvSpPr/>
            <p:nvPr/>
          </p:nvSpPr>
          <p:spPr>
            <a:xfrm>
              <a:off x="210422" y="105938"/>
              <a:ext cx="2945910" cy="3837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txBox="1"/>
            <p:nvPr/>
          </p:nvSpPr>
          <p:spPr>
            <a:xfrm>
              <a:off x="229156" y="124672"/>
              <a:ext cx="2908442" cy="346292"/>
            </a:xfrm>
            <a:prstGeom prst="rect">
              <a:avLst/>
            </a:prstGeom>
            <a:noFill/>
            <a:ln>
              <a:noFill/>
            </a:ln>
          </p:spPr>
          <p:txBody>
            <a:bodyPr anchorCtr="0" anchor="ctr" bIns="0" lIns="111325" spcFirstLastPara="1" rIns="111325" wrap="square" tIns="0">
              <a:noAutofit/>
            </a:bodyPr>
            <a:lstStyle/>
            <a:p>
              <a:pPr indent="0" lvl="0" marL="0" marR="0" rtl="0" algn="l">
                <a:lnSpc>
                  <a:spcPct val="90000"/>
                </a:lnSpc>
                <a:spcBef>
                  <a:spcPts val="0"/>
                </a:spcBef>
                <a:spcAft>
                  <a:spcPts val="0"/>
                </a:spcAft>
                <a:buClr>
                  <a:schemeClr val="lt1"/>
                </a:buClr>
                <a:buSzPts val="1300"/>
                <a:buFont typeface="Calibri"/>
                <a:buNone/>
              </a:pPr>
              <a:r>
                <a:rPr b="1" lang="en-US" sz="1300">
                  <a:solidFill>
                    <a:schemeClr val="lt1"/>
                  </a:solidFill>
                  <a:latin typeface="Calibri"/>
                  <a:ea typeface="Calibri"/>
                  <a:cs typeface="Calibri"/>
                  <a:sym typeface="Calibri"/>
                </a:rPr>
                <a:t>Decision Tree Findings:</a:t>
              </a:r>
              <a:endParaRPr sz="1300">
                <a:solidFill>
                  <a:schemeClr val="lt1"/>
                </a:solidFill>
                <a:latin typeface="Calibri"/>
                <a:ea typeface="Calibri"/>
                <a:cs typeface="Calibri"/>
                <a:sym typeface="Calibri"/>
              </a:endParaRPr>
            </a:p>
          </p:txBody>
        </p:sp>
        <p:sp>
          <p:nvSpPr>
            <p:cNvPr id="177" name="Google Shape;177;p7"/>
            <p:cNvSpPr/>
            <p:nvPr/>
          </p:nvSpPr>
          <p:spPr>
            <a:xfrm>
              <a:off x="0" y="2320749"/>
              <a:ext cx="4208444" cy="192465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txBox="1"/>
            <p:nvPr/>
          </p:nvSpPr>
          <p:spPr>
            <a:xfrm>
              <a:off x="0" y="2320749"/>
              <a:ext cx="4208444" cy="1924650"/>
            </a:xfrm>
            <a:prstGeom prst="rect">
              <a:avLst/>
            </a:prstGeom>
            <a:noFill/>
            <a:ln>
              <a:noFill/>
            </a:ln>
          </p:spPr>
          <p:txBody>
            <a:bodyPr anchorCtr="0" anchor="t" bIns="92450" lIns="326600" spcFirstLastPara="1" rIns="326600"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1" i="0" lang="en-US" sz="1300" u="none" cap="none" strike="noStrike">
                  <a:solidFill>
                    <a:schemeClr val="dk1"/>
                  </a:solidFill>
                  <a:latin typeface="Calibri"/>
                  <a:ea typeface="Calibri"/>
                  <a:cs typeface="Calibri"/>
                  <a:sym typeface="Calibri"/>
                </a:rPr>
                <a:t>Classification Precision</a:t>
              </a:r>
              <a:endParaRPr b="0" i="0" sz="1300" u="none" cap="none" strike="noStrike">
                <a:solidFill>
                  <a:schemeClr val="dk1"/>
                </a:solidFill>
                <a:latin typeface="Calibri"/>
                <a:ea typeface="Calibri"/>
                <a:cs typeface="Calibri"/>
                <a:sym typeface="Calibri"/>
              </a:endParaRPr>
            </a:p>
            <a:p>
              <a:pPr indent="-114300" lvl="2" marL="2286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The tree achieved 100% accuracy, aligning with the medical definition of obesity. </a:t>
              </a:r>
              <a:endParaRPr/>
            </a:p>
            <a:p>
              <a:pPr indent="-114300" lvl="1" marL="114300" marR="0" rtl="0" algn="l">
                <a:lnSpc>
                  <a:spcPct val="90000"/>
                </a:lnSpc>
                <a:spcBef>
                  <a:spcPts val="195"/>
                </a:spcBef>
                <a:spcAft>
                  <a:spcPts val="0"/>
                </a:spcAft>
                <a:buClr>
                  <a:schemeClr val="dk1"/>
                </a:buClr>
                <a:buSzPts val="1300"/>
                <a:buFont typeface="Calibri"/>
                <a:buChar char="•"/>
              </a:pPr>
              <a:r>
                <a:rPr b="1" i="0" lang="en-US" sz="1300" u="none" cap="none" strike="noStrike">
                  <a:solidFill>
                    <a:schemeClr val="dk1"/>
                  </a:solidFill>
                  <a:latin typeface="Calibri"/>
                  <a:ea typeface="Calibri"/>
                  <a:cs typeface="Calibri"/>
                  <a:sym typeface="Calibri"/>
                </a:rPr>
                <a:t>Insight</a:t>
              </a:r>
              <a:endParaRPr b="0" i="0" sz="1300" u="none" cap="none" strike="noStrike">
                <a:solidFill>
                  <a:schemeClr val="dk1"/>
                </a:solidFill>
                <a:latin typeface="Calibri"/>
                <a:ea typeface="Calibri"/>
                <a:cs typeface="Calibri"/>
                <a:sym typeface="Calibri"/>
              </a:endParaRPr>
            </a:p>
            <a:p>
              <a:pPr indent="-114300" lvl="2" marL="2286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The model confirms BMI &gt; 30 as a clinically accepted threshold for obesity, which demonstrates the potential robustness of BMI as a predictor. </a:t>
              </a:r>
              <a:endParaRPr/>
            </a:p>
          </p:txBody>
        </p:sp>
        <p:sp>
          <p:nvSpPr>
            <p:cNvPr id="179" name="Google Shape;179;p7"/>
            <p:cNvSpPr/>
            <p:nvPr/>
          </p:nvSpPr>
          <p:spPr>
            <a:xfrm>
              <a:off x="210422" y="2128869"/>
              <a:ext cx="2945910" cy="3837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txBox="1"/>
            <p:nvPr/>
          </p:nvSpPr>
          <p:spPr>
            <a:xfrm>
              <a:off x="229156" y="2147603"/>
              <a:ext cx="2908442" cy="346292"/>
            </a:xfrm>
            <a:prstGeom prst="rect">
              <a:avLst/>
            </a:prstGeom>
            <a:noFill/>
            <a:ln>
              <a:noFill/>
            </a:ln>
          </p:spPr>
          <p:txBody>
            <a:bodyPr anchorCtr="0" anchor="ctr" bIns="0" lIns="111325" spcFirstLastPara="1" rIns="111325" wrap="square" tIns="0">
              <a:noAutofit/>
            </a:bodyPr>
            <a:lstStyle/>
            <a:p>
              <a:pPr indent="0" lvl="0" marL="0" marR="0" rtl="0" algn="l">
                <a:lnSpc>
                  <a:spcPct val="90000"/>
                </a:lnSpc>
                <a:spcBef>
                  <a:spcPts val="0"/>
                </a:spcBef>
                <a:spcAft>
                  <a:spcPts val="0"/>
                </a:spcAft>
                <a:buClr>
                  <a:schemeClr val="lt1"/>
                </a:buClr>
                <a:buSzPts val="1300"/>
                <a:buFont typeface="Calibri"/>
                <a:buNone/>
              </a:pPr>
              <a:r>
                <a:rPr b="1" lang="en-US" sz="1300">
                  <a:solidFill>
                    <a:schemeClr val="lt1"/>
                  </a:solidFill>
                  <a:latin typeface="Calibri"/>
                  <a:ea typeface="Calibri"/>
                  <a:cs typeface="Calibri"/>
                  <a:sym typeface="Calibri"/>
                </a:rPr>
                <a:t>Model Accuracy &amp; Effectiveness:</a:t>
              </a:r>
              <a:endParaRPr sz="1300">
                <a:solidFill>
                  <a:schemeClr val="lt1"/>
                </a:solidFill>
                <a:latin typeface="Calibri"/>
                <a:ea typeface="Calibri"/>
                <a:cs typeface="Calibri"/>
                <a:sym typeface="Calibri"/>
              </a:endParaRPr>
            </a:p>
          </p:txBody>
        </p:sp>
      </p:grpSp>
      <p:pic>
        <p:nvPicPr>
          <p:cNvPr descr="A screenshot of a computer screen&#10;&#10;Description automatically generated" id="181" name="Google Shape;181;p7"/>
          <p:cNvPicPr preferRelativeResize="0"/>
          <p:nvPr/>
        </p:nvPicPr>
        <p:blipFill rotWithShape="1">
          <a:blip r:embed="rId3">
            <a:alphaModFix/>
          </a:blip>
          <a:srcRect b="0" l="0" r="0" t="0"/>
          <a:stretch/>
        </p:blipFill>
        <p:spPr>
          <a:xfrm>
            <a:off x="6389783" y="1871926"/>
            <a:ext cx="4781550" cy="3654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8"/>
          <p:cNvSpPr txBox="1"/>
          <p:nvPr>
            <p:ph type="title"/>
          </p:nvPr>
        </p:nvSpPr>
        <p:spPr>
          <a:xfrm>
            <a:off x="142526" y="331614"/>
            <a:ext cx="6125964" cy="19068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100"/>
              <a:buFont typeface="Times New Roman"/>
              <a:buNone/>
            </a:pPr>
            <a:r>
              <a:rPr lang="en-US" sz="4100">
                <a:latin typeface="Times New Roman"/>
                <a:ea typeface="Times New Roman"/>
                <a:cs typeface="Times New Roman"/>
                <a:sym typeface="Times New Roman"/>
              </a:rPr>
              <a:t>Importance of Obesity Predictors - Mac</a:t>
            </a:r>
            <a:endParaRPr sz="4100">
              <a:latin typeface="Times New Roman"/>
              <a:ea typeface="Times New Roman"/>
              <a:cs typeface="Times New Roman"/>
              <a:sym typeface="Times New Roman"/>
            </a:endParaRPr>
          </a:p>
        </p:txBody>
      </p:sp>
      <p:sp>
        <p:nvSpPr>
          <p:cNvPr id="188" name="Google Shape;188;p8"/>
          <p:cNvSpPr txBox="1"/>
          <p:nvPr>
            <p:ph idx="1" type="body"/>
          </p:nvPr>
        </p:nvSpPr>
        <p:spPr>
          <a:xfrm>
            <a:off x="971368" y="2711395"/>
            <a:ext cx="4114801" cy="34655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Physical predictors?</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Stress Level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Mental Health</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Behavioral Predictors?</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Dietary Patterns</a:t>
            </a:r>
            <a:endParaRPr/>
          </a:p>
          <a:p>
            <a:pPr indent="-228600" lvl="2" marL="1143000" rtl="0" algn="l">
              <a:lnSpc>
                <a:spcPct val="90000"/>
              </a:lnSpc>
              <a:spcBef>
                <a:spcPts val="5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What they eat</a:t>
            </a:r>
            <a:endParaRPr/>
          </a:p>
          <a:p>
            <a:pPr indent="-228600" lvl="2" marL="1143000" rtl="0" algn="l">
              <a:lnSpc>
                <a:spcPct val="90000"/>
              </a:lnSpc>
              <a:spcBef>
                <a:spcPts val="5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Maybe even education on health</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Non predictors?</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Sex</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Ethnicity</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Age</a:t>
            </a:r>
            <a:endParaRPr/>
          </a:p>
        </p:txBody>
      </p:sp>
      <p:pic>
        <p:nvPicPr>
          <p:cNvPr descr="Earth | Definition, Size, Composition, Temperature, Mass, &amp; Facts |  Britannica" id="189" name="Google Shape;189;p8"/>
          <p:cNvPicPr preferRelativeResize="0"/>
          <p:nvPr/>
        </p:nvPicPr>
        <p:blipFill rotWithShape="1">
          <a:blip r:embed="rId3">
            <a:alphaModFix/>
          </a:blip>
          <a:srcRect b="10010" l="0" r="2" t="5237"/>
          <a:stretch/>
        </p:blipFill>
        <p:spPr>
          <a:xfrm>
            <a:off x="8452968" y="3681465"/>
            <a:ext cx="3747932" cy="3176541"/>
          </a:xfrm>
          <a:custGeom>
            <a:rect b="b" l="l" r="r" t="t"/>
            <a:pathLst>
              <a:path extrusionOk="0" h="3176541" w="3747932">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a:ln>
            <a:noFill/>
          </a:ln>
        </p:spPr>
      </p:pic>
      <p:pic>
        <p:nvPicPr>
          <p:cNvPr descr="Stress: Types, Symptoms, Causes, Diagnosis, Treatment and More" id="190" name="Google Shape;190;p8"/>
          <p:cNvPicPr preferRelativeResize="0"/>
          <p:nvPr/>
        </p:nvPicPr>
        <p:blipFill rotWithShape="1">
          <a:blip r:embed="rId4">
            <a:alphaModFix/>
          </a:blip>
          <a:srcRect b="2" l="2656" r="30939" t="0"/>
          <a:stretch/>
        </p:blipFill>
        <p:spPr>
          <a:xfrm>
            <a:off x="5398276" y="2457970"/>
            <a:ext cx="3458367" cy="3476265"/>
          </a:xfrm>
          <a:custGeom>
            <a:rect b="b" l="l" r="r" t="t"/>
            <a:pathLst>
              <a:path extrusionOk="0" h="3476265" w="3458367">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ln>
            <a:noFill/>
          </a:ln>
        </p:spPr>
      </p:pic>
      <p:pic>
        <p:nvPicPr>
          <p:cNvPr descr="Healthy Eating Plate | The Nutrition Source | Harvard T.H. Chan School of  Public Health" id="191" name="Google Shape;191;p8"/>
          <p:cNvPicPr preferRelativeResize="0"/>
          <p:nvPr/>
        </p:nvPicPr>
        <p:blipFill rotWithShape="1">
          <a:blip r:embed="rId5">
            <a:alphaModFix/>
          </a:blip>
          <a:srcRect b="2258" l="0" r="3" t="0"/>
          <a:stretch/>
        </p:blipFill>
        <p:spPr>
          <a:xfrm>
            <a:off x="7607656" y="80206"/>
            <a:ext cx="4579876" cy="3536502"/>
          </a:xfrm>
          <a:custGeom>
            <a:rect b="b" l="l" r="r" t="t"/>
            <a:pathLst>
              <a:path extrusionOk="0" h="3536502" w="4579876">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9"/>
          <p:cNvSpPr/>
          <p:nvPr/>
        </p:nvSpPr>
        <p:spPr>
          <a:xfrm>
            <a:off x="551553" y="304802"/>
            <a:ext cx="11097349" cy="1573149"/>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2C2">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9"/>
          <p:cNvSpPr txBox="1"/>
          <p:nvPr>
            <p:ph type="title"/>
          </p:nvPr>
        </p:nvSpPr>
        <p:spPr>
          <a:xfrm>
            <a:off x="868680" y="405575"/>
            <a:ext cx="5001768"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Features, Predictors, and Importance - Mac</a:t>
            </a:r>
            <a:endParaRPr/>
          </a:p>
        </p:txBody>
      </p:sp>
      <p:sp>
        <p:nvSpPr>
          <p:cNvPr id="199" name="Google Shape;199;p9"/>
          <p:cNvSpPr/>
          <p:nvPr/>
        </p:nvSpPr>
        <p:spPr>
          <a:xfrm>
            <a:off x="494784" y="764424"/>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9"/>
          <p:cNvSpPr/>
          <p:nvPr/>
        </p:nvSpPr>
        <p:spPr>
          <a:xfrm rot="5400000">
            <a:off x="5586984" y="1071836"/>
            <a:ext cx="1021458" cy="9144"/>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screenshot of a computer screen&#10;&#10;Description automatically generated" id="201" name="Google Shape;201;p9"/>
          <p:cNvPicPr preferRelativeResize="0"/>
          <p:nvPr/>
        </p:nvPicPr>
        <p:blipFill rotWithShape="1">
          <a:blip r:embed="rId3">
            <a:alphaModFix/>
          </a:blip>
          <a:srcRect b="0" l="0" r="0" t="0"/>
          <a:stretch/>
        </p:blipFill>
        <p:spPr>
          <a:xfrm>
            <a:off x="549058" y="2564754"/>
            <a:ext cx="5431536" cy="3258921"/>
          </a:xfrm>
          <a:prstGeom prst="rect">
            <a:avLst/>
          </a:prstGeom>
          <a:noFill/>
          <a:ln>
            <a:noFill/>
          </a:ln>
        </p:spPr>
      </p:pic>
      <p:pic>
        <p:nvPicPr>
          <p:cNvPr id="202" name="Google Shape;202;p9"/>
          <p:cNvPicPr preferRelativeResize="0"/>
          <p:nvPr/>
        </p:nvPicPr>
        <p:blipFill rotWithShape="1">
          <a:blip r:embed="rId4">
            <a:alphaModFix/>
          </a:blip>
          <a:srcRect b="0" l="0" r="0" t="0"/>
          <a:stretch/>
        </p:blipFill>
        <p:spPr>
          <a:xfrm>
            <a:off x="6211408" y="2654048"/>
            <a:ext cx="5444904" cy="30703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2023-11-08T00:37:07Z</dcterms:created>
</cp:coreProperties>
</file>