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22/07/2021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5C7EF0E-E849-4CB6-ABDC-259276BDD94B}"/>
              </a:ext>
            </a:extLst>
          </p:cNvPr>
          <p:cNvSpPr/>
          <p:nvPr/>
        </p:nvSpPr>
        <p:spPr>
          <a:xfrm flipH="1">
            <a:off x="6477226" y="8404466"/>
            <a:ext cx="580790" cy="874315"/>
          </a:xfrm>
          <a:prstGeom prst="rightArrow">
            <a:avLst>
              <a:gd name="adj1" fmla="val 49999"/>
              <a:gd name="adj2" fmla="val 96735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escripción general de Amazon EMR - Amazon EMR">
            <a:extLst>
              <a:ext uri="{FF2B5EF4-FFF2-40B4-BE49-F238E27FC236}">
                <a16:creationId xmlns:a16="http://schemas.microsoft.com/office/drawing/2014/main" id="{A274BBBE-06DA-4261-A851-64593739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821" y="3173891"/>
            <a:ext cx="2627504" cy="33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860" y="-292205"/>
            <a:ext cx="6838284" cy="1579665"/>
          </a:xfrm>
        </p:spPr>
        <p:txBody>
          <a:bodyPr>
            <a:normAutofit/>
          </a:bodyPr>
          <a:lstStyle/>
          <a:p>
            <a:r>
              <a:rPr lang="es-MX" sz="4145" dirty="0">
                <a:latin typeface="Arial Black" panose="020B0A04020102020204" pitchFamily="34" charset="0"/>
              </a:rPr>
              <a:t>Data </a:t>
            </a:r>
            <a:r>
              <a:rPr lang="en-US" sz="4145" dirty="0">
                <a:latin typeface="Arial Black" panose="020B0A04020102020204" pitchFamily="34" charset="0"/>
              </a:rPr>
              <a:t>Lake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21" y="8172540"/>
            <a:ext cx="2574668" cy="1688954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2202" dirty="0"/>
              <a:t>Song data: json files</a:t>
            </a:r>
          </a:p>
          <a:p>
            <a:r>
              <a:rPr lang="en-US" sz="2202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68" y="5849185"/>
            <a:ext cx="4581024" cy="15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461944D-A5F4-457C-92C4-E2B569ED31D8}"/>
              </a:ext>
            </a:extLst>
          </p:cNvPr>
          <p:cNvSpPr/>
          <p:nvPr/>
        </p:nvSpPr>
        <p:spPr>
          <a:xfrm>
            <a:off x="2746877" y="1504269"/>
            <a:ext cx="1582113" cy="300049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songplays</a:t>
            </a:r>
          </a:p>
          <a:p>
            <a:r>
              <a:rPr lang="en-US" sz="1425" dirty="0"/>
              <a:t>songplay_id</a:t>
            </a:r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month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level</a:t>
            </a:r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session_id</a:t>
            </a:r>
          </a:p>
          <a:p>
            <a:r>
              <a:rPr lang="en-US" sz="1425" dirty="0"/>
              <a:t>location</a:t>
            </a:r>
          </a:p>
          <a:p>
            <a:r>
              <a:rPr lang="en-US" sz="1425" dirty="0"/>
              <a:t>user_agent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593868-BE70-440B-8638-16F9B1D9C4B2}"/>
              </a:ext>
            </a:extLst>
          </p:cNvPr>
          <p:cNvSpPr/>
          <p:nvPr/>
        </p:nvSpPr>
        <p:spPr>
          <a:xfrm>
            <a:off x="4530337" y="3598939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users</a:t>
            </a:r>
            <a:endParaRPr lang="en-US" sz="1425" dirty="0"/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first_name</a:t>
            </a:r>
          </a:p>
          <a:p>
            <a:r>
              <a:rPr lang="en-US" sz="1425" dirty="0"/>
              <a:t>last_name</a:t>
            </a:r>
          </a:p>
          <a:p>
            <a:r>
              <a:rPr lang="en-US" sz="1425" dirty="0"/>
              <a:t>gender</a:t>
            </a:r>
          </a:p>
          <a:p>
            <a:r>
              <a:rPr lang="en-US" sz="1425" dirty="0"/>
              <a:t>level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3B6B1B-ACB6-481B-9568-61D9F3B1AAB8}"/>
              </a:ext>
            </a:extLst>
          </p:cNvPr>
          <p:cNvSpPr/>
          <p:nvPr/>
        </p:nvSpPr>
        <p:spPr>
          <a:xfrm>
            <a:off x="830032" y="440770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songs</a:t>
            </a:r>
            <a:endParaRPr lang="en-US" sz="1425" dirty="0"/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title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duration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10855E-7FB4-4814-A6BE-D7A497C196F9}"/>
              </a:ext>
            </a:extLst>
          </p:cNvPr>
          <p:cNvSpPr/>
          <p:nvPr/>
        </p:nvSpPr>
        <p:spPr>
          <a:xfrm>
            <a:off x="4538970" y="391096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artists</a:t>
            </a:r>
            <a:endParaRPr lang="en-US" sz="1425" dirty="0"/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artist_name</a:t>
            </a:r>
          </a:p>
          <a:p>
            <a:r>
              <a:rPr lang="en-US" sz="1425" dirty="0" err="1"/>
              <a:t>artist_location</a:t>
            </a:r>
            <a:endParaRPr lang="en-US" sz="1425" dirty="0"/>
          </a:p>
          <a:p>
            <a:r>
              <a:rPr lang="en-US" sz="1425" dirty="0" err="1"/>
              <a:t>artist_latitude</a:t>
            </a:r>
            <a:endParaRPr lang="en-US" sz="1425" dirty="0"/>
          </a:p>
          <a:p>
            <a:r>
              <a:rPr lang="en-US" sz="1425" dirty="0" err="1"/>
              <a:t>artist_longitude</a:t>
            </a:r>
            <a:endParaRPr lang="en-US" sz="1425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BBE62F1-BEDD-415D-B46E-BE641160A674}"/>
              </a:ext>
            </a:extLst>
          </p:cNvPr>
          <p:cNvSpPr/>
          <p:nvPr/>
        </p:nvSpPr>
        <p:spPr>
          <a:xfrm>
            <a:off x="853282" y="3170359"/>
            <a:ext cx="1582113" cy="20018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time</a:t>
            </a:r>
            <a:endParaRPr lang="en-US" sz="1425" dirty="0"/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hour</a:t>
            </a:r>
          </a:p>
          <a:p>
            <a:r>
              <a:rPr lang="en-US" sz="1425" dirty="0"/>
              <a:t>day</a:t>
            </a:r>
          </a:p>
          <a:p>
            <a:r>
              <a:rPr lang="en-US" sz="1425" dirty="0"/>
              <a:t>week</a:t>
            </a:r>
          </a:p>
          <a:p>
            <a:r>
              <a:rPr lang="en-US" sz="1425" dirty="0"/>
              <a:t>Month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weekday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FF07853-FE3C-460E-9EF9-5B4C072293BF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412147" y="1227388"/>
            <a:ext cx="902018" cy="2768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6D15C7F-22B1-4ADA-8217-7B70101DF2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118" y="1217937"/>
            <a:ext cx="741853" cy="276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484E65D-D812-49EE-9DFD-27E4656B33E5}"/>
              </a:ext>
            </a:extLst>
          </p:cNvPr>
          <p:cNvCxnSpPr>
            <a:cxnSpLocks/>
          </p:cNvCxnSpPr>
          <p:nvPr/>
        </p:nvCxnSpPr>
        <p:spPr>
          <a:xfrm rot="10800000">
            <a:off x="4143581" y="4124059"/>
            <a:ext cx="370816" cy="270951"/>
          </a:xfrm>
          <a:prstGeom prst="bentConnector3">
            <a:avLst>
              <a:gd name="adj1" fmla="val 99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F71DF57-33D5-4448-B21B-D2D68F2C82AC}"/>
              </a:ext>
            </a:extLst>
          </p:cNvPr>
          <p:cNvCxnSpPr>
            <a:cxnSpLocks/>
          </p:cNvCxnSpPr>
          <p:nvPr/>
        </p:nvCxnSpPr>
        <p:spPr>
          <a:xfrm flipV="1">
            <a:off x="2457727" y="4040405"/>
            <a:ext cx="747118" cy="600493"/>
          </a:xfrm>
          <a:prstGeom prst="bentConnector3">
            <a:avLst>
              <a:gd name="adj1" fmla="val 62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6426079" y="1487900"/>
            <a:ext cx="5532348" cy="1661556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7076395" y="7181318"/>
            <a:ext cx="4956787" cy="1944753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8ADD-2A94-4FA5-B587-28B3BCBBED50}"/>
              </a:ext>
            </a:extLst>
          </p:cNvPr>
          <p:cNvSpPr txBox="1"/>
          <p:nvPr/>
        </p:nvSpPr>
        <p:spPr>
          <a:xfrm>
            <a:off x="11493012" y="6631132"/>
            <a:ext cx="352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 Processing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7926736" y="2252378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7877137" y="7942801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4A75BA-82E4-45DF-9DB1-E6042FDE9355}"/>
              </a:ext>
            </a:extLst>
          </p:cNvPr>
          <p:cNvSpPr txBox="1"/>
          <p:nvPr/>
        </p:nvSpPr>
        <p:spPr>
          <a:xfrm>
            <a:off x="505674" y="6117592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Sparkify Data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448235" y="5833687"/>
            <a:ext cx="5914505" cy="42182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D5FDAF-16A1-4CCD-949D-FB9EC9084E69}"/>
              </a:ext>
            </a:extLst>
          </p:cNvPr>
          <p:cNvSpPr/>
          <p:nvPr/>
        </p:nvSpPr>
        <p:spPr>
          <a:xfrm>
            <a:off x="448234" y="205470"/>
            <a:ext cx="5914506" cy="524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1493012" y="3144464"/>
            <a:ext cx="3182730" cy="40368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Data Lake Foundation on AWS">
            <a:extLst>
              <a:ext uri="{FF2B5EF4-FFF2-40B4-BE49-F238E27FC236}">
                <a16:creationId xmlns:a16="http://schemas.microsoft.com/office/drawing/2014/main" id="{505B7B18-149F-49AE-B797-8B4F17F2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118" y="-266828"/>
            <a:ext cx="2866098" cy="28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3D68E0D-1EB5-4FE6-A04D-5C4181213280}"/>
              </a:ext>
            </a:extLst>
          </p:cNvPr>
          <p:cNvSpPr txBox="1"/>
          <p:nvPr/>
        </p:nvSpPr>
        <p:spPr>
          <a:xfrm>
            <a:off x="13224882" y="7306541"/>
            <a:ext cx="2330823" cy="2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2" dirty="0"/>
              <a:t>Since Spark lacks a system to organize, store and process data files, a EMR cluster can be used to support Spark.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32270B-2CF3-447D-99F5-FB36BA46E407}"/>
              </a:ext>
            </a:extLst>
          </p:cNvPr>
          <p:cNvSpPr/>
          <p:nvPr/>
        </p:nvSpPr>
        <p:spPr>
          <a:xfrm>
            <a:off x="8392676" y="4414674"/>
            <a:ext cx="2006493" cy="149643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4321F3-E749-4FD4-9AF3-E6C9BD0E05E1}"/>
              </a:ext>
            </a:extLst>
          </p:cNvPr>
          <p:cNvSpPr txBox="1"/>
          <p:nvPr/>
        </p:nvSpPr>
        <p:spPr>
          <a:xfrm>
            <a:off x="8847701" y="5372022"/>
            <a:ext cx="120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Local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B23BCB5-0035-42D1-8F9A-A2EE335B49F6}"/>
              </a:ext>
            </a:extLst>
          </p:cNvPr>
          <p:cNvSpPr txBox="1"/>
          <p:nvPr/>
        </p:nvSpPr>
        <p:spPr>
          <a:xfrm>
            <a:off x="10631936" y="4910357"/>
            <a:ext cx="7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or 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90F456F-8C60-45F1-8C14-EC1911097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29" y="4538782"/>
            <a:ext cx="1842263" cy="743150"/>
          </a:xfrm>
          <a:prstGeom prst="rect">
            <a:avLst/>
          </a:prstGeom>
        </p:spPr>
      </p:pic>
      <p:sp>
        <p:nvSpPr>
          <p:cNvPr id="32" name="Subtítulo 2">
            <a:extLst>
              <a:ext uri="{FF2B5EF4-FFF2-40B4-BE49-F238E27FC236}">
                <a16:creationId xmlns:a16="http://schemas.microsoft.com/office/drawing/2014/main" id="{8EC22C5A-67E5-4B83-9326-2D3117266F21}"/>
              </a:ext>
            </a:extLst>
          </p:cNvPr>
          <p:cNvSpPr txBox="1">
            <a:spLocks/>
          </p:cNvSpPr>
          <p:nvPr/>
        </p:nvSpPr>
        <p:spPr>
          <a:xfrm>
            <a:off x="376883" y="7071932"/>
            <a:ext cx="2574668" cy="103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94460" rtl="0" eaLnBrk="1" latinLnBrk="0" hangingPunct="1">
              <a:lnSpc>
                <a:spcPct val="90000"/>
              </a:lnSpc>
              <a:spcBef>
                <a:spcPts val="1525"/>
              </a:spcBef>
              <a:buFont typeface="Arial" panose="020B0604020202020204" pitchFamily="34" charset="0"/>
              <a:buNone/>
              <a:defRPr sz="3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723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3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9446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7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9169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8892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8615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38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8061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7784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</a:t>
            </a:r>
          </a:p>
          <a:p>
            <a:r>
              <a:rPr lang="es-MX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s3a://udacity-dend/</a:t>
            </a:r>
            <a:endParaRPr lang="es-MX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sz="2202" dirty="0"/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594D318B-5EEB-4C5E-9478-0CF4F4D3EC0C}"/>
              </a:ext>
            </a:extLst>
          </p:cNvPr>
          <p:cNvSpPr txBox="1">
            <a:spLocks/>
          </p:cNvSpPr>
          <p:nvPr/>
        </p:nvSpPr>
        <p:spPr>
          <a:xfrm>
            <a:off x="3752293" y="7014800"/>
            <a:ext cx="2574668" cy="103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94460" rtl="0" eaLnBrk="1" latinLnBrk="0" hangingPunct="1">
              <a:lnSpc>
                <a:spcPct val="90000"/>
              </a:lnSpc>
              <a:spcBef>
                <a:spcPts val="1525"/>
              </a:spcBef>
              <a:buFont typeface="Arial" panose="020B0604020202020204" pitchFamily="34" charset="0"/>
              <a:buNone/>
              <a:defRPr sz="3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723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3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9446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7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9169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8892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8615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8338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8061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77840" indent="0" algn="ctr" defTabSz="1394460" rtl="0" eaLnBrk="1" latinLnBrk="0" hangingPunct="1">
              <a:lnSpc>
                <a:spcPct val="90000"/>
              </a:lnSpc>
              <a:spcBef>
                <a:spcPts val="763"/>
              </a:spcBef>
              <a:buFont typeface="Arial" panose="020B0604020202020204" pitchFamily="34" charset="0"/>
              <a:buNone/>
              <a:defRPr sz="2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  <a:p>
            <a:r>
              <a:rPr lang="es-MX" sz="1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s3a://jinb-sparkify/</a:t>
            </a:r>
            <a:endParaRPr lang="es-MX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AA74A8E-71D9-42BA-A381-0FA5C930AA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102"/>
          <a:stretch/>
        </p:blipFill>
        <p:spPr>
          <a:xfrm>
            <a:off x="3704292" y="8111036"/>
            <a:ext cx="2574668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131</Words>
  <Application>Microsoft Office PowerPoint</Application>
  <PresentationFormat>Personalizado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Consolas</vt:lpstr>
      <vt:lpstr>Tema de Office</vt:lpstr>
      <vt:lpstr>Data Lake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18</cp:revision>
  <dcterms:created xsi:type="dcterms:W3CDTF">2021-03-28T22:42:38Z</dcterms:created>
  <dcterms:modified xsi:type="dcterms:W3CDTF">2021-07-22T21:21:00Z</dcterms:modified>
</cp:coreProperties>
</file>