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18000663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1" autoAdjust="0"/>
    <p:restoredTop sz="94660"/>
  </p:normalViewPr>
  <p:slideViewPr>
    <p:cSldViewPr snapToGrid="0">
      <p:cViewPr varScale="1">
        <p:scale>
          <a:sx n="44" d="100"/>
          <a:sy n="44" d="100"/>
        </p:scale>
        <p:origin x="3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062083"/>
            <a:ext cx="15300564" cy="4386662"/>
          </a:xfrm>
        </p:spPr>
        <p:txBody>
          <a:bodyPr anchor="b"/>
          <a:lstStyle>
            <a:lvl1pPr algn="ctr">
              <a:defRPr sz="110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6617911"/>
            <a:ext cx="13500497" cy="3042080"/>
          </a:xfrm>
        </p:spPr>
        <p:txBody>
          <a:bodyPr/>
          <a:lstStyle>
            <a:lvl1pPr marL="0" indent="0" algn="ctr">
              <a:buNone/>
              <a:defRPr sz="4410"/>
            </a:lvl1pPr>
            <a:lvl2pPr marL="840014" indent="0" algn="ctr">
              <a:buNone/>
              <a:defRPr sz="3675"/>
            </a:lvl2pPr>
            <a:lvl3pPr marL="1680027" indent="0" algn="ctr">
              <a:buNone/>
              <a:defRPr sz="3307"/>
            </a:lvl3pPr>
            <a:lvl4pPr marL="2520041" indent="0" algn="ctr">
              <a:buNone/>
              <a:defRPr sz="2940"/>
            </a:lvl4pPr>
            <a:lvl5pPr marL="3360054" indent="0" algn="ctr">
              <a:buNone/>
              <a:defRPr sz="2940"/>
            </a:lvl5pPr>
            <a:lvl6pPr marL="4200068" indent="0" algn="ctr">
              <a:buNone/>
              <a:defRPr sz="2940"/>
            </a:lvl6pPr>
            <a:lvl7pPr marL="5040081" indent="0" algn="ctr">
              <a:buNone/>
              <a:defRPr sz="2940"/>
            </a:lvl7pPr>
            <a:lvl8pPr marL="5880095" indent="0" algn="ctr">
              <a:buNone/>
              <a:defRPr sz="2940"/>
            </a:lvl8pPr>
            <a:lvl9pPr marL="6720108" indent="0" algn="ctr">
              <a:buNone/>
              <a:defRPr sz="294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17/07/2021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527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17/07/2021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408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670833"/>
            <a:ext cx="3881393" cy="1067790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670833"/>
            <a:ext cx="11419171" cy="106779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17/07/2021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686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17/07/2021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502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141251"/>
            <a:ext cx="15525572" cy="5241244"/>
          </a:xfrm>
        </p:spPr>
        <p:txBody>
          <a:bodyPr anchor="b"/>
          <a:lstStyle>
            <a:lvl1pPr>
              <a:defRPr sz="110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8432079"/>
            <a:ext cx="15525572" cy="2756246"/>
          </a:xfrm>
        </p:spPr>
        <p:txBody>
          <a:bodyPr/>
          <a:lstStyle>
            <a:lvl1pPr marL="0" indent="0">
              <a:buNone/>
              <a:defRPr sz="4410">
                <a:solidFill>
                  <a:schemeClr val="tx1"/>
                </a:solidFill>
              </a:defRPr>
            </a:lvl1pPr>
            <a:lvl2pPr marL="840014" indent="0">
              <a:buNone/>
              <a:defRPr sz="3675">
                <a:solidFill>
                  <a:schemeClr val="tx1">
                    <a:tint val="75000"/>
                  </a:schemeClr>
                </a:solidFill>
              </a:defRPr>
            </a:lvl2pPr>
            <a:lvl3pPr marL="168002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52004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4pPr>
            <a:lvl5pPr marL="3360054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5pPr>
            <a:lvl6pPr marL="420006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6pPr>
            <a:lvl7pPr marL="504008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7pPr>
            <a:lvl8pPr marL="5880095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8pPr>
            <a:lvl9pPr marL="672010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17/07/2021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025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354163"/>
            <a:ext cx="7650282" cy="799457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354163"/>
            <a:ext cx="7650282" cy="799457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17/07/2021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736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670836"/>
            <a:ext cx="15525572" cy="243541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088748"/>
            <a:ext cx="7615123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4602496"/>
            <a:ext cx="7615123" cy="676957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088748"/>
            <a:ext cx="7652626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4602496"/>
            <a:ext cx="7652626" cy="676957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17/07/2021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832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17/07/2021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480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17/07/2021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967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839999"/>
            <a:ext cx="5805682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814168"/>
            <a:ext cx="9112836" cy="8954158"/>
          </a:xfrm>
        </p:spPr>
        <p:txBody>
          <a:bodyPr/>
          <a:lstStyle>
            <a:lvl1pPr>
              <a:defRPr sz="5879"/>
            </a:lvl1pPr>
            <a:lvl2pPr>
              <a:defRPr sz="5144"/>
            </a:lvl2pPr>
            <a:lvl3pPr>
              <a:defRPr sz="4410"/>
            </a:lvl3pPr>
            <a:lvl4pPr>
              <a:defRPr sz="3675"/>
            </a:lvl4pPr>
            <a:lvl5pPr>
              <a:defRPr sz="3675"/>
            </a:lvl5pPr>
            <a:lvl6pPr>
              <a:defRPr sz="3675"/>
            </a:lvl6pPr>
            <a:lvl7pPr>
              <a:defRPr sz="3675"/>
            </a:lvl7pPr>
            <a:lvl8pPr>
              <a:defRPr sz="3675"/>
            </a:lvl8pPr>
            <a:lvl9pPr>
              <a:defRPr sz="3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3779996"/>
            <a:ext cx="5805682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17/07/2021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33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839999"/>
            <a:ext cx="5805682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814168"/>
            <a:ext cx="9112836" cy="8954158"/>
          </a:xfrm>
        </p:spPr>
        <p:txBody>
          <a:bodyPr anchor="t"/>
          <a:lstStyle>
            <a:lvl1pPr marL="0" indent="0">
              <a:buNone/>
              <a:defRPr sz="5879"/>
            </a:lvl1pPr>
            <a:lvl2pPr marL="840014" indent="0">
              <a:buNone/>
              <a:defRPr sz="5144"/>
            </a:lvl2pPr>
            <a:lvl3pPr marL="1680027" indent="0">
              <a:buNone/>
              <a:defRPr sz="4410"/>
            </a:lvl3pPr>
            <a:lvl4pPr marL="2520041" indent="0">
              <a:buNone/>
              <a:defRPr sz="3675"/>
            </a:lvl4pPr>
            <a:lvl5pPr marL="3360054" indent="0">
              <a:buNone/>
              <a:defRPr sz="3675"/>
            </a:lvl5pPr>
            <a:lvl6pPr marL="4200068" indent="0">
              <a:buNone/>
              <a:defRPr sz="3675"/>
            </a:lvl6pPr>
            <a:lvl7pPr marL="5040081" indent="0">
              <a:buNone/>
              <a:defRPr sz="3675"/>
            </a:lvl7pPr>
            <a:lvl8pPr marL="5880095" indent="0">
              <a:buNone/>
              <a:defRPr sz="3675"/>
            </a:lvl8pPr>
            <a:lvl9pPr marL="6720108" indent="0">
              <a:buNone/>
              <a:defRPr sz="367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3779996"/>
            <a:ext cx="5805682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17/07/2021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271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670836"/>
            <a:ext cx="15525572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354163"/>
            <a:ext cx="15525572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1678325"/>
            <a:ext cx="405014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7B696-1102-4874-86CF-7F32C533EC34}" type="datetimeFigureOut">
              <a:rPr lang="es-MX" smtClean="0"/>
              <a:t>17/07/2021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1678325"/>
            <a:ext cx="6075224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1678325"/>
            <a:ext cx="405014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939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680027" rtl="0" eaLnBrk="1" latinLnBrk="0" hangingPunct="1">
        <a:lnSpc>
          <a:spcPct val="90000"/>
        </a:lnSpc>
        <a:spcBef>
          <a:spcPct val="0"/>
        </a:spcBef>
        <a:buNone/>
        <a:defRPr sz="8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007" indent="-420007" algn="l" defTabSz="1680027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5144" kern="1200">
          <a:solidFill>
            <a:schemeClr val="tx1"/>
          </a:solidFill>
          <a:latin typeface="+mn-lt"/>
          <a:ea typeface="+mn-ea"/>
          <a:cs typeface="+mn-cs"/>
        </a:defRPr>
      </a:lvl1pPr>
      <a:lvl2pPr marL="1260020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2pPr>
      <a:lvl3pPr marL="2100034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675" kern="1200">
          <a:solidFill>
            <a:schemeClr val="tx1"/>
          </a:solidFill>
          <a:latin typeface="+mn-lt"/>
          <a:ea typeface="+mn-ea"/>
          <a:cs typeface="+mn-cs"/>
        </a:defRPr>
      </a:lvl3pPr>
      <a:lvl4pPr marL="2940047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780061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62007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460088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6300102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714011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4001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680027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52004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36005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20006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04008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5880095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672010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08C9A-95E3-4666-8561-A57AC3DBD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8557" y="277330"/>
            <a:ext cx="7794461" cy="1253854"/>
          </a:xfrm>
        </p:spPr>
        <p:txBody>
          <a:bodyPr>
            <a:normAutofit/>
          </a:bodyPr>
          <a:lstStyle/>
          <a:p>
            <a:r>
              <a:rPr lang="en-US" sz="4724" dirty="0">
                <a:latin typeface="Arial Black" panose="020B0A04020102020204" pitchFamily="34" charset="0"/>
              </a:rPr>
              <a:t>Capstone</a:t>
            </a:r>
            <a:r>
              <a:rPr lang="es-MX" sz="4724" dirty="0">
                <a:latin typeface="Arial Black" panose="020B0A04020102020204" pitchFamily="34" charset="0"/>
              </a:rPr>
              <a:t> Project</a:t>
            </a:r>
            <a:endParaRPr lang="en-US" sz="4724" dirty="0">
              <a:latin typeface="Arial Black" panose="020B0A040201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249A05-8126-4213-AFDB-1ABB83BC9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9300" y="9067020"/>
            <a:ext cx="2884731" cy="756947"/>
          </a:xfrm>
        </p:spPr>
        <p:txBody>
          <a:bodyPr>
            <a:normAutofit/>
          </a:bodyPr>
          <a:lstStyle/>
          <a:p>
            <a:r>
              <a:rPr lang="en-US" dirty="0"/>
              <a:t>Datasets</a:t>
            </a:r>
          </a:p>
        </p:txBody>
      </p:sp>
      <p:pic>
        <p:nvPicPr>
          <p:cNvPr id="1026" name="Picture 2" descr="Qué es Amazon S3?">
            <a:extLst>
              <a:ext uri="{FF2B5EF4-FFF2-40B4-BE49-F238E27FC236}">
                <a16:creationId xmlns:a16="http://schemas.microsoft.com/office/drawing/2014/main" id="{C7C09767-53DB-476E-9ACF-61E2CED66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879" y="7130643"/>
            <a:ext cx="5221575" cy="180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dshift Connection - Redshift Amazon Analytics | Sisense">
            <a:extLst>
              <a:ext uri="{FF2B5EF4-FFF2-40B4-BE49-F238E27FC236}">
                <a16:creationId xmlns:a16="http://schemas.microsoft.com/office/drawing/2014/main" id="{CE0B5FB8-F3C5-4DBE-A82B-CDFE163AC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0970" y="5033955"/>
            <a:ext cx="5065679" cy="259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: doblada hacia arriba 5">
            <a:extLst>
              <a:ext uri="{FF2B5EF4-FFF2-40B4-BE49-F238E27FC236}">
                <a16:creationId xmlns:a16="http://schemas.microsoft.com/office/drawing/2014/main" id="{585F9A6D-03EE-4782-A867-5EC228D55913}"/>
              </a:ext>
            </a:extLst>
          </p:cNvPr>
          <p:cNvSpPr/>
          <p:nvPr/>
        </p:nvSpPr>
        <p:spPr>
          <a:xfrm flipV="1">
            <a:off x="9552213" y="1888697"/>
            <a:ext cx="4490358" cy="3097912"/>
          </a:xfrm>
          <a:prstGeom prst="bentUpArrow">
            <a:avLst>
              <a:gd name="adj1" fmla="val 21838"/>
              <a:gd name="adj2" fmla="val 17621"/>
              <a:gd name="adj3" fmla="val 21310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2391" dirty="0"/>
          </a:p>
        </p:txBody>
      </p:sp>
      <p:sp>
        <p:nvSpPr>
          <p:cNvPr id="19" name="Flecha: doblada hacia arriba 18">
            <a:extLst>
              <a:ext uri="{FF2B5EF4-FFF2-40B4-BE49-F238E27FC236}">
                <a16:creationId xmlns:a16="http://schemas.microsoft.com/office/drawing/2014/main" id="{36A26B71-D2BE-4428-B2C4-54645AE43797}"/>
              </a:ext>
            </a:extLst>
          </p:cNvPr>
          <p:cNvSpPr/>
          <p:nvPr/>
        </p:nvSpPr>
        <p:spPr>
          <a:xfrm>
            <a:off x="7252422" y="7566032"/>
            <a:ext cx="6937107" cy="3275095"/>
          </a:xfrm>
          <a:prstGeom prst="bentUpArrow">
            <a:avLst>
              <a:gd name="adj1" fmla="val 21011"/>
              <a:gd name="adj2" fmla="val 20499"/>
              <a:gd name="adj3" fmla="val 22499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2391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2CAE515-C20F-4569-8243-071F5F526A0C}"/>
              </a:ext>
            </a:extLst>
          </p:cNvPr>
          <p:cNvSpPr txBox="1"/>
          <p:nvPr/>
        </p:nvSpPr>
        <p:spPr>
          <a:xfrm>
            <a:off x="13841955" y="2683891"/>
            <a:ext cx="2598353" cy="934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36" dirty="0">
                <a:latin typeface="Arial Black" panose="020B0A04020102020204" pitchFamily="34" charset="0"/>
              </a:rPr>
              <a:t>Creation of Tables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A4FF472-C385-4330-BC72-34634DA97B7A}"/>
              </a:ext>
            </a:extLst>
          </p:cNvPr>
          <p:cNvSpPr txBox="1"/>
          <p:nvPr/>
        </p:nvSpPr>
        <p:spPr>
          <a:xfrm>
            <a:off x="9000331" y="11045819"/>
            <a:ext cx="2598353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36" dirty="0">
                <a:latin typeface="Arial Black" panose="020B0A04020102020204" pitchFamily="34" charset="0"/>
              </a:rPr>
              <a:t>ETL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A8E845B-40F9-4FFA-AA09-4BA0F5654161}"/>
              </a:ext>
            </a:extLst>
          </p:cNvPr>
          <p:cNvSpPr/>
          <p:nvPr/>
        </p:nvSpPr>
        <p:spPr>
          <a:xfrm>
            <a:off x="510911" y="6988976"/>
            <a:ext cx="6741513" cy="480805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1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322C2A3-43D0-4EA1-B7B4-29485E50DFA8}"/>
              </a:ext>
            </a:extLst>
          </p:cNvPr>
          <p:cNvSpPr/>
          <p:nvPr/>
        </p:nvSpPr>
        <p:spPr>
          <a:xfrm>
            <a:off x="12883243" y="5043705"/>
            <a:ext cx="4619572" cy="248123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1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50DDDD8-AD14-487E-9A3F-043801599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830" y="10061829"/>
            <a:ext cx="5607670" cy="149733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61E80BE-2E29-46F8-BFE9-88E26F4C9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6430" y="3151070"/>
            <a:ext cx="3811330" cy="649337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6D2AAED-9E34-427A-B239-3507EF4645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485" y="355986"/>
            <a:ext cx="654367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2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8">
            <a:extLst>
              <a:ext uri="{FF2B5EF4-FFF2-40B4-BE49-F238E27FC236}">
                <a16:creationId xmlns:a16="http://schemas.microsoft.com/office/drawing/2014/main" id="{3085C6E4-589F-4CC2-BCC6-DD6210A08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081297"/>
              </p:ext>
            </p:extLst>
          </p:nvPr>
        </p:nvGraphicFramePr>
        <p:xfrm>
          <a:off x="6522321" y="831400"/>
          <a:ext cx="3042821" cy="9758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821">
                  <a:extLst>
                    <a:ext uri="{9D8B030D-6E8A-4147-A177-3AD203B41FA5}">
                      <a16:colId xmlns:a16="http://schemas.microsoft.com/office/drawing/2014/main" val="725001771"/>
                    </a:ext>
                  </a:extLst>
                </a:gridCol>
              </a:tblGrid>
              <a:tr h="416903">
                <a:tc>
                  <a:txBody>
                    <a:bodyPr/>
                    <a:lstStyle/>
                    <a:p>
                      <a:pPr algn="ctr"/>
                      <a:r>
                        <a:rPr lang="en-US" sz="2100" noProof="1"/>
                        <a:t>immigrations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49770956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/>
                        <a:t>imm_idx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87276698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/>
                        <a:t>cicid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1499575497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/>
                        <a:t>i94yr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72324058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/>
                        <a:t>i94mon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585117394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>
                          <a:solidFill>
                            <a:srgbClr val="FF0000"/>
                          </a:solidFill>
                        </a:rPr>
                        <a:t>i94cit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13859275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>
                          <a:solidFill>
                            <a:srgbClr val="FF0000"/>
                          </a:solidFill>
                        </a:rPr>
                        <a:t>i94res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3226028401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>
                          <a:solidFill>
                            <a:srgbClr val="FF0000"/>
                          </a:solidFill>
                        </a:rPr>
                        <a:t>i94port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40862122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arrdate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1098580017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i94mode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581053769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>
                          <a:solidFill>
                            <a:srgbClr val="FF0000"/>
                          </a:solidFill>
                        </a:rPr>
                        <a:t>i94addr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1885309939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depdate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05872409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i94bir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3894170234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i94visa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7552704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dtadfile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448039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matflag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587287527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biryear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3056382242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dtaddto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3722174069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gender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791446353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airline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967744647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adnum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3427682331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fltno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361655413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visatype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1577714682"/>
                  </a:ext>
                </a:extLst>
              </a:tr>
            </a:tbl>
          </a:graphicData>
        </a:graphic>
      </p:graphicFrame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855C53C1-1551-41EB-AEC6-6851AC343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158491"/>
              </p:ext>
            </p:extLst>
          </p:nvPr>
        </p:nvGraphicFramePr>
        <p:xfrm>
          <a:off x="2462730" y="6115310"/>
          <a:ext cx="3042821" cy="5939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821">
                  <a:extLst>
                    <a:ext uri="{9D8B030D-6E8A-4147-A177-3AD203B41FA5}">
                      <a16:colId xmlns:a16="http://schemas.microsoft.com/office/drawing/2014/main" val="725001771"/>
                    </a:ext>
                  </a:extLst>
                </a:gridCol>
              </a:tblGrid>
              <a:tr h="416903">
                <a:tc>
                  <a:txBody>
                    <a:bodyPr/>
                    <a:lstStyle/>
                    <a:p>
                      <a:pPr algn="ctr"/>
                      <a:r>
                        <a:rPr lang="en-US" sz="2100" noProof="1"/>
                        <a:t>demographics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49770956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>
                          <a:solidFill>
                            <a:schemeClr val="tx1"/>
                          </a:solidFill>
                        </a:rPr>
                        <a:t>dem_idx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58665698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>
                          <a:solidFill>
                            <a:schemeClr val="tx1"/>
                          </a:solidFill>
                        </a:rPr>
                        <a:t>city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1499575497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>
                          <a:solidFill>
                            <a:srgbClr val="FF0000"/>
                          </a:solidFill>
                        </a:rPr>
                        <a:t>state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72324058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/>
                        <a:t>median_age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585117394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/>
                        <a:t>male_population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13859275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female_population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3226028401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total_population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40862122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number_of_veterans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1098580017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foreign_born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581053769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average_household_size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1885309939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state_code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05872409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race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3894170234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count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7552704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A246FF9C-F833-4A2F-826A-627AA4E32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904271"/>
              </p:ext>
            </p:extLst>
          </p:nvPr>
        </p:nvGraphicFramePr>
        <p:xfrm>
          <a:off x="10581913" y="5137809"/>
          <a:ext cx="3042821" cy="413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821">
                  <a:extLst>
                    <a:ext uri="{9D8B030D-6E8A-4147-A177-3AD203B41FA5}">
                      <a16:colId xmlns:a16="http://schemas.microsoft.com/office/drawing/2014/main" val="725001771"/>
                    </a:ext>
                  </a:extLst>
                </a:gridCol>
              </a:tblGrid>
              <a:tr h="416903">
                <a:tc>
                  <a:txBody>
                    <a:bodyPr/>
                    <a:lstStyle/>
                    <a:p>
                      <a:pPr algn="ctr"/>
                      <a:r>
                        <a:rPr lang="en-US" sz="2100" noProof="1"/>
                        <a:t>temperature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49770956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/>
                        <a:t>temp_idx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750515207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/>
                        <a:t>dt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1499575497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/>
                        <a:t>AverageTemperature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72324058"/>
                  </a:ext>
                </a:extLst>
              </a:tr>
              <a:tr h="729581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/>
                        <a:t>AverageTemperatureUncertainity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585117394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>
                          <a:solidFill>
                            <a:schemeClr val="tx1"/>
                          </a:solidFill>
                        </a:rPr>
                        <a:t>City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13859275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>
                          <a:solidFill>
                            <a:srgbClr val="FF0000"/>
                          </a:solidFill>
                        </a:rPr>
                        <a:t>Country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3226028401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Latitude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40862122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Longitude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1098580017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A300E444-DC84-412B-B94A-AA11474FA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0134"/>
              </p:ext>
            </p:extLst>
          </p:nvPr>
        </p:nvGraphicFramePr>
        <p:xfrm>
          <a:off x="10581913" y="2435013"/>
          <a:ext cx="3042821" cy="169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821">
                  <a:extLst>
                    <a:ext uri="{9D8B030D-6E8A-4147-A177-3AD203B41FA5}">
                      <a16:colId xmlns:a16="http://schemas.microsoft.com/office/drawing/2014/main" val="725001771"/>
                    </a:ext>
                  </a:extLst>
                </a:gridCol>
              </a:tblGrid>
              <a:tr h="416903">
                <a:tc>
                  <a:txBody>
                    <a:bodyPr/>
                    <a:lstStyle/>
                    <a:p>
                      <a:pPr algn="ctr"/>
                      <a:r>
                        <a:rPr lang="en-US" sz="2100" noProof="1"/>
                        <a:t>i94_residence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49770956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/>
                        <a:t>res_idx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750515207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>
                          <a:solidFill>
                            <a:srgbClr val="FF0000"/>
                          </a:solidFill>
                        </a:rPr>
                        <a:t>i94cit_res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1499575497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>
                          <a:solidFill>
                            <a:schemeClr val="tx1"/>
                          </a:solidFill>
                        </a:rPr>
                        <a:t>country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72324058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2C30322F-13EC-481F-8422-11475D08C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818073"/>
              </p:ext>
            </p:extLst>
          </p:nvPr>
        </p:nvGraphicFramePr>
        <p:xfrm>
          <a:off x="2462731" y="1214328"/>
          <a:ext cx="3042821" cy="169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821">
                  <a:extLst>
                    <a:ext uri="{9D8B030D-6E8A-4147-A177-3AD203B41FA5}">
                      <a16:colId xmlns:a16="http://schemas.microsoft.com/office/drawing/2014/main" val="725001771"/>
                    </a:ext>
                  </a:extLst>
                </a:gridCol>
              </a:tblGrid>
              <a:tr h="416903">
                <a:tc>
                  <a:txBody>
                    <a:bodyPr/>
                    <a:lstStyle/>
                    <a:p>
                      <a:pPr algn="ctr"/>
                      <a:r>
                        <a:rPr lang="en-US" sz="2100" noProof="1"/>
                        <a:t>i94_port_of_admission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49770956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/>
                        <a:t>por_idx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750515207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>
                          <a:solidFill>
                            <a:srgbClr val="FF0000"/>
                          </a:solidFill>
                        </a:rPr>
                        <a:t>i94port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1499575497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/>
                        <a:t>port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72324058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2E379765-3CF6-4305-A264-60A3F5AB9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064330"/>
              </p:ext>
            </p:extLst>
          </p:nvPr>
        </p:nvGraphicFramePr>
        <p:xfrm>
          <a:off x="2462730" y="3817219"/>
          <a:ext cx="3042821" cy="169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821">
                  <a:extLst>
                    <a:ext uri="{9D8B030D-6E8A-4147-A177-3AD203B41FA5}">
                      <a16:colId xmlns:a16="http://schemas.microsoft.com/office/drawing/2014/main" val="725001771"/>
                    </a:ext>
                  </a:extLst>
                </a:gridCol>
              </a:tblGrid>
              <a:tr h="416903">
                <a:tc>
                  <a:txBody>
                    <a:bodyPr/>
                    <a:lstStyle/>
                    <a:p>
                      <a:pPr algn="ctr"/>
                      <a:r>
                        <a:rPr lang="en-US" sz="2100" noProof="1"/>
                        <a:t>i94_usa_state_arrival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49770956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/>
                        <a:t>arr_idx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750515207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>
                          <a:solidFill>
                            <a:srgbClr val="FF0000"/>
                          </a:solidFill>
                        </a:rPr>
                        <a:t>i94addr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1499575497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/>
                        <a:t>state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72324058"/>
                  </a:ext>
                </a:extLst>
              </a:tr>
            </a:tbl>
          </a:graphicData>
        </a:graphic>
      </p:graphicFrame>
      <p:grpSp>
        <p:nvGrpSpPr>
          <p:cNvPr id="30" name="Grupo 29">
            <a:extLst>
              <a:ext uri="{FF2B5EF4-FFF2-40B4-BE49-F238E27FC236}">
                <a16:creationId xmlns:a16="http://schemas.microsoft.com/office/drawing/2014/main" id="{F0DBCFD4-97ED-4A4F-8990-25EFDFD455E5}"/>
              </a:ext>
            </a:extLst>
          </p:cNvPr>
          <p:cNvGrpSpPr/>
          <p:nvPr/>
        </p:nvGrpSpPr>
        <p:grpSpPr>
          <a:xfrm>
            <a:off x="5505551" y="2215260"/>
            <a:ext cx="982335" cy="1601959"/>
            <a:chOff x="5505551" y="2215260"/>
            <a:chExt cx="982335" cy="1601959"/>
          </a:xfrm>
        </p:grpSpPr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9674C7B3-BFDF-4B14-B7AE-7E4A03C2D97E}"/>
                </a:ext>
              </a:extLst>
            </p:cNvPr>
            <p:cNvCxnSpPr/>
            <p:nvPr/>
          </p:nvCxnSpPr>
          <p:spPr>
            <a:xfrm>
              <a:off x="5505551" y="2215260"/>
              <a:ext cx="5904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B0896BCB-5297-4DA3-A24D-D9F461C90FD6}"/>
                </a:ext>
              </a:extLst>
            </p:cNvPr>
            <p:cNvCxnSpPr/>
            <p:nvPr/>
          </p:nvCxnSpPr>
          <p:spPr>
            <a:xfrm>
              <a:off x="6081486" y="2215260"/>
              <a:ext cx="0" cy="159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8A240E3C-2B3C-4555-AD25-189139FCE7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817219"/>
              <a:ext cx="3918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423D1203-C9D7-48F6-B8D8-B28F5476E92E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12103323" y="4132077"/>
            <a:ext cx="0" cy="1005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401CF9E0-ED63-4CF9-8305-11A6A6F41C81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3984140" y="5514283"/>
            <a:ext cx="0" cy="601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9EB12A6D-9F8C-4460-9860-3C431E33E466}"/>
              </a:ext>
            </a:extLst>
          </p:cNvPr>
          <p:cNvCxnSpPr/>
          <p:nvPr/>
        </p:nvCxnSpPr>
        <p:spPr>
          <a:xfrm>
            <a:off x="5505551" y="4876800"/>
            <a:ext cx="982335" cy="3773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B54A76AE-B9C1-486F-BB11-728CB15F8231}"/>
              </a:ext>
            </a:extLst>
          </p:cNvPr>
          <p:cNvCxnSpPr>
            <a:cxnSpLocks/>
          </p:cNvCxnSpPr>
          <p:nvPr/>
        </p:nvCxnSpPr>
        <p:spPr>
          <a:xfrm flipV="1">
            <a:off x="9565142" y="3439886"/>
            <a:ext cx="1016771" cy="1596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31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4982</TotalTime>
  <Words>113</Words>
  <Application>Microsoft Office PowerPoint</Application>
  <PresentationFormat>Personalizado</PresentationFormat>
  <Paragraphs>62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Capstone Project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juan ivan nuñez baeza</dc:creator>
  <cp:lastModifiedBy>juan ivan nuñez baeza</cp:lastModifiedBy>
  <cp:revision>31</cp:revision>
  <dcterms:created xsi:type="dcterms:W3CDTF">2021-03-28T22:42:38Z</dcterms:created>
  <dcterms:modified xsi:type="dcterms:W3CDTF">2021-07-18T02:35:15Z</dcterms:modified>
</cp:coreProperties>
</file>