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792450" cy="10458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68" autoAdjust="0"/>
    <p:restoredTop sz="94660"/>
  </p:normalViewPr>
  <p:slideViewPr>
    <p:cSldViewPr snapToGrid="0">
      <p:cViewPr varScale="1">
        <p:scale>
          <a:sx n="54" d="100"/>
          <a:sy n="54" d="100"/>
        </p:scale>
        <p:origin x="69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434" y="1711604"/>
            <a:ext cx="13423583" cy="3641090"/>
          </a:xfrm>
        </p:spPr>
        <p:txBody>
          <a:bodyPr anchor="b"/>
          <a:lstStyle>
            <a:lvl1pPr algn="ctr">
              <a:defRPr sz="9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5493108"/>
            <a:ext cx="11844338" cy="2525037"/>
          </a:xfrm>
        </p:spPr>
        <p:txBody>
          <a:bodyPr/>
          <a:lstStyle>
            <a:lvl1pPr marL="0" indent="0" algn="ctr">
              <a:buNone/>
              <a:defRPr sz="3660"/>
            </a:lvl1pPr>
            <a:lvl2pPr marL="697230" indent="0" algn="ctr">
              <a:buNone/>
              <a:defRPr sz="3050"/>
            </a:lvl2pPr>
            <a:lvl3pPr marL="1394460" indent="0" algn="ctr">
              <a:buNone/>
              <a:defRPr sz="2745"/>
            </a:lvl3pPr>
            <a:lvl4pPr marL="2091690" indent="0" algn="ctr">
              <a:buNone/>
              <a:defRPr sz="2440"/>
            </a:lvl4pPr>
            <a:lvl5pPr marL="2788920" indent="0" algn="ctr">
              <a:buNone/>
              <a:defRPr sz="2440"/>
            </a:lvl5pPr>
            <a:lvl6pPr marL="3486150" indent="0" algn="ctr">
              <a:buNone/>
              <a:defRPr sz="2440"/>
            </a:lvl6pPr>
            <a:lvl7pPr marL="4183380" indent="0" algn="ctr">
              <a:buNone/>
              <a:defRPr sz="2440"/>
            </a:lvl7pPr>
            <a:lvl8pPr marL="4880610" indent="0" algn="ctr">
              <a:buNone/>
              <a:defRPr sz="2440"/>
            </a:lvl8pPr>
            <a:lvl9pPr marL="5577840" indent="0" algn="ctr">
              <a:buNone/>
              <a:defRPr sz="24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21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72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3" y="556816"/>
            <a:ext cx="3405247" cy="886305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2" y="556816"/>
            <a:ext cx="10018335" cy="886305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34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00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7" y="2607353"/>
            <a:ext cx="13620988" cy="4350424"/>
          </a:xfrm>
        </p:spPr>
        <p:txBody>
          <a:bodyPr anchor="b"/>
          <a:lstStyle>
            <a:lvl1pPr>
              <a:defRPr sz="91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7" y="6998933"/>
            <a:ext cx="13620988" cy="2287785"/>
          </a:xfrm>
        </p:spPr>
        <p:txBody>
          <a:bodyPr/>
          <a:lstStyle>
            <a:lvl1pPr marL="0" indent="0">
              <a:buNone/>
              <a:defRPr sz="3660">
                <a:solidFill>
                  <a:schemeClr val="tx1"/>
                </a:solidFill>
              </a:defRPr>
            </a:lvl1pPr>
            <a:lvl2pPr marL="697230" indent="0">
              <a:buNone/>
              <a:defRPr sz="3050">
                <a:solidFill>
                  <a:schemeClr val="tx1">
                    <a:tint val="75000"/>
                  </a:schemeClr>
                </a:solidFill>
              </a:defRPr>
            </a:lvl2pPr>
            <a:lvl3pPr marL="1394460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3pPr>
            <a:lvl4pPr marL="209169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4pPr>
            <a:lvl5pPr marL="278892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5pPr>
            <a:lvl6pPr marL="348615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6pPr>
            <a:lvl7pPr marL="418338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7pPr>
            <a:lvl8pPr marL="488061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8pPr>
            <a:lvl9pPr marL="557784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77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2784078"/>
            <a:ext cx="6711791" cy="66357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2784078"/>
            <a:ext cx="6711791" cy="66357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21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556818"/>
            <a:ext cx="13620988" cy="202148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2563773"/>
            <a:ext cx="6680946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3820239"/>
            <a:ext cx="6680946" cy="561899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9" y="2563773"/>
            <a:ext cx="6713848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9" y="3820239"/>
            <a:ext cx="6713848" cy="561899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25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14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0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697230"/>
            <a:ext cx="5093476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1505825"/>
            <a:ext cx="7994928" cy="7432278"/>
          </a:xfrm>
        </p:spPr>
        <p:txBody>
          <a:bodyPr/>
          <a:lstStyle>
            <a:lvl1pPr>
              <a:defRPr sz="4880"/>
            </a:lvl1pPr>
            <a:lvl2pPr>
              <a:defRPr sz="4270"/>
            </a:lvl2pPr>
            <a:lvl3pPr>
              <a:defRPr sz="3660"/>
            </a:lvl3pPr>
            <a:lvl4pPr>
              <a:defRPr sz="3050"/>
            </a:lvl4pPr>
            <a:lvl5pPr>
              <a:defRPr sz="3050"/>
            </a:lvl5pPr>
            <a:lvl6pPr>
              <a:defRPr sz="3050"/>
            </a:lvl6pPr>
            <a:lvl7pPr>
              <a:defRPr sz="3050"/>
            </a:lvl7pPr>
            <a:lvl8pPr>
              <a:defRPr sz="3050"/>
            </a:lvl8pPr>
            <a:lvl9pPr>
              <a:defRPr sz="3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3137535"/>
            <a:ext cx="5093476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86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697230"/>
            <a:ext cx="5093476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1505825"/>
            <a:ext cx="7994928" cy="7432278"/>
          </a:xfrm>
        </p:spPr>
        <p:txBody>
          <a:bodyPr anchor="t"/>
          <a:lstStyle>
            <a:lvl1pPr marL="0" indent="0">
              <a:buNone/>
              <a:defRPr sz="4880"/>
            </a:lvl1pPr>
            <a:lvl2pPr marL="697230" indent="0">
              <a:buNone/>
              <a:defRPr sz="4270"/>
            </a:lvl2pPr>
            <a:lvl3pPr marL="1394460" indent="0">
              <a:buNone/>
              <a:defRPr sz="3660"/>
            </a:lvl3pPr>
            <a:lvl4pPr marL="2091690" indent="0">
              <a:buNone/>
              <a:defRPr sz="3050"/>
            </a:lvl4pPr>
            <a:lvl5pPr marL="2788920" indent="0">
              <a:buNone/>
              <a:defRPr sz="3050"/>
            </a:lvl5pPr>
            <a:lvl6pPr marL="3486150" indent="0">
              <a:buNone/>
              <a:defRPr sz="3050"/>
            </a:lvl6pPr>
            <a:lvl7pPr marL="4183380" indent="0">
              <a:buNone/>
              <a:defRPr sz="3050"/>
            </a:lvl7pPr>
            <a:lvl8pPr marL="4880610" indent="0">
              <a:buNone/>
              <a:defRPr sz="3050"/>
            </a:lvl8pPr>
            <a:lvl9pPr marL="5577840" indent="0">
              <a:buNone/>
              <a:defRPr sz="30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3137535"/>
            <a:ext cx="5093476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488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556818"/>
            <a:ext cx="13620988" cy="2021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2784078"/>
            <a:ext cx="13620988" cy="663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9693436"/>
            <a:ext cx="3553301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B696-1102-4874-86CF-7F32C533EC34}" type="datetimeFigureOut">
              <a:rPr lang="es-MX" smtClean="0"/>
              <a:t>11/05/2021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9693436"/>
            <a:ext cx="5329952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9693436"/>
            <a:ext cx="3553301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62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4460" rtl="0" eaLnBrk="1" latinLnBrk="0" hangingPunct="1">
        <a:lnSpc>
          <a:spcPct val="90000"/>
        </a:lnSpc>
        <a:spcBef>
          <a:spcPct val="0"/>
        </a:spcBef>
        <a:buNone/>
        <a:defRPr sz="6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615" indent="-348615" algn="l" defTabSz="1394460" rtl="0" eaLnBrk="1" latinLnBrk="0" hangingPunct="1">
        <a:lnSpc>
          <a:spcPct val="90000"/>
        </a:lnSpc>
        <a:spcBef>
          <a:spcPts val="1525"/>
        </a:spcBef>
        <a:buFont typeface="Arial" panose="020B0604020202020204" pitchFamily="34" charset="0"/>
        <a:buChar char="•"/>
        <a:defRPr sz="4270" kern="1200">
          <a:solidFill>
            <a:schemeClr val="tx1"/>
          </a:solidFill>
          <a:latin typeface="+mn-lt"/>
          <a:ea typeface="+mn-ea"/>
          <a:cs typeface="+mn-cs"/>
        </a:defRPr>
      </a:lvl1pPr>
      <a:lvl2pPr marL="104584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2pPr>
      <a:lvl3pPr marL="174307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050" kern="1200">
          <a:solidFill>
            <a:schemeClr val="tx1"/>
          </a:solidFill>
          <a:latin typeface="+mn-lt"/>
          <a:ea typeface="+mn-ea"/>
          <a:cs typeface="+mn-cs"/>
        </a:defRPr>
      </a:lvl3pPr>
      <a:lvl4pPr marL="244030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313753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83476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53199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522922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92645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1pPr>
      <a:lvl2pPr marL="69723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2pPr>
      <a:lvl3pPr marL="139446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3pPr>
      <a:lvl4pPr marL="209169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278892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48615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18338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488061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57784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5C7EF0E-E849-4CB6-ABDC-259276BDD94B}"/>
              </a:ext>
            </a:extLst>
          </p:cNvPr>
          <p:cNvSpPr/>
          <p:nvPr/>
        </p:nvSpPr>
        <p:spPr>
          <a:xfrm flipH="1">
            <a:off x="6477226" y="8404466"/>
            <a:ext cx="580790" cy="874315"/>
          </a:xfrm>
          <a:prstGeom prst="rightArrow">
            <a:avLst>
              <a:gd name="adj1" fmla="val 49999"/>
              <a:gd name="adj2" fmla="val 96735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Descripción general de Amazon EMR - Amazon EMR">
            <a:extLst>
              <a:ext uri="{FF2B5EF4-FFF2-40B4-BE49-F238E27FC236}">
                <a16:creationId xmlns:a16="http://schemas.microsoft.com/office/drawing/2014/main" id="{A274BBBE-06DA-4261-A851-64593739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884" y="3448494"/>
            <a:ext cx="2627504" cy="338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E08C9A-95E3-4666-8561-A57AC3DBD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860" y="-292205"/>
            <a:ext cx="6838284" cy="1579665"/>
          </a:xfrm>
        </p:spPr>
        <p:txBody>
          <a:bodyPr>
            <a:normAutofit/>
          </a:bodyPr>
          <a:lstStyle/>
          <a:p>
            <a:r>
              <a:rPr lang="es-MX" sz="4145" dirty="0">
                <a:latin typeface="Arial Black" panose="020B0A04020102020204" pitchFamily="34" charset="0"/>
              </a:rPr>
              <a:t>Data </a:t>
            </a:r>
            <a:r>
              <a:rPr lang="en-US" sz="4145" dirty="0">
                <a:latin typeface="Arial Black" panose="020B0A04020102020204" pitchFamily="34" charset="0"/>
              </a:rPr>
              <a:t>Lake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49A05-8126-4213-AFDB-1ABB83BC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0053" y="7885518"/>
            <a:ext cx="2530850" cy="2060246"/>
          </a:xfrm>
        </p:spPr>
        <p:txBody>
          <a:bodyPr>
            <a:normAutofit/>
          </a:bodyPr>
          <a:lstStyle/>
          <a:p>
            <a:r>
              <a:rPr lang="en-US" dirty="0"/>
              <a:t>Datasets</a:t>
            </a:r>
          </a:p>
          <a:p>
            <a:r>
              <a:rPr lang="en-US" sz="2202" dirty="0"/>
              <a:t>Song data: json files</a:t>
            </a:r>
          </a:p>
          <a:p>
            <a:r>
              <a:rPr lang="en-US" sz="2202" dirty="0"/>
              <a:t>Log data: json files</a:t>
            </a:r>
          </a:p>
        </p:txBody>
      </p:sp>
      <p:pic>
        <p:nvPicPr>
          <p:cNvPr id="1026" name="Picture 2" descr="Qué es Amazon S3?">
            <a:extLst>
              <a:ext uri="{FF2B5EF4-FFF2-40B4-BE49-F238E27FC236}">
                <a16:creationId xmlns:a16="http://schemas.microsoft.com/office/drawing/2014/main" id="{C7C09767-53DB-476E-9ACF-61E2CED66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29" y="6250750"/>
            <a:ext cx="4581024" cy="15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461944D-A5F4-457C-92C4-E2B569ED31D8}"/>
              </a:ext>
            </a:extLst>
          </p:cNvPr>
          <p:cNvSpPr/>
          <p:nvPr/>
        </p:nvSpPr>
        <p:spPr>
          <a:xfrm>
            <a:off x="2746877" y="1504269"/>
            <a:ext cx="1582113" cy="274733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songplays</a:t>
            </a:r>
          </a:p>
          <a:p>
            <a:r>
              <a:rPr lang="en-US" sz="1425" dirty="0"/>
              <a:t>songplay_id</a:t>
            </a:r>
          </a:p>
          <a:p>
            <a:r>
              <a:rPr lang="en-US" sz="1425" dirty="0"/>
              <a:t>start_time</a:t>
            </a:r>
          </a:p>
          <a:p>
            <a:r>
              <a:rPr lang="en-US" sz="1425" dirty="0"/>
              <a:t>user_id</a:t>
            </a:r>
          </a:p>
          <a:p>
            <a:r>
              <a:rPr lang="en-US" sz="1425" dirty="0"/>
              <a:t>level</a:t>
            </a:r>
          </a:p>
          <a:p>
            <a:r>
              <a:rPr lang="en-US" sz="1425" dirty="0"/>
              <a:t>song_id</a:t>
            </a:r>
          </a:p>
          <a:p>
            <a:r>
              <a:rPr lang="en-US" sz="1425" dirty="0"/>
              <a:t>artist_id</a:t>
            </a:r>
          </a:p>
          <a:p>
            <a:r>
              <a:rPr lang="en-US" sz="1425" dirty="0"/>
              <a:t>session_id</a:t>
            </a:r>
          </a:p>
          <a:p>
            <a:r>
              <a:rPr lang="en-US" sz="1425" dirty="0"/>
              <a:t>location</a:t>
            </a:r>
          </a:p>
          <a:p>
            <a:r>
              <a:rPr lang="en-US" sz="1425" dirty="0"/>
              <a:t>user_agent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8593868-BE70-440B-8638-16F9B1D9C4B2}"/>
              </a:ext>
            </a:extLst>
          </p:cNvPr>
          <p:cNvSpPr/>
          <p:nvPr/>
        </p:nvSpPr>
        <p:spPr>
          <a:xfrm>
            <a:off x="4530337" y="3598939"/>
            <a:ext cx="1582113" cy="15732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12" dirty="0"/>
              <a:t>users</a:t>
            </a:r>
            <a:endParaRPr lang="en-US" sz="1425" dirty="0"/>
          </a:p>
          <a:p>
            <a:r>
              <a:rPr lang="en-US" sz="1425" dirty="0"/>
              <a:t>user_id</a:t>
            </a:r>
          </a:p>
          <a:p>
            <a:r>
              <a:rPr lang="en-US" sz="1425" dirty="0"/>
              <a:t>first_name</a:t>
            </a:r>
          </a:p>
          <a:p>
            <a:r>
              <a:rPr lang="en-US" sz="1425" dirty="0"/>
              <a:t>last_name</a:t>
            </a:r>
          </a:p>
          <a:p>
            <a:r>
              <a:rPr lang="en-US" sz="1425" dirty="0"/>
              <a:t>gender</a:t>
            </a:r>
          </a:p>
          <a:p>
            <a:r>
              <a:rPr lang="en-US" sz="1425" dirty="0"/>
              <a:t>level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3B6B1B-ACB6-481B-9568-61D9F3B1AAB8}"/>
              </a:ext>
            </a:extLst>
          </p:cNvPr>
          <p:cNvSpPr/>
          <p:nvPr/>
        </p:nvSpPr>
        <p:spPr>
          <a:xfrm>
            <a:off x="830032" y="440770"/>
            <a:ext cx="1582113" cy="15732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12" dirty="0"/>
              <a:t>songs</a:t>
            </a:r>
            <a:endParaRPr lang="en-US" sz="1425" dirty="0"/>
          </a:p>
          <a:p>
            <a:r>
              <a:rPr lang="en-US" sz="1425" dirty="0"/>
              <a:t>song_id</a:t>
            </a:r>
          </a:p>
          <a:p>
            <a:r>
              <a:rPr lang="en-US" sz="1425" dirty="0"/>
              <a:t>title</a:t>
            </a:r>
          </a:p>
          <a:p>
            <a:r>
              <a:rPr lang="en-US" sz="1425" dirty="0"/>
              <a:t>artist_id</a:t>
            </a:r>
          </a:p>
          <a:p>
            <a:r>
              <a:rPr lang="en-US" sz="1425" dirty="0"/>
              <a:t>year</a:t>
            </a:r>
          </a:p>
          <a:p>
            <a:r>
              <a:rPr lang="en-US" sz="1425" dirty="0"/>
              <a:t>duration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D10855E-7FB4-4814-A6BE-D7A497C196F9}"/>
              </a:ext>
            </a:extLst>
          </p:cNvPr>
          <p:cNvSpPr/>
          <p:nvPr/>
        </p:nvSpPr>
        <p:spPr>
          <a:xfrm>
            <a:off x="4538970" y="391096"/>
            <a:ext cx="1582113" cy="15732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12" dirty="0"/>
              <a:t>artists</a:t>
            </a:r>
            <a:endParaRPr lang="en-US" sz="1425" dirty="0"/>
          </a:p>
          <a:p>
            <a:r>
              <a:rPr lang="en-US" sz="1425" dirty="0"/>
              <a:t>artist_id</a:t>
            </a:r>
          </a:p>
          <a:p>
            <a:r>
              <a:rPr lang="en-US" sz="1425" dirty="0"/>
              <a:t>name</a:t>
            </a:r>
          </a:p>
          <a:p>
            <a:r>
              <a:rPr lang="en-US" sz="1425" dirty="0"/>
              <a:t>location</a:t>
            </a:r>
          </a:p>
          <a:p>
            <a:r>
              <a:rPr lang="en-US" sz="1425" dirty="0"/>
              <a:t>latitude</a:t>
            </a:r>
          </a:p>
          <a:p>
            <a:r>
              <a:rPr lang="en-US" sz="1425" dirty="0"/>
              <a:t>longitude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BBE62F1-BEDD-415D-B46E-BE641160A674}"/>
              </a:ext>
            </a:extLst>
          </p:cNvPr>
          <p:cNvSpPr/>
          <p:nvPr/>
        </p:nvSpPr>
        <p:spPr>
          <a:xfrm>
            <a:off x="853282" y="3170359"/>
            <a:ext cx="1582113" cy="200181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12" dirty="0"/>
              <a:t>time</a:t>
            </a:r>
            <a:endParaRPr lang="en-US" sz="1425" dirty="0"/>
          </a:p>
          <a:p>
            <a:r>
              <a:rPr lang="en-US" sz="1425" dirty="0"/>
              <a:t>start_time</a:t>
            </a:r>
          </a:p>
          <a:p>
            <a:r>
              <a:rPr lang="en-US" sz="1425" dirty="0"/>
              <a:t>hour</a:t>
            </a:r>
          </a:p>
          <a:p>
            <a:r>
              <a:rPr lang="en-US" sz="1425" dirty="0"/>
              <a:t>day</a:t>
            </a:r>
          </a:p>
          <a:p>
            <a:r>
              <a:rPr lang="en-US" sz="1425" dirty="0"/>
              <a:t>week</a:t>
            </a:r>
          </a:p>
          <a:p>
            <a:r>
              <a:rPr lang="en-US" sz="1425" dirty="0"/>
              <a:t>Month</a:t>
            </a:r>
          </a:p>
          <a:p>
            <a:r>
              <a:rPr lang="en-US" sz="1425" dirty="0"/>
              <a:t>Year</a:t>
            </a:r>
          </a:p>
          <a:p>
            <a:r>
              <a:rPr lang="en-US" sz="1425" dirty="0"/>
              <a:t>weekday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EFF07853-FE3C-460E-9EF9-5B4C072293BF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2412147" y="1227388"/>
            <a:ext cx="902018" cy="2768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46D15C7F-22B1-4ADA-8217-7B70101DF2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7118" y="1217937"/>
            <a:ext cx="741853" cy="2768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B484E65D-D812-49EE-9DFD-27E4656B33E5}"/>
              </a:ext>
            </a:extLst>
          </p:cNvPr>
          <p:cNvCxnSpPr>
            <a:cxnSpLocks/>
          </p:cNvCxnSpPr>
          <p:nvPr/>
        </p:nvCxnSpPr>
        <p:spPr>
          <a:xfrm rot="10800000">
            <a:off x="4143581" y="4124059"/>
            <a:ext cx="370816" cy="270951"/>
          </a:xfrm>
          <a:prstGeom prst="bentConnector3">
            <a:avLst>
              <a:gd name="adj1" fmla="val 99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9F71DF57-33D5-4448-B21B-D2D68F2C82AC}"/>
              </a:ext>
            </a:extLst>
          </p:cNvPr>
          <p:cNvCxnSpPr>
            <a:cxnSpLocks/>
          </p:cNvCxnSpPr>
          <p:nvPr/>
        </p:nvCxnSpPr>
        <p:spPr>
          <a:xfrm flipV="1">
            <a:off x="2457727" y="4040405"/>
            <a:ext cx="747118" cy="600493"/>
          </a:xfrm>
          <a:prstGeom prst="bentConnector3">
            <a:avLst>
              <a:gd name="adj1" fmla="val 62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echa: doblada hacia arriba 5">
            <a:extLst>
              <a:ext uri="{FF2B5EF4-FFF2-40B4-BE49-F238E27FC236}">
                <a16:creationId xmlns:a16="http://schemas.microsoft.com/office/drawing/2014/main" id="{585F9A6D-03EE-4782-A867-5EC228D55913}"/>
              </a:ext>
            </a:extLst>
          </p:cNvPr>
          <p:cNvSpPr/>
          <p:nvPr/>
        </p:nvSpPr>
        <p:spPr>
          <a:xfrm flipV="1">
            <a:off x="6426079" y="1487900"/>
            <a:ext cx="5532348" cy="1661556"/>
          </a:xfrm>
          <a:prstGeom prst="bent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9" name="Flecha: doblada hacia arriba 18">
            <a:extLst>
              <a:ext uri="{FF2B5EF4-FFF2-40B4-BE49-F238E27FC236}">
                <a16:creationId xmlns:a16="http://schemas.microsoft.com/office/drawing/2014/main" id="{36A26B71-D2BE-4428-B2C4-54645AE43797}"/>
              </a:ext>
            </a:extLst>
          </p:cNvPr>
          <p:cNvSpPr/>
          <p:nvPr/>
        </p:nvSpPr>
        <p:spPr>
          <a:xfrm>
            <a:off x="7076395" y="7181318"/>
            <a:ext cx="4956787" cy="1944753"/>
          </a:xfrm>
          <a:prstGeom prst="bent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D78ADD-2A94-4FA5-B587-28B3BCBBED50}"/>
              </a:ext>
            </a:extLst>
          </p:cNvPr>
          <p:cNvSpPr txBox="1"/>
          <p:nvPr/>
        </p:nvSpPr>
        <p:spPr>
          <a:xfrm>
            <a:off x="9949972" y="6755553"/>
            <a:ext cx="352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Spark Processing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2CAE515-C20F-4569-8243-071F5F526A0C}"/>
              </a:ext>
            </a:extLst>
          </p:cNvPr>
          <p:cNvSpPr txBox="1"/>
          <p:nvPr/>
        </p:nvSpPr>
        <p:spPr>
          <a:xfrm>
            <a:off x="7926736" y="2252378"/>
            <a:ext cx="227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Creation of Tables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A4FF472-C385-4330-BC72-34634DA97B7A}"/>
              </a:ext>
            </a:extLst>
          </p:cNvPr>
          <p:cNvSpPr txBox="1"/>
          <p:nvPr/>
        </p:nvSpPr>
        <p:spPr>
          <a:xfrm>
            <a:off x="7877137" y="7942801"/>
            <a:ext cx="227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ETL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14A75BA-82E4-45DF-9DB1-E6042FDE9355}"/>
              </a:ext>
            </a:extLst>
          </p:cNvPr>
          <p:cNvSpPr txBox="1"/>
          <p:nvPr/>
        </p:nvSpPr>
        <p:spPr>
          <a:xfrm>
            <a:off x="646596" y="8538770"/>
            <a:ext cx="227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Sparkify Data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8E845B-40F9-4FFA-AA09-4BA0F5654161}"/>
              </a:ext>
            </a:extLst>
          </p:cNvPr>
          <p:cNvSpPr/>
          <p:nvPr/>
        </p:nvSpPr>
        <p:spPr>
          <a:xfrm>
            <a:off x="448235" y="5833687"/>
            <a:ext cx="5914505" cy="421822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4D5FDAF-16A1-4CCD-949D-FB9EC9084E69}"/>
              </a:ext>
            </a:extLst>
          </p:cNvPr>
          <p:cNvSpPr/>
          <p:nvPr/>
        </p:nvSpPr>
        <p:spPr>
          <a:xfrm>
            <a:off x="448234" y="205470"/>
            <a:ext cx="5914506" cy="52485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322C2A3-43D0-4EA1-B7B4-29485E50DFA8}"/>
              </a:ext>
            </a:extLst>
          </p:cNvPr>
          <p:cNvSpPr/>
          <p:nvPr/>
        </p:nvSpPr>
        <p:spPr>
          <a:xfrm>
            <a:off x="9862843" y="3144464"/>
            <a:ext cx="3182730" cy="403685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Data Lake Foundation on AWS">
            <a:extLst>
              <a:ext uri="{FF2B5EF4-FFF2-40B4-BE49-F238E27FC236}">
                <a16:creationId xmlns:a16="http://schemas.microsoft.com/office/drawing/2014/main" id="{505B7B18-149F-49AE-B797-8B4F17F25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118" y="-266828"/>
            <a:ext cx="2866098" cy="286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3D68E0D-1EB5-4FE6-A04D-5C4181213280}"/>
              </a:ext>
            </a:extLst>
          </p:cNvPr>
          <p:cNvSpPr txBox="1"/>
          <p:nvPr/>
        </p:nvSpPr>
        <p:spPr>
          <a:xfrm>
            <a:off x="13231906" y="4040405"/>
            <a:ext cx="2330823" cy="24644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2" dirty="0"/>
              <a:t>Since Spark lacks a system to organize, store and process data files, a EMR cluster will be used to support Spark.</a:t>
            </a:r>
          </a:p>
        </p:txBody>
      </p:sp>
    </p:spTree>
    <p:extLst>
      <p:ext uri="{BB962C8B-B14F-4D97-AF65-F5344CB8AC3E}">
        <p14:creationId xmlns:p14="http://schemas.microsoft.com/office/powerpoint/2010/main" val="1049525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</TotalTime>
  <Words>109</Words>
  <Application>Microsoft Office PowerPoint</Application>
  <PresentationFormat>Personalizado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Data Lake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juan ivan nuñez baeza</dc:creator>
  <cp:lastModifiedBy>juan ivan nuñez baeza</cp:lastModifiedBy>
  <cp:revision>15</cp:revision>
  <dcterms:created xsi:type="dcterms:W3CDTF">2021-03-28T22:42:38Z</dcterms:created>
  <dcterms:modified xsi:type="dcterms:W3CDTF">2021-05-12T03:30:36Z</dcterms:modified>
</cp:coreProperties>
</file>