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599B0F-904A-453E-B4B5-431DF8762FA8}">
  <a:tblStyle styleId="{D4599B0F-904A-453E-B4B5-431DF8762F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e2d2e901a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e2d2e901a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e2d2e901a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e2d2e901a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e2d2e901a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e2d2e901a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e2d2e901a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e2d2e901a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e2d2e901a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e2d2e901a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e2d2e901a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e2d2e901a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e2d2e901a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e2d2e901a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e2d2e901a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e2d2e901a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e2d2e901a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e2d2e901a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e2d2e901a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e2d2e901a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e2d2e901a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e2d2e901a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e2d2e901a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e2d2e901a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e2d2e901a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e2d2e901a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2d2e901a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2d2e901a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e2d2e901a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e2d2e901a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Predicting Median Earnings and Two-Year Cohort Default Rates at Higher Ed. Institutions</a:t>
            </a:r>
            <a:endParaRPr sz="3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Data Science Immersive</a:t>
            </a:r>
            <a:endParaRPr/>
          </a:p>
          <a:p>
            <a:pPr indent="0" lvl="0" marL="0" rtl="0" algn="ctr">
              <a:spcBef>
                <a:spcPts val="0"/>
              </a:spcBef>
              <a:spcAft>
                <a:spcPts val="0"/>
              </a:spcAft>
              <a:buNone/>
            </a:pPr>
            <a:r>
              <a:rPr lang="en"/>
              <a:t>Juan Vega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967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 Average faculty salary</a:t>
            </a:r>
            <a:endParaRPr/>
          </a:p>
        </p:txBody>
      </p:sp>
      <p:sp>
        <p:nvSpPr>
          <p:cNvPr id="120" name="Google Shape;120;p22"/>
          <p:cNvSpPr txBox="1"/>
          <p:nvPr>
            <p:ph idx="1" type="body"/>
          </p:nvPr>
        </p:nvSpPr>
        <p:spPr>
          <a:xfrm>
            <a:off x="387900" y="1489825"/>
            <a:ext cx="2311500" cy="3021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On average, the higher the faculty salary the higher the median earnings post graduation particularly among institutions whose highest degree awarded is Bachelor’s or a Graduate degree </a:t>
            </a:r>
            <a:endParaRPr/>
          </a:p>
        </p:txBody>
      </p:sp>
      <p:pic>
        <p:nvPicPr>
          <p:cNvPr id="121" name="Google Shape;121;p22"/>
          <p:cNvPicPr preferRelativeResize="0"/>
          <p:nvPr/>
        </p:nvPicPr>
        <p:blipFill>
          <a:blip r:embed="rId3">
            <a:alphaModFix/>
          </a:blip>
          <a:stretch>
            <a:fillRect/>
          </a:stretch>
        </p:blipFill>
        <p:spPr>
          <a:xfrm>
            <a:off x="2801173" y="782875"/>
            <a:ext cx="6307652" cy="414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Filtering</a:t>
            </a:r>
            <a:endParaRPr/>
          </a:p>
        </p:txBody>
      </p:sp>
      <p:sp>
        <p:nvSpPr>
          <p:cNvPr id="127" name="Google Shape;127;p23"/>
          <p:cNvSpPr txBox="1"/>
          <p:nvPr>
            <p:ph idx="1" type="body"/>
          </p:nvPr>
        </p:nvSpPr>
        <p:spPr>
          <a:xfrm>
            <a:off x="387900" y="1296400"/>
            <a:ext cx="8571600" cy="3504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Highly specialized institutions such as medical and law schools and theological seminaries were removed from the data set as they are not comparable with many other institutions and their missions, in the case of faith-oriented institutions, may not be to maximize some of the metrics considered in this analysis such as post graduation wages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Institutions located outside of the 50 states were removed from the data set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Simple median imputation was used to impute missing data after checking the results of a KNN and iterative imputers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 - Median Earnings</a:t>
            </a:r>
            <a:endParaRPr/>
          </a:p>
        </p:txBody>
      </p:sp>
      <p:sp>
        <p:nvSpPr>
          <p:cNvPr id="133" name="Google Shape;133;p24"/>
          <p:cNvSpPr txBox="1"/>
          <p:nvPr>
            <p:ph idx="1" type="body"/>
          </p:nvPr>
        </p:nvSpPr>
        <p:spPr>
          <a:xfrm>
            <a:off x="387900" y="1489825"/>
            <a:ext cx="2399400" cy="3078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PCA was implemented for dimensionality reduction</a:t>
            </a:r>
            <a:endParaRPr/>
          </a:p>
          <a:p>
            <a:pPr indent="-325755" lvl="0" marL="457200" rtl="0" algn="l">
              <a:spcBef>
                <a:spcPts val="0"/>
              </a:spcBef>
              <a:spcAft>
                <a:spcPts val="0"/>
              </a:spcAft>
              <a:buSzPct val="100000"/>
              <a:buChar char="●"/>
            </a:pPr>
            <a:r>
              <a:rPr lang="en"/>
              <a:t>Null model R-squared is 0</a:t>
            </a:r>
            <a:endParaRPr/>
          </a:p>
          <a:p>
            <a:pPr indent="-325755" lvl="0" marL="457200" rtl="0" algn="l">
              <a:spcBef>
                <a:spcPts val="0"/>
              </a:spcBef>
              <a:spcAft>
                <a:spcPts val="0"/>
              </a:spcAft>
              <a:buSzPct val="100000"/>
              <a:buChar char="●"/>
            </a:pPr>
            <a:r>
              <a:rPr lang="en"/>
              <a:t>Gradient boost regressor produced the highest R-squared score</a:t>
            </a:r>
            <a:endParaRPr/>
          </a:p>
          <a:p>
            <a:pPr indent="0" lvl="0" marL="0" rtl="0" algn="l">
              <a:spcBef>
                <a:spcPts val="120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3051050" y="1404125"/>
            <a:ext cx="5864349" cy="325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 importance in Gradient Boost Regressor</a:t>
            </a:r>
            <a:endParaRPr/>
          </a:p>
        </p:txBody>
      </p:sp>
      <p:sp>
        <p:nvSpPr>
          <p:cNvPr id="140" name="Google Shape;140;p25"/>
          <p:cNvSpPr txBox="1"/>
          <p:nvPr>
            <p:ph idx="1" type="body"/>
          </p:nvPr>
        </p:nvSpPr>
        <p:spPr>
          <a:xfrm>
            <a:off x="176900" y="1489775"/>
            <a:ext cx="2935800" cy="336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Family income, average faculty salary, the share of degrees awarded in quantitative STEM fields contribute to the prediction of median earnings while an indicator for an open admissions policy does not</a:t>
            </a:r>
            <a:endParaRPr/>
          </a:p>
        </p:txBody>
      </p:sp>
      <p:pic>
        <p:nvPicPr>
          <p:cNvPr id="141" name="Google Shape;141;p25"/>
          <p:cNvPicPr preferRelativeResize="0"/>
          <p:nvPr/>
        </p:nvPicPr>
        <p:blipFill>
          <a:blip r:embed="rId3">
            <a:alphaModFix/>
          </a:blip>
          <a:stretch>
            <a:fillRect/>
          </a:stretch>
        </p:blipFill>
        <p:spPr>
          <a:xfrm>
            <a:off x="3183425" y="1207600"/>
            <a:ext cx="5774938" cy="364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423075" y="264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Median earnings predictions</a:t>
            </a:r>
            <a:endParaRPr/>
          </a:p>
        </p:txBody>
      </p:sp>
      <p:pic>
        <p:nvPicPr>
          <p:cNvPr id="147" name="Google Shape;147;p26"/>
          <p:cNvPicPr preferRelativeResize="0"/>
          <p:nvPr/>
        </p:nvPicPr>
        <p:blipFill>
          <a:blip r:embed="rId3">
            <a:alphaModFix/>
          </a:blip>
          <a:stretch>
            <a:fillRect/>
          </a:stretch>
        </p:blipFill>
        <p:spPr>
          <a:xfrm>
            <a:off x="1068300" y="950700"/>
            <a:ext cx="7828976" cy="403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51" name="Shape 151"/>
        <p:cNvGrpSpPr/>
        <p:nvPr/>
      </p:nvGrpSpPr>
      <p:grpSpPr>
        <a:xfrm>
          <a:off x="0" y="0"/>
          <a:ext cx="0" cy="0"/>
          <a:chOff x="0" y="0"/>
          <a:chExt cx="0" cy="0"/>
        </a:xfrm>
      </p:grpSpPr>
      <p:sp>
        <p:nvSpPr>
          <p:cNvPr id="152" name="Google Shape;152;p27"/>
          <p:cNvSpPr txBox="1"/>
          <p:nvPr>
            <p:ph type="title"/>
          </p:nvPr>
        </p:nvSpPr>
        <p:spPr>
          <a:xfrm>
            <a:off x="387900" y="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111"/>
              <a:t>Model Selection - Classification of default rates above national median</a:t>
            </a:r>
            <a:r>
              <a:rPr lang="en"/>
              <a:t> </a:t>
            </a:r>
            <a:endParaRPr/>
          </a:p>
        </p:txBody>
      </p:sp>
      <p:sp>
        <p:nvSpPr>
          <p:cNvPr id="153" name="Google Shape;153;p27"/>
          <p:cNvSpPr txBox="1"/>
          <p:nvPr>
            <p:ph idx="1" type="body"/>
          </p:nvPr>
        </p:nvSpPr>
        <p:spPr>
          <a:xfrm>
            <a:off x="282375" y="3745425"/>
            <a:ext cx="8368200" cy="10200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lang="en" sz="1305"/>
              <a:t>Using a Gradient Boost Classifier, t</a:t>
            </a:r>
            <a:r>
              <a:rPr lang="en" sz="1305"/>
              <a:t>he precision and recall scores based on the confusion matrix are above 90%</a:t>
            </a:r>
            <a:endParaRPr sz="1305"/>
          </a:p>
          <a:p>
            <a:pPr indent="-311467" lvl="0" marL="457200" rtl="0" algn="l">
              <a:lnSpc>
                <a:spcPct val="95000"/>
              </a:lnSpc>
              <a:spcBef>
                <a:spcPts val="0"/>
              </a:spcBef>
              <a:spcAft>
                <a:spcPts val="0"/>
              </a:spcAft>
              <a:buSzPts val="1305"/>
              <a:buChar char="●"/>
            </a:pPr>
            <a:r>
              <a:rPr lang="en" sz="1305"/>
              <a:t>The most important features in the classification model are:</a:t>
            </a:r>
            <a:endParaRPr sz="1305"/>
          </a:p>
          <a:p>
            <a:pPr indent="-311467" lvl="1" marL="914400" rtl="0" algn="l">
              <a:lnSpc>
                <a:spcPct val="95000"/>
              </a:lnSpc>
              <a:spcBef>
                <a:spcPts val="0"/>
              </a:spcBef>
              <a:spcAft>
                <a:spcPts val="0"/>
              </a:spcAft>
              <a:buSzPts val="1305"/>
              <a:buChar char="○"/>
            </a:pPr>
            <a:r>
              <a:rPr lang="en" sz="1305"/>
              <a:t>One-year repayment rate for students who received a Pell grant while at the school</a:t>
            </a:r>
            <a:endParaRPr sz="1305"/>
          </a:p>
          <a:p>
            <a:pPr indent="-311467" lvl="1" marL="914400" rtl="0" algn="l">
              <a:lnSpc>
                <a:spcPct val="95000"/>
              </a:lnSpc>
              <a:spcBef>
                <a:spcPts val="0"/>
              </a:spcBef>
              <a:spcAft>
                <a:spcPts val="0"/>
              </a:spcAft>
              <a:buSzPts val="1305"/>
              <a:buChar char="○"/>
            </a:pPr>
            <a:r>
              <a:rPr lang="en" sz="1305"/>
              <a:t>Share of students who have received a Pell grant</a:t>
            </a:r>
            <a:endParaRPr sz="1305"/>
          </a:p>
          <a:p>
            <a:pPr indent="-311467" lvl="1" marL="914400" rtl="0" algn="l">
              <a:lnSpc>
                <a:spcPct val="95000"/>
              </a:lnSpc>
              <a:spcBef>
                <a:spcPts val="0"/>
              </a:spcBef>
              <a:spcAft>
                <a:spcPts val="0"/>
              </a:spcAft>
              <a:buSzPts val="1305"/>
              <a:buChar char="○"/>
            </a:pPr>
            <a:r>
              <a:rPr lang="en" sz="1305"/>
              <a:t>Share of students whose parents’ highest level of education is high school</a:t>
            </a:r>
            <a:r>
              <a:rPr lang="en" sz="1305"/>
              <a:t> </a:t>
            </a:r>
            <a:endParaRPr sz="1305"/>
          </a:p>
        </p:txBody>
      </p:sp>
      <p:pic>
        <p:nvPicPr>
          <p:cNvPr id="154" name="Google Shape;154;p27"/>
          <p:cNvPicPr preferRelativeResize="0"/>
          <p:nvPr/>
        </p:nvPicPr>
        <p:blipFill>
          <a:blip r:embed="rId3">
            <a:alphaModFix/>
          </a:blip>
          <a:stretch>
            <a:fillRect/>
          </a:stretch>
        </p:blipFill>
        <p:spPr>
          <a:xfrm>
            <a:off x="387900" y="686100"/>
            <a:ext cx="3162300" cy="2533650"/>
          </a:xfrm>
          <a:prstGeom prst="rect">
            <a:avLst/>
          </a:prstGeom>
          <a:noFill/>
          <a:ln>
            <a:noFill/>
          </a:ln>
        </p:spPr>
      </p:pic>
      <p:pic>
        <p:nvPicPr>
          <p:cNvPr id="155" name="Google Shape;155;p27"/>
          <p:cNvPicPr preferRelativeResize="0"/>
          <p:nvPr/>
        </p:nvPicPr>
        <p:blipFill>
          <a:blip r:embed="rId4">
            <a:alphaModFix/>
          </a:blip>
          <a:stretch>
            <a:fillRect/>
          </a:stretch>
        </p:blipFill>
        <p:spPr>
          <a:xfrm>
            <a:off x="3818588" y="589699"/>
            <a:ext cx="5325411" cy="334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59" name="Shape 159"/>
        <p:cNvGrpSpPr/>
        <p:nvPr/>
      </p:nvGrpSpPr>
      <p:grpSpPr>
        <a:xfrm>
          <a:off x="0" y="0"/>
          <a:ext cx="0" cy="0"/>
          <a:chOff x="0" y="0"/>
          <a:chExt cx="0" cy="0"/>
        </a:xfrm>
      </p:grpSpPr>
      <p:sp>
        <p:nvSpPr>
          <p:cNvPr id="160" name="Google Shape;160;p28"/>
          <p:cNvSpPr txBox="1"/>
          <p:nvPr>
            <p:ph type="title"/>
          </p:nvPr>
        </p:nvSpPr>
        <p:spPr>
          <a:xfrm>
            <a:off x="12415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Flask App</a:t>
            </a:r>
            <a:endParaRPr/>
          </a:p>
        </p:txBody>
      </p:sp>
      <p:pic>
        <p:nvPicPr>
          <p:cNvPr id="161" name="Google Shape;161;p28"/>
          <p:cNvPicPr preferRelativeResize="0"/>
          <p:nvPr/>
        </p:nvPicPr>
        <p:blipFill>
          <a:blip r:embed="rId3">
            <a:alphaModFix/>
          </a:blip>
          <a:stretch>
            <a:fillRect/>
          </a:stretch>
        </p:blipFill>
        <p:spPr>
          <a:xfrm>
            <a:off x="2313125" y="548222"/>
            <a:ext cx="6584776" cy="2181775"/>
          </a:xfrm>
          <a:prstGeom prst="rect">
            <a:avLst/>
          </a:prstGeom>
          <a:noFill/>
          <a:ln>
            <a:noFill/>
          </a:ln>
        </p:spPr>
      </p:pic>
      <p:sp>
        <p:nvSpPr>
          <p:cNvPr id="162" name="Google Shape;162;p28"/>
          <p:cNvSpPr txBox="1"/>
          <p:nvPr/>
        </p:nvSpPr>
        <p:spPr>
          <a:xfrm>
            <a:off x="211825" y="1706100"/>
            <a:ext cx="1821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In this app an user can adjust model input values and visualize the effect of the input or policy changes on the state accountability metrics</a:t>
            </a:r>
            <a:endParaRPr>
              <a:solidFill>
                <a:srgbClr val="FFFFFF"/>
              </a:solidFill>
              <a:latin typeface="Roboto"/>
              <a:ea typeface="Roboto"/>
              <a:cs typeface="Roboto"/>
              <a:sym typeface="Roboto"/>
            </a:endParaRPr>
          </a:p>
        </p:txBody>
      </p:sp>
      <p:pic>
        <p:nvPicPr>
          <p:cNvPr id="163" name="Google Shape;163;p28"/>
          <p:cNvPicPr preferRelativeResize="0"/>
          <p:nvPr/>
        </p:nvPicPr>
        <p:blipFill>
          <a:blip r:embed="rId4">
            <a:alphaModFix/>
          </a:blip>
          <a:stretch>
            <a:fillRect/>
          </a:stretch>
        </p:blipFill>
        <p:spPr>
          <a:xfrm>
            <a:off x="2313125" y="2939100"/>
            <a:ext cx="6633298" cy="1831101"/>
          </a:xfrm>
          <a:prstGeom prst="rect">
            <a:avLst/>
          </a:prstGeom>
          <a:noFill/>
          <a:ln>
            <a:noFill/>
          </a:ln>
        </p:spPr>
      </p:pic>
      <p:sp>
        <p:nvSpPr>
          <p:cNvPr id="164" name="Google Shape;164;p28"/>
          <p:cNvSpPr txBox="1"/>
          <p:nvPr/>
        </p:nvSpPr>
        <p:spPr>
          <a:xfrm>
            <a:off x="2279275" y="3835325"/>
            <a:ext cx="350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70" name="Google Shape;70;p14"/>
          <p:cNvSpPr txBox="1"/>
          <p:nvPr>
            <p:ph idx="1" type="body"/>
          </p:nvPr>
        </p:nvSpPr>
        <p:spPr>
          <a:xfrm>
            <a:off x="387900" y="1489825"/>
            <a:ext cx="8368200" cy="3179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State accountability systems of higher education use metrics such as post-graduation wages to evaluate institutions’ performance</a:t>
            </a:r>
            <a:endParaRPr/>
          </a:p>
          <a:p>
            <a:pPr indent="-342900" lvl="0" marL="457200" rtl="0" algn="l">
              <a:spcBef>
                <a:spcPts val="0"/>
              </a:spcBef>
              <a:spcAft>
                <a:spcPts val="0"/>
              </a:spcAft>
              <a:buSzPts val="1800"/>
              <a:buChar char="●"/>
            </a:pPr>
            <a:r>
              <a:rPr lang="en"/>
              <a:t>Institution policies such as increasing the share of students from underserved backgrounds to increase economic diversity or changing the major composition can have an effect on metrics such as post graduation wages and educational loan default rates</a:t>
            </a:r>
            <a:endParaRPr/>
          </a:p>
          <a:p>
            <a:pPr indent="-342900" lvl="0" marL="457200" rtl="0" algn="l">
              <a:spcBef>
                <a:spcPts val="0"/>
              </a:spcBef>
              <a:spcAft>
                <a:spcPts val="0"/>
              </a:spcAft>
              <a:buSzPts val="1800"/>
              <a:buChar char="●"/>
            </a:pPr>
            <a:r>
              <a:rPr lang="en"/>
              <a:t>This project will predict these two metrics and evaluate the effect of institution policy changes on these metrics to assist the university Presidents, Dean’s and leadership in the decision making processes that relate to these policies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76" name="Google Shape;76;p15"/>
          <p:cNvSpPr txBox="1"/>
          <p:nvPr>
            <p:ph idx="1" type="body"/>
          </p:nvPr>
        </p:nvSpPr>
        <p:spPr>
          <a:xfrm>
            <a:off x="387900" y="1489825"/>
            <a:ext cx="8368200" cy="3179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Aggregated estimates of the effect of policy changes will be provided for state university systems</a:t>
            </a:r>
            <a:endParaRPr/>
          </a:p>
          <a:p>
            <a:pPr indent="-342900" lvl="0" marL="457200" rtl="0" algn="l">
              <a:spcBef>
                <a:spcPts val="0"/>
              </a:spcBef>
              <a:spcAft>
                <a:spcPts val="0"/>
              </a:spcAft>
              <a:buSzPts val="1800"/>
              <a:buChar char="●"/>
            </a:pPr>
            <a:r>
              <a:rPr lang="en"/>
              <a:t>The models that produce the highest R-squared and accuracy, precision, and recall scores will be selected as the final models to deploy to a Flask 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82" name="Google Shape;82;p16"/>
          <p:cNvSpPr txBox="1"/>
          <p:nvPr>
            <p:ph idx="1" type="body"/>
          </p:nvPr>
        </p:nvSpPr>
        <p:spPr>
          <a:xfrm>
            <a:off x="387900" y="1292875"/>
            <a:ext cx="8368200" cy="33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Around 73% of the variation of median </a:t>
            </a:r>
            <a:r>
              <a:rPr lang="en"/>
              <a:t>earnings</a:t>
            </a:r>
            <a:r>
              <a:rPr lang="en"/>
              <a:t> can be explained by observed features from the College Scorecard data from the U.S. Department of Education</a:t>
            </a:r>
            <a:endParaRPr/>
          </a:p>
          <a:p>
            <a:pPr indent="-342900" lvl="0" marL="457200" rtl="0" algn="l">
              <a:spcBef>
                <a:spcPts val="0"/>
              </a:spcBef>
              <a:spcAft>
                <a:spcPts val="0"/>
              </a:spcAft>
              <a:buSzPts val="1800"/>
              <a:buChar char="●"/>
            </a:pPr>
            <a:r>
              <a:rPr lang="en"/>
              <a:t>A classification model used to classify institutions as having a two-year cohort default rate above the national median produces precision and recall scores above 90%</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88" name="Google Shape;88;p17"/>
          <p:cNvSpPr txBox="1"/>
          <p:nvPr>
            <p:ph idx="1" type="body"/>
          </p:nvPr>
        </p:nvSpPr>
        <p:spPr>
          <a:xfrm>
            <a:off x="387900" y="1292875"/>
            <a:ext cx="8368200" cy="33762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Although these metrics can be modeled to an acceptable extent, some relationships in the data suggest that a higher proportion of students from underserved backgrounds is correlated with lower earnings and higher probability of default</a:t>
            </a:r>
            <a:endParaRPr/>
          </a:p>
          <a:p>
            <a:pPr indent="-342900" lvl="0" marL="457200" rtl="0" algn="l">
              <a:spcBef>
                <a:spcPts val="0"/>
              </a:spcBef>
              <a:spcAft>
                <a:spcPts val="0"/>
              </a:spcAft>
              <a:buSzPts val="1800"/>
              <a:buChar char="●"/>
            </a:pPr>
            <a:r>
              <a:rPr lang="en"/>
              <a:t>However, </a:t>
            </a:r>
            <a:r>
              <a:rPr lang="en"/>
              <a:t>correlation</a:t>
            </a:r>
            <a:r>
              <a:rPr lang="en"/>
              <a:t> does not imply causation; the data reflect that more needs to be done within the U.S. Higher Education system to support students from underserved backgrounds in achieving better economic outcomes, but not that lower expectations should be placed on institutions that enroll a higher share of underserved students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423088" y="360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Variables of interest</a:t>
            </a:r>
            <a:endParaRPr/>
          </a:p>
        </p:txBody>
      </p:sp>
      <p:graphicFrame>
        <p:nvGraphicFramePr>
          <p:cNvPr id="94" name="Google Shape;94;p18"/>
          <p:cNvGraphicFramePr/>
          <p:nvPr/>
        </p:nvGraphicFramePr>
        <p:xfrm>
          <a:off x="423100" y="722125"/>
          <a:ext cx="3000000" cy="3000000"/>
        </p:xfrm>
        <a:graphic>
          <a:graphicData uri="http://schemas.openxmlformats.org/drawingml/2006/table">
            <a:tbl>
              <a:tblPr>
                <a:noFill/>
                <a:tableStyleId>{D4599B0F-904A-453E-B4B5-431DF8762FA8}</a:tableStyleId>
              </a:tblPr>
              <a:tblGrid>
                <a:gridCol w="4899575"/>
                <a:gridCol w="2276625"/>
                <a:gridCol w="1417075"/>
              </a:tblGrid>
              <a:tr h="507650">
                <a:tc>
                  <a:txBody>
                    <a:bodyPr/>
                    <a:lstStyle/>
                    <a:p>
                      <a:pPr indent="0" lvl="0" marL="0" rtl="0" algn="l">
                        <a:spcBef>
                          <a:spcPts val="0"/>
                        </a:spcBef>
                        <a:spcAft>
                          <a:spcPts val="0"/>
                        </a:spcAft>
                        <a:buNone/>
                      </a:pPr>
                      <a:r>
                        <a:rPr b="1" lang="en" sz="1100">
                          <a:solidFill>
                            <a:schemeClr val="dk1"/>
                          </a:solidFill>
                        </a:rPr>
                        <a:t>Feature</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dk1"/>
                          </a:solidFill>
                        </a:rPr>
                        <a:t>Median Earnings 6-years Post Graduation</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dk1"/>
                          </a:solidFill>
                        </a:rPr>
                        <a:t>Two year cohort default rate</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275">
                <a:tc>
                  <a:txBody>
                    <a:bodyPr/>
                    <a:lstStyle/>
                    <a:p>
                      <a:pPr indent="0" lvl="0" marL="0" rtl="0" algn="l">
                        <a:spcBef>
                          <a:spcPts val="0"/>
                        </a:spcBef>
                        <a:spcAft>
                          <a:spcPts val="0"/>
                        </a:spcAft>
                        <a:buNone/>
                      </a:pPr>
                      <a:r>
                        <a:rPr lang="en" sz="1300">
                          <a:solidFill>
                            <a:schemeClr val="dk1"/>
                          </a:solidFill>
                        </a:rPr>
                        <a:t>Share of degrees awarded in STEM majors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275">
                <a:tc>
                  <a:txBody>
                    <a:bodyPr/>
                    <a:lstStyle/>
                    <a:p>
                      <a:pPr indent="0" lvl="0" marL="0" rtl="0" algn="l">
                        <a:spcBef>
                          <a:spcPts val="0"/>
                        </a:spcBef>
                        <a:spcAft>
                          <a:spcPts val="0"/>
                        </a:spcAft>
                        <a:buNone/>
                      </a:pPr>
                      <a:r>
                        <a:rPr lang="en" sz="1300">
                          <a:solidFill>
                            <a:schemeClr val="dk1"/>
                          </a:solidFill>
                        </a:rPr>
                        <a:t>Average faculty salary</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275">
                <a:tc>
                  <a:txBody>
                    <a:bodyPr/>
                    <a:lstStyle/>
                    <a:p>
                      <a:pPr indent="0" lvl="0" marL="0" rtl="0" algn="l">
                        <a:spcBef>
                          <a:spcPts val="0"/>
                        </a:spcBef>
                        <a:spcAft>
                          <a:spcPts val="0"/>
                        </a:spcAft>
                        <a:buNone/>
                      </a:pPr>
                      <a:r>
                        <a:rPr lang="en" sz="1300">
                          <a:solidFill>
                            <a:schemeClr val="dk1"/>
                          </a:solidFill>
                        </a:rPr>
                        <a:t>Proportion of students who have received Pell Grants</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275">
                <a:tc>
                  <a:txBody>
                    <a:bodyPr/>
                    <a:lstStyle/>
                    <a:p>
                      <a:pPr indent="0" lvl="0" marL="0" rtl="0" algn="l">
                        <a:spcBef>
                          <a:spcPts val="0"/>
                        </a:spcBef>
                        <a:spcAft>
                          <a:spcPts val="0"/>
                        </a:spcAft>
                        <a:buNone/>
                      </a:pPr>
                      <a:r>
                        <a:rPr lang="en" sz="1300">
                          <a:solidFill>
                            <a:schemeClr val="dk1"/>
                          </a:solidFill>
                        </a:rPr>
                        <a:t>Average family income</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275">
                <a:tc>
                  <a:txBody>
                    <a:bodyPr/>
                    <a:lstStyle/>
                    <a:p>
                      <a:pPr indent="0" lvl="0" marL="0" rtl="0" algn="l">
                        <a:spcBef>
                          <a:spcPts val="0"/>
                        </a:spcBef>
                        <a:spcAft>
                          <a:spcPts val="0"/>
                        </a:spcAft>
                        <a:buNone/>
                      </a:pPr>
                      <a:r>
                        <a:rPr lang="en" sz="1300">
                          <a:solidFill>
                            <a:schemeClr val="dk1"/>
                          </a:solidFill>
                        </a:rPr>
                        <a:t>Age at entry</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275">
                <a:tc>
                  <a:txBody>
                    <a:bodyPr/>
                    <a:lstStyle/>
                    <a:p>
                      <a:pPr indent="0" lvl="0" marL="0" rtl="0" algn="l">
                        <a:spcBef>
                          <a:spcPts val="0"/>
                        </a:spcBef>
                        <a:spcAft>
                          <a:spcPts val="0"/>
                        </a:spcAft>
                        <a:buNone/>
                      </a:pPr>
                      <a:r>
                        <a:rPr lang="en" sz="1300">
                          <a:solidFill>
                            <a:schemeClr val="dk1"/>
                          </a:solidFill>
                        </a:rPr>
                        <a:t>Highest degree awarded is a Graduate degree</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825">
                <a:tc>
                  <a:txBody>
                    <a:bodyPr/>
                    <a:lstStyle/>
                    <a:p>
                      <a:pPr indent="0" lvl="0" marL="0" rtl="0" algn="l">
                        <a:spcBef>
                          <a:spcPts val="0"/>
                        </a:spcBef>
                        <a:spcAft>
                          <a:spcPts val="0"/>
                        </a:spcAft>
                        <a:buNone/>
                      </a:pPr>
                      <a:r>
                        <a:rPr lang="en" sz="1300">
                          <a:solidFill>
                            <a:schemeClr val="dk1"/>
                          </a:solidFill>
                        </a:rPr>
                        <a:t>Share of degrees awarded in business majors</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825">
                <a:tc>
                  <a:txBody>
                    <a:bodyPr/>
                    <a:lstStyle/>
                    <a:p>
                      <a:pPr indent="0" lvl="0" marL="0" rtl="0" algn="l">
                        <a:spcBef>
                          <a:spcPts val="0"/>
                        </a:spcBef>
                        <a:spcAft>
                          <a:spcPts val="0"/>
                        </a:spcAft>
                        <a:buNone/>
                      </a:pPr>
                      <a:r>
                        <a:rPr lang="en" sz="1300">
                          <a:solidFill>
                            <a:schemeClr val="dk1"/>
                          </a:solidFill>
                        </a:rPr>
                        <a:t>Institution is a research intensive institution</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825">
                <a:tc>
                  <a:txBody>
                    <a:bodyPr/>
                    <a:lstStyle/>
                    <a:p>
                      <a:pPr indent="0" lvl="0" marL="0" rtl="0" algn="l">
                        <a:spcBef>
                          <a:spcPts val="0"/>
                        </a:spcBef>
                        <a:spcAft>
                          <a:spcPts val="0"/>
                        </a:spcAft>
                        <a:buNone/>
                      </a:pPr>
                      <a:r>
                        <a:rPr lang="en" sz="1300">
                          <a:solidFill>
                            <a:schemeClr val="dk1"/>
                          </a:solidFill>
                        </a:rPr>
                        <a:t>Institution is a private-non-profit institution</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825">
                <a:tc>
                  <a:txBody>
                    <a:bodyPr/>
                    <a:lstStyle/>
                    <a:p>
                      <a:pPr indent="0" lvl="0" marL="0" rtl="0" algn="l">
                        <a:spcBef>
                          <a:spcPts val="0"/>
                        </a:spcBef>
                        <a:spcAft>
                          <a:spcPts val="0"/>
                        </a:spcAft>
                        <a:buNone/>
                      </a:pPr>
                      <a:r>
                        <a:rPr lang="en" sz="1300">
                          <a:solidFill>
                            <a:schemeClr val="dk1"/>
                          </a:solidFill>
                        </a:rPr>
                        <a:t>Expenditures per full-time equivalent student</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423088" y="360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Variables of interest</a:t>
            </a:r>
            <a:endParaRPr/>
          </a:p>
        </p:txBody>
      </p:sp>
      <p:graphicFrame>
        <p:nvGraphicFramePr>
          <p:cNvPr id="100" name="Google Shape;100;p19"/>
          <p:cNvGraphicFramePr/>
          <p:nvPr/>
        </p:nvGraphicFramePr>
        <p:xfrm>
          <a:off x="387925" y="1073800"/>
          <a:ext cx="3000000" cy="3000000"/>
        </p:xfrm>
        <a:graphic>
          <a:graphicData uri="http://schemas.openxmlformats.org/drawingml/2006/table">
            <a:tbl>
              <a:tblPr>
                <a:noFill/>
                <a:tableStyleId>{D4599B0F-904A-453E-B4B5-431DF8762FA8}</a:tableStyleId>
              </a:tblPr>
              <a:tblGrid>
                <a:gridCol w="4899575"/>
                <a:gridCol w="2276625"/>
                <a:gridCol w="1417075"/>
              </a:tblGrid>
              <a:tr h="439000">
                <a:tc>
                  <a:txBody>
                    <a:bodyPr/>
                    <a:lstStyle/>
                    <a:p>
                      <a:pPr indent="0" lvl="0" marL="0" rtl="0" algn="l">
                        <a:spcBef>
                          <a:spcPts val="0"/>
                        </a:spcBef>
                        <a:spcAft>
                          <a:spcPts val="0"/>
                        </a:spcAft>
                        <a:buNone/>
                      </a:pPr>
                      <a:r>
                        <a:rPr b="1" lang="en" sz="1100">
                          <a:solidFill>
                            <a:schemeClr val="dk1"/>
                          </a:solidFill>
                        </a:rPr>
                        <a:t>Feature</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dk1"/>
                          </a:solidFill>
                        </a:rPr>
                        <a:t>Median Earnings 6-years Post Graduation</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dk1"/>
                          </a:solidFill>
                        </a:rPr>
                        <a:t>Two year cohort default rate</a:t>
                      </a:r>
                      <a:endParaRPr b="1" sz="11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01850">
                <a:tc>
                  <a:txBody>
                    <a:bodyPr/>
                    <a:lstStyle/>
                    <a:p>
                      <a:pPr indent="0" lvl="0" marL="0" rtl="0" algn="l">
                        <a:spcBef>
                          <a:spcPts val="0"/>
                        </a:spcBef>
                        <a:spcAft>
                          <a:spcPts val="0"/>
                        </a:spcAft>
                        <a:buNone/>
                      </a:pPr>
                      <a:r>
                        <a:rPr lang="en" sz="1300">
                          <a:solidFill>
                            <a:schemeClr val="dk1"/>
                          </a:solidFill>
                        </a:rPr>
                        <a:t>Median loan principal upon repayment</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9425">
                <a:tc>
                  <a:txBody>
                    <a:bodyPr/>
                    <a:lstStyle/>
                    <a:p>
                      <a:pPr indent="0" lvl="0" marL="0" rtl="0" algn="l">
                        <a:spcBef>
                          <a:spcPts val="0"/>
                        </a:spcBef>
                        <a:spcAft>
                          <a:spcPts val="0"/>
                        </a:spcAft>
                        <a:buNone/>
                      </a:pPr>
                      <a:r>
                        <a:rPr lang="en" sz="1300">
                          <a:solidFill>
                            <a:schemeClr val="dk1"/>
                          </a:solidFill>
                        </a:rPr>
                        <a:t>Share of degrees awarded in Teaching/Serving majors</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8225">
                <a:tc>
                  <a:txBody>
                    <a:bodyPr/>
                    <a:lstStyle/>
                    <a:p>
                      <a:pPr indent="0" lvl="0" marL="0" rtl="0" algn="l">
                        <a:spcBef>
                          <a:spcPts val="0"/>
                        </a:spcBef>
                        <a:spcAft>
                          <a:spcPts val="0"/>
                        </a:spcAft>
                        <a:buNone/>
                      </a:pPr>
                      <a:r>
                        <a:rPr lang="en" sz="1300">
                          <a:solidFill>
                            <a:schemeClr val="dk1"/>
                          </a:solidFill>
                        </a:rPr>
                        <a:t>One-year repayment rate for students who received a Pell grant while at the school</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2950">
                <a:tc>
                  <a:txBody>
                    <a:bodyPr/>
                    <a:lstStyle/>
                    <a:p>
                      <a:pPr indent="0" lvl="0" marL="0" rtl="0" algn="l">
                        <a:spcBef>
                          <a:spcPts val="0"/>
                        </a:spcBef>
                        <a:spcAft>
                          <a:spcPts val="0"/>
                        </a:spcAft>
                        <a:buNone/>
                      </a:pPr>
                      <a:r>
                        <a:rPr lang="en" sz="1300">
                          <a:solidFill>
                            <a:schemeClr val="dk1"/>
                          </a:solidFill>
                        </a:rPr>
                        <a:t>Percent of students who received a Pell Grant at the institution and withdrew from original institution within 2 years</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2950">
                <a:tc>
                  <a:txBody>
                    <a:bodyPr/>
                    <a:lstStyle/>
                    <a:p>
                      <a:pPr indent="0" lvl="0" marL="0" rtl="0" algn="l">
                        <a:spcBef>
                          <a:spcPts val="0"/>
                        </a:spcBef>
                        <a:spcAft>
                          <a:spcPts val="0"/>
                        </a:spcAft>
                        <a:buNone/>
                      </a:pPr>
                      <a:r>
                        <a:rPr lang="en" sz="1300">
                          <a:solidFill>
                            <a:schemeClr val="dk1"/>
                          </a:solidFill>
                        </a:rPr>
                        <a:t>Percentage of students whose parents highest level of education is high school</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6650">
                <a:tc>
                  <a:txBody>
                    <a:bodyPr/>
                    <a:lstStyle/>
                    <a:p>
                      <a:pPr indent="0" lvl="0" marL="0" rtl="0" algn="l">
                        <a:spcBef>
                          <a:spcPts val="0"/>
                        </a:spcBef>
                        <a:spcAft>
                          <a:spcPts val="0"/>
                        </a:spcAft>
                        <a:buNone/>
                      </a:pPr>
                      <a:r>
                        <a:rPr lang="en" sz="1300">
                          <a:solidFill>
                            <a:schemeClr val="dk1"/>
                          </a:solidFill>
                        </a:rPr>
                        <a:t>Median math SAT score</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rPr>
                        <a:t>X</a:t>
                      </a:r>
                      <a:endParaRPr sz="13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431850" y="1590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 SAT math score</a:t>
            </a:r>
            <a:endParaRPr/>
          </a:p>
        </p:txBody>
      </p:sp>
      <p:sp>
        <p:nvSpPr>
          <p:cNvPr id="106" name="Google Shape;106;p20"/>
          <p:cNvSpPr txBox="1"/>
          <p:nvPr>
            <p:ph idx="1" type="body"/>
          </p:nvPr>
        </p:nvSpPr>
        <p:spPr>
          <a:xfrm>
            <a:off x="387900" y="1393100"/>
            <a:ext cx="2926800" cy="33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Higher SAT math scores on average are associated with higher median earnings particularly among institutions whose highest degrees offered is a Bachelor’s or Graduate degree</a:t>
            </a:r>
            <a:endParaRPr/>
          </a:p>
        </p:txBody>
      </p:sp>
      <p:pic>
        <p:nvPicPr>
          <p:cNvPr id="107" name="Google Shape;107;p20"/>
          <p:cNvPicPr preferRelativeResize="0"/>
          <p:nvPr/>
        </p:nvPicPr>
        <p:blipFill>
          <a:blip r:embed="rId3">
            <a:alphaModFix/>
          </a:blip>
          <a:stretch>
            <a:fillRect/>
          </a:stretch>
        </p:blipFill>
        <p:spPr>
          <a:xfrm>
            <a:off x="3284905" y="845175"/>
            <a:ext cx="5598921" cy="406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11675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EDA - Share of students who receive a Pell grant</a:t>
            </a:r>
            <a:endParaRPr/>
          </a:p>
        </p:txBody>
      </p:sp>
      <p:sp>
        <p:nvSpPr>
          <p:cNvPr id="113" name="Google Shape;113;p21"/>
          <p:cNvSpPr txBox="1"/>
          <p:nvPr>
            <p:ph idx="1" type="body"/>
          </p:nvPr>
        </p:nvSpPr>
        <p:spPr>
          <a:xfrm>
            <a:off x="387900" y="1489825"/>
            <a:ext cx="26808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On average, across all institution types, a higher share of students whose have received a Pell Grant, awarded to students with exceptional financial need, the lower the median earnings on average</a:t>
            </a:r>
            <a:endParaRPr/>
          </a:p>
        </p:txBody>
      </p:sp>
      <p:pic>
        <p:nvPicPr>
          <p:cNvPr id="114" name="Google Shape;114;p21"/>
          <p:cNvPicPr preferRelativeResize="0"/>
          <p:nvPr/>
        </p:nvPicPr>
        <p:blipFill>
          <a:blip r:embed="rId3">
            <a:alphaModFix/>
          </a:blip>
          <a:stretch>
            <a:fillRect/>
          </a:stretch>
        </p:blipFill>
        <p:spPr>
          <a:xfrm>
            <a:off x="3226900" y="802850"/>
            <a:ext cx="5816801" cy="4200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