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faafd0ebf_0_1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faafd0ebf_0_1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faafd0ebf_0_1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faafd0ebf_0_1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faafd0ebf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faafd0ebf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faafd0ebf_0_1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faafd0ebf_0_1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faafd0ebf_0_1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faafd0ebf_0_1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faafd0ebf_0_1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faafd0ebf_0_1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faafd0ebf_0_1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faafd0ebf_0_1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729625" y="1374300"/>
            <a:ext cx="78249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80">
                <a:latin typeface="Calibri"/>
                <a:ea typeface="Calibri"/>
                <a:cs typeface="Calibri"/>
                <a:sym typeface="Calibri"/>
              </a:rPr>
              <a:t>Predicting Median Earnings Post Graduation at U.S. Institutions of Higher Education</a:t>
            </a:r>
            <a:endParaRPr sz="3280">
              <a:latin typeface="Calibri"/>
              <a:ea typeface="Calibri"/>
              <a:cs typeface="Calibri"/>
              <a:sym typeface="Calibri"/>
            </a:endParaRPr>
          </a:p>
        </p:txBody>
      </p:sp>
      <p:sp>
        <p:nvSpPr>
          <p:cNvPr id="87" name="Google Shape;87;p13"/>
          <p:cNvSpPr txBox="1"/>
          <p:nvPr>
            <p:ph idx="1" type="subTitle"/>
          </p:nvPr>
        </p:nvSpPr>
        <p:spPr>
          <a:xfrm>
            <a:off x="727950" y="3039000"/>
            <a:ext cx="7688100" cy="70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Capstone Project at Data Science Immersive, General Assembly</a:t>
            </a:r>
            <a:endParaRPr b="1"/>
          </a:p>
          <a:p>
            <a:pPr indent="0" lvl="0" marL="0" rtl="0" algn="l">
              <a:spcBef>
                <a:spcPts val="0"/>
              </a:spcBef>
              <a:spcAft>
                <a:spcPts val="0"/>
              </a:spcAft>
              <a:buNone/>
            </a:pPr>
            <a:r>
              <a:rPr b="1" lang="en"/>
              <a:t>Juan Vega, March 29, 2022</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1" name="Shape 91"/>
        <p:cNvGrpSpPr/>
        <p:nvPr/>
      </p:nvGrpSpPr>
      <p:grpSpPr>
        <a:xfrm>
          <a:off x="0" y="0"/>
          <a:ext cx="0" cy="0"/>
          <a:chOff x="0" y="0"/>
          <a:chExt cx="0" cy="0"/>
        </a:xfrm>
      </p:grpSpPr>
      <p:sp>
        <p:nvSpPr>
          <p:cNvPr id="92" name="Google Shape;92;p14"/>
          <p:cNvSpPr txBox="1"/>
          <p:nvPr>
            <p:ph type="ctrTitle"/>
          </p:nvPr>
        </p:nvSpPr>
        <p:spPr>
          <a:xfrm>
            <a:off x="697050" y="512375"/>
            <a:ext cx="7688100" cy="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80">
                <a:latin typeface="Calibri"/>
                <a:ea typeface="Calibri"/>
                <a:cs typeface="Calibri"/>
                <a:sym typeface="Calibri"/>
              </a:rPr>
              <a:t>Problem Statement</a:t>
            </a:r>
            <a:endParaRPr sz="2880">
              <a:latin typeface="Calibri"/>
              <a:ea typeface="Calibri"/>
              <a:cs typeface="Calibri"/>
              <a:sym typeface="Calibri"/>
            </a:endParaRPr>
          </a:p>
        </p:txBody>
      </p:sp>
      <p:sp>
        <p:nvSpPr>
          <p:cNvPr id="93" name="Google Shape;93;p14"/>
          <p:cNvSpPr txBox="1"/>
          <p:nvPr>
            <p:ph idx="1" type="subTitle"/>
          </p:nvPr>
        </p:nvSpPr>
        <p:spPr>
          <a:xfrm>
            <a:off x="729625" y="1445450"/>
            <a:ext cx="7883100" cy="3473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Millions of Americans enroll in higher education institutions annually in the prospect of increasing their life-time earnings</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State education agencies in states such as Florida and Kansas use accountability key performance indicators to allocate funding resources to higher education institutions based on outcomes such as graduates’ post-secondary wages</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This analysis will </a:t>
            </a:r>
            <a:r>
              <a:rPr lang="en" u="sng"/>
              <a:t>predict median annual wages six years post graduation</a:t>
            </a:r>
            <a:r>
              <a:rPr lang="en"/>
              <a:t>  and </a:t>
            </a:r>
            <a:r>
              <a:rPr lang="en" u="sng"/>
              <a:t>consider how changing institutional policies aimed at increasing access to higher education</a:t>
            </a:r>
            <a:r>
              <a:rPr lang="en"/>
              <a:t> affects student median annual wages six years post graduation</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7" name="Shape 97"/>
        <p:cNvGrpSpPr/>
        <p:nvPr/>
      </p:nvGrpSpPr>
      <p:grpSpPr>
        <a:xfrm>
          <a:off x="0" y="0"/>
          <a:ext cx="0" cy="0"/>
          <a:chOff x="0" y="0"/>
          <a:chExt cx="0" cy="0"/>
        </a:xfrm>
      </p:grpSpPr>
      <p:sp>
        <p:nvSpPr>
          <p:cNvPr id="98" name="Google Shape;98;p15"/>
          <p:cNvSpPr txBox="1"/>
          <p:nvPr>
            <p:ph type="ctrTitle"/>
          </p:nvPr>
        </p:nvSpPr>
        <p:spPr>
          <a:xfrm>
            <a:off x="697050" y="512375"/>
            <a:ext cx="7688100" cy="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80">
                <a:latin typeface="Calibri"/>
                <a:ea typeface="Calibri"/>
                <a:cs typeface="Calibri"/>
                <a:sym typeface="Calibri"/>
              </a:rPr>
              <a:t>Data and Methodology</a:t>
            </a:r>
            <a:endParaRPr sz="2880">
              <a:latin typeface="Calibri"/>
              <a:ea typeface="Calibri"/>
              <a:cs typeface="Calibri"/>
              <a:sym typeface="Calibri"/>
            </a:endParaRPr>
          </a:p>
        </p:txBody>
      </p:sp>
      <p:sp>
        <p:nvSpPr>
          <p:cNvPr id="99" name="Google Shape;99;p15"/>
          <p:cNvSpPr txBox="1"/>
          <p:nvPr>
            <p:ph idx="1" type="subTitle"/>
          </p:nvPr>
        </p:nvSpPr>
        <p:spPr>
          <a:xfrm>
            <a:off x="729625" y="1445450"/>
            <a:ext cx="7688100" cy="3298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Data is sourced from the U.S. Department of Education’s College Scorecard for academic year 2008-2009 and student earnings measured in 2014-2015</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The data represents over 1,600 U.S. higher education institutions that award a Bachelor’s or Graduate degree</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Exploratory data analysis, multiple linear regression, and additional prediction methods were used to evaluate the institutional and student characteristics that were most predictive of post graduation wages</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The model that minimized the prediction error and explained most of the variability in the median earnings outcome was </a:t>
            </a:r>
            <a:r>
              <a:rPr lang="en"/>
              <a:t>chosen</a:t>
            </a:r>
            <a:r>
              <a:rPr lang="en"/>
              <a:t> for this analysis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3" name="Shape 103"/>
        <p:cNvGrpSpPr/>
        <p:nvPr/>
      </p:nvGrpSpPr>
      <p:grpSpPr>
        <a:xfrm>
          <a:off x="0" y="0"/>
          <a:ext cx="0" cy="0"/>
          <a:chOff x="0" y="0"/>
          <a:chExt cx="0" cy="0"/>
        </a:xfrm>
      </p:grpSpPr>
      <p:sp>
        <p:nvSpPr>
          <p:cNvPr id="104" name="Google Shape;104;p16"/>
          <p:cNvSpPr txBox="1"/>
          <p:nvPr>
            <p:ph type="ctrTitle"/>
          </p:nvPr>
        </p:nvSpPr>
        <p:spPr>
          <a:xfrm>
            <a:off x="697050" y="512375"/>
            <a:ext cx="7688100" cy="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80">
                <a:latin typeface="Calibri"/>
                <a:ea typeface="Calibri"/>
                <a:cs typeface="Calibri"/>
                <a:sym typeface="Calibri"/>
              </a:rPr>
              <a:t>Exploratory Data Analysis - One year debt repayment</a:t>
            </a:r>
            <a:endParaRPr sz="2580">
              <a:latin typeface="Calibri"/>
              <a:ea typeface="Calibri"/>
              <a:cs typeface="Calibri"/>
              <a:sym typeface="Calibri"/>
            </a:endParaRPr>
          </a:p>
        </p:txBody>
      </p:sp>
      <p:sp>
        <p:nvSpPr>
          <p:cNvPr id="105" name="Google Shape;105;p16"/>
          <p:cNvSpPr txBox="1"/>
          <p:nvPr>
            <p:ph idx="1" type="subTitle"/>
          </p:nvPr>
        </p:nvSpPr>
        <p:spPr>
          <a:xfrm>
            <a:off x="259300" y="1547625"/>
            <a:ext cx="2171400" cy="31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A higher share of financially dependent students who are making progress in paying their educational debt one year post graduation is associated with higher logged median earnings</a:t>
            </a:r>
            <a:endParaRPr/>
          </a:p>
        </p:txBody>
      </p:sp>
      <p:pic>
        <p:nvPicPr>
          <p:cNvPr id="106" name="Google Shape;106;p16"/>
          <p:cNvPicPr preferRelativeResize="0"/>
          <p:nvPr/>
        </p:nvPicPr>
        <p:blipFill>
          <a:blip r:embed="rId3">
            <a:alphaModFix/>
          </a:blip>
          <a:stretch>
            <a:fillRect/>
          </a:stretch>
        </p:blipFill>
        <p:spPr>
          <a:xfrm>
            <a:off x="2565275" y="1332400"/>
            <a:ext cx="6362751" cy="3444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0" name="Shape 110"/>
        <p:cNvGrpSpPr/>
        <p:nvPr/>
      </p:nvGrpSpPr>
      <p:grpSpPr>
        <a:xfrm>
          <a:off x="0" y="0"/>
          <a:ext cx="0" cy="0"/>
          <a:chOff x="0" y="0"/>
          <a:chExt cx="0" cy="0"/>
        </a:xfrm>
      </p:grpSpPr>
      <p:sp>
        <p:nvSpPr>
          <p:cNvPr id="111" name="Google Shape;111;p17"/>
          <p:cNvSpPr txBox="1"/>
          <p:nvPr>
            <p:ph type="ctrTitle"/>
          </p:nvPr>
        </p:nvSpPr>
        <p:spPr>
          <a:xfrm>
            <a:off x="697050" y="512375"/>
            <a:ext cx="7688100" cy="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80">
                <a:latin typeface="Calibri"/>
                <a:ea typeface="Calibri"/>
                <a:cs typeface="Calibri"/>
                <a:sym typeface="Calibri"/>
              </a:rPr>
              <a:t>Average family income and share of Pell Grant students</a:t>
            </a:r>
            <a:endParaRPr sz="2480">
              <a:latin typeface="Calibri"/>
              <a:ea typeface="Calibri"/>
              <a:cs typeface="Calibri"/>
              <a:sym typeface="Calibri"/>
            </a:endParaRPr>
          </a:p>
        </p:txBody>
      </p:sp>
      <p:sp>
        <p:nvSpPr>
          <p:cNvPr id="112" name="Google Shape;112;p17"/>
          <p:cNvSpPr txBox="1"/>
          <p:nvPr>
            <p:ph idx="1" type="subTitle"/>
          </p:nvPr>
        </p:nvSpPr>
        <p:spPr>
          <a:xfrm>
            <a:off x="259300" y="1448725"/>
            <a:ext cx="2171400" cy="3123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There is a positive relationship between a percentage increase in the average family income and the log of median earnings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a higher share of students who have received a Pell Grant is associated with lower median earnings and family incomes</a:t>
            </a:r>
            <a:endParaRPr/>
          </a:p>
        </p:txBody>
      </p:sp>
      <p:pic>
        <p:nvPicPr>
          <p:cNvPr id="113" name="Google Shape;113;p17"/>
          <p:cNvPicPr preferRelativeResize="0"/>
          <p:nvPr/>
        </p:nvPicPr>
        <p:blipFill>
          <a:blip r:embed="rId3">
            <a:alphaModFix/>
          </a:blip>
          <a:stretch>
            <a:fillRect/>
          </a:stretch>
        </p:blipFill>
        <p:spPr>
          <a:xfrm>
            <a:off x="2734350" y="1230350"/>
            <a:ext cx="6257251" cy="329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7" name="Shape 117"/>
        <p:cNvGrpSpPr/>
        <p:nvPr/>
      </p:nvGrpSpPr>
      <p:grpSpPr>
        <a:xfrm>
          <a:off x="0" y="0"/>
          <a:ext cx="0" cy="0"/>
          <a:chOff x="0" y="0"/>
          <a:chExt cx="0" cy="0"/>
        </a:xfrm>
      </p:grpSpPr>
      <p:sp>
        <p:nvSpPr>
          <p:cNvPr id="118" name="Google Shape;118;p18"/>
          <p:cNvSpPr txBox="1"/>
          <p:nvPr>
            <p:ph type="ctrTitle"/>
          </p:nvPr>
        </p:nvSpPr>
        <p:spPr>
          <a:xfrm>
            <a:off x="697050" y="512375"/>
            <a:ext cx="7688100" cy="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80">
                <a:latin typeface="Calibri"/>
                <a:ea typeface="Calibri"/>
                <a:cs typeface="Calibri"/>
                <a:sym typeface="Calibri"/>
              </a:rPr>
              <a:t>Results</a:t>
            </a:r>
            <a:endParaRPr sz="2580">
              <a:latin typeface="Calibri"/>
              <a:ea typeface="Calibri"/>
              <a:cs typeface="Calibri"/>
              <a:sym typeface="Calibri"/>
            </a:endParaRPr>
          </a:p>
        </p:txBody>
      </p:sp>
      <p:sp>
        <p:nvSpPr>
          <p:cNvPr id="119" name="Google Shape;119;p18"/>
          <p:cNvSpPr txBox="1"/>
          <p:nvPr>
            <p:ph idx="1" type="subTitle"/>
          </p:nvPr>
        </p:nvSpPr>
        <p:spPr>
          <a:xfrm>
            <a:off x="259300" y="1448725"/>
            <a:ext cx="2630400" cy="31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The predicted and actual logged median earnings are visualized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model used to predict the log of median earnings explains around </a:t>
            </a:r>
            <a:r>
              <a:rPr b="1" lang="en"/>
              <a:t>70%</a:t>
            </a:r>
            <a:r>
              <a:rPr lang="en"/>
              <a:t> of the variation in median earnings.</a:t>
            </a:r>
            <a:endParaRPr sz="1158"/>
          </a:p>
        </p:txBody>
      </p:sp>
      <p:pic>
        <p:nvPicPr>
          <p:cNvPr id="120" name="Google Shape;120;p18"/>
          <p:cNvPicPr preferRelativeResize="0"/>
          <p:nvPr/>
        </p:nvPicPr>
        <p:blipFill>
          <a:blip r:embed="rId3">
            <a:alphaModFix/>
          </a:blip>
          <a:stretch>
            <a:fillRect/>
          </a:stretch>
        </p:blipFill>
        <p:spPr>
          <a:xfrm>
            <a:off x="3066425" y="1150775"/>
            <a:ext cx="5948475" cy="32159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4" name="Shape 124"/>
        <p:cNvGrpSpPr/>
        <p:nvPr/>
      </p:nvGrpSpPr>
      <p:grpSpPr>
        <a:xfrm>
          <a:off x="0" y="0"/>
          <a:ext cx="0" cy="0"/>
          <a:chOff x="0" y="0"/>
          <a:chExt cx="0" cy="0"/>
        </a:xfrm>
      </p:grpSpPr>
      <p:sp>
        <p:nvSpPr>
          <p:cNvPr id="125" name="Google Shape;125;p19"/>
          <p:cNvSpPr txBox="1"/>
          <p:nvPr>
            <p:ph type="ctrTitle"/>
          </p:nvPr>
        </p:nvSpPr>
        <p:spPr>
          <a:xfrm>
            <a:off x="697050" y="512375"/>
            <a:ext cx="7688100" cy="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80">
                <a:latin typeface="Calibri"/>
                <a:ea typeface="Calibri"/>
                <a:cs typeface="Calibri"/>
                <a:sym typeface="Calibri"/>
              </a:rPr>
              <a:t>Conclusions</a:t>
            </a:r>
            <a:endParaRPr sz="2580">
              <a:latin typeface="Calibri"/>
              <a:ea typeface="Calibri"/>
              <a:cs typeface="Calibri"/>
              <a:sym typeface="Calibri"/>
            </a:endParaRPr>
          </a:p>
        </p:txBody>
      </p:sp>
      <p:sp>
        <p:nvSpPr>
          <p:cNvPr id="126" name="Google Shape;126;p19"/>
          <p:cNvSpPr txBox="1"/>
          <p:nvPr>
            <p:ph idx="1" type="subTitle"/>
          </p:nvPr>
        </p:nvSpPr>
        <p:spPr>
          <a:xfrm>
            <a:off x="457125" y="1363925"/>
            <a:ext cx="7752900" cy="31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Having an open admissions policy does not predict median earnings</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Increasing the share of Pell Grant students is associated with lower median earnings over time</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i="1" lang="en"/>
              <a:t>This should not be interpreted to mean that students from underserved backgrounds should have lower expectations placed on them, but that more support is needed to improve economic outcomes post graduation for students with higher levels of financial need</a:t>
            </a:r>
            <a:endParaRPr i="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30" name="Shape 130"/>
        <p:cNvGrpSpPr/>
        <p:nvPr/>
      </p:nvGrpSpPr>
      <p:grpSpPr>
        <a:xfrm>
          <a:off x="0" y="0"/>
          <a:ext cx="0" cy="0"/>
          <a:chOff x="0" y="0"/>
          <a:chExt cx="0" cy="0"/>
        </a:xfrm>
      </p:grpSpPr>
      <p:sp>
        <p:nvSpPr>
          <p:cNvPr id="131" name="Google Shape;131;p20"/>
          <p:cNvSpPr txBox="1"/>
          <p:nvPr>
            <p:ph type="ctrTitle"/>
          </p:nvPr>
        </p:nvSpPr>
        <p:spPr>
          <a:xfrm>
            <a:off x="697050" y="512375"/>
            <a:ext cx="7688100" cy="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80">
                <a:latin typeface="Calibri"/>
                <a:ea typeface="Calibri"/>
                <a:cs typeface="Calibri"/>
                <a:sym typeface="Calibri"/>
              </a:rPr>
              <a:t>Conclusions</a:t>
            </a:r>
            <a:endParaRPr sz="2580">
              <a:latin typeface="Calibri"/>
              <a:ea typeface="Calibri"/>
              <a:cs typeface="Calibri"/>
              <a:sym typeface="Calibri"/>
            </a:endParaRPr>
          </a:p>
        </p:txBody>
      </p:sp>
      <p:sp>
        <p:nvSpPr>
          <p:cNvPr id="132" name="Google Shape;132;p20"/>
          <p:cNvSpPr txBox="1"/>
          <p:nvPr>
            <p:ph idx="1" type="subTitle"/>
          </p:nvPr>
        </p:nvSpPr>
        <p:spPr>
          <a:xfrm>
            <a:off x="457125" y="1363925"/>
            <a:ext cx="7752900" cy="3386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Higher two-year cohort default rates are associated </a:t>
            </a:r>
            <a:r>
              <a:rPr lang="en"/>
              <a:t>with lower median earnings</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Higher one year </a:t>
            </a:r>
            <a:r>
              <a:rPr lang="en"/>
              <a:t>repayment</a:t>
            </a:r>
            <a:r>
              <a:rPr lang="en"/>
              <a:t> rates among dependent students are associated with higher earnings</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These </a:t>
            </a:r>
            <a:r>
              <a:rPr lang="en"/>
              <a:t>shorter</a:t>
            </a:r>
            <a:r>
              <a:rPr lang="en"/>
              <a:t> term indicators can be used by higher education institutions to predict median post graduation wages for students as early warning signs of worsened outcomes for students and their impact on state </a:t>
            </a:r>
            <a:r>
              <a:rPr lang="en"/>
              <a:t>accountability</a:t>
            </a:r>
            <a:r>
              <a:rPr lang="en"/>
              <a:t> measures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