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0804E7-183E-4E4A-9A7D-666605FE3520}">
  <a:tblStyle styleId="{3E0804E7-183E-4E4A-9A7D-666605FE35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c71c05a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c71c05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c71c05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0c71c05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0c71c05a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0c71c05a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faafd0ebf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faafd0ebf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0c71c05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0c71c05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faafd0ebf_0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faafd0ebf_0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faafd0ebf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faafd0ebf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faafd0ebf_0_1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faafd0ebf_0_1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faafd0ebf_0_1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faafd0ebf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faafd0ebf_0_1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faafd0ebf_0_1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faafd0ebf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faafd0ebf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faafd0ebf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faafd0ebf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faafd0ebf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faafd0ebf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c71c05a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c71c05a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faafd0ebf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faafd0ebf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faafd0ebf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faafd0ebf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faafd0ebf_0_1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faafd0ebf_0_1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0c71c05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0c71c05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c71c05a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c71c05a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374300"/>
            <a:ext cx="78249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80">
                <a:latin typeface="Calibri"/>
                <a:ea typeface="Calibri"/>
                <a:cs typeface="Calibri"/>
                <a:sym typeface="Calibri"/>
              </a:rPr>
              <a:t>Predicting Median Earnings Post Graduation at U.S. Institutions of Higher Education</a:t>
            </a:r>
            <a:endParaRPr sz="3280">
              <a:latin typeface="Calibri"/>
              <a:ea typeface="Calibri"/>
              <a:cs typeface="Calibri"/>
              <a:sym typeface="Calibri"/>
            </a:endParaRPr>
          </a:p>
        </p:txBody>
      </p:sp>
      <p:sp>
        <p:nvSpPr>
          <p:cNvPr id="87" name="Google Shape;87;p13"/>
          <p:cNvSpPr txBox="1"/>
          <p:nvPr>
            <p:ph idx="1" type="subTitle"/>
          </p:nvPr>
        </p:nvSpPr>
        <p:spPr>
          <a:xfrm>
            <a:off x="727950" y="3039000"/>
            <a:ext cx="7688100" cy="7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Capstone Project at Data Science Immersive, General Assembly</a:t>
            </a:r>
            <a:endParaRPr b="1"/>
          </a:p>
          <a:p>
            <a:pPr indent="0" lvl="0" marL="0" rtl="0" algn="l">
              <a:spcBef>
                <a:spcPts val="0"/>
              </a:spcBef>
              <a:spcAft>
                <a:spcPts val="0"/>
              </a:spcAft>
              <a:buNone/>
            </a:pPr>
            <a:r>
              <a:rPr b="1" lang="en"/>
              <a:t>Juan Vega, March 29, 2022</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4" name="Shape 144"/>
        <p:cNvGrpSpPr/>
        <p:nvPr/>
      </p:nvGrpSpPr>
      <p:grpSpPr>
        <a:xfrm>
          <a:off x="0" y="0"/>
          <a:ext cx="0" cy="0"/>
          <a:chOff x="0" y="0"/>
          <a:chExt cx="0" cy="0"/>
        </a:xfrm>
      </p:grpSpPr>
      <p:sp>
        <p:nvSpPr>
          <p:cNvPr id="145" name="Google Shape;145;p22"/>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Preliminary modeling - Features selected</a:t>
            </a:r>
            <a:endParaRPr sz="2580">
              <a:latin typeface="Calibri"/>
              <a:ea typeface="Calibri"/>
              <a:cs typeface="Calibri"/>
              <a:sym typeface="Calibri"/>
            </a:endParaRPr>
          </a:p>
        </p:txBody>
      </p:sp>
      <p:sp>
        <p:nvSpPr>
          <p:cNvPr id="146" name="Google Shape;146;p22"/>
          <p:cNvSpPr txBox="1"/>
          <p:nvPr>
            <p:ph idx="1" type="subTitle"/>
          </p:nvPr>
        </p:nvSpPr>
        <p:spPr>
          <a:xfrm>
            <a:off x="697050" y="1439000"/>
            <a:ext cx="7353600" cy="31602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t/>
            </a:r>
            <a:endParaRPr b="1" sz="1400">
              <a:solidFill>
                <a:schemeClr val="lt1"/>
              </a:solidFill>
              <a:latin typeface="Arial"/>
              <a:ea typeface="Arial"/>
              <a:cs typeface="Arial"/>
              <a:sym typeface="Arial"/>
            </a:endParaRPr>
          </a:p>
          <a:p>
            <a:pPr indent="-322580" lvl="0" marL="457200" rtl="0" algn="l">
              <a:lnSpc>
                <a:spcPct val="150000"/>
              </a:lnSpc>
              <a:spcBef>
                <a:spcPts val="0"/>
              </a:spcBef>
              <a:spcAft>
                <a:spcPts val="0"/>
              </a:spcAft>
              <a:buSzPct val="114285"/>
              <a:buChar char="●"/>
            </a:pPr>
            <a:r>
              <a:rPr lang="en" sz="1400">
                <a:solidFill>
                  <a:srgbClr val="000000"/>
                </a:solidFill>
                <a:latin typeface="Arial"/>
                <a:ea typeface="Arial"/>
                <a:cs typeface="Arial"/>
                <a:sym typeface="Arial"/>
              </a:rPr>
              <a:t>Share of students who received Pell Grants</a:t>
            </a:r>
            <a:endParaRPr sz="1400">
              <a:solidFill>
                <a:srgbClr val="000000"/>
              </a:solidFill>
              <a:latin typeface="Arial"/>
              <a:ea typeface="Arial"/>
              <a:cs typeface="Arial"/>
              <a:sym typeface="Arial"/>
            </a:endParaRPr>
          </a:p>
          <a:p>
            <a:pPr indent="-322580" lvl="0" marL="457200" rtl="0" algn="l">
              <a:lnSpc>
                <a:spcPct val="150000"/>
              </a:lnSpc>
              <a:spcBef>
                <a:spcPts val="0"/>
              </a:spcBef>
              <a:spcAft>
                <a:spcPts val="0"/>
              </a:spcAft>
              <a:buSzPct val="114285"/>
              <a:buChar char="●"/>
            </a:pPr>
            <a:r>
              <a:rPr lang="en" sz="1400">
                <a:solidFill>
                  <a:srgbClr val="000000"/>
                </a:solidFill>
                <a:latin typeface="Arial"/>
                <a:ea typeface="Arial"/>
                <a:cs typeface="Arial"/>
                <a:sym typeface="Arial"/>
              </a:rPr>
              <a:t>Share of students who received Pell Grants at public institutions</a:t>
            </a:r>
            <a:endParaRPr sz="1400">
              <a:solidFill>
                <a:srgbClr val="000000"/>
              </a:solidFill>
              <a:latin typeface="Arial"/>
              <a:ea typeface="Arial"/>
              <a:cs typeface="Arial"/>
              <a:sym typeface="Arial"/>
            </a:endParaRPr>
          </a:p>
          <a:p>
            <a:pPr indent="-322580" lvl="0" marL="457200" rtl="0" algn="l">
              <a:lnSpc>
                <a:spcPct val="150000"/>
              </a:lnSpc>
              <a:spcBef>
                <a:spcPts val="0"/>
              </a:spcBef>
              <a:spcAft>
                <a:spcPts val="0"/>
              </a:spcAft>
              <a:buSzPct val="114285"/>
              <a:buChar char="●"/>
            </a:pPr>
            <a:r>
              <a:rPr lang="en" sz="1400">
                <a:solidFill>
                  <a:srgbClr val="000000"/>
                </a:solidFill>
                <a:latin typeface="Arial"/>
                <a:ea typeface="Arial"/>
                <a:cs typeface="Arial"/>
                <a:sym typeface="Arial"/>
              </a:rPr>
              <a:t>Log of average faculty salary</a:t>
            </a:r>
            <a:endParaRPr sz="1400">
              <a:solidFill>
                <a:srgbClr val="000000"/>
              </a:solidFill>
              <a:latin typeface="Arial"/>
              <a:ea typeface="Arial"/>
              <a:cs typeface="Arial"/>
              <a:sym typeface="Arial"/>
            </a:endParaRPr>
          </a:p>
          <a:p>
            <a:pPr indent="-322580" lvl="0" marL="457200" rtl="0" algn="l">
              <a:lnSpc>
                <a:spcPct val="150000"/>
              </a:lnSpc>
              <a:spcBef>
                <a:spcPts val="0"/>
              </a:spcBef>
              <a:spcAft>
                <a:spcPts val="0"/>
              </a:spcAft>
              <a:buSzPct val="114285"/>
              <a:buChar char="●"/>
            </a:pPr>
            <a:r>
              <a:rPr lang="en" sz="1400">
                <a:solidFill>
                  <a:srgbClr val="000000"/>
                </a:solidFill>
                <a:latin typeface="Arial"/>
                <a:ea typeface="Arial"/>
                <a:cs typeface="Arial"/>
                <a:sym typeface="Arial"/>
              </a:rPr>
              <a:t>Log of average faculty salary at research intensive universities</a:t>
            </a:r>
            <a:endParaRPr sz="1400">
              <a:solidFill>
                <a:srgbClr val="000000"/>
              </a:solidFill>
              <a:latin typeface="Arial"/>
              <a:ea typeface="Arial"/>
              <a:cs typeface="Arial"/>
              <a:sym typeface="Arial"/>
            </a:endParaRPr>
          </a:p>
          <a:p>
            <a:pPr indent="-322580" lvl="0" marL="457200" rtl="0" algn="l">
              <a:lnSpc>
                <a:spcPct val="150000"/>
              </a:lnSpc>
              <a:spcBef>
                <a:spcPts val="0"/>
              </a:spcBef>
              <a:spcAft>
                <a:spcPts val="0"/>
              </a:spcAft>
              <a:buSzPct val="114285"/>
              <a:buChar char="●"/>
            </a:pPr>
            <a:r>
              <a:rPr lang="en" sz="1400">
                <a:solidFill>
                  <a:srgbClr val="000000"/>
                </a:solidFill>
                <a:latin typeface="Arial"/>
                <a:ea typeface="Arial"/>
                <a:cs typeface="Arial"/>
                <a:sym typeface="Arial"/>
              </a:rPr>
              <a:t>Indicator of private, non-profit status</a:t>
            </a:r>
            <a:endParaRPr sz="1400">
              <a:solidFill>
                <a:srgbClr val="000000"/>
              </a:solidFill>
              <a:latin typeface="Arial"/>
              <a:ea typeface="Arial"/>
              <a:cs typeface="Arial"/>
              <a:sym typeface="Arial"/>
            </a:endParaRPr>
          </a:p>
          <a:p>
            <a:pPr indent="-310832" lvl="0" marL="457200" rtl="0" algn="l">
              <a:lnSpc>
                <a:spcPct val="15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One-year repayment rate for dependent students</a:t>
            </a:r>
            <a:endParaRPr sz="1400">
              <a:solidFill>
                <a:srgbClr val="000000"/>
              </a:solidFill>
              <a:latin typeface="Arial"/>
              <a:ea typeface="Arial"/>
              <a:cs typeface="Arial"/>
              <a:sym typeface="Arial"/>
            </a:endParaRPr>
          </a:p>
          <a:p>
            <a:pPr indent="-310832" lvl="0" marL="457200" rtl="0" algn="l">
              <a:lnSpc>
                <a:spcPct val="15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One year repayment rate for dependent students at public institutions</a:t>
            </a:r>
            <a:endParaRPr sz="1400">
              <a:solidFill>
                <a:srgbClr val="000000"/>
              </a:solidFill>
              <a:latin typeface="Arial"/>
              <a:ea typeface="Arial"/>
              <a:cs typeface="Arial"/>
              <a:sym typeface="Arial"/>
            </a:endParaRPr>
          </a:p>
          <a:p>
            <a:pPr indent="-310832" lvl="0" marL="457200" rtl="0" algn="l">
              <a:lnSpc>
                <a:spcPct val="15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Percentage increase in median earnings over time</a:t>
            </a:r>
            <a:endParaRPr sz="1400">
              <a:solidFill>
                <a:srgbClr val="000000"/>
              </a:solidFill>
              <a:latin typeface="Arial"/>
              <a:ea typeface="Arial"/>
              <a:cs typeface="Arial"/>
              <a:sym typeface="Arial"/>
            </a:endParaRPr>
          </a:p>
          <a:p>
            <a:pPr indent="-310832" lvl="0" marL="457200" rtl="0" algn="l">
              <a:lnSpc>
                <a:spcPct val="150000"/>
              </a:lnSpc>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Log of two-year cohort default rate at public institutions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0" name="Shape 150"/>
        <p:cNvGrpSpPr/>
        <p:nvPr/>
      </p:nvGrpSpPr>
      <p:grpSpPr>
        <a:xfrm>
          <a:off x="0" y="0"/>
          <a:ext cx="0" cy="0"/>
          <a:chOff x="0" y="0"/>
          <a:chExt cx="0" cy="0"/>
        </a:xfrm>
      </p:grpSpPr>
      <p:sp>
        <p:nvSpPr>
          <p:cNvPr id="151" name="Google Shape;151;p23"/>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Preprocessing - Principal Component Analysis</a:t>
            </a:r>
            <a:endParaRPr sz="2580">
              <a:latin typeface="Calibri"/>
              <a:ea typeface="Calibri"/>
              <a:cs typeface="Calibri"/>
              <a:sym typeface="Calibri"/>
            </a:endParaRPr>
          </a:p>
        </p:txBody>
      </p:sp>
      <p:sp>
        <p:nvSpPr>
          <p:cNvPr id="152" name="Google Shape;152;p23"/>
          <p:cNvSpPr txBox="1"/>
          <p:nvPr>
            <p:ph idx="1" type="subTitle"/>
          </p:nvPr>
        </p:nvSpPr>
        <p:spPr>
          <a:xfrm>
            <a:off x="116750" y="1332275"/>
            <a:ext cx="3349500" cy="3332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400"/>
              <a:t>Over 95% percent of the variance in the data was explained by the first 5 principal components.</a:t>
            </a:r>
            <a:endParaRPr sz="1400"/>
          </a:p>
          <a:p>
            <a:pPr indent="0" lvl="0" marL="0" rtl="0" algn="l">
              <a:lnSpc>
                <a:spcPct val="90000"/>
              </a:lnSpc>
              <a:spcBef>
                <a:spcPts val="0"/>
              </a:spcBef>
              <a:spcAft>
                <a:spcPts val="0"/>
              </a:spcAft>
              <a:buNone/>
            </a:pPr>
            <a:r>
              <a:t/>
            </a:r>
            <a:endParaRPr sz="1400"/>
          </a:p>
          <a:p>
            <a:pPr indent="0" lvl="0" marL="0" rtl="0" algn="l">
              <a:lnSpc>
                <a:spcPct val="90000"/>
              </a:lnSpc>
              <a:spcBef>
                <a:spcPts val="0"/>
              </a:spcBef>
              <a:spcAft>
                <a:spcPts val="0"/>
              </a:spcAft>
              <a:buNone/>
            </a:pPr>
            <a:r>
              <a:rPr lang="en" sz="1400"/>
              <a:t>Over 40% of the variance in the data was explained by the first principal component</a:t>
            </a:r>
            <a:endParaRPr sz="1400"/>
          </a:p>
          <a:p>
            <a:pPr indent="0" lvl="0" marL="0" rtl="0" algn="l">
              <a:lnSpc>
                <a:spcPct val="90000"/>
              </a:lnSpc>
              <a:spcBef>
                <a:spcPts val="0"/>
              </a:spcBef>
              <a:spcAft>
                <a:spcPts val="0"/>
              </a:spcAft>
              <a:buNone/>
            </a:pPr>
            <a:r>
              <a:t/>
            </a:r>
            <a:endParaRPr sz="1700"/>
          </a:p>
          <a:p>
            <a:pPr indent="0" lvl="0" marL="0" rtl="0" algn="l">
              <a:lnSpc>
                <a:spcPct val="90000"/>
              </a:lnSpc>
              <a:spcBef>
                <a:spcPts val="0"/>
              </a:spcBef>
              <a:spcAft>
                <a:spcPts val="0"/>
              </a:spcAft>
              <a:buNone/>
            </a:pPr>
            <a:r>
              <a:rPr lang="en" sz="1400"/>
              <a:t>The first principal </a:t>
            </a:r>
            <a:r>
              <a:rPr lang="en" sz="1400"/>
              <a:t>component reflects:</a:t>
            </a:r>
            <a:endParaRPr sz="1400"/>
          </a:p>
          <a:p>
            <a:pPr indent="-317500" lvl="0" marL="457200" rtl="0" algn="l">
              <a:lnSpc>
                <a:spcPct val="90000"/>
              </a:lnSpc>
              <a:spcBef>
                <a:spcPts val="0"/>
              </a:spcBef>
              <a:spcAft>
                <a:spcPts val="0"/>
              </a:spcAft>
              <a:buSzPts val="1400"/>
              <a:buChar char="●"/>
            </a:pPr>
            <a:r>
              <a:rPr lang="en" sz="1400"/>
              <a:t>Higher shares of Pell students</a:t>
            </a:r>
            <a:endParaRPr sz="1400"/>
          </a:p>
          <a:p>
            <a:pPr indent="-317500" lvl="0" marL="457200" rtl="0" algn="l">
              <a:lnSpc>
                <a:spcPct val="90000"/>
              </a:lnSpc>
              <a:spcBef>
                <a:spcPts val="0"/>
              </a:spcBef>
              <a:spcAft>
                <a:spcPts val="0"/>
              </a:spcAft>
              <a:buSzPts val="1400"/>
              <a:buChar char="●"/>
            </a:pPr>
            <a:r>
              <a:rPr lang="en" sz="1400"/>
              <a:t>Higher log average faculty salaries</a:t>
            </a:r>
            <a:endParaRPr sz="1400"/>
          </a:p>
          <a:p>
            <a:pPr indent="-323850" lvl="0" marL="457200" rtl="0" algn="l">
              <a:lnSpc>
                <a:spcPct val="90000"/>
              </a:lnSpc>
              <a:spcBef>
                <a:spcPts val="0"/>
              </a:spcBef>
              <a:spcAft>
                <a:spcPts val="0"/>
              </a:spcAft>
              <a:buSzPts val="1500"/>
              <a:buChar char="●"/>
            </a:pPr>
            <a:r>
              <a:rPr lang="en" sz="1500"/>
              <a:t>Lower repayment rates</a:t>
            </a:r>
            <a:endParaRPr sz="1500"/>
          </a:p>
          <a:p>
            <a:pPr indent="-323850" lvl="0" marL="457200" rtl="0" algn="l">
              <a:lnSpc>
                <a:spcPct val="90000"/>
              </a:lnSpc>
              <a:spcBef>
                <a:spcPts val="0"/>
              </a:spcBef>
              <a:spcAft>
                <a:spcPts val="0"/>
              </a:spcAft>
              <a:buSzPts val="1500"/>
              <a:buChar char="●"/>
            </a:pPr>
            <a:r>
              <a:rPr lang="en" sz="1500"/>
              <a:t>Higher median earnings growth</a:t>
            </a:r>
            <a:endParaRPr sz="1500"/>
          </a:p>
          <a:p>
            <a:pPr indent="-323850" lvl="0" marL="457200" rtl="0" algn="l">
              <a:lnSpc>
                <a:spcPct val="90000"/>
              </a:lnSpc>
              <a:spcBef>
                <a:spcPts val="0"/>
              </a:spcBef>
              <a:spcAft>
                <a:spcPts val="0"/>
              </a:spcAft>
              <a:buSzPts val="1500"/>
              <a:buChar char="●"/>
            </a:pPr>
            <a:r>
              <a:rPr lang="en" sz="1500"/>
              <a:t>Higher log two year cohort default rates</a:t>
            </a:r>
            <a:endParaRPr sz="1500"/>
          </a:p>
          <a:p>
            <a:pPr indent="0" lvl="0" marL="0" rtl="0" algn="l">
              <a:lnSpc>
                <a:spcPct val="90000"/>
              </a:lnSpc>
              <a:spcBef>
                <a:spcPts val="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3801825" y="1332275"/>
            <a:ext cx="4849349" cy="3232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 name="Shape 157"/>
        <p:cNvGrpSpPr/>
        <p:nvPr/>
      </p:nvGrpSpPr>
      <p:grpSpPr>
        <a:xfrm>
          <a:off x="0" y="0"/>
          <a:ext cx="0" cy="0"/>
          <a:chOff x="0" y="0"/>
          <a:chExt cx="0" cy="0"/>
        </a:xfrm>
      </p:grpSpPr>
      <p:sp>
        <p:nvSpPr>
          <p:cNvPr id="158" name="Google Shape;158;p24"/>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Modeling - Predictions</a:t>
            </a:r>
            <a:endParaRPr sz="2580">
              <a:latin typeface="Calibri"/>
              <a:ea typeface="Calibri"/>
              <a:cs typeface="Calibri"/>
              <a:sym typeface="Calibri"/>
            </a:endParaRPr>
          </a:p>
        </p:txBody>
      </p:sp>
      <p:sp>
        <p:nvSpPr>
          <p:cNvPr id="159" name="Google Shape;159;p24"/>
          <p:cNvSpPr txBox="1"/>
          <p:nvPr>
            <p:ph idx="1" type="subTitle"/>
          </p:nvPr>
        </p:nvSpPr>
        <p:spPr>
          <a:xfrm>
            <a:off x="259300" y="1448725"/>
            <a:ext cx="26304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predicted and actual logged median earnings are visualized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used to predict the log of median earnings explains around 70% of the variation in median earnings.</a:t>
            </a:r>
            <a:endParaRPr/>
          </a:p>
        </p:txBody>
      </p:sp>
      <p:pic>
        <p:nvPicPr>
          <p:cNvPr id="160" name="Google Shape;160;p24"/>
          <p:cNvPicPr preferRelativeResize="0"/>
          <p:nvPr/>
        </p:nvPicPr>
        <p:blipFill>
          <a:blip r:embed="rId3">
            <a:alphaModFix/>
          </a:blip>
          <a:stretch>
            <a:fillRect/>
          </a:stretch>
        </p:blipFill>
        <p:spPr>
          <a:xfrm>
            <a:off x="3066425" y="1150775"/>
            <a:ext cx="5948475" cy="32159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4" name="Shape 164"/>
        <p:cNvGrpSpPr/>
        <p:nvPr/>
      </p:nvGrpSpPr>
      <p:grpSpPr>
        <a:xfrm>
          <a:off x="0" y="0"/>
          <a:ext cx="0" cy="0"/>
          <a:chOff x="0" y="0"/>
          <a:chExt cx="0" cy="0"/>
        </a:xfrm>
      </p:grpSpPr>
      <p:sp>
        <p:nvSpPr>
          <p:cNvPr id="165" name="Google Shape;165;p25"/>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Modeling - Feature importance</a:t>
            </a:r>
            <a:endParaRPr sz="2580">
              <a:latin typeface="Calibri"/>
              <a:ea typeface="Calibri"/>
              <a:cs typeface="Calibri"/>
              <a:sym typeface="Calibri"/>
            </a:endParaRPr>
          </a:p>
        </p:txBody>
      </p:sp>
      <p:sp>
        <p:nvSpPr>
          <p:cNvPr id="166" name="Google Shape;166;p25"/>
          <p:cNvSpPr txBox="1"/>
          <p:nvPr>
            <p:ph idx="1" type="subTitle"/>
          </p:nvPr>
        </p:nvSpPr>
        <p:spPr>
          <a:xfrm>
            <a:off x="259300" y="1448725"/>
            <a:ext cx="26304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Based on the Gradient Boosting model, the share of Pell Grant students is the most important feature in the model, while the least important feature is the log of average faculty salary at research intensive institutions</a:t>
            </a:r>
            <a:endParaRPr/>
          </a:p>
        </p:txBody>
      </p:sp>
      <p:pic>
        <p:nvPicPr>
          <p:cNvPr id="167" name="Google Shape;167;p25"/>
          <p:cNvPicPr preferRelativeResize="0"/>
          <p:nvPr/>
        </p:nvPicPr>
        <p:blipFill>
          <a:blip r:embed="rId3">
            <a:alphaModFix/>
          </a:blip>
          <a:stretch>
            <a:fillRect/>
          </a:stretch>
        </p:blipFill>
        <p:spPr>
          <a:xfrm>
            <a:off x="3032375" y="1529975"/>
            <a:ext cx="5949500" cy="27043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1" name="Shape 171"/>
        <p:cNvGrpSpPr/>
        <p:nvPr/>
      </p:nvGrpSpPr>
      <p:grpSpPr>
        <a:xfrm>
          <a:off x="0" y="0"/>
          <a:ext cx="0" cy="0"/>
          <a:chOff x="0" y="0"/>
          <a:chExt cx="0" cy="0"/>
        </a:xfrm>
      </p:grpSpPr>
      <p:sp>
        <p:nvSpPr>
          <p:cNvPr id="172" name="Google Shape;172;p26"/>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Modeling</a:t>
            </a:r>
            <a:endParaRPr sz="2580">
              <a:latin typeface="Calibri"/>
              <a:ea typeface="Calibri"/>
              <a:cs typeface="Calibri"/>
              <a:sym typeface="Calibri"/>
            </a:endParaRPr>
          </a:p>
        </p:txBody>
      </p:sp>
      <p:graphicFrame>
        <p:nvGraphicFramePr>
          <p:cNvPr id="173" name="Google Shape;173;p26"/>
          <p:cNvGraphicFramePr/>
          <p:nvPr/>
        </p:nvGraphicFramePr>
        <p:xfrm>
          <a:off x="510250" y="1594025"/>
          <a:ext cx="3000000" cy="3000000"/>
        </p:xfrm>
        <a:graphic>
          <a:graphicData uri="http://schemas.openxmlformats.org/drawingml/2006/table">
            <a:tbl>
              <a:tblPr>
                <a:noFill/>
                <a:tableStyleId>{3E0804E7-183E-4E4A-9A7D-666605FE3520}</a:tableStyleId>
              </a:tblPr>
              <a:tblGrid>
                <a:gridCol w="2770925"/>
                <a:gridCol w="2087725"/>
                <a:gridCol w="3299125"/>
              </a:tblGrid>
              <a:tr h="473450">
                <a:tc>
                  <a:txBody>
                    <a:bodyPr/>
                    <a:lstStyle/>
                    <a:p>
                      <a:pPr indent="0" lvl="0" marL="0" rtl="0" algn="l">
                        <a:spcBef>
                          <a:spcPts val="0"/>
                        </a:spcBef>
                        <a:spcAft>
                          <a:spcPts val="0"/>
                        </a:spcAft>
                        <a:buNone/>
                      </a:pPr>
                      <a:r>
                        <a:rPr b="1" lang="en">
                          <a:solidFill>
                            <a:schemeClr val="lt1"/>
                          </a:solidFill>
                        </a:rPr>
                        <a:t>Model</a:t>
                      </a:r>
                      <a:endParaRPr b="1">
                        <a:solidFill>
                          <a:schemeClr val="lt1"/>
                        </a:solidFill>
                      </a:endParaRPr>
                    </a:p>
                  </a:txBody>
                  <a:tcPr marT="91425" marB="91425" marR="91425" marL="91425">
                    <a:solidFill>
                      <a:srgbClr val="0B5394"/>
                    </a:solidFill>
                  </a:tcPr>
                </a:tc>
                <a:tc>
                  <a:txBody>
                    <a:bodyPr/>
                    <a:lstStyle/>
                    <a:p>
                      <a:pPr indent="0" lvl="0" marL="0" rtl="0" algn="l">
                        <a:spcBef>
                          <a:spcPts val="0"/>
                        </a:spcBef>
                        <a:spcAft>
                          <a:spcPts val="0"/>
                        </a:spcAft>
                        <a:buNone/>
                      </a:pPr>
                      <a:r>
                        <a:rPr b="1" lang="en">
                          <a:solidFill>
                            <a:schemeClr val="lt1"/>
                          </a:solidFill>
                        </a:rPr>
                        <a:t>Mean R-squared</a:t>
                      </a:r>
                      <a:endParaRPr b="1">
                        <a:solidFill>
                          <a:schemeClr val="lt1"/>
                        </a:solidFill>
                      </a:endParaRPr>
                    </a:p>
                  </a:txBody>
                  <a:tcPr marT="91425" marB="91425" marR="91425" marL="91425">
                    <a:solidFill>
                      <a:srgbClr val="0B5394"/>
                    </a:solidFill>
                  </a:tcPr>
                </a:tc>
                <a:tc>
                  <a:txBody>
                    <a:bodyPr/>
                    <a:lstStyle/>
                    <a:p>
                      <a:pPr indent="0" lvl="0" marL="0" rtl="0" algn="l">
                        <a:spcBef>
                          <a:spcPts val="0"/>
                        </a:spcBef>
                        <a:spcAft>
                          <a:spcPts val="0"/>
                        </a:spcAft>
                        <a:buNone/>
                      </a:pPr>
                      <a:r>
                        <a:rPr b="1" lang="en">
                          <a:solidFill>
                            <a:schemeClr val="lt1"/>
                          </a:solidFill>
                        </a:rPr>
                        <a:t>R-squared +/- 2 standard deviations</a:t>
                      </a:r>
                      <a:endParaRPr b="1">
                        <a:solidFill>
                          <a:schemeClr val="lt1"/>
                        </a:solidFill>
                      </a:endParaRPr>
                    </a:p>
                  </a:txBody>
                  <a:tcPr marT="91425" marB="91425" marR="91425" marL="91425">
                    <a:solidFill>
                      <a:srgbClr val="0B5394"/>
                    </a:solidFill>
                  </a:tcPr>
                </a:tc>
              </a:tr>
              <a:tr h="396200">
                <a:tc>
                  <a:txBody>
                    <a:bodyPr/>
                    <a:lstStyle/>
                    <a:p>
                      <a:pPr indent="0" lvl="0" marL="0" rtl="0" algn="l">
                        <a:spcBef>
                          <a:spcPts val="0"/>
                        </a:spcBef>
                        <a:spcAft>
                          <a:spcPts val="0"/>
                        </a:spcAft>
                        <a:buNone/>
                      </a:pPr>
                      <a:r>
                        <a:rPr lang="en"/>
                        <a:t>Ordinary least squares</a:t>
                      </a:r>
                      <a:endParaRPr/>
                    </a:p>
                  </a:txBody>
                  <a:tcPr marT="91425" marB="91425" marR="91425" marL="91425"/>
                </a:tc>
                <a:tc>
                  <a:txBody>
                    <a:bodyPr/>
                    <a:lstStyle/>
                    <a:p>
                      <a:pPr indent="0" lvl="0" marL="0" rtl="0" algn="l">
                        <a:spcBef>
                          <a:spcPts val="0"/>
                        </a:spcBef>
                        <a:spcAft>
                          <a:spcPts val="0"/>
                        </a:spcAft>
                        <a:buNone/>
                      </a:pPr>
                      <a:r>
                        <a:rPr lang="en"/>
                        <a:t>0.6844</a:t>
                      </a:r>
                      <a:endParaRPr/>
                    </a:p>
                  </a:txBody>
                  <a:tcPr marT="91425" marB="91425" marR="91425" marL="91425"/>
                </a:tc>
                <a:tc>
                  <a:txBody>
                    <a:bodyPr/>
                    <a:lstStyle/>
                    <a:p>
                      <a:pPr indent="0" lvl="0" marL="0" rtl="0" algn="l">
                        <a:spcBef>
                          <a:spcPts val="0"/>
                        </a:spcBef>
                        <a:spcAft>
                          <a:spcPts val="0"/>
                        </a:spcAft>
                        <a:buNone/>
                      </a:pPr>
                      <a:r>
                        <a:rPr lang="en"/>
                        <a:t>±0.007</a:t>
                      </a:r>
                      <a:endParaRPr/>
                    </a:p>
                  </a:txBody>
                  <a:tcPr marT="91425" marB="91425" marR="91425" marL="91425"/>
                </a:tc>
              </a:tr>
              <a:tr h="396200">
                <a:tc>
                  <a:txBody>
                    <a:bodyPr/>
                    <a:lstStyle/>
                    <a:p>
                      <a:pPr indent="0" lvl="0" marL="0" rtl="0" algn="l">
                        <a:spcBef>
                          <a:spcPts val="0"/>
                        </a:spcBef>
                        <a:spcAft>
                          <a:spcPts val="0"/>
                        </a:spcAft>
                        <a:buNone/>
                      </a:pPr>
                      <a:r>
                        <a:rPr lang="en"/>
                        <a:t>Lasso</a:t>
                      </a:r>
                      <a:endParaRPr/>
                    </a:p>
                  </a:txBody>
                  <a:tcPr marT="91425" marB="91425" marR="91425" marL="91425"/>
                </a:tc>
                <a:tc>
                  <a:txBody>
                    <a:bodyPr/>
                    <a:lstStyle/>
                    <a:p>
                      <a:pPr indent="0" lvl="0" marL="0" rtl="0" algn="l">
                        <a:spcBef>
                          <a:spcPts val="0"/>
                        </a:spcBef>
                        <a:spcAft>
                          <a:spcPts val="0"/>
                        </a:spcAft>
                        <a:buNone/>
                      </a:pPr>
                      <a:r>
                        <a:rPr lang="en"/>
                        <a:t>0.6811</a:t>
                      </a:r>
                      <a:endParaRPr/>
                    </a:p>
                  </a:txBody>
                  <a:tcPr marT="91425" marB="91425" marR="91425" marL="91425"/>
                </a:tc>
                <a:tc>
                  <a:txBody>
                    <a:bodyPr/>
                    <a:lstStyle/>
                    <a:p>
                      <a:pPr indent="0" lvl="0" marL="0" rtl="0" algn="l">
                        <a:spcBef>
                          <a:spcPts val="0"/>
                        </a:spcBef>
                        <a:spcAft>
                          <a:spcPts val="0"/>
                        </a:spcAft>
                        <a:buNone/>
                      </a:pPr>
                      <a:r>
                        <a:rPr lang="en"/>
                        <a:t>±0.0076</a:t>
                      </a:r>
                      <a:endParaRPr/>
                    </a:p>
                  </a:txBody>
                  <a:tcPr marT="91425" marB="91425" marR="91425" marL="91425"/>
                </a:tc>
              </a:tr>
              <a:tr h="396200">
                <a:tc>
                  <a:txBody>
                    <a:bodyPr/>
                    <a:lstStyle/>
                    <a:p>
                      <a:pPr indent="0" lvl="0" marL="0" rtl="0" algn="l">
                        <a:spcBef>
                          <a:spcPts val="0"/>
                        </a:spcBef>
                        <a:spcAft>
                          <a:spcPts val="0"/>
                        </a:spcAft>
                        <a:buNone/>
                      </a:pPr>
                      <a:r>
                        <a:rPr lang="en"/>
                        <a:t>Ridge</a:t>
                      </a:r>
                      <a:endParaRPr/>
                    </a:p>
                  </a:txBody>
                  <a:tcPr marT="91425" marB="91425" marR="91425" marL="91425"/>
                </a:tc>
                <a:tc>
                  <a:txBody>
                    <a:bodyPr/>
                    <a:lstStyle/>
                    <a:p>
                      <a:pPr indent="0" lvl="0" marL="0" rtl="0" algn="l">
                        <a:spcBef>
                          <a:spcPts val="0"/>
                        </a:spcBef>
                        <a:spcAft>
                          <a:spcPts val="0"/>
                        </a:spcAft>
                        <a:buNone/>
                      </a:pPr>
                      <a:r>
                        <a:rPr lang="en"/>
                        <a:t>0.6845	</a:t>
                      </a:r>
                      <a:endParaRPr/>
                    </a:p>
                  </a:txBody>
                  <a:tcPr marT="91425" marB="91425" marR="91425" marL="91425"/>
                </a:tc>
                <a:tc>
                  <a:txBody>
                    <a:bodyPr/>
                    <a:lstStyle/>
                    <a:p>
                      <a:pPr indent="0" lvl="0" marL="0" rtl="0" algn="l">
                        <a:spcBef>
                          <a:spcPts val="0"/>
                        </a:spcBef>
                        <a:spcAft>
                          <a:spcPts val="0"/>
                        </a:spcAft>
                        <a:buNone/>
                      </a:pPr>
                      <a:r>
                        <a:rPr lang="en"/>
                        <a:t>±0.007</a:t>
                      </a:r>
                      <a:endParaRPr/>
                    </a:p>
                  </a:txBody>
                  <a:tcPr marT="91425" marB="91425" marR="91425" marL="91425"/>
                </a:tc>
              </a:tr>
              <a:tr h="396200">
                <a:tc>
                  <a:txBody>
                    <a:bodyPr/>
                    <a:lstStyle/>
                    <a:p>
                      <a:pPr indent="0" lvl="0" marL="0" rtl="0" algn="l">
                        <a:spcBef>
                          <a:spcPts val="0"/>
                        </a:spcBef>
                        <a:spcAft>
                          <a:spcPts val="0"/>
                        </a:spcAft>
                        <a:buNone/>
                      </a:pPr>
                      <a:r>
                        <a:rPr lang="en"/>
                        <a:t>Random forest regressor</a:t>
                      </a:r>
                      <a:endParaRPr/>
                    </a:p>
                  </a:txBody>
                  <a:tcPr marT="91425" marB="91425" marR="91425" marL="91425"/>
                </a:tc>
                <a:tc>
                  <a:txBody>
                    <a:bodyPr/>
                    <a:lstStyle/>
                    <a:p>
                      <a:pPr indent="0" lvl="0" marL="0" rtl="0" algn="l">
                        <a:spcBef>
                          <a:spcPts val="0"/>
                        </a:spcBef>
                        <a:spcAft>
                          <a:spcPts val="0"/>
                        </a:spcAft>
                        <a:buNone/>
                      </a:pPr>
                      <a:r>
                        <a:rPr lang="en"/>
                        <a:t>0.6801</a:t>
                      </a:r>
                      <a:endParaRPr/>
                    </a:p>
                  </a:txBody>
                  <a:tcPr marT="91425" marB="91425" marR="91425" marL="91425"/>
                </a:tc>
                <a:tc>
                  <a:txBody>
                    <a:bodyPr/>
                    <a:lstStyle/>
                    <a:p>
                      <a:pPr indent="0" lvl="0" marL="0" rtl="0" algn="l">
                        <a:spcBef>
                          <a:spcPts val="0"/>
                        </a:spcBef>
                        <a:spcAft>
                          <a:spcPts val="0"/>
                        </a:spcAft>
                        <a:buNone/>
                      </a:pPr>
                      <a:r>
                        <a:rPr lang="en"/>
                        <a:t>±0.0063</a:t>
                      </a:r>
                      <a:endParaRPr/>
                    </a:p>
                  </a:txBody>
                  <a:tcPr marT="91425" marB="91425" marR="91425" marL="91425"/>
                </a:tc>
              </a:tr>
              <a:tr h="396200">
                <a:tc>
                  <a:txBody>
                    <a:bodyPr/>
                    <a:lstStyle/>
                    <a:p>
                      <a:pPr indent="0" lvl="0" marL="0" rtl="0" algn="l">
                        <a:spcBef>
                          <a:spcPts val="0"/>
                        </a:spcBef>
                        <a:spcAft>
                          <a:spcPts val="0"/>
                        </a:spcAft>
                        <a:buNone/>
                      </a:pPr>
                      <a:r>
                        <a:rPr lang="en"/>
                        <a:t>Extra-trees regressor</a:t>
                      </a:r>
                      <a:endParaRPr/>
                    </a:p>
                  </a:txBody>
                  <a:tcPr marT="91425" marB="91425" marR="91425" marL="91425"/>
                </a:tc>
                <a:tc>
                  <a:txBody>
                    <a:bodyPr/>
                    <a:lstStyle/>
                    <a:p>
                      <a:pPr indent="0" lvl="0" marL="0" rtl="0" algn="l">
                        <a:spcBef>
                          <a:spcPts val="0"/>
                        </a:spcBef>
                        <a:spcAft>
                          <a:spcPts val="0"/>
                        </a:spcAft>
                        <a:buNone/>
                      </a:pPr>
                      <a:r>
                        <a:rPr lang="en"/>
                        <a:t>0.6829</a:t>
                      </a:r>
                      <a:endParaRPr/>
                    </a:p>
                  </a:txBody>
                  <a:tcPr marT="91425" marB="91425" marR="91425" marL="91425"/>
                </a:tc>
                <a:tc>
                  <a:txBody>
                    <a:bodyPr/>
                    <a:lstStyle/>
                    <a:p>
                      <a:pPr indent="0" lvl="0" marL="0" rtl="0" algn="l">
                        <a:spcBef>
                          <a:spcPts val="0"/>
                        </a:spcBef>
                        <a:spcAft>
                          <a:spcPts val="0"/>
                        </a:spcAft>
                        <a:buNone/>
                      </a:pPr>
                      <a:r>
                        <a:rPr lang="en"/>
                        <a:t>±0.0069</a:t>
                      </a:r>
                      <a:endParaRPr/>
                    </a:p>
                  </a:txBody>
                  <a:tcPr marT="91425" marB="91425" marR="91425" marL="91425"/>
                </a:tc>
              </a:tr>
              <a:tr h="396200">
                <a:tc>
                  <a:txBody>
                    <a:bodyPr/>
                    <a:lstStyle/>
                    <a:p>
                      <a:pPr indent="0" lvl="0" marL="0" rtl="0" algn="l">
                        <a:spcBef>
                          <a:spcPts val="0"/>
                        </a:spcBef>
                        <a:spcAft>
                          <a:spcPts val="0"/>
                        </a:spcAft>
                        <a:buNone/>
                      </a:pPr>
                      <a:r>
                        <a:rPr b="1" lang="en"/>
                        <a:t>Gradient </a:t>
                      </a:r>
                      <a:r>
                        <a:rPr b="1" lang="en"/>
                        <a:t>Boosted</a:t>
                      </a:r>
                      <a:r>
                        <a:rPr b="1" lang="en"/>
                        <a:t> regressor</a:t>
                      </a:r>
                      <a:endParaRPr b="1"/>
                    </a:p>
                  </a:txBody>
                  <a:tcPr marT="91425" marB="91425" marR="91425" marL="91425"/>
                </a:tc>
                <a:tc>
                  <a:txBody>
                    <a:bodyPr/>
                    <a:lstStyle/>
                    <a:p>
                      <a:pPr indent="0" lvl="0" marL="0" rtl="0" algn="l">
                        <a:spcBef>
                          <a:spcPts val="0"/>
                        </a:spcBef>
                        <a:spcAft>
                          <a:spcPts val="0"/>
                        </a:spcAft>
                        <a:buNone/>
                      </a:pPr>
                      <a:r>
                        <a:rPr b="1" lang="en"/>
                        <a:t>0.6938</a:t>
                      </a:r>
                      <a:endParaRPr b="1"/>
                    </a:p>
                  </a:txBody>
                  <a:tcPr marT="91425" marB="91425" marR="91425" marL="91425"/>
                </a:tc>
                <a:tc>
                  <a:txBody>
                    <a:bodyPr/>
                    <a:lstStyle/>
                    <a:p>
                      <a:pPr indent="0" lvl="0" marL="0" rtl="0" algn="l">
                        <a:spcBef>
                          <a:spcPts val="0"/>
                        </a:spcBef>
                        <a:spcAft>
                          <a:spcPts val="0"/>
                        </a:spcAft>
                        <a:buNone/>
                      </a:pPr>
                      <a:r>
                        <a:rPr b="1" lang="en"/>
                        <a:t>±0.0064</a:t>
                      </a:r>
                      <a:endParaRPr b="1"/>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7" name="Shape 177"/>
        <p:cNvGrpSpPr/>
        <p:nvPr/>
      </p:nvGrpSpPr>
      <p:grpSpPr>
        <a:xfrm>
          <a:off x="0" y="0"/>
          <a:ext cx="0" cy="0"/>
          <a:chOff x="0" y="0"/>
          <a:chExt cx="0" cy="0"/>
        </a:xfrm>
      </p:grpSpPr>
      <p:sp>
        <p:nvSpPr>
          <p:cNvPr id="178" name="Google Shape;178;p27"/>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Results</a:t>
            </a:r>
            <a:endParaRPr sz="2580">
              <a:latin typeface="Calibri"/>
              <a:ea typeface="Calibri"/>
              <a:cs typeface="Calibri"/>
              <a:sym typeface="Calibri"/>
            </a:endParaRPr>
          </a:p>
        </p:txBody>
      </p:sp>
      <p:sp>
        <p:nvSpPr>
          <p:cNvPr id="179" name="Google Shape;179;p27"/>
          <p:cNvSpPr txBox="1"/>
          <p:nvPr>
            <p:ph idx="1" type="subTitle"/>
          </p:nvPr>
        </p:nvSpPr>
        <p:spPr>
          <a:xfrm>
            <a:off x="457125" y="1363925"/>
            <a:ext cx="7752900" cy="32451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All </a:t>
            </a:r>
            <a:r>
              <a:rPr lang="en" sz="2000"/>
              <a:t>features</a:t>
            </a:r>
            <a:r>
              <a:rPr lang="en" sz="2000"/>
              <a:t> </a:t>
            </a:r>
            <a:r>
              <a:rPr lang="en" sz="2000"/>
              <a:t>have</a:t>
            </a:r>
            <a:r>
              <a:rPr lang="en" sz="2000"/>
              <a:t> a statistically significant relationship with the log of median earnings at a 1% significance level</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coefficients of the log-linear relationships are transformed to linear-linear relationships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The coefficients of the log-log relationships are interpreted as the effect of one percentage increase in the independent </a:t>
            </a:r>
            <a:r>
              <a:rPr lang="en" sz="2000"/>
              <a:t>variable</a:t>
            </a:r>
            <a:r>
              <a:rPr lang="en" sz="2000"/>
              <a:t> on the median earnings</a:t>
            </a:r>
            <a:endParaRPr sz="2000"/>
          </a:p>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3" name="Shape 183"/>
        <p:cNvGrpSpPr/>
        <p:nvPr/>
      </p:nvGrpSpPr>
      <p:grpSpPr>
        <a:xfrm>
          <a:off x="0" y="0"/>
          <a:ext cx="0" cy="0"/>
          <a:chOff x="0" y="0"/>
          <a:chExt cx="0" cy="0"/>
        </a:xfrm>
      </p:grpSpPr>
      <p:sp>
        <p:nvSpPr>
          <p:cNvPr id="184" name="Google Shape;184;p28"/>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Results</a:t>
            </a:r>
            <a:endParaRPr sz="2580">
              <a:latin typeface="Calibri"/>
              <a:ea typeface="Calibri"/>
              <a:cs typeface="Calibri"/>
              <a:sym typeface="Calibri"/>
            </a:endParaRPr>
          </a:p>
        </p:txBody>
      </p:sp>
      <p:sp>
        <p:nvSpPr>
          <p:cNvPr id="185" name="Google Shape;185;p28"/>
          <p:cNvSpPr txBox="1"/>
          <p:nvPr>
            <p:ph idx="1" type="subTitle"/>
          </p:nvPr>
        </p:nvSpPr>
        <p:spPr>
          <a:xfrm>
            <a:off x="457125" y="1363925"/>
            <a:ext cx="7752900" cy="3245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t/>
            </a:r>
            <a:endParaRPr/>
          </a:p>
        </p:txBody>
      </p:sp>
      <p:graphicFrame>
        <p:nvGraphicFramePr>
          <p:cNvPr id="186" name="Google Shape;186;p28"/>
          <p:cNvGraphicFramePr/>
          <p:nvPr/>
        </p:nvGraphicFramePr>
        <p:xfrm>
          <a:off x="525275" y="1550088"/>
          <a:ext cx="3000000" cy="3000000"/>
        </p:xfrm>
        <a:graphic>
          <a:graphicData uri="http://schemas.openxmlformats.org/drawingml/2006/table">
            <a:tbl>
              <a:tblPr>
                <a:noFill/>
                <a:tableStyleId>{3E0804E7-183E-4E4A-9A7D-666605FE3520}</a:tableStyleId>
              </a:tblPr>
              <a:tblGrid>
                <a:gridCol w="5908125"/>
                <a:gridCol w="1428975"/>
              </a:tblGrid>
              <a:tr h="396200">
                <a:tc>
                  <a:txBody>
                    <a:bodyPr/>
                    <a:lstStyle/>
                    <a:p>
                      <a:pPr indent="0" lvl="0" marL="0" rtl="0" algn="ctr">
                        <a:spcBef>
                          <a:spcPts val="0"/>
                        </a:spcBef>
                        <a:spcAft>
                          <a:spcPts val="0"/>
                        </a:spcAft>
                        <a:buNone/>
                      </a:pPr>
                      <a:r>
                        <a:rPr b="1" lang="en">
                          <a:solidFill>
                            <a:schemeClr val="lt1"/>
                          </a:solidFill>
                        </a:rPr>
                        <a:t>Feature</a:t>
                      </a:r>
                      <a:endParaRPr b="1">
                        <a:solidFill>
                          <a:schemeClr val="lt1"/>
                        </a:solidFill>
                      </a:endParaRPr>
                    </a:p>
                  </a:txBody>
                  <a:tcPr marT="91425" marB="91425" marR="91425" marL="91425">
                    <a:solidFill>
                      <a:srgbClr val="0B5394"/>
                    </a:solidFill>
                  </a:tcPr>
                </a:tc>
                <a:tc>
                  <a:txBody>
                    <a:bodyPr/>
                    <a:lstStyle/>
                    <a:p>
                      <a:pPr indent="0" lvl="0" marL="0" rtl="0" algn="ctr">
                        <a:spcBef>
                          <a:spcPts val="0"/>
                        </a:spcBef>
                        <a:spcAft>
                          <a:spcPts val="0"/>
                        </a:spcAft>
                        <a:buNone/>
                      </a:pPr>
                      <a:r>
                        <a:rPr b="1" lang="en">
                          <a:solidFill>
                            <a:schemeClr val="lt1"/>
                          </a:solidFill>
                        </a:rPr>
                        <a:t>Effect</a:t>
                      </a:r>
                      <a:endParaRPr b="1">
                        <a:solidFill>
                          <a:schemeClr val="lt1"/>
                        </a:solidFill>
                      </a:endParaRPr>
                    </a:p>
                  </a:txBody>
                  <a:tcPr marT="91425" marB="91425" marR="91425" marL="91425">
                    <a:solidFill>
                      <a:srgbClr val="0B5394"/>
                    </a:solidFill>
                  </a:tcPr>
                </a:tc>
              </a:tr>
              <a:tr h="396200">
                <a:tc>
                  <a:txBody>
                    <a:bodyPr/>
                    <a:lstStyle/>
                    <a:p>
                      <a:pPr indent="0" lvl="0" marL="0" rtl="0" algn="l">
                        <a:spcBef>
                          <a:spcPts val="0"/>
                        </a:spcBef>
                        <a:spcAft>
                          <a:spcPts val="0"/>
                        </a:spcAft>
                        <a:buNone/>
                      </a:pPr>
                      <a:r>
                        <a:rPr lang="en"/>
                        <a:t>Share of students who received Pell Grants</a:t>
                      </a:r>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r>
              <a:tr h="396200">
                <a:tc>
                  <a:txBody>
                    <a:bodyPr/>
                    <a:lstStyle/>
                    <a:p>
                      <a:pPr indent="0" lvl="0" marL="0" rtl="0" algn="l">
                        <a:spcBef>
                          <a:spcPts val="0"/>
                        </a:spcBef>
                        <a:spcAft>
                          <a:spcPts val="0"/>
                        </a:spcAft>
                        <a:buNone/>
                      </a:pPr>
                      <a:r>
                        <a:rPr lang="en"/>
                        <a:t>Share of students who received Pell Grants at public institutions</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396200">
                <a:tc>
                  <a:txBody>
                    <a:bodyPr/>
                    <a:lstStyle/>
                    <a:p>
                      <a:pPr indent="0" lvl="0" marL="0" rtl="0" algn="l">
                        <a:spcBef>
                          <a:spcPts val="0"/>
                        </a:spcBef>
                        <a:spcAft>
                          <a:spcPts val="0"/>
                        </a:spcAft>
                        <a:buNone/>
                      </a:pPr>
                      <a:r>
                        <a:rPr lang="en"/>
                        <a:t>Log of average faculty salary</a:t>
                      </a:r>
                      <a:endParaRPr/>
                    </a:p>
                  </a:txBody>
                  <a:tcPr marT="91425" marB="91425" marR="91425" marL="91425"/>
                </a:tc>
                <a:tc>
                  <a:txBody>
                    <a:bodyPr/>
                    <a:lstStyle/>
                    <a:p>
                      <a:pPr indent="0" lvl="0" marL="0" rtl="0" algn="l">
                        <a:spcBef>
                          <a:spcPts val="0"/>
                        </a:spcBef>
                        <a:spcAft>
                          <a:spcPts val="0"/>
                        </a:spcAft>
                        <a:buNone/>
                      </a:pPr>
                      <a:r>
                        <a:rPr lang="en"/>
                        <a:t>7.4%</a:t>
                      </a:r>
                      <a:endParaRPr/>
                    </a:p>
                  </a:txBody>
                  <a:tcPr marT="91425" marB="91425" marR="91425" marL="91425"/>
                </a:tc>
              </a:tr>
              <a:tr h="396200">
                <a:tc>
                  <a:txBody>
                    <a:bodyPr/>
                    <a:lstStyle/>
                    <a:p>
                      <a:pPr indent="0" lvl="0" marL="0" rtl="0" algn="l">
                        <a:spcBef>
                          <a:spcPts val="0"/>
                        </a:spcBef>
                        <a:spcAft>
                          <a:spcPts val="0"/>
                        </a:spcAft>
                        <a:buNone/>
                      </a:pPr>
                      <a:r>
                        <a:rPr lang="en"/>
                        <a:t>Log of average faculty salary at research intensive universities</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96200">
                <a:tc>
                  <a:txBody>
                    <a:bodyPr/>
                    <a:lstStyle/>
                    <a:p>
                      <a:pPr indent="0" lvl="0" marL="0" rtl="0" algn="l">
                        <a:spcBef>
                          <a:spcPts val="0"/>
                        </a:spcBef>
                        <a:spcAft>
                          <a:spcPts val="0"/>
                        </a:spcAft>
                        <a:buNone/>
                      </a:pPr>
                      <a:r>
                        <a:rPr lang="en"/>
                        <a:t>Indicator of private, non-profit status</a:t>
                      </a:r>
                      <a:endParaRPr/>
                    </a:p>
                  </a:txBody>
                  <a:tcPr marT="91425" marB="91425" marR="91425" marL="91425"/>
                </a:tc>
                <a:tc>
                  <a:txBody>
                    <a:bodyPr/>
                    <a:lstStyle/>
                    <a:p>
                      <a:pPr indent="0" lvl="0" marL="0" rtl="0" algn="l">
                        <a:spcBef>
                          <a:spcPts val="0"/>
                        </a:spcBef>
                        <a:spcAft>
                          <a:spcPts val="0"/>
                        </a:spcAft>
                        <a:buNone/>
                      </a:pPr>
                      <a:r>
                        <a:rPr lang="en"/>
                        <a:t>-3.5%</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0" name="Shape 190"/>
        <p:cNvGrpSpPr/>
        <p:nvPr/>
      </p:nvGrpSpPr>
      <p:grpSpPr>
        <a:xfrm>
          <a:off x="0" y="0"/>
          <a:ext cx="0" cy="0"/>
          <a:chOff x="0" y="0"/>
          <a:chExt cx="0" cy="0"/>
        </a:xfrm>
      </p:grpSpPr>
      <p:sp>
        <p:nvSpPr>
          <p:cNvPr id="191" name="Google Shape;191;p29"/>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Results</a:t>
            </a:r>
            <a:endParaRPr sz="2580">
              <a:latin typeface="Calibri"/>
              <a:ea typeface="Calibri"/>
              <a:cs typeface="Calibri"/>
              <a:sym typeface="Calibri"/>
            </a:endParaRPr>
          </a:p>
        </p:txBody>
      </p:sp>
      <p:sp>
        <p:nvSpPr>
          <p:cNvPr id="192" name="Google Shape;192;p29"/>
          <p:cNvSpPr txBox="1"/>
          <p:nvPr>
            <p:ph idx="1" type="subTitle"/>
          </p:nvPr>
        </p:nvSpPr>
        <p:spPr>
          <a:xfrm>
            <a:off x="457125" y="1363925"/>
            <a:ext cx="77529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93" name="Google Shape;193;p29"/>
          <p:cNvGraphicFramePr/>
          <p:nvPr/>
        </p:nvGraphicFramePr>
        <p:xfrm>
          <a:off x="1038125" y="1597263"/>
          <a:ext cx="3000000" cy="3000000"/>
        </p:xfrm>
        <a:graphic>
          <a:graphicData uri="http://schemas.openxmlformats.org/drawingml/2006/table">
            <a:tbl>
              <a:tblPr>
                <a:noFill/>
                <a:tableStyleId>{3E0804E7-183E-4E4A-9A7D-666605FE3520}</a:tableStyleId>
              </a:tblPr>
              <a:tblGrid>
                <a:gridCol w="5818050"/>
                <a:gridCol w="1407225"/>
              </a:tblGrid>
              <a:tr h="530250">
                <a:tc>
                  <a:txBody>
                    <a:bodyPr/>
                    <a:lstStyle/>
                    <a:p>
                      <a:pPr indent="0" lvl="0" marL="0" rtl="0" algn="ctr">
                        <a:spcBef>
                          <a:spcPts val="0"/>
                        </a:spcBef>
                        <a:spcAft>
                          <a:spcPts val="0"/>
                        </a:spcAft>
                        <a:buNone/>
                      </a:pPr>
                      <a:r>
                        <a:rPr b="1" lang="en">
                          <a:solidFill>
                            <a:srgbClr val="FFFFFF"/>
                          </a:solidFill>
                        </a:rPr>
                        <a:t>Feature</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B5394"/>
                    </a:solidFill>
                  </a:tcPr>
                </a:tc>
                <a:tc>
                  <a:txBody>
                    <a:bodyPr/>
                    <a:lstStyle/>
                    <a:p>
                      <a:pPr indent="0" lvl="0" marL="0" rtl="0" algn="ctr">
                        <a:spcBef>
                          <a:spcPts val="0"/>
                        </a:spcBef>
                        <a:spcAft>
                          <a:spcPts val="0"/>
                        </a:spcAft>
                        <a:buNone/>
                      </a:pPr>
                      <a:r>
                        <a:rPr b="1" lang="en">
                          <a:solidFill>
                            <a:srgbClr val="FFFFFF"/>
                          </a:solidFill>
                        </a:rPr>
                        <a:t>Effect</a:t>
                      </a:r>
                      <a:endParaRPr b="1">
                        <a:solidFill>
                          <a:srgbClr val="FFFFFF"/>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0B5394"/>
                    </a:solidFill>
                  </a:tcPr>
                </a:tc>
              </a:tr>
              <a:tr h="530250">
                <a:tc>
                  <a:txBody>
                    <a:bodyPr/>
                    <a:lstStyle/>
                    <a:p>
                      <a:pPr indent="0" lvl="0" marL="0" rtl="0" algn="l">
                        <a:spcBef>
                          <a:spcPts val="0"/>
                        </a:spcBef>
                        <a:spcAft>
                          <a:spcPts val="0"/>
                        </a:spcAft>
                        <a:buNone/>
                      </a:pPr>
                      <a:r>
                        <a:rPr lang="en"/>
                        <a:t>One-year repayment rate for dependent students</a:t>
                      </a:r>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
                        <a:t>4.9%</a:t>
                      </a:r>
                      <a:endParaRPr/>
                    </a:p>
                  </a:txBody>
                  <a:tcPr marT="91425" marB="91425" marR="91425" marL="91425">
                    <a:lnT cap="flat" cmpd="sng" w="9525">
                      <a:solidFill>
                        <a:schemeClr val="lt1"/>
                      </a:solidFill>
                      <a:prstDash val="solid"/>
                      <a:round/>
                      <a:headEnd len="sm" w="sm" type="none"/>
                      <a:tailEnd len="sm" w="sm" type="none"/>
                    </a:lnT>
                  </a:tcPr>
                </a:tc>
              </a:tr>
              <a:tr h="530250">
                <a:tc>
                  <a:txBody>
                    <a:bodyPr/>
                    <a:lstStyle/>
                    <a:p>
                      <a:pPr indent="0" lvl="0" marL="0" rtl="0" algn="l">
                        <a:spcBef>
                          <a:spcPts val="0"/>
                        </a:spcBef>
                        <a:spcAft>
                          <a:spcPts val="0"/>
                        </a:spcAft>
                        <a:buNone/>
                      </a:pPr>
                      <a:r>
                        <a:rPr lang="en"/>
                        <a:t>One year repayment rate for dependent students at public institutions</a:t>
                      </a:r>
                      <a:endParaRPr/>
                    </a:p>
                  </a:txBody>
                  <a:tcPr marT="91425" marB="91425" marR="91425" marL="91425"/>
                </a:tc>
                <a:tc>
                  <a:txBody>
                    <a:bodyPr/>
                    <a:lstStyle/>
                    <a:p>
                      <a:pPr indent="0" lvl="0" marL="0" rtl="0" algn="l">
                        <a:spcBef>
                          <a:spcPts val="0"/>
                        </a:spcBef>
                        <a:spcAft>
                          <a:spcPts val="0"/>
                        </a:spcAft>
                        <a:buNone/>
                      </a:pPr>
                      <a:r>
                        <a:rPr lang="en"/>
                        <a:t>-5.5%</a:t>
                      </a:r>
                      <a:endParaRPr/>
                    </a:p>
                  </a:txBody>
                  <a:tcPr marT="91425" marB="91425" marR="91425" marL="91425"/>
                </a:tc>
              </a:tr>
              <a:tr h="530250">
                <a:tc>
                  <a:txBody>
                    <a:bodyPr/>
                    <a:lstStyle/>
                    <a:p>
                      <a:pPr indent="0" lvl="0" marL="0" rtl="0" algn="l">
                        <a:spcBef>
                          <a:spcPts val="0"/>
                        </a:spcBef>
                        <a:spcAft>
                          <a:spcPts val="0"/>
                        </a:spcAft>
                        <a:buNone/>
                      </a:pPr>
                      <a:r>
                        <a:rPr lang="en"/>
                        <a:t>Percentage increase in median earnings over time</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611825">
                <a:tc>
                  <a:txBody>
                    <a:bodyPr/>
                    <a:lstStyle/>
                    <a:p>
                      <a:pPr indent="0" lvl="0" marL="0" rtl="0" algn="l">
                        <a:spcBef>
                          <a:spcPts val="0"/>
                        </a:spcBef>
                        <a:spcAft>
                          <a:spcPts val="0"/>
                        </a:spcAft>
                        <a:buNone/>
                      </a:pPr>
                      <a:r>
                        <a:rPr lang="en"/>
                        <a:t>Log of two-year cohort default rate at public institutions</a:t>
                      </a:r>
                      <a:endParaRPr/>
                    </a:p>
                  </a:txBody>
                  <a:tcPr marT="91425" marB="91425" marR="91425" marL="91425"/>
                </a:tc>
                <a:tc>
                  <a:txBody>
                    <a:bodyPr/>
                    <a:lstStyle/>
                    <a:p>
                      <a:pPr indent="0" lvl="0" marL="0" rtl="0" algn="l">
                        <a:spcBef>
                          <a:spcPts val="0"/>
                        </a:spcBef>
                        <a:spcAft>
                          <a:spcPts val="0"/>
                        </a:spcAft>
                        <a:buNone/>
                      </a:pPr>
                      <a:r>
                        <a:rPr lang="en"/>
                        <a:t>-5.4%</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7" name="Shape 197"/>
        <p:cNvGrpSpPr/>
        <p:nvPr/>
      </p:nvGrpSpPr>
      <p:grpSpPr>
        <a:xfrm>
          <a:off x="0" y="0"/>
          <a:ext cx="0" cy="0"/>
          <a:chOff x="0" y="0"/>
          <a:chExt cx="0" cy="0"/>
        </a:xfrm>
      </p:grpSpPr>
      <p:sp>
        <p:nvSpPr>
          <p:cNvPr id="198" name="Google Shape;198;p30"/>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Conclusions</a:t>
            </a:r>
            <a:endParaRPr sz="2580">
              <a:latin typeface="Calibri"/>
              <a:ea typeface="Calibri"/>
              <a:cs typeface="Calibri"/>
              <a:sym typeface="Calibri"/>
            </a:endParaRPr>
          </a:p>
        </p:txBody>
      </p:sp>
      <p:sp>
        <p:nvSpPr>
          <p:cNvPr id="199" name="Google Shape;199;p30"/>
          <p:cNvSpPr txBox="1"/>
          <p:nvPr>
            <p:ph idx="1" type="subTitle"/>
          </p:nvPr>
        </p:nvSpPr>
        <p:spPr>
          <a:xfrm>
            <a:off x="457125" y="1363925"/>
            <a:ext cx="77529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Having an open admissions policy does not predict median earnings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Increasing the share of Pell Grant students is associated with median earnings over time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i="1" lang="en"/>
              <a:t>This should not be interpreted to mean that students from underserved backgrounds should have lower expectations placed on them, but that more support is needed to improve economic outcomes post graduation for students with higher levels of financial need</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3" name="Shape 203"/>
        <p:cNvGrpSpPr/>
        <p:nvPr/>
      </p:nvGrpSpPr>
      <p:grpSpPr>
        <a:xfrm>
          <a:off x="0" y="0"/>
          <a:ext cx="0" cy="0"/>
          <a:chOff x="0" y="0"/>
          <a:chExt cx="0" cy="0"/>
        </a:xfrm>
      </p:grpSpPr>
      <p:sp>
        <p:nvSpPr>
          <p:cNvPr id="204" name="Google Shape;204;p31"/>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Conclusions</a:t>
            </a:r>
            <a:endParaRPr sz="2580">
              <a:latin typeface="Calibri"/>
              <a:ea typeface="Calibri"/>
              <a:cs typeface="Calibri"/>
              <a:sym typeface="Calibri"/>
            </a:endParaRPr>
          </a:p>
        </p:txBody>
      </p:sp>
      <p:sp>
        <p:nvSpPr>
          <p:cNvPr id="205" name="Google Shape;205;p31"/>
          <p:cNvSpPr txBox="1"/>
          <p:nvPr>
            <p:ph idx="1" type="subTitle"/>
          </p:nvPr>
        </p:nvSpPr>
        <p:spPr>
          <a:xfrm>
            <a:off x="457125" y="1363925"/>
            <a:ext cx="7752900" cy="338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Higher two-year cohort default rates are associated with lower median earnings over time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Higher one year </a:t>
            </a:r>
            <a:r>
              <a:rPr lang="en"/>
              <a:t>repayment</a:t>
            </a:r>
            <a:r>
              <a:rPr lang="en"/>
              <a:t> rates among dependent students are associated with higher earnings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These </a:t>
            </a:r>
            <a:r>
              <a:rPr lang="en"/>
              <a:t>shorter</a:t>
            </a:r>
            <a:r>
              <a:rPr lang="en"/>
              <a:t> term indicators can be used by higher education institutions to predict median post graduation wages for students as early warning signs of worsened outcomes for students and their impact on state </a:t>
            </a:r>
            <a:r>
              <a:rPr lang="en"/>
              <a:t>accountability</a:t>
            </a:r>
            <a:r>
              <a:rPr lang="en"/>
              <a:t> measures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An interactive Flask app can be used to evaluate the effect of policy changes on the median earnings metrics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Calibri"/>
                <a:ea typeface="Calibri"/>
                <a:cs typeface="Calibri"/>
                <a:sym typeface="Calibri"/>
              </a:rPr>
              <a:t>Problem Statement</a:t>
            </a:r>
            <a:endParaRPr sz="2880">
              <a:latin typeface="Calibri"/>
              <a:ea typeface="Calibri"/>
              <a:cs typeface="Calibri"/>
              <a:sym typeface="Calibri"/>
            </a:endParaRPr>
          </a:p>
        </p:txBody>
      </p:sp>
      <p:sp>
        <p:nvSpPr>
          <p:cNvPr id="93" name="Google Shape;93;p14"/>
          <p:cNvSpPr txBox="1"/>
          <p:nvPr>
            <p:ph idx="1" type="subTitle"/>
          </p:nvPr>
        </p:nvSpPr>
        <p:spPr>
          <a:xfrm>
            <a:off x="729625" y="1445450"/>
            <a:ext cx="7883100" cy="3473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Millions of Americans enroll in higher education institutions annually in the prospect of increasing their life-time earnings.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State education agencies in states such as Florida and Kansas use accountability key performance indicators to allocate funding resources to higher education institutions based on outcomes such as graduates’ post-secondary wages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This analysis will predict median annual wages six years post graduation  and consider how changing institutional policies aimed at increasing access to higher education affects student median annual wages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9" name="Shape 209"/>
        <p:cNvGrpSpPr/>
        <p:nvPr/>
      </p:nvGrpSpPr>
      <p:grpSpPr>
        <a:xfrm>
          <a:off x="0" y="0"/>
          <a:ext cx="0" cy="0"/>
          <a:chOff x="0" y="0"/>
          <a:chExt cx="0" cy="0"/>
        </a:xfrm>
      </p:grpSpPr>
      <p:sp>
        <p:nvSpPr>
          <p:cNvPr id="210" name="Google Shape;210;p32"/>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Next steps</a:t>
            </a:r>
            <a:endParaRPr sz="2580">
              <a:latin typeface="Calibri"/>
              <a:ea typeface="Calibri"/>
              <a:cs typeface="Calibri"/>
              <a:sym typeface="Calibri"/>
            </a:endParaRPr>
          </a:p>
        </p:txBody>
      </p:sp>
      <p:sp>
        <p:nvSpPr>
          <p:cNvPr id="211" name="Google Shape;211;p32"/>
          <p:cNvSpPr txBox="1"/>
          <p:nvPr>
            <p:ph idx="1" type="subTitle"/>
          </p:nvPr>
        </p:nvSpPr>
        <p:spPr>
          <a:xfrm>
            <a:off x="457125" y="1363925"/>
            <a:ext cx="7752900" cy="33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Complete Flask app development</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Explore neural network as a potential model to improve model performance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Consult with higher education subject matter experts about additional potential data sources and modeling methods to improve this analysis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Disseminate these findings and analysis through Medium and other venues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7" name="Shape 97"/>
        <p:cNvGrpSpPr/>
        <p:nvPr/>
      </p:nvGrpSpPr>
      <p:grpSpPr>
        <a:xfrm>
          <a:off x="0" y="0"/>
          <a:ext cx="0" cy="0"/>
          <a:chOff x="0" y="0"/>
          <a:chExt cx="0" cy="0"/>
        </a:xfrm>
      </p:grpSpPr>
      <p:sp>
        <p:nvSpPr>
          <p:cNvPr id="98" name="Google Shape;98;p15"/>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Calibri"/>
                <a:ea typeface="Calibri"/>
                <a:cs typeface="Calibri"/>
                <a:sym typeface="Calibri"/>
              </a:rPr>
              <a:t>Data and Methodology</a:t>
            </a:r>
            <a:endParaRPr sz="2880">
              <a:latin typeface="Calibri"/>
              <a:ea typeface="Calibri"/>
              <a:cs typeface="Calibri"/>
              <a:sym typeface="Calibri"/>
            </a:endParaRPr>
          </a:p>
        </p:txBody>
      </p:sp>
      <p:sp>
        <p:nvSpPr>
          <p:cNvPr id="99" name="Google Shape;99;p15"/>
          <p:cNvSpPr txBox="1"/>
          <p:nvPr>
            <p:ph idx="1" type="subTitle"/>
          </p:nvPr>
        </p:nvSpPr>
        <p:spPr>
          <a:xfrm>
            <a:off x="729625" y="1445450"/>
            <a:ext cx="7688100" cy="3298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Data is sourced from the U.S. Department of Education’s College Scorecard for academic year 2008-2009 and student earnings measured in 2014-2015</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 data represents over 1,600 U.S. higher education institutions that award a Bachelor’s or Graduate degree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Exploratory data analysis, multiple linear regression, and additional prediction methods were used to evaluate the institutional and student characteristics that were most predictive of post graduation wages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 predictive method that minimized the error and explained most of the variability in the median earnings outcome was </a:t>
            </a:r>
            <a:r>
              <a:rPr lang="en"/>
              <a:t>chosen</a:t>
            </a:r>
            <a:r>
              <a:rPr lang="en"/>
              <a:t> for this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6"/>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Exploratory Data Analysis - median earnings post grad</a:t>
            </a:r>
            <a:endParaRPr sz="2580">
              <a:latin typeface="Calibri"/>
              <a:ea typeface="Calibri"/>
              <a:cs typeface="Calibri"/>
              <a:sym typeface="Calibri"/>
            </a:endParaRPr>
          </a:p>
        </p:txBody>
      </p:sp>
      <p:sp>
        <p:nvSpPr>
          <p:cNvPr id="105" name="Google Shape;105;p16"/>
          <p:cNvSpPr txBox="1"/>
          <p:nvPr>
            <p:ph idx="1" type="subTitle"/>
          </p:nvPr>
        </p:nvSpPr>
        <p:spPr>
          <a:xfrm>
            <a:off x="244700" y="1362875"/>
            <a:ext cx="21714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 log transformation of the median earnings six years post graduation feature follows a closer to normal distribution and is used as the target in this analysis</a:t>
            </a:r>
            <a:endParaRPr/>
          </a:p>
        </p:txBody>
      </p:sp>
      <p:pic>
        <p:nvPicPr>
          <p:cNvPr id="106" name="Google Shape;106;p16"/>
          <p:cNvPicPr preferRelativeResize="0"/>
          <p:nvPr/>
        </p:nvPicPr>
        <p:blipFill>
          <a:blip r:embed="rId3">
            <a:alphaModFix/>
          </a:blip>
          <a:stretch>
            <a:fillRect/>
          </a:stretch>
        </p:blipFill>
        <p:spPr>
          <a:xfrm>
            <a:off x="2534500" y="1503663"/>
            <a:ext cx="6408500" cy="21361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0" name="Shape 110"/>
        <p:cNvGrpSpPr/>
        <p:nvPr/>
      </p:nvGrpSpPr>
      <p:grpSpPr>
        <a:xfrm>
          <a:off x="0" y="0"/>
          <a:ext cx="0" cy="0"/>
          <a:chOff x="0" y="0"/>
          <a:chExt cx="0" cy="0"/>
        </a:xfrm>
      </p:grpSpPr>
      <p:sp>
        <p:nvSpPr>
          <p:cNvPr id="111" name="Google Shape;111;p17"/>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Exploratory Data Analysis - One year debt repayment</a:t>
            </a:r>
            <a:endParaRPr sz="2580">
              <a:latin typeface="Calibri"/>
              <a:ea typeface="Calibri"/>
              <a:cs typeface="Calibri"/>
              <a:sym typeface="Calibri"/>
            </a:endParaRPr>
          </a:p>
        </p:txBody>
      </p:sp>
      <p:sp>
        <p:nvSpPr>
          <p:cNvPr id="112" name="Google Shape;112;p17"/>
          <p:cNvSpPr txBox="1"/>
          <p:nvPr>
            <p:ph idx="1" type="subTitle"/>
          </p:nvPr>
        </p:nvSpPr>
        <p:spPr>
          <a:xfrm>
            <a:off x="259300" y="1547625"/>
            <a:ext cx="2171400" cy="31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 higher share of financially dependent students who are making progress in paying their educational debt one year post graduation is associated with higher logged median earnings</a:t>
            </a:r>
            <a:endParaRPr/>
          </a:p>
        </p:txBody>
      </p:sp>
      <p:pic>
        <p:nvPicPr>
          <p:cNvPr id="113" name="Google Shape;113;p17"/>
          <p:cNvPicPr preferRelativeResize="0"/>
          <p:nvPr/>
        </p:nvPicPr>
        <p:blipFill>
          <a:blip r:embed="rId3">
            <a:alphaModFix/>
          </a:blip>
          <a:stretch>
            <a:fillRect/>
          </a:stretch>
        </p:blipFill>
        <p:spPr>
          <a:xfrm>
            <a:off x="2565275" y="1332400"/>
            <a:ext cx="6362751" cy="344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7" name="Shape 117"/>
        <p:cNvGrpSpPr/>
        <p:nvPr/>
      </p:nvGrpSpPr>
      <p:grpSpPr>
        <a:xfrm>
          <a:off x="0" y="0"/>
          <a:ext cx="0" cy="0"/>
          <a:chOff x="0" y="0"/>
          <a:chExt cx="0" cy="0"/>
        </a:xfrm>
      </p:grpSpPr>
      <p:sp>
        <p:nvSpPr>
          <p:cNvPr id="118" name="Google Shape;118;p18"/>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One year debt repayment</a:t>
            </a:r>
            <a:endParaRPr sz="2580">
              <a:latin typeface="Calibri"/>
              <a:ea typeface="Calibri"/>
              <a:cs typeface="Calibri"/>
              <a:sym typeface="Calibri"/>
            </a:endParaRPr>
          </a:p>
        </p:txBody>
      </p:sp>
      <p:sp>
        <p:nvSpPr>
          <p:cNvPr id="119" name="Google Shape;119;p18"/>
          <p:cNvSpPr txBox="1"/>
          <p:nvPr>
            <p:ph idx="1" type="subTitle"/>
          </p:nvPr>
        </p:nvSpPr>
        <p:spPr>
          <a:xfrm>
            <a:off x="259300" y="1448725"/>
            <a:ext cx="2171400" cy="312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There is a positive relationship between a percentage increase in the average family income and the log of median earnings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 higher share of students who have received a Pell Grant is associated with lower median earnings and family incomes</a:t>
            </a:r>
            <a:endParaRPr/>
          </a:p>
        </p:txBody>
      </p:sp>
      <p:pic>
        <p:nvPicPr>
          <p:cNvPr id="120" name="Google Shape;120;p18"/>
          <p:cNvPicPr preferRelativeResize="0"/>
          <p:nvPr/>
        </p:nvPicPr>
        <p:blipFill>
          <a:blip r:embed="rId3">
            <a:alphaModFix/>
          </a:blip>
          <a:stretch>
            <a:fillRect/>
          </a:stretch>
        </p:blipFill>
        <p:spPr>
          <a:xfrm>
            <a:off x="2734350" y="1230350"/>
            <a:ext cx="6257251" cy="329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4" name="Shape 124"/>
        <p:cNvGrpSpPr/>
        <p:nvPr/>
      </p:nvGrpSpPr>
      <p:grpSpPr>
        <a:xfrm>
          <a:off x="0" y="0"/>
          <a:ext cx="0" cy="0"/>
          <a:chOff x="0" y="0"/>
          <a:chExt cx="0" cy="0"/>
        </a:xfrm>
      </p:grpSpPr>
      <p:sp>
        <p:nvSpPr>
          <p:cNvPr id="125" name="Google Shape;125;p19"/>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Average faculty monthly salary</a:t>
            </a:r>
            <a:endParaRPr sz="2580">
              <a:latin typeface="Calibri"/>
              <a:ea typeface="Calibri"/>
              <a:cs typeface="Calibri"/>
              <a:sym typeface="Calibri"/>
            </a:endParaRPr>
          </a:p>
        </p:txBody>
      </p:sp>
      <p:sp>
        <p:nvSpPr>
          <p:cNvPr id="126" name="Google Shape;126;p19"/>
          <p:cNvSpPr txBox="1"/>
          <p:nvPr>
            <p:ph idx="1" type="subTitle"/>
          </p:nvPr>
        </p:nvSpPr>
        <p:spPr>
          <a:xfrm>
            <a:off x="259300" y="1448725"/>
            <a:ext cx="2171400" cy="312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 average, there is a positive relationship between a higher logged average faculty salary and logged median earnings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Institutions with more resources may have </a:t>
            </a:r>
            <a:r>
              <a:rPr lang="en"/>
              <a:t>additional</a:t>
            </a:r>
            <a:r>
              <a:rPr lang="en"/>
              <a:t> supports available to match students to higher-paying jobs</a:t>
            </a:r>
            <a:endParaRPr/>
          </a:p>
        </p:txBody>
      </p:sp>
      <p:pic>
        <p:nvPicPr>
          <p:cNvPr id="127" name="Google Shape;127;p19"/>
          <p:cNvPicPr preferRelativeResize="0"/>
          <p:nvPr/>
        </p:nvPicPr>
        <p:blipFill>
          <a:blip r:embed="rId3">
            <a:alphaModFix/>
          </a:blip>
          <a:stretch>
            <a:fillRect/>
          </a:stretch>
        </p:blipFill>
        <p:spPr>
          <a:xfrm>
            <a:off x="2597225" y="1408100"/>
            <a:ext cx="6408499" cy="3204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1" name="Shape 131"/>
        <p:cNvGrpSpPr/>
        <p:nvPr/>
      </p:nvGrpSpPr>
      <p:grpSpPr>
        <a:xfrm>
          <a:off x="0" y="0"/>
          <a:ext cx="0" cy="0"/>
          <a:chOff x="0" y="0"/>
          <a:chExt cx="0" cy="0"/>
        </a:xfrm>
      </p:grpSpPr>
      <p:sp>
        <p:nvSpPr>
          <p:cNvPr id="132" name="Google Shape;132;p20"/>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Missing data imputation</a:t>
            </a:r>
            <a:endParaRPr sz="2580">
              <a:latin typeface="Calibri"/>
              <a:ea typeface="Calibri"/>
              <a:cs typeface="Calibri"/>
              <a:sym typeface="Calibri"/>
            </a:endParaRPr>
          </a:p>
        </p:txBody>
      </p:sp>
      <p:sp>
        <p:nvSpPr>
          <p:cNvPr id="133" name="Google Shape;133;p20"/>
          <p:cNvSpPr txBox="1"/>
          <p:nvPr>
            <p:ph idx="1" type="subTitle"/>
          </p:nvPr>
        </p:nvSpPr>
        <p:spPr>
          <a:xfrm>
            <a:off x="1056600" y="1453600"/>
            <a:ext cx="7290600" cy="31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Missing data imputation methods were used to impute missing values using the following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34" name="Google Shape;134;p20"/>
          <p:cNvGraphicFramePr/>
          <p:nvPr/>
        </p:nvGraphicFramePr>
        <p:xfrm>
          <a:off x="986525" y="2485500"/>
          <a:ext cx="3000000" cy="3000000"/>
        </p:xfrm>
        <a:graphic>
          <a:graphicData uri="http://schemas.openxmlformats.org/drawingml/2006/table">
            <a:tbl>
              <a:tblPr>
                <a:noFill/>
                <a:tableStyleId>{3E0804E7-183E-4E4A-9A7D-666605FE3520}</a:tableStyleId>
              </a:tblPr>
              <a:tblGrid>
                <a:gridCol w="2413000"/>
                <a:gridCol w="2413000"/>
                <a:gridCol w="2413000"/>
              </a:tblGrid>
              <a:tr h="381000">
                <a:tc>
                  <a:txBody>
                    <a:bodyPr/>
                    <a:lstStyle/>
                    <a:p>
                      <a:pPr indent="0" lvl="0" marL="0" rtl="0" algn="l">
                        <a:spcBef>
                          <a:spcPts val="0"/>
                        </a:spcBef>
                        <a:spcAft>
                          <a:spcPts val="0"/>
                        </a:spcAft>
                        <a:buNone/>
                      </a:pPr>
                      <a:r>
                        <a:rPr b="1" lang="en">
                          <a:solidFill>
                            <a:schemeClr val="lt1"/>
                          </a:solidFill>
                        </a:rPr>
                        <a:t>Method</a:t>
                      </a:r>
                      <a:endParaRPr b="1">
                        <a:solidFill>
                          <a:schemeClr val="lt1"/>
                        </a:solidFill>
                      </a:endParaRPr>
                    </a:p>
                  </a:txBody>
                  <a:tcPr marT="91425" marB="91425" marR="91425" marL="91425">
                    <a:solidFill>
                      <a:srgbClr val="0B5394"/>
                    </a:solidFill>
                  </a:tcPr>
                </a:tc>
                <a:tc>
                  <a:txBody>
                    <a:bodyPr/>
                    <a:lstStyle/>
                    <a:p>
                      <a:pPr indent="0" lvl="0" marL="0" rtl="0" algn="l">
                        <a:spcBef>
                          <a:spcPts val="0"/>
                        </a:spcBef>
                        <a:spcAft>
                          <a:spcPts val="0"/>
                        </a:spcAft>
                        <a:buNone/>
                      </a:pPr>
                      <a:r>
                        <a:rPr b="1" lang="en">
                          <a:solidFill>
                            <a:schemeClr val="lt1"/>
                          </a:solidFill>
                        </a:rPr>
                        <a:t>Mean R-squared</a:t>
                      </a:r>
                      <a:endParaRPr b="1">
                        <a:solidFill>
                          <a:schemeClr val="lt1"/>
                        </a:solidFill>
                      </a:endParaRPr>
                    </a:p>
                  </a:txBody>
                  <a:tcPr marT="91425" marB="91425" marR="91425" marL="91425">
                    <a:solidFill>
                      <a:srgbClr val="0B5394"/>
                    </a:solidFill>
                  </a:tcPr>
                </a:tc>
                <a:tc>
                  <a:txBody>
                    <a:bodyPr/>
                    <a:lstStyle/>
                    <a:p>
                      <a:pPr indent="0" lvl="0" marL="0" rtl="0" algn="l">
                        <a:spcBef>
                          <a:spcPts val="0"/>
                        </a:spcBef>
                        <a:spcAft>
                          <a:spcPts val="0"/>
                        </a:spcAft>
                        <a:buNone/>
                      </a:pPr>
                      <a:r>
                        <a:rPr b="1" lang="en">
                          <a:solidFill>
                            <a:schemeClr val="lt1"/>
                          </a:solidFill>
                        </a:rPr>
                        <a:t>R-squared standard dev.</a:t>
                      </a:r>
                      <a:endParaRPr b="1">
                        <a:solidFill>
                          <a:schemeClr val="lt1"/>
                        </a:solidFill>
                      </a:endParaRPr>
                    </a:p>
                  </a:txBody>
                  <a:tcPr marT="91425" marB="91425" marR="91425" marL="91425">
                    <a:solidFill>
                      <a:srgbClr val="0B5394"/>
                    </a:solidFill>
                  </a:tcPr>
                </a:tc>
              </a:tr>
              <a:tr h="381000">
                <a:tc>
                  <a:txBody>
                    <a:bodyPr/>
                    <a:lstStyle/>
                    <a:p>
                      <a:pPr indent="0" lvl="0" marL="0" rtl="0" algn="l">
                        <a:spcBef>
                          <a:spcPts val="0"/>
                        </a:spcBef>
                        <a:spcAft>
                          <a:spcPts val="0"/>
                        </a:spcAft>
                        <a:buNone/>
                      </a:pPr>
                      <a:r>
                        <a:rPr b="1" lang="en"/>
                        <a:t>Simple median imputer</a:t>
                      </a:r>
                      <a:endParaRPr b="1"/>
                    </a:p>
                  </a:txBody>
                  <a:tcPr marT="91425" marB="91425" marR="91425" marL="91425"/>
                </a:tc>
                <a:tc>
                  <a:txBody>
                    <a:bodyPr/>
                    <a:lstStyle/>
                    <a:p>
                      <a:pPr indent="0" lvl="0" marL="0" rtl="0" algn="l">
                        <a:spcBef>
                          <a:spcPts val="0"/>
                        </a:spcBef>
                        <a:spcAft>
                          <a:spcPts val="0"/>
                        </a:spcAft>
                        <a:buNone/>
                      </a:pPr>
                      <a:r>
                        <a:rPr b="1" lang="en"/>
                        <a:t>0.6864</a:t>
                      </a:r>
                      <a:endParaRPr b="1"/>
                    </a:p>
                  </a:txBody>
                  <a:tcPr marT="91425" marB="91425" marR="91425" marL="91425"/>
                </a:tc>
                <a:tc>
                  <a:txBody>
                    <a:bodyPr/>
                    <a:lstStyle/>
                    <a:p>
                      <a:pPr indent="0" lvl="0" marL="0" rtl="0" algn="l">
                        <a:spcBef>
                          <a:spcPts val="0"/>
                        </a:spcBef>
                        <a:spcAft>
                          <a:spcPts val="0"/>
                        </a:spcAft>
                        <a:buNone/>
                      </a:pPr>
                      <a:r>
                        <a:rPr b="1" lang="en"/>
                        <a:t>0.052</a:t>
                      </a:r>
                      <a:endParaRPr b="1"/>
                    </a:p>
                  </a:txBody>
                  <a:tcPr marT="91425" marB="91425" marR="91425" marL="91425"/>
                </a:tc>
              </a:tr>
              <a:tr h="381000">
                <a:tc>
                  <a:txBody>
                    <a:bodyPr/>
                    <a:lstStyle/>
                    <a:p>
                      <a:pPr indent="0" lvl="0" marL="0" rtl="0" algn="l">
                        <a:spcBef>
                          <a:spcPts val="0"/>
                        </a:spcBef>
                        <a:spcAft>
                          <a:spcPts val="0"/>
                        </a:spcAft>
                        <a:buNone/>
                      </a:pPr>
                      <a:r>
                        <a:rPr lang="en"/>
                        <a:t>K-nearest neighbor imputer</a:t>
                      </a:r>
                      <a:endParaRPr/>
                    </a:p>
                  </a:txBody>
                  <a:tcPr marT="91425" marB="91425" marR="91425" marL="91425"/>
                </a:tc>
                <a:tc>
                  <a:txBody>
                    <a:bodyPr/>
                    <a:lstStyle/>
                    <a:p>
                      <a:pPr indent="0" lvl="0" marL="0" rtl="0" algn="l">
                        <a:spcBef>
                          <a:spcPts val="0"/>
                        </a:spcBef>
                        <a:spcAft>
                          <a:spcPts val="0"/>
                        </a:spcAft>
                        <a:buNone/>
                      </a:pPr>
                      <a:r>
                        <a:rPr lang="en"/>
                        <a:t>0.6753</a:t>
                      </a:r>
                      <a:endParaRPr/>
                    </a:p>
                  </a:txBody>
                  <a:tcPr marT="91425" marB="91425" marR="91425" marL="91425"/>
                </a:tc>
                <a:tc>
                  <a:txBody>
                    <a:bodyPr/>
                    <a:lstStyle/>
                    <a:p>
                      <a:pPr indent="0" lvl="0" marL="0" rtl="0" algn="l">
                        <a:spcBef>
                          <a:spcPts val="0"/>
                        </a:spcBef>
                        <a:spcAft>
                          <a:spcPts val="0"/>
                        </a:spcAft>
                        <a:buNone/>
                      </a:pPr>
                      <a:r>
                        <a:rPr lang="en"/>
                        <a:t>0.0637</a:t>
                      </a:r>
                      <a:endParaRPr/>
                    </a:p>
                  </a:txBody>
                  <a:tcPr marT="91425" marB="91425" marR="91425" marL="91425"/>
                </a:tc>
              </a:tr>
              <a:tr h="381000">
                <a:tc>
                  <a:txBody>
                    <a:bodyPr/>
                    <a:lstStyle/>
                    <a:p>
                      <a:pPr indent="0" lvl="0" marL="0" rtl="0" algn="l">
                        <a:spcBef>
                          <a:spcPts val="0"/>
                        </a:spcBef>
                        <a:spcAft>
                          <a:spcPts val="0"/>
                        </a:spcAft>
                        <a:buNone/>
                      </a:pPr>
                      <a:r>
                        <a:rPr lang="en"/>
                        <a:t>Iterative imputer</a:t>
                      </a:r>
                      <a:endParaRPr/>
                    </a:p>
                  </a:txBody>
                  <a:tcPr marT="91425" marB="91425" marR="91425" marL="91425"/>
                </a:tc>
                <a:tc>
                  <a:txBody>
                    <a:bodyPr/>
                    <a:lstStyle/>
                    <a:p>
                      <a:pPr indent="0" lvl="0" marL="0" rtl="0" algn="l">
                        <a:spcBef>
                          <a:spcPts val="0"/>
                        </a:spcBef>
                        <a:spcAft>
                          <a:spcPts val="0"/>
                        </a:spcAft>
                        <a:buNone/>
                      </a:pPr>
                      <a:r>
                        <a:rPr lang="en"/>
                        <a:t>0.0003</a:t>
                      </a:r>
                      <a:endParaRPr/>
                    </a:p>
                  </a:txBody>
                  <a:tcPr marT="91425" marB="91425" marR="91425" marL="91425"/>
                </a:tc>
                <a:tc>
                  <a:txBody>
                    <a:bodyPr/>
                    <a:lstStyle/>
                    <a:p>
                      <a:pPr indent="0" lvl="0" marL="0" rtl="0" algn="l">
                        <a:spcBef>
                          <a:spcPts val="0"/>
                        </a:spcBef>
                        <a:spcAft>
                          <a:spcPts val="0"/>
                        </a:spcAft>
                        <a:buNone/>
                      </a:pPr>
                      <a:r>
                        <a:rPr lang="en"/>
                        <a:t>0.6591</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8" name="Shape 138"/>
        <p:cNvGrpSpPr/>
        <p:nvPr/>
      </p:nvGrpSpPr>
      <p:grpSpPr>
        <a:xfrm>
          <a:off x="0" y="0"/>
          <a:ext cx="0" cy="0"/>
          <a:chOff x="0" y="0"/>
          <a:chExt cx="0" cy="0"/>
        </a:xfrm>
      </p:grpSpPr>
      <p:sp>
        <p:nvSpPr>
          <p:cNvPr id="139" name="Google Shape;139;p21"/>
          <p:cNvSpPr txBox="1"/>
          <p:nvPr>
            <p:ph type="ctrTitle"/>
          </p:nvPr>
        </p:nvSpPr>
        <p:spPr>
          <a:xfrm>
            <a:off x="697050" y="512375"/>
            <a:ext cx="76881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latin typeface="Calibri"/>
                <a:ea typeface="Calibri"/>
                <a:cs typeface="Calibri"/>
                <a:sym typeface="Calibri"/>
              </a:rPr>
              <a:t>Preliminary modeling - Lasso regression</a:t>
            </a:r>
            <a:endParaRPr sz="2580">
              <a:latin typeface="Calibri"/>
              <a:ea typeface="Calibri"/>
              <a:cs typeface="Calibri"/>
              <a:sym typeface="Calibri"/>
            </a:endParaRPr>
          </a:p>
        </p:txBody>
      </p:sp>
      <p:sp>
        <p:nvSpPr>
          <p:cNvPr id="140" name="Google Shape;140;p21"/>
          <p:cNvSpPr txBox="1"/>
          <p:nvPr>
            <p:ph idx="1" type="subTitle"/>
          </p:nvPr>
        </p:nvSpPr>
        <p:spPr>
          <a:xfrm>
            <a:off x="697050" y="1439000"/>
            <a:ext cx="7353600" cy="3160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Interaction terms between categorical variables including Private/Public status, indicator for open admissions policy, and indicator for whether an institution is research intensive, the following features were selected using Lasso regression with a regularization strength of 0.0012</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
              <a:t>The feature set was reduced from 64 features including continuous, categorical, and interacted features to 9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