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5715000" cx="9144000"/>
  <p:notesSz cx="6858000" cy="9144000"/>
  <p:embeddedFontLst>
    <p:embeddedFont>
      <p:font typeface="Ubuntu"/>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5CD27DC-BFBB-425D-BF24-7137BA73566E}">
  <a:tblStyle styleId="{B5CD27DC-BFBB-425D-BF24-7137BA73566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Ubuntu-italic.fntdata"/><Relationship Id="rId61" Type="http://schemas.openxmlformats.org/officeDocument/2006/relationships/font" Target="fonts/Ubuntu-bold.fntdata"/><Relationship Id="rId20" Type="http://schemas.openxmlformats.org/officeDocument/2006/relationships/slide" Target="slides/slide15.xml"/><Relationship Id="rId63" Type="http://schemas.openxmlformats.org/officeDocument/2006/relationships/font" Target="fonts/Ubuntu-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Ubuntu-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9a822ed84_1_73: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9a822ed84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b5e059eb7_0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b5e059e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9a822ed84_1_78: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9a822ed84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9a822ed84_1_84: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9a822ed84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9a822ed84_1_89: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9a822ed84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a1e1d6424_0_23: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a1e1d642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a1e1d6424_0_29: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a1e1d642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9a822ed84_1_99: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9a822ed84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a1e1d6424_0_3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a1e1d642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b3d5b1232_0_2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b3d5b123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49a822ed84_0_0: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49a822ed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b3d5b1232_0_1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4b3d5b123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4b3d5b1232_0_4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4b3d5b123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9b7f5de0c_0_15: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9b7f5de0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49b7f5de0c_0_25: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49b7f5de0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49b7f5de0c_0_35: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49b7f5de0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4b3a44c621_0_6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4b3a44c62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4a1e1d6424_0_51: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4a1e1d642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49b7f5de0c_0_83: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49b7f5de0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4a1e1d6424_0_57: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4a1e1d642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57955e8e2c_1_1: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57955e8e2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a1e1d6424_0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a1e1d64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49bb4dce20_0_0: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49bb4dce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57955e8e2c_1_1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57955e8e2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49bb4dce20_0_15: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49bb4dce2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49bb4dce20_0_6: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49bb4dce2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4a2a97d84e_0_5: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4a2a97d84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4a24c669db_1_2: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4a24c669d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49bb4dce20_0_20: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49bb4dce2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4a2709966b_0_0: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4a270996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49bb4dce20_0_28: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49bb4dce2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4a2a97d84e_0_0: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4a2a97d8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a1e1d6424_0_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a1e1d642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49c5767dae_0_0: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49c5767d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4a2709966b_0_8: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4a2709966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4bb88b82c3_0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4bb88b82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51b26677fe_0_47: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51b26677f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51b26677fe_0_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51b26677f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51b26677fe_0_61: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51b26677f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g4b3a44c621_0_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4b3a44c62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g4a2709966b_0_15: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4a2709966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Google Shape;540;g49c5767dae_0_8: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49c5767da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Google Shape;546;g4b3d5b1232_0_63: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4b3d5b123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9a822ed84_1_45: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9a822ed84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g49c5767dae_0_14: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49c5767da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Google Shape;560;g49c5767dae_0_19: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49c5767da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7" name="Shape 567"/>
        <p:cNvGrpSpPr/>
        <p:nvPr/>
      </p:nvGrpSpPr>
      <p:grpSpPr>
        <a:xfrm>
          <a:off x="0" y="0"/>
          <a:ext cx="0" cy="0"/>
          <a:chOff x="0" y="0"/>
          <a:chExt cx="0" cy="0"/>
        </a:xfrm>
      </p:grpSpPr>
      <p:sp>
        <p:nvSpPr>
          <p:cNvPr id="568" name="Google Shape;568;g4b3d5b1232_0_78: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4b3d5b123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g4b3d5b1232_0_8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4b3d5b123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Google Shape;581;g4b3d5b1232_0_9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4b3d5b123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9a822ed84_1_51: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9a822ed84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9a822ed84_1_57: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9a822ed84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b3d5b1232_0_1: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b3d5b123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a1e1d6424_0_11: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a1e1d642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827306"/>
            <a:ext cx="8520600" cy="2280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149028"/>
            <a:ext cx="8520600" cy="8808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229028"/>
            <a:ext cx="8520600" cy="2181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502472"/>
            <a:ext cx="8520600" cy="14454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389833"/>
            <a:ext cx="8520600" cy="9354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94472"/>
            <a:ext cx="8520600" cy="636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280528"/>
            <a:ext cx="8520600" cy="3795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94472"/>
            <a:ext cx="8520600" cy="636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280528"/>
            <a:ext cx="3999900" cy="3795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280528"/>
            <a:ext cx="3999900" cy="3795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94472"/>
            <a:ext cx="8520600" cy="636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617333"/>
            <a:ext cx="2808000" cy="839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544000"/>
            <a:ext cx="2808000" cy="35328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500167"/>
            <a:ext cx="6367800" cy="45453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39"/>
            <a:ext cx="4572000" cy="571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370194"/>
            <a:ext cx="4045200" cy="16470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114528"/>
            <a:ext cx="4045200" cy="13722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804528"/>
            <a:ext cx="3837000" cy="41058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700639"/>
            <a:ext cx="5998800" cy="6723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94472"/>
            <a:ext cx="8520600" cy="6363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280528"/>
            <a:ext cx="8520600" cy="3795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5181352"/>
            <a:ext cx="548700" cy="4374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15.png"/><Relationship Id="rId5" Type="http://schemas.openxmlformats.org/officeDocument/2006/relationships/image" Target="../media/image18.png"/><Relationship Id="rId6" Type="http://schemas.openxmlformats.org/officeDocument/2006/relationships/image" Target="../media/image16.png"/><Relationship Id="rId7"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mailto:x@email.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mailto:x@email.com" TargetMode="External"/><Relationship Id="rId4" Type="http://schemas.openxmlformats.org/officeDocument/2006/relationships/hyperlink" Target="mailto:x@email.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5.png"/><Relationship Id="rId4" Type="http://schemas.openxmlformats.org/officeDocument/2006/relationships/hyperlink" Target="http://drive.google.com/file/d/1taFT6U3CuR-Repn0fcOZwx35JAAqpFU5/view" TargetMode="External"/><Relationship Id="rId5"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1.png"/><Relationship Id="rId4" Type="http://schemas.openxmlformats.org/officeDocument/2006/relationships/image" Target="../media/image19.png"/><Relationship Id="rId5" Type="http://schemas.openxmlformats.org/officeDocument/2006/relationships/image" Target="../media/image2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52400" y="319250"/>
            <a:ext cx="8839199" cy="49688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1347075" y="494475"/>
            <a:ext cx="14148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Laravel</a:t>
            </a:r>
            <a:endParaRPr>
              <a:latin typeface="Ubuntu"/>
              <a:ea typeface="Ubuntu"/>
              <a:cs typeface="Ubuntu"/>
              <a:sym typeface="Ubuntu"/>
            </a:endParaRPr>
          </a:p>
        </p:txBody>
      </p:sp>
      <p:pic>
        <p:nvPicPr>
          <p:cNvPr id="122" name="Google Shape;122;p22"/>
          <p:cNvPicPr preferRelativeResize="0"/>
          <p:nvPr/>
        </p:nvPicPr>
        <p:blipFill>
          <a:blip r:embed="rId3">
            <a:alphaModFix/>
          </a:blip>
          <a:stretch>
            <a:fillRect/>
          </a:stretch>
        </p:blipFill>
        <p:spPr>
          <a:xfrm>
            <a:off x="410349" y="494475"/>
            <a:ext cx="929843" cy="636299"/>
          </a:xfrm>
          <a:prstGeom prst="rect">
            <a:avLst/>
          </a:prstGeom>
          <a:noFill/>
          <a:ln>
            <a:noFill/>
          </a:ln>
        </p:spPr>
      </p:pic>
      <p:sp>
        <p:nvSpPr>
          <p:cNvPr id="123" name="Google Shape;123;p22"/>
          <p:cNvSpPr txBox="1"/>
          <p:nvPr>
            <p:ph idx="1" type="body"/>
          </p:nvPr>
        </p:nvSpPr>
        <p:spPr>
          <a:xfrm>
            <a:off x="311700" y="1217550"/>
            <a:ext cx="8520600" cy="40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Ubuntu"/>
                <a:ea typeface="Ubuntu"/>
                <a:cs typeface="Ubuntu"/>
                <a:sym typeface="Ubuntu"/>
              </a:rPr>
              <a:t>What is Laravel</a:t>
            </a:r>
            <a:r>
              <a:rPr b="1" lang="en" sz="2200">
                <a:latin typeface="Ubuntu"/>
                <a:ea typeface="Ubuntu"/>
                <a:cs typeface="Ubuntu"/>
                <a:sym typeface="Ubuntu"/>
              </a:rPr>
              <a:t>?</a:t>
            </a:r>
            <a:endParaRPr b="1" sz="2200">
              <a:latin typeface="Ubuntu"/>
              <a:ea typeface="Ubuntu"/>
              <a:cs typeface="Ubuntu"/>
              <a:sym typeface="Ubuntu"/>
            </a:endParaRPr>
          </a:p>
          <a:p>
            <a:pPr indent="0" lvl="0" marL="0" rtl="0" algn="l">
              <a:spcBef>
                <a:spcPts val="1600"/>
              </a:spcBef>
              <a:spcAft>
                <a:spcPts val="0"/>
              </a:spcAft>
              <a:buNone/>
            </a:pPr>
            <a:r>
              <a:rPr lang="en" sz="2200">
                <a:latin typeface="Ubuntu"/>
                <a:ea typeface="Ubuntu"/>
                <a:cs typeface="Ubuntu"/>
                <a:sym typeface="Ubuntu"/>
              </a:rPr>
              <a:t>It’s a framework to create software applications (mostly to create web applications) using the PHP programming language.</a:t>
            </a:r>
            <a:endParaRPr sz="2200">
              <a:latin typeface="Ubuntu"/>
              <a:ea typeface="Ubuntu"/>
              <a:cs typeface="Ubuntu"/>
              <a:sym typeface="Ubuntu"/>
            </a:endParaRPr>
          </a:p>
          <a:p>
            <a:pPr indent="0" lvl="0" marL="0" rtl="0" algn="l">
              <a:spcBef>
                <a:spcPts val="1600"/>
              </a:spcBef>
              <a:spcAft>
                <a:spcPts val="0"/>
              </a:spcAft>
              <a:buNone/>
            </a:pPr>
            <a:r>
              <a:rPr lang="en" sz="2200">
                <a:latin typeface="Ubuntu"/>
                <a:ea typeface="Ubuntu"/>
                <a:cs typeface="Ubuntu"/>
                <a:sym typeface="Ubuntu"/>
              </a:rPr>
              <a:t>Easy to learn.</a:t>
            </a:r>
            <a:endParaRPr sz="2200">
              <a:latin typeface="Ubuntu"/>
              <a:ea typeface="Ubuntu"/>
              <a:cs typeface="Ubuntu"/>
              <a:sym typeface="Ubuntu"/>
            </a:endParaRPr>
          </a:p>
          <a:p>
            <a:pPr indent="0" lvl="0" marL="0" rtl="0" algn="l">
              <a:spcBef>
                <a:spcPts val="1600"/>
              </a:spcBef>
              <a:spcAft>
                <a:spcPts val="0"/>
              </a:spcAft>
              <a:buNone/>
            </a:pPr>
            <a:r>
              <a:rPr lang="en" sz="2200">
                <a:latin typeface="Ubuntu"/>
                <a:ea typeface="Ubuntu"/>
                <a:cs typeface="Ubuntu"/>
                <a:sym typeface="Ubuntu"/>
              </a:rPr>
              <a:t>Well organized and well documented.</a:t>
            </a:r>
            <a:endParaRPr sz="2200">
              <a:latin typeface="Ubuntu"/>
              <a:ea typeface="Ubuntu"/>
              <a:cs typeface="Ubuntu"/>
              <a:sym typeface="Ubuntu"/>
            </a:endParaRPr>
          </a:p>
          <a:p>
            <a:pPr indent="0" lvl="0" marL="0" rtl="0" algn="l">
              <a:spcBef>
                <a:spcPts val="1600"/>
              </a:spcBef>
              <a:spcAft>
                <a:spcPts val="0"/>
              </a:spcAft>
              <a:buNone/>
            </a:pPr>
            <a:r>
              <a:rPr lang="en" sz="2200">
                <a:latin typeface="Ubuntu"/>
                <a:ea typeface="Ubuntu"/>
                <a:cs typeface="Ubuntu"/>
                <a:sym typeface="Ubuntu"/>
              </a:rPr>
              <a:t>Free and Open Source</a:t>
            </a:r>
            <a:r>
              <a:rPr lang="en" sz="2200">
                <a:latin typeface="Ubuntu"/>
                <a:ea typeface="Ubuntu"/>
                <a:cs typeface="Ubuntu"/>
                <a:sym typeface="Ubuntu"/>
              </a:rPr>
              <a:t>.</a:t>
            </a:r>
            <a:endParaRPr sz="2200">
              <a:latin typeface="Ubuntu"/>
              <a:ea typeface="Ubuntu"/>
              <a:cs typeface="Ubuntu"/>
              <a:sym typeface="Ubuntu"/>
            </a:endParaRPr>
          </a:p>
          <a:p>
            <a:pPr indent="0" lvl="0" marL="0" rtl="0" algn="l">
              <a:spcBef>
                <a:spcPts val="1600"/>
              </a:spcBef>
              <a:spcAft>
                <a:spcPts val="0"/>
              </a:spcAft>
              <a:buNone/>
            </a:pPr>
            <a:r>
              <a:rPr lang="en" sz="2200">
                <a:latin typeface="Ubuntu"/>
                <a:ea typeface="Ubuntu"/>
                <a:cs typeface="Ubuntu"/>
                <a:sym typeface="Ubuntu"/>
              </a:rPr>
              <a:t>MVC programming model</a:t>
            </a:r>
            <a:r>
              <a:rPr lang="en" sz="2200">
                <a:latin typeface="Ubuntu"/>
                <a:ea typeface="Ubuntu"/>
                <a:cs typeface="Ubuntu"/>
                <a:sym typeface="Ubuntu"/>
              </a:rPr>
              <a:t>.</a:t>
            </a:r>
            <a:endParaRPr sz="2200">
              <a:latin typeface="Ubuntu"/>
              <a:ea typeface="Ubuntu"/>
              <a:cs typeface="Ubuntu"/>
              <a:sym typeface="Ubuntu"/>
            </a:endParaRPr>
          </a:p>
          <a:p>
            <a:pPr indent="0" lvl="0" marL="0" rtl="0" algn="l">
              <a:spcBef>
                <a:spcPts val="1600"/>
              </a:spcBef>
              <a:spcAft>
                <a:spcPts val="1600"/>
              </a:spcAft>
              <a:buNone/>
            </a:pPr>
            <a:r>
              <a:t/>
            </a:r>
            <a:endParaRPr sz="2200">
              <a:latin typeface="Ubuntu"/>
              <a:ea typeface="Ubuntu"/>
              <a:cs typeface="Ubuntu"/>
              <a:sym typeface="Ubuntu"/>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2542750" y="842075"/>
            <a:ext cx="3059100" cy="63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Ubuntu"/>
                <a:ea typeface="Ubuntu"/>
                <a:cs typeface="Ubuntu"/>
                <a:sym typeface="Ubuntu"/>
              </a:rPr>
              <a:t>Model</a:t>
            </a:r>
            <a:endParaRPr b="1" sz="3000">
              <a:latin typeface="Ubuntu"/>
              <a:ea typeface="Ubuntu"/>
              <a:cs typeface="Ubuntu"/>
              <a:sym typeface="Ubuntu"/>
            </a:endParaRPr>
          </a:p>
        </p:txBody>
      </p:sp>
      <p:sp>
        <p:nvSpPr>
          <p:cNvPr id="129" name="Google Shape;129;p23"/>
          <p:cNvSpPr txBox="1"/>
          <p:nvPr>
            <p:ph type="title"/>
          </p:nvPr>
        </p:nvSpPr>
        <p:spPr>
          <a:xfrm>
            <a:off x="2542750" y="2442275"/>
            <a:ext cx="3059100" cy="63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Ubuntu"/>
                <a:ea typeface="Ubuntu"/>
                <a:cs typeface="Ubuntu"/>
                <a:sym typeface="Ubuntu"/>
              </a:rPr>
              <a:t>View</a:t>
            </a:r>
            <a:endParaRPr b="1" sz="3000">
              <a:latin typeface="Ubuntu"/>
              <a:ea typeface="Ubuntu"/>
              <a:cs typeface="Ubuntu"/>
              <a:sym typeface="Ubuntu"/>
            </a:endParaRPr>
          </a:p>
        </p:txBody>
      </p:sp>
      <p:sp>
        <p:nvSpPr>
          <p:cNvPr id="130" name="Google Shape;130;p23"/>
          <p:cNvSpPr txBox="1"/>
          <p:nvPr>
            <p:ph type="title"/>
          </p:nvPr>
        </p:nvSpPr>
        <p:spPr>
          <a:xfrm>
            <a:off x="2585450" y="4071900"/>
            <a:ext cx="3059100" cy="63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Ubuntu"/>
                <a:ea typeface="Ubuntu"/>
                <a:cs typeface="Ubuntu"/>
                <a:sym typeface="Ubuntu"/>
              </a:rPr>
              <a:t>Controller</a:t>
            </a:r>
            <a:endParaRPr b="1" sz="30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28"/>
                                        </p:tgtEl>
                                        <p:attrNameLst>
                                          <p:attrName>style.visibility</p:attrName>
                                        </p:attrNameLst>
                                      </p:cBhvr>
                                      <p:to>
                                        <p:strVal val="visible"/>
                                      </p:to>
                                    </p:set>
                                    <p:anim calcmode="lin" valueType="num">
                                      <p:cBhvr additive="base">
                                        <p:cTn dur="500"/>
                                        <p:tgtEl>
                                          <p:spTgt spid="128"/>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1000"/>
                                        <p:tgtEl>
                                          <p:spTgt spid="129"/>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8">
                                  <p:stCondLst>
                                    <p:cond delay="0"/>
                                  </p:stCondLst>
                                  <p:childTnLst>
                                    <p:set>
                                      <p:cBhvr>
                                        <p:cTn dur="1" fill="hold">
                                          <p:stCondLst>
                                            <p:cond delay="0"/>
                                          </p:stCondLst>
                                        </p:cTn>
                                        <p:tgtEl>
                                          <p:spTgt spid="130"/>
                                        </p:tgtEl>
                                        <p:attrNameLst>
                                          <p:attrName>style.visibility</p:attrName>
                                        </p:attrNameLst>
                                      </p:cBhvr>
                                      <p:to>
                                        <p:strVal val="visible"/>
                                      </p:to>
                                    </p:set>
                                    <p:anim calcmode="lin" valueType="num">
                                      <p:cBhvr additive="base">
                                        <p:cTn dur="1000"/>
                                        <p:tgtEl>
                                          <p:spTgt spid="13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MVC - Model View Controller</a:t>
            </a:r>
            <a:endParaRPr>
              <a:latin typeface="Ubuntu"/>
              <a:ea typeface="Ubuntu"/>
              <a:cs typeface="Ubuntu"/>
              <a:sym typeface="Ubuntu"/>
            </a:endParaRPr>
          </a:p>
        </p:txBody>
      </p:sp>
      <p:sp>
        <p:nvSpPr>
          <p:cNvPr id="136" name="Google Shape;136;p24"/>
          <p:cNvSpPr txBox="1"/>
          <p:nvPr>
            <p:ph idx="1" type="body"/>
          </p:nvPr>
        </p:nvSpPr>
        <p:spPr>
          <a:xfrm>
            <a:off x="311700" y="1128125"/>
            <a:ext cx="8520600" cy="436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u="sng">
                <a:latin typeface="Ubuntu"/>
                <a:ea typeface="Ubuntu"/>
                <a:cs typeface="Ubuntu"/>
                <a:sym typeface="Ubuntu"/>
              </a:rPr>
              <a:t>MVC</a:t>
            </a:r>
            <a:r>
              <a:rPr lang="en" sz="1600">
                <a:latin typeface="Ubuntu"/>
                <a:ea typeface="Ubuntu"/>
                <a:cs typeface="Ubuntu"/>
                <a:sym typeface="Ubuntu"/>
              </a:rPr>
              <a:t> its a software programming architecture style, that pretends to separate the data, the user interfaces and the control logic in 3 components or layers.</a:t>
            </a:r>
            <a:endParaRPr b="1" sz="2400" u="sng">
              <a:latin typeface="Ubuntu"/>
              <a:ea typeface="Ubuntu"/>
              <a:cs typeface="Ubuntu"/>
              <a:sym typeface="Ubuntu"/>
            </a:endParaRPr>
          </a:p>
          <a:p>
            <a:pPr indent="0" lvl="0" marL="0" rtl="0" algn="l">
              <a:spcBef>
                <a:spcPts val="1600"/>
              </a:spcBef>
              <a:spcAft>
                <a:spcPts val="0"/>
              </a:spcAft>
              <a:buNone/>
            </a:pPr>
            <a:r>
              <a:rPr b="1" lang="en" sz="1600">
                <a:latin typeface="Ubuntu"/>
                <a:ea typeface="Ubuntu"/>
                <a:cs typeface="Ubuntu"/>
                <a:sym typeface="Ubuntu"/>
              </a:rPr>
              <a:t>Model</a:t>
            </a:r>
            <a:r>
              <a:rPr lang="en" sz="1600">
                <a:latin typeface="Ubuntu"/>
                <a:ea typeface="Ubuntu"/>
                <a:cs typeface="Ubuntu"/>
                <a:sym typeface="Ubuntu"/>
              </a:rPr>
              <a:t>: It’s an abstract representation of 3 things</a:t>
            </a:r>
            <a:endParaRPr sz="1600">
              <a:latin typeface="Ubuntu"/>
              <a:ea typeface="Ubuntu"/>
              <a:cs typeface="Ubuntu"/>
              <a:sym typeface="Ubuntu"/>
            </a:endParaRPr>
          </a:p>
          <a:p>
            <a:pPr indent="-330200" lvl="0" marL="457200" rtl="0" algn="l">
              <a:spcBef>
                <a:spcPts val="1600"/>
              </a:spcBef>
              <a:spcAft>
                <a:spcPts val="0"/>
              </a:spcAft>
              <a:buSzPts val="1600"/>
              <a:buFont typeface="Ubuntu"/>
              <a:buAutoNum type="arabicParenR"/>
            </a:pPr>
            <a:r>
              <a:rPr lang="en" sz="1600">
                <a:latin typeface="Ubuntu"/>
                <a:ea typeface="Ubuntu"/>
                <a:cs typeface="Ubuntu"/>
                <a:sym typeface="Ubuntu"/>
              </a:rPr>
              <a:t>data handled by the system</a:t>
            </a:r>
            <a:endParaRPr sz="1600">
              <a:latin typeface="Ubuntu"/>
              <a:ea typeface="Ubuntu"/>
              <a:cs typeface="Ubuntu"/>
              <a:sym typeface="Ubuntu"/>
            </a:endParaRPr>
          </a:p>
          <a:p>
            <a:pPr indent="-330200" lvl="0" marL="457200" rtl="0" algn="l">
              <a:spcBef>
                <a:spcPts val="0"/>
              </a:spcBef>
              <a:spcAft>
                <a:spcPts val="0"/>
              </a:spcAft>
              <a:buSzPts val="1600"/>
              <a:buFont typeface="Ubuntu"/>
              <a:buAutoNum type="arabicParenR"/>
            </a:pPr>
            <a:r>
              <a:rPr lang="en" sz="1600">
                <a:latin typeface="Ubuntu"/>
                <a:ea typeface="Ubuntu"/>
                <a:cs typeface="Ubuntu"/>
                <a:sym typeface="Ubuntu"/>
              </a:rPr>
              <a:t>business logic</a:t>
            </a:r>
            <a:endParaRPr sz="1600">
              <a:latin typeface="Ubuntu"/>
              <a:ea typeface="Ubuntu"/>
              <a:cs typeface="Ubuntu"/>
              <a:sym typeface="Ubuntu"/>
            </a:endParaRPr>
          </a:p>
          <a:p>
            <a:pPr indent="-330200" lvl="0" marL="457200" rtl="0" algn="l">
              <a:spcBef>
                <a:spcPts val="0"/>
              </a:spcBef>
              <a:spcAft>
                <a:spcPts val="0"/>
              </a:spcAft>
              <a:buSzPts val="1600"/>
              <a:buFont typeface="Ubuntu"/>
              <a:buAutoNum type="arabicParenR"/>
            </a:pPr>
            <a:r>
              <a:rPr lang="en" sz="1600">
                <a:latin typeface="Ubuntu"/>
                <a:ea typeface="Ubuntu"/>
                <a:cs typeface="Ubuntu"/>
                <a:sym typeface="Ubuntu"/>
              </a:rPr>
              <a:t>persistence mechanisms or storage strategy</a:t>
            </a:r>
            <a:endParaRPr sz="1600">
              <a:latin typeface="Ubuntu"/>
              <a:ea typeface="Ubuntu"/>
              <a:cs typeface="Ubuntu"/>
              <a:sym typeface="Ubuntu"/>
            </a:endParaRPr>
          </a:p>
          <a:p>
            <a:pPr indent="0" lvl="0" marL="0" rtl="0" algn="l">
              <a:spcBef>
                <a:spcPts val="1600"/>
              </a:spcBef>
              <a:spcAft>
                <a:spcPts val="0"/>
              </a:spcAft>
              <a:buNone/>
            </a:pPr>
            <a:r>
              <a:rPr b="1" lang="en" sz="1600">
                <a:latin typeface="Ubuntu"/>
                <a:ea typeface="Ubuntu"/>
                <a:cs typeface="Ubuntu"/>
                <a:sym typeface="Ubuntu"/>
              </a:rPr>
              <a:t>View</a:t>
            </a:r>
            <a:r>
              <a:rPr lang="en" sz="1600">
                <a:latin typeface="Ubuntu"/>
                <a:ea typeface="Ubuntu"/>
                <a:cs typeface="Ubuntu"/>
                <a:sym typeface="Ubuntu"/>
              </a:rPr>
              <a:t>: Information that is send to the client and the mechanisms of interaction with it.</a:t>
            </a:r>
            <a:endParaRPr sz="1600">
              <a:latin typeface="Ubuntu"/>
              <a:ea typeface="Ubuntu"/>
              <a:cs typeface="Ubuntu"/>
              <a:sym typeface="Ubuntu"/>
            </a:endParaRPr>
          </a:p>
          <a:p>
            <a:pPr indent="0" lvl="0" marL="0" rtl="0" algn="l">
              <a:spcBef>
                <a:spcPts val="1600"/>
              </a:spcBef>
              <a:spcAft>
                <a:spcPts val="1600"/>
              </a:spcAft>
              <a:buNone/>
            </a:pPr>
            <a:r>
              <a:rPr b="1" lang="en" sz="1600">
                <a:latin typeface="Ubuntu"/>
                <a:ea typeface="Ubuntu"/>
                <a:cs typeface="Ubuntu"/>
                <a:sym typeface="Ubuntu"/>
              </a:rPr>
              <a:t>Controller</a:t>
            </a:r>
            <a:r>
              <a:rPr lang="en" sz="1600">
                <a:latin typeface="Ubuntu"/>
                <a:ea typeface="Ubuntu"/>
                <a:cs typeface="Ubuntu"/>
                <a:sym typeface="Ubuntu"/>
              </a:rPr>
              <a:t>: Mediator between the Model and the View, managing the information flow and data transformations between them.</a:t>
            </a:r>
            <a:endParaRPr sz="1600">
              <a:latin typeface="Ubuntu"/>
              <a:ea typeface="Ubuntu"/>
              <a:cs typeface="Ubuntu"/>
              <a:sym typeface="Ubuntu"/>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MVC - Model View Controller</a:t>
            </a:r>
            <a:endParaRPr>
              <a:latin typeface="Ubuntu"/>
              <a:ea typeface="Ubuntu"/>
              <a:cs typeface="Ubuntu"/>
              <a:sym typeface="Ubuntu"/>
            </a:endParaRPr>
          </a:p>
        </p:txBody>
      </p:sp>
      <p:pic>
        <p:nvPicPr>
          <p:cNvPr id="142" name="Google Shape;142;p25"/>
          <p:cNvPicPr preferRelativeResize="0"/>
          <p:nvPr/>
        </p:nvPicPr>
        <p:blipFill>
          <a:blip r:embed="rId3">
            <a:alphaModFix/>
          </a:blip>
          <a:stretch>
            <a:fillRect/>
          </a:stretch>
        </p:blipFill>
        <p:spPr>
          <a:xfrm>
            <a:off x="1683300" y="2502372"/>
            <a:ext cx="1219200" cy="1219200"/>
          </a:xfrm>
          <a:prstGeom prst="rect">
            <a:avLst/>
          </a:prstGeom>
          <a:noFill/>
          <a:ln>
            <a:noFill/>
          </a:ln>
        </p:spPr>
      </p:pic>
      <p:pic>
        <p:nvPicPr>
          <p:cNvPr id="143" name="Google Shape;143;p25"/>
          <p:cNvPicPr preferRelativeResize="0"/>
          <p:nvPr/>
        </p:nvPicPr>
        <p:blipFill>
          <a:blip r:embed="rId4">
            <a:alphaModFix/>
          </a:blip>
          <a:stretch>
            <a:fillRect/>
          </a:stretch>
        </p:blipFill>
        <p:spPr>
          <a:xfrm>
            <a:off x="161100" y="2502375"/>
            <a:ext cx="1219200" cy="1219200"/>
          </a:xfrm>
          <a:prstGeom prst="rect">
            <a:avLst/>
          </a:prstGeom>
          <a:noFill/>
          <a:ln>
            <a:noFill/>
          </a:ln>
        </p:spPr>
      </p:pic>
      <p:pic>
        <p:nvPicPr>
          <p:cNvPr id="144" name="Google Shape;144;p25"/>
          <p:cNvPicPr preferRelativeResize="0"/>
          <p:nvPr/>
        </p:nvPicPr>
        <p:blipFill>
          <a:blip r:embed="rId5">
            <a:alphaModFix/>
          </a:blip>
          <a:stretch>
            <a:fillRect/>
          </a:stretch>
        </p:blipFill>
        <p:spPr>
          <a:xfrm>
            <a:off x="6830100" y="1258450"/>
            <a:ext cx="1219200" cy="1219200"/>
          </a:xfrm>
          <a:prstGeom prst="rect">
            <a:avLst/>
          </a:prstGeom>
          <a:noFill/>
          <a:ln>
            <a:noFill/>
          </a:ln>
        </p:spPr>
      </p:pic>
      <p:pic>
        <p:nvPicPr>
          <p:cNvPr id="145" name="Google Shape;145;p25"/>
          <p:cNvPicPr preferRelativeResize="0"/>
          <p:nvPr/>
        </p:nvPicPr>
        <p:blipFill>
          <a:blip r:embed="rId6">
            <a:alphaModFix/>
          </a:blip>
          <a:stretch>
            <a:fillRect/>
          </a:stretch>
        </p:blipFill>
        <p:spPr>
          <a:xfrm>
            <a:off x="6830100" y="4123297"/>
            <a:ext cx="1219200" cy="1219200"/>
          </a:xfrm>
          <a:prstGeom prst="rect">
            <a:avLst/>
          </a:prstGeom>
          <a:noFill/>
          <a:ln>
            <a:noFill/>
          </a:ln>
        </p:spPr>
      </p:pic>
      <p:pic>
        <p:nvPicPr>
          <p:cNvPr id="146" name="Google Shape;146;p25"/>
          <p:cNvPicPr preferRelativeResize="0"/>
          <p:nvPr/>
        </p:nvPicPr>
        <p:blipFill>
          <a:blip r:embed="rId7">
            <a:alphaModFix/>
          </a:blip>
          <a:stretch>
            <a:fillRect/>
          </a:stretch>
        </p:blipFill>
        <p:spPr>
          <a:xfrm>
            <a:off x="4431438" y="2502375"/>
            <a:ext cx="1219200" cy="1219200"/>
          </a:xfrm>
          <a:prstGeom prst="rect">
            <a:avLst/>
          </a:prstGeom>
          <a:noFill/>
          <a:ln>
            <a:noFill/>
          </a:ln>
        </p:spPr>
      </p:pic>
      <p:sp>
        <p:nvSpPr>
          <p:cNvPr id="147" name="Google Shape;147;p25"/>
          <p:cNvSpPr txBox="1"/>
          <p:nvPr/>
        </p:nvSpPr>
        <p:spPr>
          <a:xfrm>
            <a:off x="182400" y="3812900"/>
            <a:ext cx="1164000" cy="26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Ubuntu"/>
                <a:ea typeface="Ubuntu"/>
                <a:cs typeface="Ubuntu"/>
                <a:sym typeface="Ubuntu"/>
              </a:rPr>
              <a:t>User</a:t>
            </a:r>
            <a:endParaRPr b="1" sz="1800">
              <a:latin typeface="Ubuntu"/>
              <a:ea typeface="Ubuntu"/>
              <a:cs typeface="Ubuntu"/>
              <a:sym typeface="Ubuntu"/>
            </a:endParaRPr>
          </a:p>
        </p:txBody>
      </p:sp>
      <p:sp>
        <p:nvSpPr>
          <p:cNvPr id="148" name="Google Shape;148;p25"/>
          <p:cNvSpPr txBox="1"/>
          <p:nvPr/>
        </p:nvSpPr>
        <p:spPr>
          <a:xfrm>
            <a:off x="1706400" y="3812900"/>
            <a:ext cx="1164000" cy="26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Ubuntu"/>
                <a:ea typeface="Ubuntu"/>
                <a:cs typeface="Ubuntu"/>
                <a:sym typeface="Ubuntu"/>
              </a:rPr>
              <a:t>Browser</a:t>
            </a:r>
            <a:endParaRPr b="1" sz="1800">
              <a:latin typeface="Ubuntu"/>
              <a:ea typeface="Ubuntu"/>
              <a:cs typeface="Ubuntu"/>
              <a:sym typeface="Ubuntu"/>
            </a:endParaRPr>
          </a:p>
        </p:txBody>
      </p:sp>
      <p:sp>
        <p:nvSpPr>
          <p:cNvPr id="149" name="Google Shape;149;p25"/>
          <p:cNvSpPr txBox="1"/>
          <p:nvPr/>
        </p:nvSpPr>
        <p:spPr>
          <a:xfrm>
            <a:off x="4242000" y="3812900"/>
            <a:ext cx="1380900" cy="26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Ubuntu"/>
                <a:ea typeface="Ubuntu"/>
                <a:cs typeface="Ubuntu"/>
                <a:sym typeface="Ubuntu"/>
              </a:rPr>
              <a:t>Controller</a:t>
            </a:r>
            <a:endParaRPr b="1" sz="1800">
              <a:latin typeface="Ubuntu"/>
              <a:ea typeface="Ubuntu"/>
              <a:cs typeface="Ubuntu"/>
              <a:sym typeface="Ubuntu"/>
            </a:endParaRPr>
          </a:p>
        </p:txBody>
      </p:sp>
      <p:sp>
        <p:nvSpPr>
          <p:cNvPr id="150" name="Google Shape;150;p25"/>
          <p:cNvSpPr txBox="1"/>
          <p:nvPr/>
        </p:nvSpPr>
        <p:spPr>
          <a:xfrm>
            <a:off x="8049300" y="4672125"/>
            <a:ext cx="1164000" cy="26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Ubuntu"/>
                <a:ea typeface="Ubuntu"/>
                <a:cs typeface="Ubuntu"/>
                <a:sym typeface="Ubuntu"/>
              </a:rPr>
              <a:t>View</a:t>
            </a:r>
            <a:endParaRPr b="1" sz="1800">
              <a:latin typeface="Ubuntu"/>
              <a:ea typeface="Ubuntu"/>
              <a:cs typeface="Ubuntu"/>
              <a:sym typeface="Ubuntu"/>
            </a:endParaRPr>
          </a:p>
        </p:txBody>
      </p:sp>
      <p:sp>
        <p:nvSpPr>
          <p:cNvPr id="151" name="Google Shape;151;p25"/>
          <p:cNvSpPr txBox="1"/>
          <p:nvPr/>
        </p:nvSpPr>
        <p:spPr>
          <a:xfrm>
            <a:off x="3078000" y="2240500"/>
            <a:ext cx="1164000" cy="38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200">
                <a:latin typeface="Ubuntu"/>
                <a:ea typeface="Ubuntu"/>
                <a:cs typeface="Ubuntu"/>
                <a:sym typeface="Ubuntu"/>
              </a:rPr>
              <a:t>HTTP Request</a:t>
            </a:r>
            <a:endParaRPr i="1" sz="1200">
              <a:latin typeface="Ubuntu"/>
              <a:ea typeface="Ubuntu"/>
              <a:cs typeface="Ubuntu"/>
              <a:sym typeface="Ubuntu"/>
            </a:endParaRPr>
          </a:p>
        </p:txBody>
      </p:sp>
      <p:sp>
        <p:nvSpPr>
          <p:cNvPr id="152" name="Google Shape;152;p25"/>
          <p:cNvSpPr txBox="1"/>
          <p:nvPr/>
        </p:nvSpPr>
        <p:spPr>
          <a:xfrm>
            <a:off x="4431450" y="1402300"/>
            <a:ext cx="2172900" cy="38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200">
                <a:latin typeface="Ubuntu"/>
                <a:ea typeface="Ubuntu"/>
                <a:cs typeface="Ubuntu"/>
                <a:sym typeface="Ubuntu"/>
              </a:rPr>
              <a:t>Model execution Parameters</a:t>
            </a:r>
            <a:endParaRPr i="1" sz="1200">
              <a:latin typeface="Ubuntu"/>
              <a:ea typeface="Ubuntu"/>
              <a:cs typeface="Ubuntu"/>
              <a:sym typeface="Ubuntu"/>
            </a:endParaRPr>
          </a:p>
        </p:txBody>
      </p:sp>
      <p:sp>
        <p:nvSpPr>
          <p:cNvPr id="153" name="Google Shape;153;p25"/>
          <p:cNvSpPr txBox="1"/>
          <p:nvPr/>
        </p:nvSpPr>
        <p:spPr>
          <a:xfrm>
            <a:off x="8049300" y="1783288"/>
            <a:ext cx="1164000" cy="26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Ubuntu"/>
                <a:ea typeface="Ubuntu"/>
                <a:cs typeface="Ubuntu"/>
                <a:sym typeface="Ubuntu"/>
              </a:rPr>
              <a:t>Model</a:t>
            </a:r>
            <a:endParaRPr b="1" sz="1800">
              <a:latin typeface="Ubuntu"/>
              <a:ea typeface="Ubuntu"/>
              <a:cs typeface="Ubuntu"/>
              <a:sym typeface="Ubuntu"/>
            </a:endParaRPr>
          </a:p>
        </p:txBody>
      </p:sp>
      <p:sp>
        <p:nvSpPr>
          <p:cNvPr id="154" name="Google Shape;154;p25"/>
          <p:cNvSpPr/>
          <p:nvPr/>
        </p:nvSpPr>
        <p:spPr>
          <a:xfrm rot="10800000">
            <a:off x="3119400" y="3055000"/>
            <a:ext cx="957900" cy="584700"/>
          </a:xfrm>
          <a:prstGeom prst="bentArrow">
            <a:avLst>
              <a:gd fmla="val 25000" name="adj1"/>
              <a:gd fmla="val 25000" name="adj2"/>
              <a:gd fmla="val 25000" name="adj3"/>
              <a:gd fmla="val 43750" name="adj4"/>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txBox="1"/>
          <p:nvPr/>
        </p:nvSpPr>
        <p:spPr>
          <a:xfrm>
            <a:off x="5234700" y="2614725"/>
            <a:ext cx="1569600" cy="38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200">
                <a:latin typeface="Ubuntu"/>
                <a:ea typeface="Ubuntu"/>
                <a:cs typeface="Ubuntu"/>
                <a:sym typeface="Ubuntu"/>
              </a:rPr>
              <a:t>Result</a:t>
            </a:r>
            <a:endParaRPr i="1" sz="1200">
              <a:latin typeface="Ubuntu"/>
              <a:ea typeface="Ubuntu"/>
              <a:cs typeface="Ubuntu"/>
              <a:sym typeface="Ubuntu"/>
            </a:endParaRPr>
          </a:p>
        </p:txBody>
      </p:sp>
      <p:sp>
        <p:nvSpPr>
          <p:cNvPr id="156" name="Google Shape;156;p25"/>
          <p:cNvSpPr txBox="1"/>
          <p:nvPr/>
        </p:nvSpPr>
        <p:spPr>
          <a:xfrm>
            <a:off x="5310900" y="4824525"/>
            <a:ext cx="1569600" cy="38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200">
                <a:latin typeface="Ubuntu"/>
                <a:ea typeface="Ubuntu"/>
                <a:cs typeface="Ubuntu"/>
                <a:sym typeface="Ubuntu"/>
              </a:rPr>
              <a:t>Content</a:t>
            </a:r>
            <a:endParaRPr i="1" sz="1200">
              <a:latin typeface="Ubuntu"/>
              <a:ea typeface="Ubuntu"/>
              <a:cs typeface="Ubuntu"/>
              <a:sym typeface="Ubuntu"/>
            </a:endParaRPr>
          </a:p>
        </p:txBody>
      </p:sp>
      <p:sp>
        <p:nvSpPr>
          <p:cNvPr id="157" name="Google Shape;157;p25"/>
          <p:cNvSpPr txBox="1"/>
          <p:nvPr/>
        </p:nvSpPr>
        <p:spPr>
          <a:xfrm>
            <a:off x="5615700" y="3605325"/>
            <a:ext cx="1569600" cy="38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200">
                <a:latin typeface="Ubuntu"/>
                <a:ea typeface="Ubuntu"/>
                <a:cs typeface="Ubuntu"/>
                <a:sym typeface="Ubuntu"/>
              </a:rPr>
              <a:t>Result from Model</a:t>
            </a:r>
            <a:endParaRPr i="1" sz="1200">
              <a:latin typeface="Ubuntu"/>
              <a:ea typeface="Ubuntu"/>
              <a:cs typeface="Ubuntu"/>
              <a:sym typeface="Ubuntu"/>
            </a:endParaRPr>
          </a:p>
        </p:txBody>
      </p:sp>
      <p:sp>
        <p:nvSpPr>
          <p:cNvPr id="158" name="Google Shape;158;p25"/>
          <p:cNvSpPr txBox="1"/>
          <p:nvPr/>
        </p:nvSpPr>
        <p:spPr>
          <a:xfrm>
            <a:off x="3001800" y="3688300"/>
            <a:ext cx="1164000" cy="38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200">
                <a:latin typeface="Ubuntu"/>
                <a:ea typeface="Ubuntu"/>
                <a:cs typeface="Ubuntu"/>
                <a:sym typeface="Ubuntu"/>
              </a:rPr>
              <a:t>HTTP Response</a:t>
            </a:r>
            <a:endParaRPr i="1" sz="1200">
              <a:latin typeface="Ubuntu"/>
              <a:ea typeface="Ubuntu"/>
              <a:cs typeface="Ubuntu"/>
              <a:sym typeface="Ubuntu"/>
            </a:endParaRPr>
          </a:p>
        </p:txBody>
      </p:sp>
      <p:sp>
        <p:nvSpPr>
          <p:cNvPr id="159" name="Google Shape;159;p25"/>
          <p:cNvSpPr/>
          <p:nvPr/>
        </p:nvSpPr>
        <p:spPr>
          <a:xfrm>
            <a:off x="3154200" y="2585500"/>
            <a:ext cx="999300" cy="569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5"/>
          <p:cNvSpPr/>
          <p:nvPr/>
        </p:nvSpPr>
        <p:spPr>
          <a:xfrm rot="10800000">
            <a:off x="5481600" y="2140600"/>
            <a:ext cx="957900" cy="584700"/>
          </a:xfrm>
          <a:prstGeom prst="bentArrow">
            <a:avLst>
              <a:gd fmla="val 25000" name="adj1"/>
              <a:gd fmla="val 25000" name="adj2"/>
              <a:gd fmla="val 25000" name="adj3"/>
              <a:gd fmla="val 43750" name="adj4"/>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p:nvPr/>
        </p:nvSpPr>
        <p:spPr>
          <a:xfrm>
            <a:off x="5516400" y="1671100"/>
            <a:ext cx="999300" cy="569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
          <p:cNvSpPr/>
          <p:nvPr/>
        </p:nvSpPr>
        <p:spPr>
          <a:xfrm rot="10800000">
            <a:off x="5557800" y="4350400"/>
            <a:ext cx="957900" cy="584700"/>
          </a:xfrm>
          <a:prstGeom prst="bentArrow">
            <a:avLst>
              <a:gd fmla="val 25000" name="adj1"/>
              <a:gd fmla="val 25000" name="adj2"/>
              <a:gd fmla="val 25000" name="adj3"/>
              <a:gd fmla="val 43750" name="adj4"/>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5"/>
          <p:cNvSpPr/>
          <p:nvPr/>
        </p:nvSpPr>
        <p:spPr>
          <a:xfrm>
            <a:off x="5592600" y="3880900"/>
            <a:ext cx="999300" cy="569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MVC - Model in Laravel</a:t>
            </a:r>
            <a:endParaRPr>
              <a:latin typeface="Ubuntu"/>
              <a:ea typeface="Ubuntu"/>
              <a:cs typeface="Ubuntu"/>
              <a:sym typeface="Ubuntu"/>
            </a:endParaRPr>
          </a:p>
        </p:txBody>
      </p:sp>
      <p:sp>
        <p:nvSpPr>
          <p:cNvPr id="169" name="Google Shape;169;p26"/>
          <p:cNvSpPr txBox="1"/>
          <p:nvPr>
            <p:ph idx="1" type="body"/>
          </p:nvPr>
        </p:nvSpPr>
        <p:spPr>
          <a:xfrm>
            <a:off x="311700" y="1051925"/>
            <a:ext cx="8520600" cy="43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Ubuntu"/>
                <a:ea typeface="Ubuntu"/>
                <a:cs typeface="Ubuntu"/>
                <a:sym typeface="Ubuntu"/>
              </a:rPr>
              <a:t>Model:</a:t>
            </a:r>
            <a:endParaRPr sz="2200">
              <a:latin typeface="Ubuntu"/>
              <a:ea typeface="Ubuntu"/>
              <a:cs typeface="Ubuntu"/>
              <a:sym typeface="Ubuntu"/>
            </a:endParaRPr>
          </a:p>
          <a:p>
            <a:pPr indent="0" lvl="0" marL="0" rtl="0" algn="l">
              <a:spcBef>
                <a:spcPts val="1600"/>
              </a:spcBef>
              <a:spcAft>
                <a:spcPts val="0"/>
              </a:spcAft>
              <a:buNone/>
            </a:pPr>
            <a:r>
              <a:rPr b="1" lang="en" sz="2200">
                <a:latin typeface="Ubuntu"/>
                <a:ea typeface="Ubuntu"/>
                <a:cs typeface="Ubuntu"/>
                <a:sym typeface="Ubuntu"/>
              </a:rPr>
              <a:t>Classes written in PHP … that’s it!</a:t>
            </a:r>
            <a:endParaRPr b="1" sz="2200">
              <a:latin typeface="Ubuntu"/>
              <a:ea typeface="Ubuntu"/>
              <a:cs typeface="Ubuntu"/>
              <a:sym typeface="Ubuntu"/>
            </a:endParaRPr>
          </a:p>
          <a:p>
            <a:pPr indent="0" lvl="0" marL="0" rtl="0" algn="l">
              <a:spcBef>
                <a:spcPts val="1600"/>
              </a:spcBef>
              <a:spcAft>
                <a:spcPts val="0"/>
              </a:spcAft>
              <a:buNone/>
            </a:pPr>
            <a:r>
              <a:rPr b="1" lang="en" sz="2200">
                <a:latin typeface="Ubuntu"/>
                <a:ea typeface="Ubuntu"/>
                <a:cs typeface="Ubuntu"/>
                <a:sym typeface="Ubuntu"/>
              </a:rPr>
              <a:t>They represent the data handled by our application, </a:t>
            </a:r>
            <a:r>
              <a:rPr b="1" lang="en" sz="2200" u="sng">
                <a:latin typeface="Ubuntu"/>
                <a:ea typeface="Ubuntu"/>
                <a:cs typeface="Ubuntu"/>
                <a:sym typeface="Ubuntu"/>
              </a:rPr>
              <a:t>independently of the database engine used.</a:t>
            </a:r>
            <a:endParaRPr b="1" sz="2200" u="sng">
              <a:latin typeface="Ubuntu"/>
              <a:ea typeface="Ubuntu"/>
              <a:cs typeface="Ubuntu"/>
              <a:sym typeface="Ubuntu"/>
            </a:endParaRPr>
          </a:p>
          <a:p>
            <a:pPr indent="0" lvl="0" marL="0" rtl="0" algn="l">
              <a:spcBef>
                <a:spcPts val="1600"/>
              </a:spcBef>
              <a:spcAft>
                <a:spcPts val="0"/>
              </a:spcAft>
              <a:buNone/>
            </a:pPr>
            <a:r>
              <a:rPr lang="en" sz="2200">
                <a:latin typeface="Ubuntu"/>
                <a:ea typeface="Ubuntu"/>
                <a:cs typeface="Ubuntu"/>
                <a:sym typeface="Ubuntu"/>
              </a:rPr>
              <a:t>Laravel was conceived to work with relational database engines ... at least that was the first approach. </a:t>
            </a:r>
            <a:endParaRPr sz="2200">
              <a:latin typeface="Ubuntu"/>
              <a:ea typeface="Ubuntu"/>
              <a:cs typeface="Ubuntu"/>
              <a:sym typeface="Ubuntu"/>
            </a:endParaRPr>
          </a:p>
          <a:p>
            <a:pPr indent="0" lvl="0" marL="0" rtl="0" algn="l">
              <a:spcBef>
                <a:spcPts val="1600"/>
              </a:spcBef>
              <a:spcAft>
                <a:spcPts val="1600"/>
              </a:spcAft>
              <a:buNone/>
            </a:pPr>
            <a:r>
              <a:rPr lang="en" sz="2200">
                <a:latin typeface="Ubuntu"/>
                <a:ea typeface="Ubuntu"/>
                <a:cs typeface="Ubuntu"/>
                <a:sym typeface="Ubuntu"/>
              </a:rPr>
              <a:t>There are packages to extend the framework capabilities in order to provide access to NoSQL databases (eg: MongoDB), as well as databases in the Cloud (eg: firebase).</a:t>
            </a:r>
            <a:endParaRPr sz="2200">
              <a:latin typeface="Ubuntu"/>
              <a:ea typeface="Ubuntu"/>
              <a:cs typeface="Ubuntu"/>
              <a:sym typeface="Ubuntu"/>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2539347"/>
            <a:ext cx="8520600" cy="63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en" sz="2400" u="sng">
                <a:solidFill>
                  <a:schemeClr val="dk2"/>
                </a:solidFill>
                <a:latin typeface="Ubuntu"/>
                <a:ea typeface="Ubuntu"/>
                <a:cs typeface="Ubuntu"/>
                <a:sym typeface="Ubuntu"/>
              </a:rPr>
              <a:t>I</a:t>
            </a:r>
            <a:r>
              <a:rPr b="1" lang="en" sz="2400" u="sng">
                <a:solidFill>
                  <a:schemeClr val="dk2"/>
                </a:solidFill>
                <a:latin typeface="Ubuntu"/>
                <a:ea typeface="Ubuntu"/>
                <a:cs typeface="Ubuntu"/>
                <a:sym typeface="Ubuntu"/>
              </a:rPr>
              <a:t>ndependently of the database engine? … but HOW ?</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8"/>
          <p:cNvSpPr txBox="1"/>
          <p:nvPr>
            <p:ph idx="1" type="body"/>
          </p:nvPr>
        </p:nvSpPr>
        <p:spPr>
          <a:xfrm>
            <a:off x="311700" y="1280528"/>
            <a:ext cx="8520600" cy="379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1" name="Google Shape;181;p28"/>
          <p:cNvPicPr preferRelativeResize="0"/>
          <p:nvPr/>
        </p:nvPicPr>
        <p:blipFill>
          <a:blip r:embed="rId3">
            <a:alphaModFix/>
          </a:blip>
          <a:stretch>
            <a:fillRect/>
          </a:stretch>
        </p:blipFill>
        <p:spPr>
          <a:xfrm>
            <a:off x="1378725" y="1130763"/>
            <a:ext cx="6686550" cy="3762375"/>
          </a:xfrm>
          <a:prstGeom prst="rect">
            <a:avLst/>
          </a:prstGeom>
          <a:noFill/>
          <a:ln>
            <a:noFill/>
          </a:ln>
        </p:spPr>
      </p:pic>
      <p:sp>
        <p:nvSpPr>
          <p:cNvPr id="182" name="Google Shape;182;p28"/>
          <p:cNvSpPr/>
          <p:nvPr/>
        </p:nvSpPr>
        <p:spPr>
          <a:xfrm>
            <a:off x="295875" y="4763950"/>
            <a:ext cx="8536500" cy="154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MVC - Model in Laravel</a:t>
            </a:r>
            <a:endParaRPr>
              <a:latin typeface="Ubuntu"/>
              <a:ea typeface="Ubuntu"/>
              <a:cs typeface="Ubuntu"/>
              <a:sym typeface="Ubuntu"/>
            </a:endParaRPr>
          </a:p>
        </p:txBody>
      </p:sp>
      <p:sp>
        <p:nvSpPr>
          <p:cNvPr id="188" name="Google Shape;188;p29"/>
          <p:cNvSpPr txBox="1"/>
          <p:nvPr>
            <p:ph idx="1" type="body"/>
          </p:nvPr>
        </p:nvSpPr>
        <p:spPr>
          <a:xfrm>
            <a:off x="311700" y="1280528"/>
            <a:ext cx="8520600" cy="379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Ubuntu"/>
                <a:ea typeface="Ubuntu"/>
                <a:cs typeface="Ubuntu"/>
                <a:sym typeface="Ubuntu"/>
              </a:rPr>
              <a:t>But how ? … think in ORM!</a:t>
            </a:r>
            <a:endParaRPr sz="2200">
              <a:latin typeface="Ubuntu"/>
              <a:ea typeface="Ubuntu"/>
              <a:cs typeface="Ubuntu"/>
              <a:sym typeface="Ubuntu"/>
            </a:endParaRPr>
          </a:p>
          <a:p>
            <a:pPr indent="0" lvl="0" marL="0" rtl="0" algn="l">
              <a:spcBef>
                <a:spcPts val="1600"/>
              </a:spcBef>
              <a:spcAft>
                <a:spcPts val="0"/>
              </a:spcAft>
              <a:buNone/>
            </a:pPr>
            <a:r>
              <a:rPr lang="en" sz="2200">
                <a:latin typeface="Ubuntu"/>
                <a:ea typeface="Ubuntu"/>
                <a:cs typeface="Ubuntu"/>
                <a:sym typeface="Ubuntu"/>
              </a:rPr>
              <a:t>ORM (Object-Relational mapping): programming technique to </a:t>
            </a:r>
            <a:r>
              <a:rPr lang="en" sz="2200" u="sng">
                <a:latin typeface="Ubuntu"/>
                <a:ea typeface="Ubuntu"/>
                <a:cs typeface="Ubuntu"/>
                <a:sym typeface="Ubuntu"/>
              </a:rPr>
              <a:t>convert data</a:t>
            </a:r>
            <a:r>
              <a:rPr lang="en" sz="2200">
                <a:latin typeface="Ubuntu"/>
                <a:ea typeface="Ubuntu"/>
                <a:cs typeface="Ubuntu"/>
                <a:sym typeface="Ubuntu"/>
              </a:rPr>
              <a:t> between the type system used in an object-oriented programming language, and the one used in a relational database engine. </a:t>
            </a:r>
            <a:endParaRPr sz="2200">
              <a:latin typeface="Ubuntu"/>
              <a:ea typeface="Ubuntu"/>
              <a:cs typeface="Ubuntu"/>
              <a:sym typeface="Ubuntu"/>
            </a:endParaRPr>
          </a:p>
          <a:p>
            <a:pPr indent="0" lvl="0" marL="0" rtl="0" algn="l">
              <a:spcBef>
                <a:spcPts val="1600"/>
              </a:spcBef>
              <a:spcAft>
                <a:spcPts val="0"/>
              </a:spcAft>
              <a:buNone/>
            </a:pPr>
            <a:r>
              <a:rPr lang="en" sz="2200">
                <a:latin typeface="Ubuntu"/>
                <a:ea typeface="Ubuntu"/>
                <a:cs typeface="Ubuntu"/>
                <a:sym typeface="Ubuntu"/>
              </a:rPr>
              <a:t>Laravel has an ORM called </a:t>
            </a:r>
            <a:r>
              <a:rPr b="1" lang="en" sz="2200">
                <a:latin typeface="Ubuntu"/>
                <a:ea typeface="Ubuntu"/>
                <a:cs typeface="Ubuntu"/>
                <a:sym typeface="Ubuntu"/>
              </a:rPr>
              <a:t>Eloquent</a:t>
            </a:r>
            <a:r>
              <a:rPr lang="en" sz="2200">
                <a:latin typeface="Ubuntu"/>
                <a:ea typeface="Ubuntu"/>
                <a:cs typeface="Ubuntu"/>
                <a:sym typeface="Ubuntu"/>
              </a:rPr>
              <a:t>.</a:t>
            </a:r>
            <a:endParaRPr sz="2200">
              <a:latin typeface="Ubuntu"/>
              <a:ea typeface="Ubuntu"/>
              <a:cs typeface="Ubuntu"/>
              <a:sym typeface="Ubuntu"/>
            </a:endParaRPr>
          </a:p>
          <a:p>
            <a:pPr indent="0" lvl="0" marL="0" rtl="0" algn="l">
              <a:spcBef>
                <a:spcPts val="1600"/>
              </a:spcBef>
              <a:spcAft>
                <a:spcPts val="0"/>
              </a:spcAft>
              <a:buNone/>
            </a:pPr>
            <a:r>
              <a:t/>
            </a:r>
            <a:endParaRPr sz="2200">
              <a:latin typeface="Ubuntu"/>
              <a:ea typeface="Ubuntu"/>
              <a:cs typeface="Ubuntu"/>
              <a:sym typeface="Ubuntu"/>
            </a:endParaRPr>
          </a:p>
          <a:p>
            <a:pPr indent="0" lvl="0" marL="0" rtl="0" algn="l">
              <a:spcBef>
                <a:spcPts val="1600"/>
              </a:spcBef>
              <a:spcAft>
                <a:spcPts val="1600"/>
              </a:spcAft>
              <a:buNone/>
            </a:pPr>
            <a:r>
              <a:t/>
            </a:r>
            <a:endParaRPr sz="2200">
              <a:latin typeface="Ubuntu"/>
              <a:ea typeface="Ubuntu"/>
              <a:cs typeface="Ubuntu"/>
              <a:sym typeface="Ubuntu"/>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Example</a:t>
            </a:r>
            <a:endParaRPr>
              <a:latin typeface="Ubuntu"/>
              <a:ea typeface="Ubuntu"/>
              <a:cs typeface="Ubuntu"/>
              <a:sym typeface="Ubuntu"/>
            </a:endParaRPr>
          </a:p>
        </p:txBody>
      </p:sp>
      <p:sp>
        <p:nvSpPr>
          <p:cNvPr id="194" name="Google Shape;194;p30"/>
          <p:cNvSpPr txBox="1"/>
          <p:nvPr>
            <p:ph idx="1" type="body"/>
          </p:nvPr>
        </p:nvSpPr>
        <p:spPr>
          <a:xfrm>
            <a:off x="652325" y="1778850"/>
            <a:ext cx="2662800" cy="315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000000"/>
                </a:solidFill>
                <a:latin typeface="Ubuntu"/>
                <a:ea typeface="Ubuntu"/>
                <a:cs typeface="Ubuntu"/>
                <a:sym typeface="Ubuntu"/>
              </a:rPr>
              <a:t>&lt;?php</a:t>
            </a:r>
            <a:endParaRPr sz="1000">
              <a:solidFill>
                <a:srgbClr val="000000"/>
              </a:solidFill>
              <a:latin typeface="Ubuntu"/>
              <a:ea typeface="Ubuntu"/>
              <a:cs typeface="Ubuntu"/>
              <a:sym typeface="Ubuntu"/>
            </a:endParaRPr>
          </a:p>
          <a:p>
            <a:pPr indent="0" lvl="0" marL="0" rtl="0" algn="l">
              <a:spcBef>
                <a:spcPts val="1600"/>
              </a:spcBef>
              <a:spcAft>
                <a:spcPts val="0"/>
              </a:spcAft>
              <a:buNone/>
            </a:pPr>
            <a:r>
              <a:rPr lang="en" sz="1000">
                <a:solidFill>
                  <a:srgbClr val="000000"/>
                </a:solidFill>
                <a:latin typeface="Ubuntu"/>
                <a:ea typeface="Ubuntu"/>
                <a:cs typeface="Ubuntu"/>
                <a:sym typeface="Ubuntu"/>
              </a:rPr>
              <a:t>class Users extends Model {</a:t>
            </a:r>
            <a:endParaRPr sz="1000">
              <a:solidFill>
                <a:srgbClr val="000000"/>
              </a:solidFill>
              <a:latin typeface="Ubuntu"/>
              <a:ea typeface="Ubuntu"/>
              <a:cs typeface="Ubuntu"/>
              <a:sym typeface="Ubuntu"/>
            </a:endParaRPr>
          </a:p>
          <a:p>
            <a:pPr indent="0" lvl="0" marL="0" rtl="0" algn="l">
              <a:spcBef>
                <a:spcPts val="1600"/>
              </a:spcBef>
              <a:spcAft>
                <a:spcPts val="0"/>
              </a:spcAft>
              <a:buNone/>
            </a:pPr>
            <a:r>
              <a:rPr lang="en" sz="1000">
                <a:solidFill>
                  <a:srgbClr val="000000"/>
                </a:solidFill>
                <a:latin typeface="Ubuntu"/>
                <a:ea typeface="Ubuntu"/>
                <a:cs typeface="Ubuntu"/>
                <a:sym typeface="Ubuntu"/>
              </a:rPr>
              <a:t>    </a:t>
            </a:r>
            <a:r>
              <a:rPr lang="en" sz="1000">
                <a:solidFill>
                  <a:srgbClr val="000000"/>
                </a:solidFill>
                <a:latin typeface="Ubuntu"/>
                <a:ea typeface="Ubuntu"/>
                <a:cs typeface="Ubuntu"/>
                <a:sym typeface="Ubuntu"/>
              </a:rPr>
              <a:t>public $</a:t>
            </a:r>
            <a:r>
              <a:rPr b="1" lang="en" sz="1000">
                <a:solidFill>
                  <a:srgbClr val="000000"/>
                </a:solidFill>
                <a:latin typeface="Ubuntu"/>
                <a:ea typeface="Ubuntu"/>
                <a:cs typeface="Ubuntu"/>
                <a:sym typeface="Ubuntu"/>
              </a:rPr>
              <a:t>table=”users”</a:t>
            </a:r>
            <a:r>
              <a:rPr lang="en" sz="1000">
                <a:solidFill>
                  <a:srgbClr val="000000"/>
                </a:solidFill>
                <a:latin typeface="Ubuntu"/>
                <a:ea typeface="Ubuntu"/>
                <a:cs typeface="Ubuntu"/>
                <a:sym typeface="Ubuntu"/>
              </a:rPr>
              <a:t>;</a:t>
            </a:r>
            <a:endParaRPr sz="1000">
              <a:solidFill>
                <a:srgbClr val="000000"/>
              </a:solidFill>
              <a:latin typeface="Ubuntu"/>
              <a:ea typeface="Ubuntu"/>
              <a:cs typeface="Ubuntu"/>
              <a:sym typeface="Ubuntu"/>
            </a:endParaRPr>
          </a:p>
          <a:p>
            <a:pPr indent="0" lvl="0" marL="0" rtl="0" algn="l">
              <a:spcBef>
                <a:spcPts val="1600"/>
              </a:spcBef>
              <a:spcAft>
                <a:spcPts val="0"/>
              </a:spcAft>
              <a:buNone/>
            </a:pPr>
            <a:r>
              <a:rPr lang="en" sz="1000">
                <a:solidFill>
                  <a:srgbClr val="000000"/>
                </a:solidFill>
                <a:latin typeface="Ubuntu"/>
                <a:ea typeface="Ubuntu"/>
                <a:cs typeface="Ubuntu"/>
                <a:sym typeface="Ubuntu"/>
              </a:rPr>
              <a:t>    public $</a:t>
            </a:r>
            <a:r>
              <a:rPr b="1" lang="en" sz="1000">
                <a:solidFill>
                  <a:srgbClr val="000000"/>
                </a:solidFill>
                <a:latin typeface="Ubuntu"/>
                <a:ea typeface="Ubuntu"/>
                <a:cs typeface="Ubuntu"/>
                <a:sym typeface="Ubuntu"/>
              </a:rPr>
              <a:t>id</a:t>
            </a:r>
            <a:r>
              <a:rPr lang="en" sz="1000">
                <a:solidFill>
                  <a:srgbClr val="000000"/>
                </a:solidFill>
                <a:latin typeface="Ubuntu"/>
                <a:ea typeface="Ubuntu"/>
                <a:cs typeface="Ubuntu"/>
                <a:sym typeface="Ubuntu"/>
              </a:rPr>
              <a:t>;</a:t>
            </a:r>
            <a:endParaRPr sz="1000">
              <a:solidFill>
                <a:srgbClr val="000000"/>
              </a:solidFill>
              <a:latin typeface="Ubuntu"/>
              <a:ea typeface="Ubuntu"/>
              <a:cs typeface="Ubuntu"/>
              <a:sym typeface="Ubuntu"/>
            </a:endParaRPr>
          </a:p>
          <a:p>
            <a:pPr indent="0" lvl="0" marL="0" rtl="0" algn="l">
              <a:spcBef>
                <a:spcPts val="1600"/>
              </a:spcBef>
              <a:spcAft>
                <a:spcPts val="0"/>
              </a:spcAft>
              <a:buNone/>
            </a:pPr>
            <a:r>
              <a:rPr lang="en" sz="1000">
                <a:solidFill>
                  <a:srgbClr val="000000"/>
                </a:solidFill>
                <a:latin typeface="Ubuntu"/>
                <a:ea typeface="Ubuntu"/>
                <a:cs typeface="Ubuntu"/>
                <a:sym typeface="Ubuntu"/>
              </a:rPr>
              <a:t>    public $</a:t>
            </a:r>
            <a:r>
              <a:rPr b="1" lang="en" sz="1000">
                <a:solidFill>
                  <a:srgbClr val="000000"/>
                </a:solidFill>
                <a:latin typeface="Ubuntu"/>
                <a:ea typeface="Ubuntu"/>
                <a:cs typeface="Ubuntu"/>
                <a:sym typeface="Ubuntu"/>
              </a:rPr>
              <a:t>name</a:t>
            </a:r>
            <a:r>
              <a:rPr lang="en" sz="1000">
                <a:solidFill>
                  <a:srgbClr val="000000"/>
                </a:solidFill>
                <a:latin typeface="Ubuntu"/>
                <a:ea typeface="Ubuntu"/>
                <a:cs typeface="Ubuntu"/>
                <a:sym typeface="Ubuntu"/>
              </a:rPr>
              <a:t>;</a:t>
            </a:r>
            <a:endParaRPr sz="1000">
              <a:solidFill>
                <a:srgbClr val="000000"/>
              </a:solidFill>
              <a:latin typeface="Ubuntu"/>
              <a:ea typeface="Ubuntu"/>
              <a:cs typeface="Ubuntu"/>
              <a:sym typeface="Ubuntu"/>
            </a:endParaRPr>
          </a:p>
          <a:p>
            <a:pPr indent="0" lvl="0" marL="0" rtl="0" algn="l">
              <a:spcBef>
                <a:spcPts val="1600"/>
              </a:spcBef>
              <a:spcAft>
                <a:spcPts val="0"/>
              </a:spcAft>
              <a:buClr>
                <a:schemeClr val="dk1"/>
              </a:buClr>
              <a:buSzPts val="1100"/>
              <a:buFont typeface="Arial"/>
              <a:buNone/>
            </a:pPr>
            <a:r>
              <a:rPr lang="en" sz="1000">
                <a:solidFill>
                  <a:srgbClr val="000000"/>
                </a:solidFill>
                <a:latin typeface="Ubuntu"/>
                <a:ea typeface="Ubuntu"/>
                <a:cs typeface="Ubuntu"/>
                <a:sym typeface="Ubuntu"/>
              </a:rPr>
              <a:t>    public $</a:t>
            </a:r>
            <a:r>
              <a:rPr b="1" lang="en" sz="1000">
                <a:solidFill>
                  <a:srgbClr val="000000"/>
                </a:solidFill>
                <a:latin typeface="Ubuntu"/>
                <a:ea typeface="Ubuntu"/>
                <a:cs typeface="Ubuntu"/>
                <a:sym typeface="Ubuntu"/>
              </a:rPr>
              <a:t>email</a:t>
            </a:r>
            <a:r>
              <a:rPr lang="en" sz="1000">
                <a:solidFill>
                  <a:srgbClr val="000000"/>
                </a:solidFill>
                <a:latin typeface="Ubuntu"/>
                <a:ea typeface="Ubuntu"/>
                <a:cs typeface="Ubuntu"/>
                <a:sym typeface="Ubuntu"/>
              </a:rPr>
              <a:t>;</a:t>
            </a:r>
            <a:endParaRPr sz="1000">
              <a:solidFill>
                <a:srgbClr val="000000"/>
              </a:solidFill>
              <a:latin typeface="Ubuntu"/>
              <a:ea typeface="Ubuntu"/>
              <a:cs typeface="Ubuntu"/>
              <a:sym typeface="Ubuntu"/>
            </a:endParaRPr>
          </a:p>
          <a:p>
            <a:pPr indent="0" lvl="0" marL="0" rtl="0" algn="l">
              <a:spcBef>
                <a:spcPts val="1600"/>
              </a:spcBef>
              <a:spcAft>
                <a:spcPts val="0"/>
              </a:spcAft>
              <a:buNone/>
            </a:pPr>
            <a:r>
              <a:rPr lang="en" sz="1000">
                <a:solidFill>
                  <a:srgbClr val="000000"/>
                </a:solidFill>
                <a:latin typeface="Ubuntu"/>
                <a:ea typeface="Ubuntu"/>
                <a:cs typeface="Ubuntu"/>
                <a:sym typeface="Ubuntu"/>
              </a:rPr>
              <a:t>}</a:t>
            </a:r>
            <a:endParaRPr sz="1000">
              <a:solidFill>
                <a:srgbClr val="000000"/>
              </a:solidFill>
              <a:latin typeface="Ubuntu"/>
              <a:ea typeface="Ubuntu"/>
              <a:cs typeface="Ubuntu"/>
              <a:sym typeface="Ubuntu"/>
            </a:endParaRPr>
          </a:p>
          <a:p>
            <a:pPr indent="0" lvl="0" marL="0" rtl="0" algn="l">
              <a:spcBef>
                <a:spcPts val="1600"/>
              </a:spcBef>
              <a:spcAft>
                <a:spcPts val="1600"/>
              </a:spcAft>
              <a:buNone/>
            </a:pPr>
            <a:r>
              <a:rPr lang="en" sz="1000">
                <a:solidFill>
                  <a:srgbClr val="000000"/>
                </a:solidFill>
                <a:latin typeface="Ubuntu"/>
                <a:ea typeface="Ubuntu"/>
                <a:cs typeface="Ubuntu"/>
                <a:sym typeface="Ubuntu"/>
              </a:rPr>
              <a:t>?&gt;</a:t>
            </a:r>
            <a:endParaRPr sz="1000">
              <a:solidFill>
                <a:srgbClr val="000000"/>
              </a:solidFill>
              <a:latin typeface="Ubuntu"/>
              <a:ea typeface="Ubuntu"/>
              <a:cs typeface="Ubuntu"/>
              <a:sym typeface="Ubuntu"/>
            </a:endParaRPr>
          </a:p>
        </p:txBody>
      </p:sp>
      <p:sp>
        <p:nvSpPr>
          <p:cNvPr id="195" name="Google Shape;195;p30"/>
          <p:cNvSpPr txBox="1"/>
          <p:nvPr/>
        </p:nvSpPr>
        <p:spPr>
          <a:xfrm>
            <a:off x="618175" y="1400375"/>
            <a:ext cx="13626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Ubuntu"/>
                <a:ea typeface="Ubuntu"/>
                <a:cs typeface="Ubuntu"/>
                <a:sym typeface="Ubuntu"/>
              </a:rPr>
              <a:t>PHP Class</a:t>
            </a:r>
            <a:endParaRPr b="1">
              <a:latin typeface="Ubuntu"/>
              <a:ea typeface="Ubuntu"/>
              <a:cs typeface="Ubuntu"/>
              <a:sym typeface="Ubuntu"/>
            </a:endParaRPr>
          </a:p>
        </p:txBody>
      </p:sp>
      <p:sp>
        <p:nvSpPr>
          <p:cNvPr id="196" name="Google Shape;196;p30"/>
          <p:cNvSpPr txBox="1"/>
          <p:nvPr/>
        </p:nvSpPr>
        <p:spPr>
          <a:xfrm>
            <a:off x="5665975" y="1261600"/>
            <a:ext cx="31539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Ubuntu"/>
                <a:ea typeface="Ubuntu"/>
                <a:cs typeface="Ubuntu"/>
                <a:sym typeface="Ubuntu"/>
              </a:rPr>
              <a:t>MySQL - Table “Users” in DB</a:t>
            </a:r>
            <a:endParaRPr b="1">
              <a:latin typeface="Ubuntu"/>
              <a:ea typeface="Ubuntu"/>
              <a:cs typeface="Ubuntu"/>
              <a:sym typeface="Ubuntu"/>
            </a:endParaRPr>
          </a:p>
        </p:txBody>
      </p:sp>
      <p:graphicFrame>
        <p:nvGraphicFramePr>
          <p:cNvPr id="197" name="Google Shape;197;p30"/>
          <p:cNvGraphicFramePr/>
          <p:nvPr/>
        </p:nvGraphicFramePr>
        <p:xfrm>
          <a:off x="5702400" y="1905000"/>
          <a:ext cx="3000000" cy="3000000"/>
        </p:xfrm>
        <a:graphic>
          <a:graphicData uri="http://schemas.openxmlformats.org/drawingml/2006/table">
            <a:tbl>
              <a:tblPr>
                <a:noFill/>
                <a:tableStyleId>{B5CD27DC-BFBB-425D-BF24-7137BA73566E}</a:tableStyleId>
              </a:tblPr>
              <a:tblGrid>
                <a:gridCol w="1092525"/>
                <a:gridCol w="1092525"/>
                <a:gridCol w="1092525"/>
              </a:tblGrid>
              <a:tr h="381000">
                <a:tc>
                  <a:txBody>
                    <a:bodyPr>
                      <a:noAutofit/>
                    </a:bodyPr>
                    <a:lstStyle/>
                    <a:p>
                      <a:pPr indent="0" lvl="0" marL="0" rtl="0" algn="l">
                        <a:spcBef>
                          <a:spcPts val="0"/>
                        </a:spcBef>
                        <a:spcAft>
                          <a:spcPts val="0"/>
                        </a:spcAft>
                        <a:buNone/>
                      </a:pPr>
                      <a:r>
                        <a:rPr b="1" lang="en" sz="1200">
                          <a:latin typeface="Ubuntu"/>
                          <a:ea typeface="Ubuntu"/>
                          <a:cs typeface="Ubuntu"/>
                          <a:sym typeface="Ubuntu"/>
                        </a:rPr>
                        <a:t>ID</a:t>
                      </a:r>
                      <a:endParaRPr b="1" sz="1200">
                        <a:latin typeface="Ubuntu"/>
                        <a:ea typeface="Ubuntu"/>
                        <a:cs typeface="Ubuntu"/>
                        <a:sym typeface="Ubuntu"/>
                      </a:endParaRPr>
                    </a:p>
                  </a:txBody>
                  <a:tcPr marT="91425" marB="91425" marR="91425" marL="91425"/>
                </a:tc>
                <a:tc>
                  <a:txBody>
                    <a:bodyPr>
                      <a:noAutofit/>
                    </a:bodyPr>
                    <a:lstStyle/>
                    <a:p>
                      <a:pPr indent="0" lvl="0" marL="0" rtl="0" algn="l">
                        <a:spcBef>
                          <a:spcPts val="0"/>
                        </a:spcBef>
                        <a:spcAft>
                          <a:spcPts val="0"/>
                        </a:spcAft>
                        <a:buNone/>
                      </a:pPr>
                      <a:r>
                        <a:rPr b="1" lang="en" sz="1200">
                          <a:latin typeface="Ubuntu"/>
                          <a:ea typeface="Ubuntu"/>
                          <a:cs typeface="Ubuntu"/>
                          <a:sym typeface="Ubuntu"/>
                        </a:rPr>
                        <a:t>NAME</a:t>
                      </a:r>
                      <a:endParaRPr b="1" sz="1200">
                        <a:latin typeface="Ubuntu"/>
                        <a:ea typeface="Ubuntu"/>
                        <a:cs typeface="Ubuntu"/>
                        <a:sym typeface="Ubuntu"/>
                      </a:endParaRPr>
                    </a:p>
                  </a:txBody>
                  <a:tcPr marT="91425" marB="91425" marR="91425" marL="91425"/>
                </a:tc>
                <a:tc>
                  <a:txBody>
                    <a:bodyPr>
                      <a:noAutofit/>
                    </a:bodyPr>
                    <a:lstStyle/>
                    <a:p>
                      <a:pPr indent="0" lvl="0" marL="0" rtl="0" algn="l">
                        <a:spcBef>
                          <a:spcPts val="0"/>
                        </a:spcBef>
                        <a:spcAft>
                          <a:spcPts val="0"/>
                        </a:spcAft>
                        <a:buNone/>
                      </a:pPr>
                      <a:r>
                        <a:rPr b="1" lang="en" sz="1200">
                          <a:latin typeface="Ubuntu"/>
                          <a:ea typeface="Ubuntu"/>
                          <a:cs typeface="Ubuntu"/>
                          <a:sym typeface="Ubuntu"/>
                        </a:rPr>
                        <a:t>EMAIL</a:t>
                      </a:r>
                      <a:endParaRPr b="1" sz="1200">
                        <a:latin typeface="Ubuntu"/>
                        <a:ea typeface="Ubuntu"/>
                        <a:cs typeface="Ubuntu"/>
                        <a:sym typeface="Ubuntu"/>
                      </a:endParaRPr>
                    </a:p>
                  </a:txBody>
                  <a:tcPr marT="91425" marB="91425" marR="91425" marL="91425"/>
                </a:tc>
              </a:tr>
              <a:tr h="381000">
                <a:tc>
                  <a:txBody>
                    <a:bodyPr>
                      <a:noAutofit/>
                    </a:bodyPr>
                    <a:lstStyle/>
                    <a:p>
                      <a:pPr indent="0" lvl="0" marL="0" rtl="0" algn="l">
                        <a:spcBef>
                          <a:spcPts val="0"/>
                        </a:spcBef>
                        <a:spcAft>
                          <a:spcPts val="0"/>
                        </a:spcAft>
                        <a:buNone/>
                      </a:pPr>
                      <a:r>
                        <a:rPr lang="en" sz="1200">
                          <a:latin typeface="Ubuntu"/>
                          <a:ea typeface="Ubuntu"/>
                          <a:cs typeface="Ubuntu"/>
                          <a:sym typeface="Ubuntu"/>
                        </a:rPr>
                        <a:t>1</a:t>
                      </a:r>
                      <a:endParaRPr sz="1200">
                        <a:latin typeface="Ubuntu"/>
                        <a:ea typeface="Ubuntu"/>
                        <a:cs typeface="Ubuntu"/>
                        <a:sym typeface="Ubuntu"/>
                      </a:endParaRPr>
                    </a:p>
                  </a:txBody>
                  <a:tcPr marT="91425" marB="91425" marR="91425" marL="91425"/>
                </a:tc>
                <a:tc>
                  <a:txBody>
                    <a:bodyPr>
                      <a:noAutofit/>
                    </a:bodyPr>
                    <a:lstStyle/>
                    <a:p>
                      <a:pPr indent="0" lvl="0" marL="0" rtl="0" algn="l">
                        <a:spcBef>
                          <a:spcPts val="0"/>
                        </a:spcBef>
                        <a:spcAft>
                          <a:spcPts val="0"/>
                        </a:spcAft>
                        <a:buNone/>
                      </a:pPr>
                      <a:r>
                        <a:rPr lang="en" sz="1200">
                          <a:latin typeface="Ubuntu"/>
                          <a:ea typeface="Ubuntu"/>
                          <a:cs typeface="Ubuntu"/>
                          <a:sym typeface="Ubuntu"/>
                        </a:rPr>
                        <a:t>JUAN</a:t>
                      </a:r>
                      <a:endParaRPr sz="1200">
                        <a:latin typeface="Ubuntu"/>
                        <a:ea typeface="Ubuntu"/>
                        <a:cs typeface="Ubuntu"/>
                        <a:sym typeface="Ubuntu"/>
                      </a:endParaRPr>
                    </a:p>
                  </a:txBody>
                  <a:tcPr marT="91425" marB="91425" marR="91425" marL="91425"/>
                </a:tc>
                <a:tc>
                  <a:txBody>
                    <a:bodyPr>
                      <a:noAutofit/>
                    </a:bodyPr>
                    <a:lstStyle/>
                    <a:p>
                      <a:pPr indent="0" lvl="0" marL="0" rtl="0" algn="l">
                        <a:spcBef>
                          <a:spcPts val="0"/>
                        </a:spcBef>
                        <a:spcAft>
                          <a:spcPts val="0"/>
                        </a:spcAft>
                        <a:buNone/>
                      </a:pPr>
                      <a:r>
                        <a:rPr lang="en" sz="1200">
                          <a:latin typeface="Ubuntu"/>
                          <a:ea typeface="Ubuntu"/>
                          <a:cs typeface="Ubuntu"/>
                          <a:sym typeface="Ubuntu"/>
                        </a:rPr>
                        <a:t>j</a:t>
                      </a:r>
                      <a:r>
                        <a:rPr lang="en" sz="1200">
                          <a:latin typeface="Ubuntu"/>
                          <a:ea typeface="Ubuntu"/>
                          <a:cs typeface="Ubuntu"/>
                          <a:sym typeface="Ubuntu"/>
                        </a:rPr>
                        <a:t>@email.com</a:t>
                      </a:r>
                      <a:endParaRPr sz="1200">
                        <a:latin typeface="Ubuntu"/>
                        <a:ea typeface="Ubuntu"/>
                        <a:cs typeface="Ubuntu"/>
                        <a:sym typeface="Ubuntu"/>
                      </a:endParaRPr>
                    </a:p>
                  </a:txBody>
                  <a:tcPr marT="91425" marB="91425" marR="91425" marL="91425"/>
                </a:tc>
              </a:tr>
              <a:tr h="381000">
                <a:tc>
                  <a:txBody>
                    <a:bodyPr>
                      <a:noAutofit/>
                    </a:bodyPr>
                    <a:lstStyle/>
                    <a:p>
                      <a:pPr indent="0" lvl="0" marL="0" rtl="0" algn="l">
                        <a:spcBef>
                          <a:spcPts val="0"/>
                        </a:spcBef>
                        <a:spcAft>
                          <a:spcPts val="0"/>
                        </a:spcAft>
                        <a:buNone/>
                      </a:pPr>
                      <a:r>
                        <a:rPr lang="en" sz="1200">
                          <a:latin typeface="Ubuntu"/>
                          <a:ea typeface="Ubuntu"/>
                          <a:cs typeface="Ubuntu"/>
                          <a:sym typeface="Ubuntu"/>
                        </a:rPr>
                        <a:t>2</a:t>
                      </a:r>
                      <a:endParaRPr sz="1200">
                        <a:latin typeface="Ubuntu"/>
                        <a:ea typeface="Ubuntu"/>
                        <a:cs typeface="Ubuntu"/>
                        <a:sym typeface="Ubuntu"/>
                      </a:endParaRPr>
                    </a:p>
                  </a:txBody>
                  <a:tcPr marT="91425" marB="91425" marR="91425" marL="91425"/>
                </a:tc>
                <a:tc>
                  <a:txBody>
                    <a:bodyPr>
                      <a:noAutofit/>
                    </a:bodyPr>
                    <a:lstStyle/>
                    <a:p>
                      <a:pPr indent="0" lvl="0" marL="0" rtl="0" algn="l">
                        <a:spcBef>
                          <a:spcPts val="0"/>
                        </a:spcBef>
                        <a:spcAft>
                          <a:spcPts val="0"/>
                        </a:spcAft>
                        <a:buNone/>
                      </a:pPr>
                      <a:r>
                        <a:rPr lang="en" sz="1200">
                          <a:latin typeface="Ubuntu"/>
                          <a:ea typeface="Ubuntu"/>
                          <a:cs typeface="Ubuntu"/>
                          <a:sym typeface="Ubuntu"/>
                        </a:rPr>
                        <a:t>CARLOS</a:t>
                      </a:r>
                      <a:endParaRPr sz="1200">
                        <a:latin typeface="Ubuntu"/>
                        <a:ea typeface="Ubuntu"/>
                        <a:cs typeface="Ubuntu"/>
                        <a:sym typeface="Ubuntu"/>
                      </a:endParaRPr>
                    </a:p>
                  </a:txBody>
                  <a:tcPr marT="91425" marB="91425" marR="91425" marL="91425"/>
                </a:tc>
                <a:tc>
                  <a:txBody>
                    <a:bodyPr>
                      <a:noAutofit/>
                    </a:bodyPr>
                    <a:lstStyle/>
                    <a:p>
                      <a:pPr indent="0" lvl="0" marL="0" rtl="0" algn="l">
                        <a:spcBef>
                          <a:spcPts val="0"/>
                        </a:spcBef>
                        <a:spcAft>
                          <a:spcPts val="0"/>
                        </a:spcAft>
                        <a:buNone/>
                      </a:pPr>
                      <a:r>
                        <a:rPr lang="en" sz="1200">
                          <a:latin typeface="Ubuntu"/>
                          <a:ea typeface="Ubuntu"/>
                          <a:cs typeface="Ubuntu"/>
                          <a:sym typeface="Ubuntu"/>
                        </a:rPr>
                        <a:t>c@emai.com</a:t>
                      </a:r>
                      <a:endParaRPr sz="1200">
                        <a:latin typeface="Ubuntu"/>
                        <a:ea typeface="Ubuntu"/>
                        <a:cs typeface="Ubuntu"/>
                        <a:sym typeface="Ubuntu"/>
                      </a:endParaRPr>
                    </a:p>
                  </a:txBody>
                  <a:tcPr marT="91425" marB="91425" marR="91425" marL="91425"/>
                </a:tc>
              </a:tr>
              <a:tr h="381000">
                <a:tc>
                  <a:txBody>
                    <a:bodyPr>
                      <a:noAutofit/>
                    </a:bodyPr>
                    <a:lstStyle/>
                    <a:p>
                      <a:pPr indent="0" lvl="0" marL="0" rtl="0" algn="l">
                        <a:spcBef>
                          <a:spcPts val="0"/>
                        </a:spcBef>
                        <a:spcAft>
                          <a:spcPts val="0"/>
                        </a:spcAft>
                        <a:buNone/>
                      </a:pPr>
                      <a:r>
                        <a:rPr lang="en" sz="1200">
                          <a:latin typeface="Ubuntu"/>
                          <a:ea typeface="Ubuntu"/>
                          <a:cs typeface="Ubuntu"/>
                          <a:sym typeface="Ubuntu"/>
                        </a:rPr>
                        <a:t>3</a:t>
                      </a:r>
                      <a:endParaRPr sz="1200">
                        <a:latin typeface="Ubuntu"/>
                        <a:ea typeface="Ubuntu"/>
                        <a:cs typeface="Ubuntu"/>
                        <a:sym typeface="Ubuntu"/>
                      </a:endParaRPr>
                    </a:p>
                  </a:txBody>
                  <a:tcPr marT="91425" marB="91425" marR="91425" marL="91425"/>
                </a:tc>
                <a:tc>
                  <a:txBody>
                    <a:bodyPr>
                      <a:noAutofit/>
                    </a:bodyPr>
                    <a:lstStyle/>
                    <a:p>
                      <a:pPr indent="0" lvl="0" marL="0" rtl="0" algn="l">
                        <a:spcBef>
                          <a:spcPts val="0"/>
                        </a:spcBef>
                        <a:spcAft>
                          <a:spcPts val="0"/>
                        </a:spcAft>
                        <a:buNone/>
                      </a:pPr>
                      <a:r>
                        <a:rPr lang="en" sz="1200">
                          <a:latin typeface="Ubuntu"/>
                          <a:ea typeface="Ubuntu"/>
                          <a:cs typeface="Ubuntu"/>
                          <a:sym typeface="Ubuntu"/>
                        </a:rPr>
                        <a:t>ROOT</a:t>
                      </a:r>
                      <a:endParaRPr sz="1200">
                        <a:latin typeface="Ubuntu"/>
                        <a:ea typeface="Ubuntu"/>
                        <a:cs typeface="Ubuntu"/>
                        <a:sym typeface="Ubuntu"/>
                      </a:endParaRPr>
                    </a:p>
                  </a:txBody>
                  <a:tcPr marT="91425" marB="91425" marR="91425" marL="91425"/>
                </a:tc>
                <a:tc>
                  <a:txBody>
                    <a:bodyPr>
                      <a:noAutofit/>
                    </a:bodyPr>
                    <a:lstStyle/>
                    <a:p>
                      <a:pPr indent="0" lvl="0" marL="0" rtl="0" algn="l">
                        <a:spcBef>
                          <a:spcPts val="0"/>
                        </a:spcBef>
                        <a:spcAft>
                          <a:spcPts val="0"/>
                        </a:spcAft>
                        <a:buNone/>
                      </a:pPr>
                      <a:r>
                        <a:rPr lang="en" sz="1200">
                          <a:latin typeface="Ubuntu"/>
                          <a:ea typeface="Ubuntu"/>
                          <a:cs typeface="Ubuntu"/>
                          <a:sym typeface="Ubuntu"/>
                        </a:rPr>
                        <a:t>r@email.com</a:t>
                      </a:r>
                      <a:endParaRPr sz="1200">
                        <a:latin typeface="Ubuntu"/>
                        <a:ea typeface="Ubuntu"/>
                        <a:cs typeface="Ubuntu"/>
                        <a:sym typeface="Ubuntu"/>
                      </a:endParaRPr>
                    </a:p>
                  </a:txBody>
                  <a:tcPr marT="91425" marB="91425" marR="91425" marL="91425"/>
                </a:tc>
              </a:tr>
              <a:tr h="381000">
                <a:tc>
                  <a:txBody>
                    <a:bodyPr>
                      <a:noAutofit/>
                    </a:bodyPr>
                    <a:lstStyle/>
                    <a:p>
                      <a:pPr indent="0" lvl="0" marL="0" rtl="0" algn="l">
                        <a:spcBef>
                          <a:spcPts val="0"/>
                        </a:spcBef>
                        <a:spcAft>
                          <a:spcPts val="0"/>
                        </a:spcAft>
                        <a:buNone/>
                      </a:pPr>
                      <a:r>
                        <a:rPr lang="en" sz="1200">
                          <a:latin typeface="Ubuntu"/>
                          <a:ea typeface="Ubuntu"/>
                          <a:cs typeface="Ubuntu"/>
                          <a:sym typeface="Ubuntu"/>
                        </a:rPr>
                        <a:t>4</a:t>
                      </a:r>
                      <a:endParaRPr sz="1200">
                        <a:latin typeface="Ubuntu"/>
                        <a:ea typeface="Ubuntu"/>
                        <a:cs typeface="Ubuntu"/>
                        <a:sym typeface="Ubuntu"/>
                      </a:endParaRPr>
                    </a:p>
                  </a:txBody>
                  <a:tcPr marT="91425" marB="91425" marR="91425" marL="91425"/>
                </a:tc>
                <a:tc>
                  <a:txBody>
                    <a:bodyPr>
                      <a:noAutofit/>
                    </a:bodyPr>
                    <a:lstStyle/>
                    <a:p>
                      <a:pPr indent="0" lvl="0" marL="0" rtl="0" algn="l">
                        <a:spcBef>
                          <a:spcPts val="0"/>
                        </a:spcBef>
                        <a:spcAft>
                          <a:spcPts val="0"/>
                        </a:spcAft>
                        <a:buNone/>
                      </a:pPr>
                      <a:r>
                        <a:rPr lang="en" sz="1200">
                          <a:latin typeface="Ubuntu"/>
                          <a:ea typeface="Ubuntu"/>
                          <a:cs typeface="Ubuntu"/>
                          <a:sym typeface="Ubuntu"/>
                        </a:rPr>
                        <a:t>LARAVEL</a:t>
                      </a:r>
                      <a:endParaRPr sz="1200">
                        <a:latin typeface="Ubuntu"/>
                        <a:ea typeface="Ubuntu"/>
                        <a:cs typeface="Ubuntu"/>
                        <a:sym typeface="Ubuntu"/>
                      </a:endParaRPr>
                    </a:p>
                  </a:txBody>
                  <a:tcPr marT="91425" marB="91425" marR="91425" marL="91425"/>
                </a:tc>
                <a:tc>
                  <a:txBody>
                    <a:bodyPr>
                      <a:noAutofit/>
                    </a:bodyPr>
                    <a:lstStyle/>
                    <a:p>
                      <a:pPr indent="0" lvl="0" marL="0" rtl="0" algn="l">
                        <a:spcBef>
                          <a:spcPts val="0"/>
                        </a:spcBef>
                        <a:spcAft>
                          <a:spcPts val="0"/>
                        </a:spcAft>
                        <a:buNone/>
                      </a:pPr>
                      <a:r>
                        <a:rPr lang="en" sz="1200">
                          <a:latin typeface="Ubuntu"/>
                          <a:ea typeface="Ubuntu"/>
                          <a:cs typeface="Ubuntu"/>
                          <a:sym typeface="Ubuntu"/>
                        </a:rPr>
                        <a:t>l@email.com</a:t>
                      </a:r>
                      <a:endParaRPr sz="1200">
                        <a:latin typeface="Ubuntu"/>
                        <a:ea typeface="Ubuntu"/>
                        <a:cs typeface="Ubuntu"/>
                        <a:sym typeface="Ubuntu"/>
                      </a:endParaRPr>
                    </a:p>
                  </a:txBody>
                  <a:tcPr marT="91425" marB="91425" marR="91425" marL="91425"/>
                </a:tc>
              </a:tr>
            </a:tbl>
          </a:graphicData>
        </a:graphic>
      </p:graphicFrame>
      <p:sp>
        <p:nvSpPr>
          <p:cNvPr id="198" name="Google Shape;198;p30"/>
          <p:cNvSpPr/>
          <p:nvPr/>
        </p:nvSpPr>
        <p:spPr>
          <a:xfrm>
            <a:off x="3333100" y="2472725"/>
            <a:ext cx="1362600" cy="63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Ubuntu"/>
                <a:ea typeface="Ubuntu"/>
                <a:cs typeface="Ubuntu"/>
                <a:sym typeface="Ubuntu"/>
              </a:rPr>
              <a:t>ORM</a:t>
            </a:r>
            <a:endParaRPr b="1" sz="1800">
              <a:latin typeface="Ubuntu"/>
              <a:ea typeface="Ubuntu"/>
              <a:cs typeface="Ubuntu"/>
              <a:sym typeface="Ubuntu"/>
            </a:endParaRPr>
          </a:p>
        </p:txBody>
      </p:sp>
      <p:sp>
        <p:nvSpPr>
          <p:cNvPr id="199" name="Google Shape;199;p30"/>
          <p:cNvSpPr/>
          <p:nvPr/>
        </p:nvSpPr>
        <p:spPr>
          <a:xfrm>
            <a:off x="4733570" y="2689925"/>
            <a:ext cx="475200" cy="2019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0"/>
          <p:cNvSpPr/>
          <p:nvPr/>
        </p:nvSpPr>
        <p:spPr>
          <a:xfrm>
            <a:off x="2781695" y="2689925"/>
            <a:ext cx="475200" cy="2019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txBox="1"/>
          <p:nvPr/>
        </p:nvSpPr>
        <p:spPr>
          <a:xfrm>
            <a:off x="2032900" y="4149425"/>
            <a:ext cx="4877400" cy="94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Ubuntu"/>
                <a:ea typeface="Ubuntu"/>
                <a:cs typeface="Ubuntu"/>
                <a:sym typeface="Ubuntu"/>
              </a:rPr>
              <a:t>An instance of our PHP class </a:t>
            </a:r>
            <a:endParaRPr b="1" sz="1800">
              <a:latin typeface="Ubuntu"/>
              <a:ea typeface="Ubuntu"/>
              <a:cs typeface="Ubuntu"/>
              <a:sym typeface="Ubuntu"/>
            </a:endParaRPr>
          </a:p>
          <a:p>
            <a:pPr indent="0" lvl="0" marL="0" rtl="0" algn="ctr">
              <a:spcBef>
                <a:spcPts val="0"/>
              </a:spcBef>
              <a:spcAft>
                <a:spcPts val="0"/>
              </a:spcAft>
              <a:buNone/>
            </a:pPr>
            <a:r>
              <a:rPr b="1" lang="en" sz="1800">
                <a:latin typeface="Ubuntu"/>
                <a:ea typeface="Ubuntu"/>
                <a:cs typeface="Ubuntu"/>
                <a:sym typeface="Ubuntu"/>
              </a:rPr>
              <a:t>will represent one row of our DB table.</a:t>
            </a:r>
            <a:endParaRPr b="1" sz="1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Example</a:t>
            </a:r>
            <a:endParaRPr>
              <a:latin typeface="Ubuntu"/>
              <a:ea typeface="Ubuntu"/>
              <a:cs typeface="Ubuntu"/>
              <a:sym typeface="Ubuntu"/>
            </a:endParaRPr>
          </a:p>
        </p:txBody>
      </p:sp>
      <p:sp>
        <p:nvSpPr>
          <p:cNvPr id="207" name="Google Shape;207;p31"/>
          <p:cNvSpPr txBox="1"/>
          <p:nvPr/>
        </p:nvSpPr>
        <p:spPr>
          <a:xfrm>
            <a:off x="618175" y="1400375"/>
            <a:ext cx="13626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Ubuntu"/>
                <a:ea typeface="Ubuntu"/>
                <a:cs typeface="Ubuntu"/>
                <a:sym typeface="Ubuntu"/>
              </a:rPr>
              <a:t>PHP Class</a:t>
            </a:r>
            <a:endParaRPr b="1">
              <a:latin typeface="Ubuntu"/>
              <a:ea typeface="Ubuntu"/>
              <a:cs typeface="Ubuntu"/>
              <a:sym typeface="Ubuntu"/>
            </a:endParaRPr>
          </a:p>
        </p:txBody>
      </p:sp>
      <p:sp>
        <p:nvSpPr>
          <p:cNvPr id="208" name="Google Shape;208;p31"/>
          <p:cNvSpPr txBox="1"/>
          <p:nvPr/>
        </p:nvSpPr>
        <p:spPr>
          <a:xfrm>
            <a:off x="5665975" y="1337800"/>
            <a:ext cx="31539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Ubuntu"/>
                <a:ea typeface="Ubuntu"/>
                <a:cs typeface="Ubuntu"/>
                <a:sym typeface="Ubuntu"/>
              </a:rPr>
              <a:t>MongoDB - Collection “Users”</a:t>
            </a:r>
            <a:endParaRPr b="1">
              <a:latin typeface="Ubuntu"/>
              <a:ea typeface="Ubuntu"/>
              <a:cs typeface="Ubuntu"/>
              <a:sym typeface="Ubuntu"/>
            </a:endParaRPr>
          </a:p>
        </p:txBody>
      </p:sp>
      <p:sp>
        <p:nvSpPr>
          <p:cNvPr id="209" name="Google Shape;209;p31"/>
          <p:cNvSpPr txBox="1"/>
          <p:nvPr>
            <p:ph idx="1" type="body"/>
          </p:nvPr>
        </p:nvSpPr>
        <p:spPr>
          <a:xfrm>
            <a:off x="5856250" y="1716400"/>
            <a:ext cx="3153900" cy="3948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solidFill>
                  <a:srgbClr val="000000"/>
                </a:solidFill>
                <a:latin typeface="Ubuntu"/>
                <a:ea typeface="Ubuntu"/>
                <a:cs typeface="Ubuntu"/>
                <a:sym typeface="Ubuntu"/>
              </a:rPr>
              <a:t>{</a:t>
            </a:r>
            <a:endParaRPr sz="1000">
              <a:solidFill>
                <a:srgbClr val="000000"/>
              </a:solidFill>
              <a:latin typeface="Ubuntu"/>
              <a:ea typeface="Ubuntu"/>
              <a:cs typeface="Ubuntu"/>
              <a:sym typeface="Ubuntu"/>
            </a:endParaRPr>
          </a:p>
          <a:p>
            <a:pPr indent="0" lvl="0" marL="0" rtl="0" algn="l">
              <a:lnSpc>
                <a:spcPct val="100000"/>
              </a:lnSpc>
              <a:spcBef>
                <a:spcPts val="0"/>
              </a:spcBef>
              <a:spcAft>
                <a:spcPts val="0"/>
              </a:spcAft>
              <a:buNone/>
            </a:pPr>
            <a:r>
              <a:rPr lang="en" sz="1000">
                <a:solidFill>
                  <a:srgbClr val="000000"/>
                </a:solidFill>
                <a:latin typeface="Ubuntu"/>
                <a:ea typeface="Ubuntu"/>
                <a:cs typeface="Ubuntu"/>
                <a:sym typeface="Ubuntu"/>
              </a:rPr>
              <a:t>	Id: 1, </a:t>
            </a:r>
            <a:endParaRPr sz="1000">
              <a:solidFill>
                <a:srgbClr val="000000"/>
              </a:solidFill>
              <a:latin typeface="Ubuntu"/>
              <a:ea typeface="Ubuntu"/>
              <a:cs typeface="Ubuntu"/>
              <a:sym typeface="Ubuntu"/>
            </a:endParaRPr>
          </a:p>
          <a:p>
            <a:pPr indent="0" lvl="0" marL="457200" rtl="0" algn="l">
              <a:lnSpc>
                <a:spcPct val="100000"/>
              </a:lnSpc>
              <a:spcBef>
                <a:spcPts val="0"/>
              </a:spcBef>
              <a:spcAft>
                <a:spcPts val="0"/>
              </a:spcAft>
              <a:buNone/>
            </a:pPr>
            <a:r>
              <a:rPr lang="en" sz="1000">
                <a:solidFill>
                  <a:srgbClr val="000000"/>
                </a:solidFill>
                <a:latin typeface="Ubuntu"/>
                <a:ea typeface="Ubuntu"/>
                <a:cs typeface="Ubuntu"/>
                <a:sym typeface="Ubuntu"/>
              </a:rPr>
              <a:t>Name: “JUAN”, </a:t>
            </a:r>
            <a:endParaRPr sz="1000">
              <a:solidFill>
                <a:srgbClr val="000000"/>
              </a:solidFill>
              <a:latin typeface="Ubuntu"/>
              <a:ea typeface="Ubuntu"/>
              <a:cs typeface="Ubuntu"/>
              <a:sym typeface="Ubuntu"/>
            </a:endParaRPr>
          </a:p>
          <a:p>
            <a:pPr indent="0" lvl="0" marL="457200" rtl="0" algn="l">
              <a:lnSpc>
                <a:spcPct val="100000"/>
              </a:lnSpc>
              <a:spcBef>
                <a:spcPts val="0"/>
              </a:spcBef>
              <a:spcAft>
                <a:spcPts val="0"/>
              </a:spcAft>
              <a:buNone/>
            </a:pPr>
            <a:r>
              <a:rPr lang="en" sz="1000">
                <a:solidFill>
                  <a:srgbClr val="000000"/>
                </a:solidFill>
                <a:latin typeface="Ubuntu"/>
                <a:ea typeface="Ubuntu"/>
                <a:cs typeface="Ubuntu"/>
                <a:sym typeface="Ubuntu"/>
              </a:rPr>
              <a:t>Email:”j@email.com”</a:t>
            </a:r>
            <a:endParaRPr sz="1000">
              <a:solidFill>
                <a:srgbClr val="000000"/>
              </a:solidFill>
              <a:latin typeface="Ubuntu"/>
              <a:ea typeface="Ubuntu"/>
              <a:cs typeface="Ubuntu"/>
              <a:sym typeface="Ubuntu"/>
            </a:endParaRPr>
          </a:p>
          <a:p>
            <a:pPr indent="0" lvl="0" marL="0" rtl="0" algn="l">
              <a:lnSpc>
                <a:spcPct val="100000"/>
              </a:lnSpc>
              <a:spcBef>
                <a:spcPts val="0"/>
              </a:spcBef>
              <a:spcAft>
                <a:spcPts val="0"/>
              </a:spcAft>
              <a:buNone/>
            </a:pPr>
            <a:r>
              <a:rPr lang="en" sz="1000">
                <a:solidFill>
                  <a:srgbClr val="000000"/>
                </a:solidFill>
                <a:latin typeface="Ubuntu"/>
                <a:ea typeface="Ubuntu"/>
                <a:cs typeface="Ubuntu"/>
                <a:sym typeface="Ubuntu"/>
              </a:rPr>
              <a:t>},</a:t>
            </a:r>
            <a:endParaRPr sz="1000">
              <a:solidFill>
                <a:srgbClr val="000000"/>
              </a:solidFill>
              <a:latin typeface="Ubuntu"/>
              <a:ea typeface="Ubuntu"/>
              <a:cs typeface="Ubuntu"/>
              <a:sym typeface="Ubuntu"/>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Ubuntu"/>
                <a:ea typeface="Ubuntu"/>
                <a:cs typeface="Ubuntu"/>
                <a:sym typeface="Ubuntu"/>
              </a:rPr>
              <a:t>{</a:t>
            </a:r>
            <a:endParaRPr sz="1000">
              <a:solidFill>
                <a:schemeClr val="dk1"/>
              </a:solidFill>
              <a:latin typeface="Ubuntu"/>
              <a:ea typeface="Ubuntu"/>
              <a:cs typeface="Ubuntu"/>
              <a:sym typeface="Ubuntu"/>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Ubuntu"/>
                <a:ea typeface="Ubuntu"/>
                <a:cs typeface="Ubuntu"/>
                <a:sym typeface="Ubuntu"/>
              </a:rPr>
              <a:t>	Id: 2, </a:t>
            </a:r>
            <a:endParaRPr sz="1000">
              <a:solidFill>
                <a:schemeClr val="dk1"/>
              </a:solidFill>
              <a:latin typeface="Ubuntu"/>
              <a:ea typeface="Ubuntu"/>
              <a:cs typeface="Ubuntu"/>
              <a:sym typeface="Ubuntu"/>
            </a:endParaRPr>
          </a:p>
          <a:p>
            <a:pPr indent="0" lvl="0" marL="457200" rtl="0" algn="l">
              <a:lnSpc>
                <a:spcPct val="100000"/>
              </a:lnSpc>
              <a:spcBef>
                <a:spcPts val="0"/>
              </a:spcBef>
              <a:spcAft>
                <a:spcPts val="0"/>
              </a:spcAft>
              <a:buClr>
                <a:schemeClr val="dk1"/>
              </a:buClr>
              <a:buSzPts val="1100"/>
              <a:buFont typeface="Arial"/>
              <a:buNone/>
            </a:pPr>
            <a:r>
              <a:rPr lang="en" sz="1000">
                <a:solidFill>
                  <a:schemeClr val="dk1"/>
                </a:solidFill>
                <a:latin typeface="Ubuntu"/>
                <a:ea typeface="Ubuntu"/>
                <a:cs typeface="Ubuntu"/>
                <a:sym typeface="Ubuntu"/>
              </a:rPr>
              <a:t>Name: “CARLOS”, </a:t>
            </a:r>
            <a:endParaRPr sz="1000">
              <a:solidFill>
                <a:schemeClr val="dk1"/>
              </a:solidFill>
              <a:latin typeface="Ubuntu"/>
              <a:ea typeface="Ubuntu"/>
              <a:cs typeface="Ubuntu"/>
              <a:sym typeface="Ubuntu"/>
            </a:endParaRPr>
          </a:p>
          <a:p>
            <a:pPr indent="0" lvl="0" marL="457200" rtl="0" algn="l">
              <a:lnSpc>
                <a:spcPct val="100000"/>
              </a:lnSpc>
              <a:spcBef>
                <a:spcPts val="0"/>
              </a:spcBef>
              <a:spcAft>
                <a:spcPts val="0"/>
              </a:spcAft>
              <a:buClr>
                <a:schemeClr val="dk1"/>
              </a:buClr>
              <a:buSzPts val="1100"/>
              <a:buFont typeface="Arial"/>
              <a:buNone/>
            </a:pPr>
            <a:r>
              <a:rPr lang="en" sz="1000">
                <a:solidFill>
                  <a:schemeClr val="dk1"/>
                </a:solidFill>
                <a:latin typeface="Ubuntu"/>
                <a:ea typeface="Ubuntu"/>
                <a:cs typeface="Ubuntu"/>
                <a:sym typeface="Ubuntu"/>
              </a:rPr>
              <a:t>Email:”c@email.com”</a:t>
            </a:r>
            <a:endParaRPr sz="1000">
              <a:solidFill>
                <a:schemeClr val="dk1"/>
              </a:solidFill>
              <a:latin typeface="Ubuntu"/>
              <a:ea typeface="Ubuntu"/>
              <a:cs typeface="Ubuntu"/>
              <a:sym typeface="Ubuntu"/>
            </a:endParaRPr>
          </a:p>
          <a:p>
            <a:pPr indent="0" lvl="0" marL="0" rtl="0" algn="l">
              <a:lnSpc>
                <a:spcPct val="100000"/>
              </a:lnSpc>
              <a:spcBef>
                <a:spcPts val="0"/>
              </a:spcBef>
              <a:spcAft>
                <a:spcPts val="0"/>
              </a:spcAft>
              <a:buNone/>
            </a:pPr>
            <a:r>
              <a:rPr lang="en" sz="1000">
                <a:solidFill>
                  <a:schemeClr val="dk1"/>
                </a:solidFill>
                <a:latin typeface="Ubuntu"/>
                <a:ea typeface="Ubuntu"/>
                <a:cs typeface="Ubuntu"/>
                <a:sym typeface="Ubuntu"/>
              </a:rPr>
              <a:t>},</a:t>
            </a:r>
            <a:endParaRPr sz="1000">
              <a:solidFill>
                <a:schemeClr val="dk1"/>
              </a:solidFill>
              <a:latin typeface="Ubuntu"/>
              <a:ea typeface="Ubuntu"/>
              <a:cs typeface="Ubuntu"/>
              <a:sym typeface="Ubuntu"/>
            </a:endParaRPr>
          </a:p>
          <a:p>
            <a:pPr indent="0" lvl="0" marL="0" rtl="0" algn="l">
              <a:lnSpc>
                <a:spcPct val="100000"/>
              </a:lnSpc>
              <a:spcBef>
                <a:spcPts val="0"/>
              </a:spcBef>
              <a:spcAft>
                <a:spcPts val="0"/>
              </a:spcAft>
              <a:buNone/>
            </a:pPr>
            <a:r>
              <a:rPr lang="en" sz="1000">
                <a:solidFill>
                  <a:schemeClr val="dk1"/>
                </a:solidFill>
                <a:latin typeface="Ubuntu"/>
                <a:ea typeface="Ubuntu"/>
                <a:cs typeface="Ubuntu"/>
                <a:sym typeface="Ubuntu"/>
              </a:rPr>
              <a:t>{</a:t>
            </a:r>
            <a:endParaRPr sz="1000">
              <a:solidFill>
                <a:schemeClr val="dk1"/>
              </a:solidFill>
              <a:latin typeface="Ubuntu"/>
              <a:ea typeface="Ubuntu"/>
              <a:cs typeface="Ubuntu"/>
              <a:sym typeface="Ubuntu"/>
            </a:endParaRPr>
          </a:p>
          <a:p>
            <a:pPr indent="0" lvl="0" marL="0" rtl="0" algn="l">
              <a:lnSpc>
                <a:spcPct val="100000"/>
              </a:lnSpc>
              <a:spcBef>
                <a:spcPts val="0"/>
              </a:spcBef>
              <a:spcAft>
                <a:spcPts val="0"/>
              </a:spcAft>
              <a:buNone/>
            </a:pPr>
            <a:r>
              <a:rPr lang="en" sz="1000">
                <a:solidFill>
                  <a:schemeClr val="dk1"/>
                </a:solidFill>
                <a:latin typeface="Ubuntu"/>
                <a:ea typeface="Ubuntu"/>
                <a:cs typeface="Ubuntu"/>
                <a:sym typeface="Ubuntu"/>
              </a:rPr>
              <a:t>	Id: 3, </a:t>
            </a:r>
            <a:endParaRPr sz="1000">
              <a:solidFill>
                <a:schemeClr val="dk1"/>
              </a:solidFill>
              <a:latin typeface="Ubuntu"/>
              <a:ea typeface="Ubuntu"/>
              <a:cs typeface="Ubuntu"/>
              <a:sym typeface="Ubuntu"/>
            </a:endParaRPr>
          </a:p>
          <a:p>
            <a:pPr indent="0" lvl="0" marL="457200" rtl="0" algn="l">
              <a:lnSpc>
                <a:spcPct val="100000"/>
              </a:lnSpc>
              <a:spcBef>
                <a:spcPts val="0"/>
              </a:spcBef>
              <a:spcAft>
                <a:spcPts val="0"/>
              </a:spcAft>
              <a:buNone/>
            </a:pPr>
            <a:r>
              <a:rPr lang="en" sz="1000">
                <a:solidFill>
                  <a:schemeClr val="dk1"/>
                </a:solidFill>
                <a:latin typeface="Ubuntu"/>
                <a:ea typeface="Ubuntu"/>
                <a:cs typeface="Ubuntu"/>
                <a:sym typeface="Ubuntu"/>
              </a:rPr>
              <a:t>Name: “ROOT”, </a:t>
            </a:r>
            <a:endParaRPr sz="1000">
              <a:solidFill>
                <a:schemeClr val="dk1"/>
              </a:solidFill>
              <a:latin typeface="Ubuntu"/>
              <a:ea typeface="Ubuntu"/>
              <a:cs typeface="Ubuntu"/>
              <a:sym typeface="Ubuntu"/>
            </a:endParaRPr>
          </a:p>
          <a:p>
            <a:pPr indent="0" lvl="0" marL="457200" rtl="0" algn="l">
              <a:lnSpc>
                <a:spcPct val="100000"/>
              </a:lnSpc>
              <a:spcBef>
                <a:spcPts val="0"/>
              </a:spcBef>
              <a:spcAft>
                <a:spcPts val="0"/>
              </a:spcAft>
              <a:buNone/>
            </a:pPr>
            <a:r>
              <a:rPr lang="en" sz="1000">
                <a:solidFill>
                  <a:schemeClr val="dk1"/>
                </a:solidFill>
                <a:latin typeface="Ubuntu"/>
                <a:ea typeface="Ubuntu"/>
                <a:cs typeface="Ubuntu"/>
                <a:sym typeface="Ubuntu"/>
              </a:rPr>
              <a:t>Email:”r@email.com”</a:t>
            </a:r>
            <a:endParaRPr sz="1000">
              <a:solidFill>
                <a:schemeClr val="dk1"/>
              </a:solidFill>
              <a:latin typeface="Ubuntu"/>
              <a:ea typeface="Ubuntu"/>
              <a:cs typeface="Ubuntu"/>
              <a:sym typeface="Ubuntu"/>
            </a:endParaRPr>
          </a:p>
          <a:p>
            <a:pPr indent="0" lvl="0" marL="0" rtl="0" algn="l">
              <a:lnSpc>
                <a:spcPct val="100000"/>
              </a:lnSpc>
              <a:spcBef>
                <a:spcPts val="0"/>
              </a:spcBef>
              <a:spcAft>
                <a:spcPts val="0"/>
              </a:spcAft>
              <a:buNone/>
            </a:pPr>
            <a:r>
              <a:rPr lang="en" sz="1000">
                <a:solidFill>
                  <a:schemeClr val="dk1"/>
                </a:solidFill>
                <a:latin typeface="Ubuntu"/>
                <a:ea typeface="Ubuntu"/>
                <a:cs typeface="Ubuntu"/>
                <a:sym typeface="Ubuntu"/>
              </a:rPr>
              <a:t>},</a:t>
            </a:r>
            <a:endParaRPr sz="1000">
              <a:solidFill>
                <a:schemeClr val="dk1"/>
              </a:solidFill>
              <a:latin typeface="Ubuntu"/>
              <a:ea typeface="Ubuntu"/>
              <a:cs typeface="Ubuntu"/>
              <a:sym typeface="Ubuntu"/>
            </a:endParaRPr>
          </a:p>
          <a:p>
            <a:pPr indent="0" lvl="0" marL="0" rtl="0" algn="l">
              <a:lnSpc>
                <a:spcPct val="100000"/>
              </a:lnSpc>
              <a:spcBef>
                <a:spcPts val="0"/>
              </a:spcBef>
              <a:spcAft>
                <a:spcPts val="0"/>
              </a:spcAft>
              <a:buNone/>
            </a:pPr>
            <a:r>
              <a:rPr lang="en" sz="1000">
                <a:solidFill>
                  <a:schemeClr val="dk1"/>
                </a:solidFill>
                <a:latin typeface="Ubuntu"/>
                <a:ea typeface="Ubuntu"/>
                <a:cs typeface="Ubuntu"/>
                <a:sym typeface="Ubuntu"/>
              </a:rPr>
              <a:t>{</a:t>
            </a:r>
            <a:endParaRPr sz="1000">
              <a:solidFill>
                <a:schemeClr val="dk1"/>
              </a:solidFill>
              <a:latin typeface="Ubuntu"/>
              <a:ea typeface="Ubuntu"/>
              <a:cs typeface="Ubuntu"/>
              <a:sym typeface="Ubuntu"/>
            </a:endParaRPr>
          </a:p>
          <a:p>
            <a:pPr indent="0" lvl="0" marL="0" rtl="0" algn="l">
              <a:lnSpc>
                <a:spcPct val="100000"/>
              </a:lnSpc>
              <a:spcBef>
                <a:spcPts val="0"/>
              </a:spcBef>
              <a:spcAft>
                <a:spcPts val="0"/>
              </a:spcAft>
              <a:buNone/>
            </a:pPr>
            <a:r>
              <a:rPr lang="en" sz="1000">
                <a:solidFill>
                  <a:schemeClr val="dk1"/>
                </a:solidFill>
                <a:latin typeface="Ubuntu"/>
                <a:ea typeface="Ubuntu"/>
                <a:cs typeface="Ubuntu"/>
                <a:sym typeface="Ubuntu"/>
              </a:rPr>
              <a:t>	Id: 4, </a:t>
            </a:r>
            <a:endParaRPr sz="1000">
              <a:solidFill>
                <a:schemeClr val="dk1"/>
              </a:solidFill>
              <a:latin typeface="Ubuntu"/>
              <a:ea typeface="Ubuntu"/>
              <a:cs typeface="Ubuntu"/>
              <a:sym typeface="Ubuntu"/>
            </a:endParaRPr>
          </a:p>
          <a:p>
            <a:pPr indent="0" lvl="0" marL="457200" rtl="0" algn="l">
              <a:lnSpc>
                <a:spcPct val="100000"/>
              </a:lnSpc>
              <a:spcBef>
                <a:spcPts val="0"/>
              </a:spcBef>
              <a:spcAft>
                <a:spcPts val="0"/>
              </a:spcAft>
              <a:buNone/>
            </a:pPr>
            <a:r>
              <a:rPr lang="en" sz="1000">
                <a:solidFill>
                  <a:schemeClr val="dk1"/>
                </a:solidFill>
                <a:latin typeface="Ubuntu"/>
                <a:ea typeface="Ubuntu"/>
                <a:cs typeface="Ubuntu"/>
                <a:sym typeface="Ubuntu"/>
              </a:rPr>
              <a:t>Name: “LARAVEL”, </a:t>
            </a:r>
            <a:endParaRPr sz="1000">
              <a:solidFill>
                <a:schemeClr val="dk1"/>
              </a:solidFill>
              <a:latin typeface="Ubuntu"/>
              <a:ea typeface="Ubuntu"/>
              <a:cs typeface="Ubuntu"/>
              <a:sym typeface="Ubuntu"/>
            </a:endParaRPr>
          </a:p>
          <a:p>
            <a:pPr indent="0" lvl="0" marL="457200" rtl="0" algn="l">
              <a:lnSpc>
                <a:spcPct val="100000"/>
              </a:lnSpc>
              <a:spcBef>
                <a:spcPts val="0"/>
              </a:spcBef>
              <a:spcAft>
                <a:spcPts val="0"/>
              </a:spcAft>
              <a:buNone/>
            </a:pPr>
            <a:r>
              <a:rPr lang="en" sz="1000">
                <a:solidFill>
                  <a:schemeClr val="dk1"/>
                </a:solidFill>
                <a:latin typeface="Ubuntu"/>
                <a:ea typeface="Ubuntu"/>
                <a:cs typeface="Ubuntu"/>
                <a:sym typeface="Ubuntu"/>
              </a:rPr>
              <a:t>Email:”l@email.com”</a:t>
            </a:r>
            <a:endParaRPr sz="1000">
              <a:solidFill>
                <a:schemeClr val="dk1"/>
              </a:solidFill>
              <a:latin typeface="Ubuntu"/>
              <a:ea typeface="Ubuntu"/>
              <a:cs typeface="Ubuntu"/>
              <a:sym typeface="Ubuntu"/>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Ubuntu"/>
                <a:ea typeface="Ubuntu"/>
                <a:cs typeface="Ubuntu"/>
                <a:sym typeface="Ubuntu"/>
              </a:rPr>
              <a:t>}</a:t>
            </a:r>
            <a:endParaRPr sz="1000">
              <a:solidFill>
                <a:schemeClr val="dk1"/>
              </a:solidFill>
              <a:latin typeface="Ubuntu"/>
              <a:ea typeface="Ubuntu"/>
              <a:cs typeface="Ubuntu"/>
              <a:sym typeface="Ubuntu"/>
            </a:endParaRPr>
          </a:p>
        </p:txBody>
      </p:sp>
      <p:sp>
        <p:nvSpPr>
          <p:cNvPr id="210" name="Google Shape;210;p31"/>
          <p:cNvSpPr txBox="1"/>
          <p:nvPr>
            <p:ph idx="1" type="body"/>
          </p:nvPr>
        </p:nvSpPr>
        <p:spPr>
          <a:xfrm>
            <a:off x="652325" y="1778850"/>
            <a:ext cx="2662800" cy="315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000000"/>
                </a:solidFill>
                <a:latin typeface="Ubuntu"/>
                <a:ea typeface="Ubuntu"/>
                <a:cs typeface="Ubuntu"/>
                <a:sym typeface="Ubuntu"/>
              </a:rPr>
              <a:t>&lt;?php</a:t>
            </a:r>
            <a:endParaRPr sz="1000">
              <a:solidFill>
                <a:srgbClr val="000000"/>
              </a:solidFill>
              <a:latin typeface="Ubuntu"/>
              <a:ea typeface="Ubuntu"/>
              <a:cs typeface="Ubuntu"/>
              <a:sym typeface="Ubuntu"/>
            </a:endParaRPr>
          </a:p>
          <a:p>
            <a:pPr indent="0" lvl="0" marL="0" rtl="0" algn="l">
              <a:spcBef>
                <a:spcPts val="1600"/>
              </a:spcBef>
              <a:spcAft>
                <a:spcPts val="0"/>
              </a:spcAft>
              <a:buNone/>
            </a:pPr>
            <a:r>
              <a:rPr lang="en" sz="1000">
                <a:solidFill>
                  <a:srgbClr val="000000"/>
                </a:solidFill>
                <a:latin typeface="Ubuntu"/>
                <a:ea typeface="Ubuntu"/>
                <a:cs typeface="Ubuntu"/>
                <a:sym typeface="Ubuntu"/>
              </a:rPr>
              <a:t>class Users extends Model {</a:t>
            </a:r>
            <a:endParaRPr sz="1000">
              <a:solidFill>
                <a:srgbClr val="000000"/>
              </a:solidFill>
              <a:latin typeface="Ubuntu"/>
              <a:ea typeface="Ubuntu"/>
              <a:cs typeface="Ubuntu"/>
              <a:sym typeface="Ubuntu"/>
            </a:endParaRPr>
          </a:p>
          <a:p>
            <a:pPr indent="0" lvl="0" marL="0" rtl="0" algn="l">
              <a:spcBef>
                <a:spcPts val="1600"/>
              </a:spcBef>
              <a:spcAft>
                <a:spcPts val="0"/>
              </a:spcAft>
              <a:buNone/>
            </a:pPr>
            <a:r>
              <a:rPr lang="en" sz="1000">
                <a:solidFill>
                  <a:srgbClr val="000000"/>
                </a:solidFill>
                <a:latin typeface="Ubuntu"/>
                <a:ea typeface="Ubuntu"/>
                <a:cs typeface="Ubuntu"/>
                <a:sym typeface="Ubuntu"/>
              </a:rPr>
              <a:t>    public $</a:t>
            </a:r>
            <a:r>
              <a:rPr b="1" lang="en" sz="1000">
                <a:solidFill>
                  <a:srgbClr val="000000"/>
                </a:solidFill>
                <a:latin typeface="Ubuntu"/>
                <a:ea typeface="Ubuntu"/>
                <a:cs typeface="Ubuntu"/>
                <a:sym typeface="Ubuntu"/>
              </a:rPr>
              <a:t>table=”users”</a:t>
            </a:r>
            <a:r>
              <a:rPr lang="en" sz="1000">
                <a:solidFill>
                  <a:srgbClr val="000000"/>
                </a:solidFill>
                <a:latin typeface="Ubuntu"/>
                <a:ea typeface="Ubuntu"/>
                <a:cs typeface="Ubuntu"/>
                <a:sym typeface="Ubuntu"/>
              </a:rPr>
              <a:t>;</a:t>
            </a:r>
            <a:endParaRPr sz="1000">
              <a:solidFill>
                <a:srgbClr val="000000"/>
              </a:solidFill>
              <a:latin typeface="Ubuntu"/>
              <a:ea typeface="Ubuntu"/>
              <a:cs typeface="Ubuntu"/>
              <a:sym typeface="Ubuntu"/>
            </a:endParaRPr>
          </a:p>
          <a:p>
            <a:pPr indent="0" lvl="0" marL="0" rtl="0" algn="l">
              <a:spcBef>
                <a:spcPts val="1600"/>
              </a:spcBef>
              <a:spcAft>
                <a:spcPts val="0"/>
              </a:spcAft>
              <a:buNone/>
            </a:pPr>
            <a:r>
              <a:rPr lang="en" sz="1000">
                <a:solidFill>
                  <a:srgbClr val="000000"/>
                </a:solidFill>
                <a:latin typeface="Ubuntu"/>
                <a:ea typeface="Ubuntu"/>
                <a:cs typeface="Ubuntu"/>
                <a:sym typeface="Ubuntu"/>
              </a:rPr>
              <a:t>    public $</a:t>
            </a:r>
            <a:r>
              <a:rPr b="1" lang="en" sz="1000">
                <a:solidFill>
                  <a:srgbClr val="000000"/>
                </a:solidFill>
                <a:latin typeface="Ubuntu"/>
                <a:ea typeface="Ubuntu"/>
                <a:cs typeface="Ubuntu"/>
                <a:sym typeface="Ubuntu"/>
              </a:rPr>
              <a:t>id</a:t>
            </a:r>
            <a:r>
              <a:rPr lang="en" sz="1000">
                <a:solidFill>
                  <a:srgbClr val="000000"/>
                </a:solidFill>
                <a:latin typeface="Ubuntu"/>
                <a:ea typeface="Ubuntu"/>
                <a:cs typeface="Ubuntu"/>
                <a:sym typeface="Ubuntu"/>
              </a:rPr>
              <a:t>;</a:t>
            </a:r>
            <a:endParaRPr sz="1000">
              <a:solidFill>
                <a:srgbClr val="000000"/>
              </a:solidFill>
              <a:latin typeface="Ubuntu"/>
              <a:ea typeface="Ubuntu"/>
              <a:cs typeface="Ubuntu"/>
              <a:sym typeface="Ubuntu"/>
            </a:endParaRPr>
          </a:p>
          <a:p>
            <a:pPr indent="0" lvl="0" marL="0" rtl="0" algn="l">
              <a:spcBef>
                <a:spcPts val="1600"/>
              </a:spcBef>
              <a:spcAft>
                <a:spcPts val="0"/>
              </a:spcAft>
              <a:buNone/>
            </a:pPr>
            <a:r>
              <a:rPr lang="en" sz="1000">
                <a:solidFill>
                  <a:srgbClr val="000000"/>
                </a:solidFill>
                <a:latin typeface="Ubuntu"/>
                <a:ea typeface="Ubuntu"/>
                <a:cs typeface="Ubuntu"/>
                <a:sym typeface="Ubuntu"/>
              </a:rPr>
              <a:t>    public $</a:t>
            </a:r>
            <a:r>
              <a:rPr b="1" lang="en" sz="1000">
                <a:solidFill>
                  <a:srgbClr val="000000"/>
                </a:solidFill>
                <a:latin typeface="Ubuntu"/>
                <a:ea typeface="Ubuntu"/>
                <a:cs typeface="Ubuntu"/>
                <a:sym typeface="Ubuntu"/>
              </a:rPr>
              <a:t>name</a:t>
            </a:r>
            <a:r>
              <a:rPr lang="en" sz="1000">
                <a:solidFill>
                  <a:srgbClr val="000000"/>
                </a:solidFill>
                <a:latin typeface="Ubuntu"/>
                <a:ea typeface="Ubuntu"/>
                <a:cs typeface="Ubuntu"/>
                <a:sym typeface="Ubuntu"/>
              </a:rPr>
              <a:t>;</a:t>
            </a:r>
            <a:endParaRPr sz="1000">
              <a:solidFill>
                <a:srgbClr val="000000"/>
              </a:solidFill>
              <a:latin typeface="Ubuntu"/>
              <a:ea typeface="Ubuntu"/>
              <a:cs typeface="Ubuntu"/>
              <a:sym typeface="Ubuntu"/>
            </a:endParaRPr>
          </a:p>
          <a:p>
            <a:pPr indent="0" lvl="0" marL="0" rtl="0" algn="l">
              <a:spcBef>
                <a:spcPts val="1600"/>
              </a:spcBef>
              <a:spcAft>
                <a:spcPts val="0"/>
              </a:spcAft>
              <a:buClr>
                <a:schemeClr val="dk1"/>
              </a:buClr>
              <a:buSzPts val="1100"/>
              <a:buFont typeface="Arial"/>
              <a:buNone/>
            </a:pPr>
            <a:r>
              <a:rPr lang="en" sz="1000">
                <a:solidFill>
                  <a:srgbClr val="000000"/>
                </a:solidFill>
                <a:latin typeface="Ubuntu"/>
                <a:ea typeface="Ubuntu"/>
                <a:cs typeface="Ubuntu"/>
                <a:sym typeface="Ubuntu"/>
              </a:rPr>
              <a:t>    public $</a:t>
            </a:r>
            <a:r>
              <a:rPr b="1" lang="en" sz="1000">
                <a:solidFill>
                  <a:srgbClr val="000000"/>
                </a:solidFill>
                <a:latin typeface="Ubuntu"/>
                <a:ea typeface="Ubuntu"/>
                <a:cs typeface="Ubuntu"/>
                <a:sym typeface="Ubuntu"/>
              </a:rPr>
              <a:t>email</a:t>
            </a:r>
            <a:r>
              <a:rPr lang="en" sz="1000">
                <a:solidFill>
                  <a:srgbClr val="000000"/>
                </a:solidFill>
                <a:latin typeface="Ubuntu"/>
                <a:ea typeface="Ubuntu"/>
                <a:cs typeface="Ubuntu"/>
                <a:sym typeface="Ubuntu"/>
              </a:rPr>
              <a:t>;</a:t>
            </a:r>
            <a:endParaRPr sz="1000">
              <a:solidFill>
                <a:srgbClr val="000000"/>
              </a:solidFill>
              <a:latin typeface="Ubuntu"/>
              <a:ea typeface="Ubuntu"/>
              <a:cs typeface="Ubuntu"/>
              <a:sym typeface="Ubuntu"/>
            </a:endParaRPr>
          </a:p>
          <a:p>
            <a:pPr indent="0" lvl="0" marL="0" rtl="0" algn="l">
              <a:spcBef>
                <a:spcPts val="1600"/>
              </a:spcBef>
              <a:spcAft>
                <a:spcPts val="0"/>
              </a:spcAft>
              <a:buNone/>
            </a:pPr>
            <a:r>
              <a:rPr lang="en" sz="1000">
                <a:solidFill>
                  <a:srgbClr val="000000"/>
                </a:solidFill>
                <a:latin typeface="Ubuntu"/>
                <a:ea typeface="Ubuntu"/>
                <a:cs typeface="Ubuntu"/>
                <a:sym typeface="Ubuntu"/>
              </a:rPr>
              <a:t>}</a:t>
            </a:r>
            <a:endParaRPr sz="1000">
              <a:solidFill>
                <a:srgbClr val="000000"/>
              </a:solidFill>
              <a:latin typeface="Ubuntu"/>
              <a:ea typeface="Ubuntu"/>
              <a:cs typeface="Ubuntu"/>
              <a:sym typeface="Ubuntu"/>
            </a:endParaRPr>
          </a:p>
          <a:p>
            <a:pPr indent="0" lvl="0" marL="0" rtl="0" algn="l">
              <a:spcBef>
                <a:spcPts val="1600"/>
              </a:spcBef>
              <a:spcAft>
                <a:spcPts val="1600"/>
              </a:spcAft>
              <a:buNone/>
            </a:pPr>
            <a:r>
              <a:rPr lang="en" sz="1000">
                <a:solidFill>
                  <a:srgbClr val="000000"/>
                </a:solidFill>
                <a:latin typeface="Ubuntu"/>
                <a:ea typeface="Ubuntu"/>
                <a:cs typeface="Ubuntu"/>
                <a:sym typeface="Ubuntu"/>
              </a:rPr>
              <a:t>?&gt;</a:t>
            </a:r>
            <a:endParaRPr sz="1000">
              <a:solidFill>
                <a:srgbClr val="000000"/>
              </a:solidFill>
              <a:latin typeface="Ubuntu"/>
              <a:ea typeface="Ubuntu"/>
              <a:cs typeface="Ubuntu"/>
              <a:sym typeface="Ubuntu"/>
            </a:endParaRPr>
          </a:p>
        </p:txBody>
      </p:sp>
      <p:sp>
        <p:nvSpPr>
          <p:cNvPr id="211" name="Google Shape;211;p31"/>
          <p:cNvSpPr/>
          <p:nvPr/>
        </p:nvSpPr>
        <p:spPr>
          <a:xfrm>
            <a:off x="3409300" y="2472725"/>
            <a:ext cx="1362600" cy="63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Ubuntu"/>
                <a:ea typeface="Ubuntu"/>
                <a:cs typeface="Ubuntu"/>
                <a:sym typeface="Ubuntu"/>
              </a:rPr>
              <a:t>ORM</a:t>
            </a:r>
            <a:endParaRPr b="1" sz="1800">
              <a:latin typeface="Ubuntu"/>
              <a:ea typeface="Ubuntu"/>
              <a:cs typeface="Ubuntu"/>
              <a:sym typeface="Ubuntu"/>
            </a:endParaRPr>
          </a:p>
        </p:txBody>
      </p:sp>
      <p:sp>
        <p:nvSpPr>
          <p:cNvPr id="212" name="Google Shape;212;p31"/>
          <p:cNvSpPr/>
          <p:nvPr/>
        </p:nvSpPr>
        <p:spPr>
          <a:xfrm>
            <a:off x="4809770" y="2689925"/>
            <a:ext cx="475200" cy="2019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
        <p:nvSpPr>
          <p:cNvPr id="213" name="Google Shape;213;p31"/>
          <p:cNvSpPr/>
          <p:nvPr/>
        </p:nvSpPr>
        <p:spPr>
          <a:xfrm>
            <a:off x="2857895" y="2689925"/>
            <a:ext cx="475200" cy="2019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nvSpPr>
        <p:spPr>
          <a:xfrm>
            <a:off x="582875" y="456722"/>
            <a:ext cx="2426100" cy="5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Ubuntu"/>
                <a:ea typeface="Ubuntu"/>
                <a:cs typeface="Ubuntu"/>
                <a:sym typeface="Ubuntu"/>
              </a:rPr>
              <a:t>About me </a:t>
            </a:r>
            <a:r>
              <a:rPr lang="en" sz="1800">
                <a:latin typeface="Ubuntu"/>
                <a:ea typeface="Ubuntu"/>
                <a:cs typeface="Ubuntu"/>
                <a:sym typeface="Ubuntu"/>
              </a:rPr>
              <a:t> ...</a:t>
            </a:r>
            <a:endParaRPr sz="1800">
              <a:latin typeface="Ubuntu"/>
              <a:ea typeface="Ubuntu"/>
              <a:cs typeface="Ubuntu"/>
              <a:sym typeface="Ubuntu"/>
            </a:endParaRPr>
          </a:p>
        </p:txBody>
      </p:sp>
      <p:sp>
        <p:nvSpPr>
          <p:cNvPr id="60" name="Google Shape;60;p14"/>
          <p:cNvSpPr txBox="1"/>
          <p:nvPr/>
        </p:nvSpPr>
        <p:spPr>
          <a:xfrm>
            <a:off x="582875" y="1011800"/>
            <a:ext cx="6128700" cy="37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Ubuntu"/>
              <a:ea typeface="Ubuntu"/>
              <a:cs typeface="Ubuntu"/>
              <a:sym typeface="Ubuntu"/>
            </a:endParaRPr>
          </a:p>
          <a:p>
            <a:pPr indent="0" lvl="0" marL="0" rtl="0" algn="l">
              <a:spcBef>
                <a:spcPts val="0"/>
              </a:spcBef>
              <a:spcAft>
                <a:spcPts val="0"/>
              </a:spcAft>
              <a:buNone/>
            </a:pPr>
            <a:r>
              <a:rPr lang="en" sz="1800">
                <a:latin typeface="Ubuntu"/>
                <a:ea typeface="Ubuntu"/>
                <a:cs typeface="Ubuntu"/>
                <a:sym typeface="Ubuntu"/>
              </a:rPr>
              <a:t>$ whoami</a:t>
            </a:r>
            <a:r>
              <a:rPr lang="en" sz="1800">
                <a:latin typeface="Ubuntu"/>
                <a:ea typeface="Ubuntu"/>
                <a:cs typeface="Ubuntu"/>
                <a:sym typeface="Ubuntu"/>
              </a:rPr>
              <a:t> </a:t>
            </a:r>
            <a:endParaRPr sz="1800">
              <a:latin typeface="Ubuntu"/>
              <a:ea typeface="Ubuntu"/>
              <a:cs typeface="Ubuntu"/>
              <a:sym typeface="Ubuntu"/>
            </a:endParaRPr>
          </a:p>
          <a:p>
            <a:pPr indent="0" lvl="0" marL="0" rtl="0" algn="l">
              <a:spcBef>
                <a:spcPts val="0"/>
              </a:spcBef>
              <a:spcAft>
                <a:spcPts val="0"/>
              </a:spcAft>
              <a:buNone/>
            </a:pPr>
            <a:r>
              <a:t/>
            </a:r>
            <a:endParaRPr b="1" sz="1800">
              <a:latin typeface="Ubuntu"/>
              <a:ea typeface="Ubuntu"/>
              <a:cs typeface="Ubuntu"/>
              <a:sym typeface="Ubuntu"/>
            </a:endParaRPr>
          </a:p>
          <a:p>
            <a:pPr indent="0" lvl="0" marL="0" rtl="0" algn="l">
              <a:spcBef>
                <a:spcPts val="0"/>
              </a:spcBef>
              <a:spcAft>
                <a:spcPts val="0"/>
              </a:spcAft>
              <a:buNone/>
            </a:pPr>
            <a:r>
              <a:rPr b="1" lang="en" sz="1800">
                <a:latin typeface="Ubuntu"/>
                <a:ea typeface="Ubuntu"/>
                <a:cs typeface="Ubuntu"/>
                <a:sym typeface="Ubuntu"/>
              </a:rPr>
              <a:t>Juan Carlos Morales</a:t>
            </a:r>
            <a:endParaRPr b="1" sz="1800">
              <a:latin typeface="Ubuntu"/>
              <a:ea typeface="Ubuntu"/>
              <a:cs typeface="Ubuntu"/>
              <a:sym typeface="Ubuntu"/>
            </a:endParaRPr>
          </a:p>
          <a:p>
            <a:pPr indent="0" lvl="0" marL="0" rtl="0" algn="l">
              <a:spcBef>
                <a:spcPts val="0"/>
              </a:spcBef>
              <a:spcAft>
                <a:spcPts val="0"/>
              </a:spcAft>
              <a:buNone/>
            </a:pPr>
            <a:r>
              <a:t/>
            </a:r>
            <a:endParaRPr b="1" sz="1800">
              <a:latin typeface="Ubuntu"/>
              <a:ea typeface="Ubuntu"/>
              <a:cs typeface="Ubuntu"/>
              <a:sym typeface="Ubuntu"/>
            </a:endParaRPr>
          </a:p>
          <a:p>
            <a:pPr indent="0" lvl="0" marL="0" rtl="0" algn="l">
              <a:spcBef>
                <a:spcPts val="0"/>
              </a:spcBef>
              <a:spcAft>
                <a:spcPts val="0"/>
              </a:spcAft>
              <a:buNone/>
            </a:pPr>
            <a:r>
              <a:t/>
            </a:r>
            <a:endParaRPr b="1" sz="1800">
              <a:latin typeface="Ubuntu"/>
              <a:ea typeface="Ubuntu"/>
              <a:cs typeface="Ubuntu"/>
              <a:sym typeface="Ubuntu"/>
            </a:endParaRPr>
          </a:p>
          <a:p>
            <a:pPr indent="0" lvl="0" marL="0" rtl="0" algn="l">
              <a:spcBef>
                <a:spcPts val="0"/>
              </a:spcBef>
              <a:spcAft>
                <a:spcPts val="0"/>
              </a:spcAft>
              <a:buNone/>
            </a:pPr>
            <a:r>
              <a:t/>
            </a:r>
            <a:endParaRPr b="1" sz="1800">
              <a:latin typeface="Ubuntu"/>
              <a:ea typeface="Ubuntu"/>
              <a:cs typeface="Ubuntu"/>
              <a:sym typeface="Ubuntu"/>
            </a:endParaRPr>
          </a:p>
          <a:p>
            <a:pPr indent="0" lvl="0" marL="0" rtl="0" algn="l">
              <a:spcBef>
                <a:spcPts val="0"/>
              </a:spcBef>
              <a:spcAft>
                <a:spcPts val="0"/>
              </a:spcAft>
              <a:buNone/>
            </a:pPr>
            <a:r>
              <a:t/>
            </a:r>
            <a:endParaRPr b="1" sz="1800">
              <a:latin typeface="Ubuntu"/>
              <a:ea typeface="Ubuntu"/>
              <a:cs typeface="Ubuntu"/>
              <a:sym typeface="Ubuntu"/>
            </a:endParaRPr>
          </a:p>
          <a:p>
            <a:pPr indent="0" lvl="0" marL="0" rtl="0" algn="l">
              <a:spcBef>
                <a:spcPts val="0"/>
              </a:spcBef>
              <a:spcAft>
                <a:spcPts val="0"/>
              </a:spcAft>
              <a:buNone/>
            </a:pPr>
            <a:r>
              <a:rPr b="1" lang="en" sz="1800">
                <a:latin typeface="Ubuntu"/>
                <a:ea typeface="Ubuntu"/>
                <a:cs typeface="Ubuntu"/>
                <a:sym typeface="Ubuntu"/>
              </a:rPr>
              <a:t>email</a:t>
            </a:r>
            <a:r>
              <a:rPr lang="en" sz="1800">
                <a:latin typeface="Ubuntu"/>
                <a:ea typeface="Ubuntu"/>
                <a:cs typeface="Ubuntu"/>
                <a:sym typeface="Ubuntu"/>
              </a:rPr>
              <a:t>: jcmargentina@gmail.com</a:t>
            </a:r>
            <a:endParaRPr sz="1800">
              <a:latin typeface="Ubuntu"/>
              <a:ea typeface="Ubuntu"/>
              <a:cs typeface="Ubuntu"/>
              <a:sym typeface="Ubuntu"/>
            </a:endParaRPr>
          </a:p>
          <a:p>
            <a:pPr indent="0" lvl="0" marL="0" rtl="0" algn="l">
              <a:spcBef>
                <a:spcPts val="0"/>
              </a:spcBef>
              <a:spcAft>
                <a:spcPts val="0"/>
              </a:spcAft>
              <a:buNone/>
            </a:pPr>
            <a:r>
              <a:t/>
            </a:r>
            <a:endParaRPr b="1" sz="1800">
              <a:latin typeface="Ubuntu"/>
              <a:ea typeface="Ubuntu"/>
              <a:cs typeface="Ubuntu"/>
              <a:sym typeface="Ubuntu"/>
            </a:endParaRPr>
          </a:p>
          <a:p>
            <a:pPr indent="0" lvl="0" marL="0" rtl="0" algn="l">
              <a:spcBef>
                <a:spcPts val="0"/>
              </a:spcBef>
              <a:spcAft>
                <a:spcPts val="0"/>
              </a:spcAft>
              <a:buNone/>
            </a:pPr>
            <a:r>
              <a:rPr b="1" lang="en" sz="1800">
                <a:latin typeface="Ubuntu"/>
                <a:ea typeface="Ubuntu"/>
                <a:cs typeface="Ubuntu"/>
                <a:sym typeface="Ubuntu"/>
              </a:rPr>
              <a:t>github</a:t>
            </a:r>
            <a:r>
              <a:rPr lang="en" sz="1800">
                <a:latin typeface="Ubuntu"/>
                <a:ea typeface="Ubuntu"/>
                <a:cs typeface="Ubuntu"/>
                <a:sym typeface="Ubuntu"/>
              </a:rPr>
              <a:t>: https://github.com/</a:t>
            </a:r>
            <a:r>
              <a:rPr b="1" lang="en" sz="1800">
                <a:latin typeface="Ubuntu"/>
                <a:ea typeface="Ubuntu"/>
                <a:cs typeface="Ubuntu"/>
                <a:sym typeface="Ubuntu"/>
              </a:rPr>
              <a:t>juancarmo</a:t>
            </a:r>
            <a:r>
              <a:rPr lang="en" sz="1800">
                <a:latin typeface="Ubuntu"/>
                <a:ea typeface="Ubuntu"/>
                <a:cs typeface="Ubuntu"/>
                <a:sym typeface="Ubuntu"/>
              </a:rPr>
              <a:t> </a:t>
            </a:r>
            <a:endParaRPr sz="1800">
              <a:latin typeface="Ubuntu"/>
              <a:ea typeface="Ubuntu"/>
              <a:cs typeface="Ubuntu"/>
              <a:sym typeface="Ubuntu"/>
            </a:endParaRPr>
          </a:p>
          <a:p>
            <a:pPr indent="0" lvl="0" marL="0" rtl="0" algn="l">
              <a:spcBef>
                <a:spcPts val="0"/>
              </a:spcBef>
              <a:spcAft>
                <a:spcPts val="0"/>
              </a:spcAft>
              <a:buNone/>
            </a:pPr>
            <a:r>
              <a:t/>
            </a:r>
            <a:endParaRPr b="1" sz="1800">
              <a:latin typeface="Ubuntu"/>
              <a:ea typeface="Ubuntu"/>
              <a:cs typeface="Ubuntu"/>
              <a:sym typeface="Ubuntu"/>
            </a:endParaRPr>
          </a:p>
          <a:p>
            <a:pPr indent="0" lvl="0" marL="0" rtl="0" algn="l">
              <a:spcBef>
                <a:spcPts val="0"/>
              </a:spcBef>
              <a:spcAft>
                <a:spcPts val="0"/>
              </a:spcAft>
              <a:buNone/>
            </a:pPr>
            <a:r>
              <a:rPr b="1" lang="en" sz="1800">
                <a:latin typeface="Ubuntu"/>
                <a:ea typeface="Ubuntu"/>
                <a:cs typeface="Ubuntu"/>
                <a:sym typeface="Ubuntu"/>
              </a:rPr>
              <a:t>linkedin</a:t>
            </a:r>
            <a:r>
              <a:rPr lang="en" sz="1800">
                <a:latin typeface="Ubuntu"/>
                <a:ea typeface="Ubuntu"/>
                <a:cs typeface="Ubuntu"/>
                <a:sym typeface="Ubuntu"/>
              </a:rPr>
              <a:t>: https://www.linkedin.com</a:t>
            </a:r>
            <a:r>
              <a:rPr b="1" lang="en" sz="1800">
                <a:latin typeface="Ubuntu"/>
                <a:ea typeface="Ubuntu"/>
                <a:cs typeface="Ubuntu"/>
                <a:sym typeface="Ubuntu"/>
              </a:rPr>
              <a:t>/in/jcmcvm-en/</a:t>
            </a:r>
            <a:endParaRPr b="1" sz="1800">
              <a:latin typeface="Ubuntu"/>
              <a:ea typeface="Ubuntu"/>
              <a:cs typeface="Ubuntu"/>
              <a:sym typeface="Ubuntu"/>
            </a:endParaRPr>
          </a:p>
        </p:txBody>
      </p:sp>
      <p:pic>
        <p:nvPicPr>
          <p:cNvPr id="61" name="Google Shape;61;p14"/>
          <p:cNvPicPr preferRelativeResize="0"/>
          <p:nvPr/>
        </p:nvPicPr>
        <p:blipFill>
          <a:blip r:embed="rId3">
            <a:alphaModFix/>
          </a:blip>
          <a:stretch>
            <a:fillRect/>
          </a:stretch>
        </p:blipFill>
        <p:spPr>
          <a:xfrm>
            <a:off x="6627247" y="1392806"/>
            <a:ext cx="2250250" cy="2929399"/>
          </a:xfrm>
          <a:prstGeom prst="rect">
            <a:avLst/>
          </a:prstGeom>
          <a:noFill/>
          <a:ln>
            <a:noFill/>
          </a:ln>
          <a:effectLst>
            <a:outerShdw blurRad="57150" rotWithShape="0" algn="bl" dir="5400000" dist="19050">
              <a:srgbClr val="000000">
                <a:alpha val="50000"/>
              </a:srgbClr>
            </a:outerShdw>
          </a:effectLst>
        </p:spPr>
      </p:pic>
      <p:pic>
        <p:nvPicPr>
          <p:cNvPr id="62" name="Google Shape;62;p14"/>
          <p:cNvPicPr preferRelativeResize="0"/>
          <p:nvPr/>
        </p:nvPicPr>
        <p:blipFill>
          <a:blip r:embed="rId4">
            <a:alphaModFix/>
          </a:blip>
          <a:stretch>
            <a:fillRect/>
          </a:stretch>
        </p:blipFill>
        <p:spPr>
          <a:xfrm>
            <a:off x="140875" y="3209250"/>
            <a:ext cx="434975" cy="434975"/>
          </a:xfrm>
          <a:prstGeom prst="rect">
            <a:avLst/>
          </a:prstGeom>
          <a:noFill/>
          <a:ln>
            <a:noFill/>
          </a:ln>
        </p:spPr>
      </p:pic>
      <p:pic>
        <p:nvPicPr>
          <p:cNvPr id="63" name="Google Shape;63;p14"/>
          <p:cNvPicPr preferRelativeResize="0"/>
          <p:nvPr/>
        </p:nvPicPr>
        <p:blipFill>
          <a:blip r:embed="rId5">
            <a:alphaModFix/>
          </a:blip>
          <a:stretch>
            <a:fillRect/>
          </a:stretch>
        </p:blipFill>
        <p:spPr>
          <a:xfrm>
            <a:off x="140875" y="3800000"/>
            <a:ext cx="434975" cy="434975"/>
          </a:xfrm>
          <a:prstGeom prst="rect">
            <a:avLst/>
          </a:prstGeom>
          <a:noFill/>
          <a:ln>
            <a:noFill/>
          </a:ln>
        </p:spPr>
      </p:pic>
      <p:pic>
        <p:nvPicPr>
          <p:cNvPr id="64" name="Google Shape;64;p14"/>
          <p:cNvPicPr preferRelativeResize="0"/>
          <p:nvPr/>
        </p:nvPicPr>
        <p:blipFill>
          <a:blip r:embed="rId6">
            <a:alphaModFix/>
          </a:blip>
          <a:stretch>
            <a:fillRect/>
          </a:stretch>
        </p:blipFill>
        <p:spPr>
          <a:xfrm>
            <a:off x="140875" y="4322200"/>
            <a:ext cx="434975" cy="4349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Example for relational DB</a:t>
            </a:r>
            <a:endParaRPr>
              <a:latin typeface="Ubuntu"/>
              <a:ea typeface="Ubuntu"/>
              <a:cs typeface="Ubuntu"/>
              <a:sym typeface="Ubuntu"/>
            </a:endParaRPr>
          </a:p>
        </p:txBody>
      </p:sp>
      <p:sp>
        <p:nvSpPr>
          <p:cNvPr id="219" name="Google Shape;219;p32"/>
          <p:cNvSpPr txBox="1"/>
          <p:nvPr>
            <p:ph idx="1" type="body"/>
          </p:nvPr>
        </p:nvSpPr>
        <p:spPr>
          <a:xfrm>
            <a:off x="652325" y="1778850"/>
            <a:ext cx="3061800" cy="315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Ubuntu"/>
                <a:ea typeface="Ubuntu"/>
                <a:cs typeface="Ubuntu"/>
                <a:sym typeface="Ubuntu"/>
              </a:rPr>
              <a:t>&lt;?php</a:t>
            </a:r>
            <a:endParaRPr sz="1100">
              <a:solidFill>
                <a:srgbClr val="000000"/>
              </a:solidFill>
              <a:latin typeface="Ubuntu"/>
              <a:ea typeface="Ubuntu"/>
              <a:cs typeface="Ubuntu"/>
              <a:sym typeface="Ubuntu"/>
            </a:endParaRPr>
          </a:p>
          <a:p>
            <a:pPr indent="0" lvl="0" marL="0" rtl="0" algn="l">
              <a:spcBef>
                <a:spcPts val="1600"/>
              </a:spcBef>
              <a:spcAft>
                <a:spcPts val="0"/>
              </a:spcAft>
              <a:buNone/>
            </a:pPr>
            <a:r>
              <a:rPr lang="en" sz="1100">
                <a:solidFill>
                  <a:srgbClr val="000000"/>
                </a:solidFill>
                <a:latin typeface="Ubuntu"/>
                <a:ea typeface="Ubuntu"/>
                <a:cs typeface="Ubuntu"/>
                <a:sym typeface="Ubuntu"/>
              </a:rPr>
              <a:t>$user = Users::find(1)</a:t>
            </a:r>
            <a:endParaRPr sz="1100">
              <a:solidFill>
                <a:srgbClr val="000000"/>
              </a:solidFill>
              <a:latin typeface="Ubuntu"/>
              <a:ea typeface="Ubuntu"/>
              <a:cs typeface="Ubuntu"/>
              <a:sym typeface="Ubuntu"/>
            </a:endParaRPr>
          </a:p>
          <a:p>
            <a:pPr indent="0" lvl="0" marL="0" rtl="0" algn="l">
              <a:spcBef>
                <a:spcPts val="1600"/>
              </a:spcBef>
              <a:spcAft>
                <a:spcPts val="0"/>
              </a:spcAft>
              <a:buNone/>
            </a:pPr>
            <a:r>
              <a:rPr lang="en" sz="1100">
                <a:solidFill>
                  <a:srgbClr val="000000"/>
                </a:solidFill>
                <a:latin typeface="Ubuntu"/>
                <a:ea typeface="Ubuntu"/>
                <a:cs typeface="Ubuntu"/>
                <a:sym typeface="Ubuntu"/>
              </a:rPr>
              <a:t>$user-&gt;email = “</a:t>
            </a:r>
            <a:r>
              <a:rPr lang="en" sz="1100" u="sng">
                <a:solidFill>
                  <a:schemeClr val="hlink"/>
                </a:solidFill>
                <a:latin typeface="Ubuntu"/>
                <a:ea typeface="Ubuntu"/>
                <a:cs typeface="Ubuntu"/>
                <a:sym typeface="Ubuntu"/>
                <a:hlinkClick r:id="rId3"/>
              </a:rPr>
              <a:t>x@email.com</a:t>
            </a:r>
            <a:r>
              <a:rPr lang="en" sz="1100">
                <a:solidFill>
                  <a:srgbClr val="000000"/>
                </a:solidFill>
                <a:latin typeface="Ubuntu"/>
                <a:ea typeface="Ubuntu"/>
                <a:cs typeface="Ubuntu"/>
                <a:sym typeface="Ubuntu"/>
              </a:rPr>
              <a:t>”;</a:t>
            </a:r>
            <a:endParaRPr sz="1100">
              <a:solidFill>
                <a:srgbClr val="000000"/>
              </a:solidFill>
              <a:latin typeface="Ubuntu"/>
              <a:ea typeface="Ubuntu"/>
              <a:cs typeface="Ubuntu"/>
              <a:sym typeface="Ubuntu"/>
            </a:endParaRPr>
          </a:p>
          <a:p>
            <a:pPr indent="0" lvl="0" marL="0" rtl="0" algn="l">
              <a:spcBef>
                <a:spcPts val="1600"/>
              </a:spcBef>
              <a:spcAft>
                <a:spcPts val="0"/>
              </a:spcAft>
              <a:buNone/>
            </a:pPr>
            <a:r>
              <a:rPr lang="en" sz="1100">
                <a:solidFill>
                  <a:srgbClr val="000000"/>
                </a:solidFill>
                <a:latin typeface="Ubuntu"/>
                <a:ea typeface="Ubuntu"/>
                <a:cs typeface="Ubuntu"/>
                <a:sym typeface="Ubuntu"/>
              </a:rPr>
              <a:t>$user-&gt;save();</a:t>
            </a:r>
            <a:endParaRPr sz="1100">
              <a:solidFill>
                <a:srgbClr val="000000"/>
              </a:solidFill>
              <a:latin typeface="Ubuntu"/>
              <a:ea typeface="Ubuntu"/>
              <a:cs typeface="Ubuntu"/>
              <a:sym typeface="Ubuntu"/>
            </a:endParaRPr>
          </a:p>
          <a:p>
            <a:pPr indent="0" lvl="0" marL="0" rtl="0" algn="l">
              <a:spcBef>
                <a:spcPts val="1600"/>
              </a:spcBef>
              <a:spcAft>
                <a:spcPts val="0"/>
              </a:spcAft>
              <a:buNone/>
            </a:pPr>
            <a:r>
              <a:rPr lang="en" sz="1100">
                <a:solidFill>
                  <a:srgbClr val="000000"/>
                </a:solidFill>
                <a:latin typeface="Ubuntu"/>
                <a:ea typeface="Ubuntu"/>
                <a:cs typeface="Ubuntu"/>
                <a:sym typeface="Ubuntu"/>
              </a:rPr>
              <a:t>Users::find(2)-&gt;delete();</a:t>
            </a:r>
            <a:endParaRPr sz="1100">
              <a:solidFill>
                <a:srgbClr val="000000"/>
              </a:solidFill>
              <a:latin typeface="Ubuntu"/>
              <a:ea typeface="Ubuntu"/>
              <a:cs typeface="Ubuntu"/>
              <a:sym typeface="Ubuntu"/>
            </a:endParaRPr>
          </a:p>
          <a:p>
            <a:pPr indent="0" lvl="0" marL="0" rtl="0" algn="l">
              <a:spcBef>
                <a:spcPts val="1600"/>
              </a:spcBef>
              <a:spcAft>
                <a:spcPts val="1600"/>
              </a:spcAft>
              <a:buNone/>
            </a:pPr>
            <a:r>
              <a:rPr lang="en" sz="1100">
                <a:solidFill>
                  <a:srgbClr val="000000"/>
                </a:solidFill>
                <a:latin typeface="Ubuntu"/>
                <a:ea typeface="Ubuntu"/>
                <a:cs typeface="Ubuntu"/>
                <a:sym typeface="Ubuntu"/>
              </a:rPr>
              <a:t>?&gt;</a:t>
            </a:r>
            <a:endParaRPr sz="1100">
              <a:solidFill>
                <a:srgbClr val="000000"/>
              </a:solidFill>
              <a:latin typeface="Ubuntu"/>
              <a:ea typeface="Ubuntu"/>
              <a:cs typeface="Ubuntu"/>
              <a:sym typeface="Ubuntu"/>
            </a:endParaRPr>
          </a:p>
        </p:txBody>
      </p:sp>
      <p:sp>
        <p:nvSpPr>
          <p:cNvPr id="220" name="Google Shape;220;p32"/>
          <p:cNvSpPr txBox="1"/>
          <p:nvPr/>
        </p:nvSpPr>
        <p:spPr>
          <a:xfrm>
            <a:off x="618175" y="1400375"/>
            <a:ext cx="28512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Ubuntu"/>
                <a:ea typeface="Ubuntu"/>
                <a:cs typeface="Ubuntu"/>
                <a:sym typeface="Ubuntu"/>
              </a:rPr>
              <a:t>PHP Code using Model</a:t>
            </a:r>
            <a:endParaRPr b="1">
              <a:latin typeface="Ubuntu"/>
              <a:ea typeface="Ubuntu"/>
              <a:cs typeface="Ubuntu"/>
              <a:sym typeface="Ubuntu"/>
            </a:endParaRPr>
          </a:p>
        </p:txBody>
      </p:sp>
      <p:sp>
        <p:nvSpPr>
          <p:cNvPr id="221" name="Google Shape;221;p32"/>
          <p:cNvSpPr txBox="1"/>
          <p:nvPr/>
        </p:nvSpPr>
        <p:spPr>
          <a:xfrm>
            <a:off x="6065525" y="1324675"/>
            <a:ext cx="25890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Ubuntu"/>
                <a:ea typeface="Ubuntu"/>
                <a:cs typeface="Ubuntu"/>
                <a:sym typeface="Ubuntu"/>
              </a:rPr>
              <a:t>Result</a:t>
            </a:r>
            <a:endParaRPr b="1">
              <a:latin typeface="Ubuntu"/>
              <a:ea typeface="Ubuntu"/>
              <a:cs typeface="Ubuntu"/>
              <a:sym typeface="Ubuntu"/>
            </a:endParaRPr>
          </a:p>
        </p:txBody>
      </p:sp>
      <p:sp>
        <p:nvSpPr>
          <p:cNvPr id="222" name="Google Shape;222;p32"/>
          <p:cNvSpPr/>
          <p:nvPr/>
        </p:nvSpPr>
        <p:spPr>
          <a:xfrm>
            <a:off x="630800" y="2182550"/>
            <a:ext cx="2662800" cy="3027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
        <p:nvSpPr>
          <p:cNvPr id="223" name="Google Shape;223;p32"/>
          <p:cNvSpPr/>
          <p:nvPr/>
        </p:nvSpPr>
        <p:spPr>
          <a:xfrm>
            <a:off x="5156400" y="1819650"/>
            <a:ext cx="3899100" cy="5124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Ubuntu"/>
                <a:ea typeface="Ubuntu"/>
                <a:cs typeface="Ubuntu"/>
                <a:sym typeface="Ubuntu"/>
              </a:rPr>
              <a:t>SELECT * FROM Users WHERE Id = 1;</a:t>
            </a:r>
            <a:endParaRPr sz="1200">
              <a:latin typeface="Ubuntu"/>
              <a:ea typeface="Ubuntu"/>
              <a:cs typeface="Ubuntu"/>
              <a:sym typeface="Ubuntu"/>
            </a:endParaRPr>
          </a:p>
        </p:txBody>
      </p:sp>
      <p:sp>
        <p:nvSpPr>
          <p:cNvPr id="224" name="Google Shape;224;p32"/>
          <p:cNvSpPr/>
          <p:nvPr/>
        </p:nvSpPr>
        <p:spPr>
          <a:xfrm>
            <a:off x="630800" y="2575675"/>
            <a:ext cx="2851200" cy="7548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
        <p:nvSpPr>
          <p:cNvPr id="225" name="Google Shape;225;p32"/>
          <p:cNvSpPr/>
          <p:nvPr/>
        </p:nvSpPr>
        <p:spPr>
          <a:xfrm>
            <a:off x="5156400" y="2587800"/>
            <a:ext cx="3331800" cy="5394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Ubuntu"/>
                <a:ea typeface="Ubuntu"/>
                <a:cs typeface="Ubuntu"/>
                <a:sym typeface="Ubuntu"/>
              </a:rPr>
              <a:t>UPDATE Users SET email = ‘x@email.com’ WHERE id = 1;</a:t>
            </a:r>
            <a:endParaRPr sz="1200">
              <a:latin typeface="Ubuntu"/>
              <a:ea typeface="Ubuntu"/>
              <a:cs typeface="Ubuntu"/>
              <a:sym typeface="Ubuntu"/>
            </a:endParaRPr>
          </a:p>
        </p:txBody>
      </p:sp>
      <p:sp>
        <p:nvSpPr>
          <p:cNvPr id="226" name="Google Shape;226;p32"/>
          <p:cNvSpPr/>
          <p:nvPr/>
        </p:nvSpPr>
        <p:spPr>
          <a:xfrm>
            <a:off x="630800" y="3420900"/>
            <a:ext cx="2851200" cy="3027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
        <p:nvSpPr>
          <p:cNvPr id="227" name="Google Shape;227;p32"/>
          <p:cNvSpPr/>
          <p:nvPr/>
        </p:nvSpPr>
        <p:spPr>
          <a:xfrm>
            <a:off x="5156400" y="3382950"/>
            <a:ext cx="4049700" cy="3786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Ubuntu"/>
                <a:ea typeface="Ubuntu"/>
                <a:cs typeface="Ubuntu"/>
                <a:sym typeface="Ubuntu"/>
              </a:rPr>
              <a:t>DELETE FROM Users WHERE id = 2;</a:t>
            </a:r>
            <a:endParaRPr sz="1200">
              <a:latin typeface="Ubuntu"/>
              <a:ea typeface="Ubuntu"/>
              <a:cs typeface="Ubuntu"/>
              <a:sym typeface="Ubuntu"/>
            </a:endParaRPr>
          </a:p>
        </p:txBody>
      </p:sp>
      <p:sp>
        <p:nvSpPr>
          <p:cNvPr id="228" name="Google Shape;228;p32"/>
          <p:cNvSpPr/>
          <p:nvPr/>
        </p:nvSpPr>
        <p:spPr>
          <a:xfrm>
            <a:off x="3637900" y="2472725"/>
            <a:ext cx="1362600" cy="63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Ubuntu"/>
                <a:ea typeface="Ubuntu"/>
                <a:cs typeface="Ubuntu"/>
                <a:sym typeface="Ubuntu"/>
              </a:rPr>
              <a:t>ORM</a:t>
            </a:r>
            <a:endParaRPr b="1" sz="1800">
              <a:latin typeface="Ubuntu"/>
              <a:ea typeface="Ubuntu"/>
              <a:cs typeface="Ubuntu"/>
              <a:sym typeface="Ubuntu"/>
            </a:endParaRPr>
          </a:p>
        </p:txBody>
      </p:sp>
      <p:sp>
        <p:nvSpPr>
          <p:cNvPr id="229" name="Google Shape;229;p32"/>
          <p:cNvSpPr/>
          <p:nvPr/>
        </p:nvSpPr>
        <p:spPr>
          <a:xfrm>
            <a:off x="3637909" y="3167475"/>
            <a:ext cx="1362600" cy="2019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
                                        <p:tgtEl>
                                          <p:spTgt spid="226"/>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3"/>
          <p:cNvSpPr txBox="1"/>
          <p:nvPr>
            <p:ph idx="1" type="body"/>
          </p:nvPr>
        </p:nvSpPr>
        <p:spPr>
          <a:xfrm>
            <a:off x="652325" y="1778850"/>
            <a:ext cx="3061800" cy="315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Ubuntu"/>
                <a:ea typeface="Ubuntu"/>
                <a:cs typeface="Ubuntu"/>
                <a:sym typeface="Ubuntu"/>
              </a:rPr>
              <a:t>&lt;?php</a:t>
            </a:r>
            <a:endParaRPr sz="1100">
              <a:solidFill>
                <a:srgbClr val="000000"/>
              </a:solidFill>
              <a:latin typeface="Ubuntu"/>
              <a:ea typeface="Ubuntu"/>
              <a:cs typeface="Ubuntu"/>
              <a:sym typeface="Ubuntu"/>
            </a:endParaRPr>
          </a:p>
          <a:p>
            <a:pPr indent="0" lvl="0" marL="0" rtl="0" algn="l">
              <a:spcBef>
                <a:spcPts val="1600"/>
              </a:spcBef>
              <a:spcAft>
                <a:spcPts val="0"/>
              </a:spcAft>
              <a:buNone/>
            </a:pPr>
            <a:r>
              <a:rPr lang="en" sz="1100">
                <a:solidFill>
                  <a:srgbClr val="000000"/>
                </a:solidFill>
                <a:latin typeface="Ubuntu"/>
                <a:ea typeface="Ubuntu"/>
                <a:cs typeface="Ubuntu"/>
                <a:sym typeface="Ubuntu"/>
              </a:rPr>
              <a:t>$user = Users::find(1)</a:t>
            </a:r>
            <a:endParaRPr sz="1100">
              <a:solidFill>
                <a:srgbClr val="000000"/>
              </a:solidFill>
              <a:latin typeface="Ubuntu"/>
              <a:ea typeface="Ubuntu"/>
              <a:cs typeface="Ubuntu"/>
              <a:sym typeface="Ubuntu"/>
            </a:endParaRPr>
          </a:p>
          <a:p>
            <a:pPr indent="0" lvl="0" marL="0" rtl="0" algn="l">
              <a:spcBef>
                <a:spcPts val="1600"/>
              </a:spcBef>
              <a:spcAft>
                <a:spcPts val="0"/>
              </a:spcAft>
              <a:buNone/>
            </a:pPr>
            <a:r>
              <a:rPr lang="en" sz="1100">
                <a:solidFill>
                  <a:srgbClr val="000000"/>
                </a:solidFill>
                <a:latin typeface="Ubuntu"/>
                <a:ea typeface="Ubuntu"/>
                <a:cs typeface="Ubuntu"/>
                <a:sym typeface="Ubuntu"/>
              </a:rPr>
              <a:t>$user-&gt;email = “</a:t>
            </a:r>
            <a:r>
              <a:rPr lang="en" sz="1100" u="sng">
                <a:solidFill>
                  <a:schemeClr val="hlink"/>
                </a:solidFill>
                <a:latin typeface="Ubuntu"/>
                <a:ea typeface="Ubuntu"/>
                <a:cs typeface="Ubuntu"/>
                <a:sym typeface="Ubuntu"/>
                <a:hlinkClick r:id="rId3"/>
              </a:rPr>
              <a:t>x@email.com</a:t>
            </a:r>
            <a:r>
              <a:rPr lang="en" sz="1100">
                <a:solidFill>
                  <a:srgbClr val="000000"/>
                </a:solidFill>
                <a:latin typeface="Ubuntu"/>
                <a:ea typeface="Ubuntu"/>
                <a:cs typeface="Ubuntu"/>
                <a:sym typeface="Ubuntu"/>
              </a:rPr>
              <a:t>”;</a:t>
            </a:r>
            <a:endParaRPr sz="1100">
              <a:solidFill>
                <a:srgbClr val="000000"/>
              </a:solidFill>
              <a:latin typeface="Ubuntu"/>
              <a:ea typeface="Ubuntu"/>
              <a:cs typeface="Ubuntu"/>
              <a:sym typeface="Ubuntu"/>
            </a:endParaRPr>
          </a:p>
          <a:p>
            <a:pPr indent="0" lvl="0" marL="0" rtl="0" algn="l">
              <a:spcBef>
                <a:spcPts val="1600"/>
              </a:spcBef>
              <a:spcAft>
                <a:spcPts val="0"/>
              </a:spcAft>
              <a:buNone/>
            </a:pPr>
            <a:r>
              <a:rPr lang="en" sz="1100">
                <a:solidFill>
                  <a:srgbClr val="000000"/>
                </a:solidFill>
                <a:latin typeface="Ubuntu"/>
                <a:ea typeface="Ubuntu"/>
                <a:cs typeface="Ubuntu"/>
                <a:sym typeface="Ubuntu"/>
              </a:rPr>
              <a:t>$user-&gt;save();</a:t>
            </a:r>
            <a:endParaRPr sz="1100">
              <a:solidFill>
                <a:srgbClr val="000000"/>
              </a:solidFill>
              <a:latin typeface="Ubuntu"/>
              <a:ea typeface="Ubuntu"/>
              <a:cs typeface="Ubuntu"/>
              <a:sym typeface="Ubuntu"/>
            </a:endParaRPr>
          </a:p>
          <a:p>
            <a:pPr indent="0" lvl="0" marL="0" rtl="0" algn="l">
              <a:spcBef>
                <a:spcPts val="1600"/>
              </a:spcBef>
              <a:spcAft>
                <a:spcPts val="0"/>
              </a:spcAft>
              <a:buNone/>
            </a:pPr>
            <a:r>
              <a:rPr lang="en" sz="1100">
                <a:solidFill>
                  <a:srgbClr val="000000"/>
                </a:solidFill>
                <a:latin typeface="Ubuntu"/>
                <a:ea typeface="Ubuntu"/>
                <a:cs typeface="Ubuntu"/>
                <a:sym typeface="Ubuntu"/>
              </a:rPr>
              <a:t>Users::find(2)-&gt;delete();</a:t>
            </a:r>
            <a:endParaRPr sz="1100">
              <a:solidFill>
                <a:srgbClr val="000000"/>
              </a:solidFill>
              <a:latin typeface="Ubuntu"/>
              <a:ea typeface="Ubuntu"/>
              <a:cs typeface="Ubuntu"/>
              <a:sym typeface="Ubuntu"/>
            </a:endParaRPr>
          </a:p>
          <a:p>
            <a:pPr indent="0" lvl="0" marL="0" rtl="0" algn="l">
              <a:spcBef>
                <a:spcPts val="1600"/>
              </a:spcBef>
              <a:spcAft>
                <a:spcPts val="1600"/>
              </a:spcAft>
              <a:buNone/>
            </a:pPr>
            <a:r>
              <a:rPr lang="en" sz="1100">
                <a:solidFill>
                  <a:srgbClr val="000000"/>
                </a:solidFill>
                <a:latin typeface="Ubuntu"/>
                <a:ea typeface="Ubuntu"/>
                <a:cs typeface="Ubuntu"/>
                <a:sym typeface="Ubuntu"/>
              </a:rPr>
              <a:t>?&gt;</a:t>
            </a:r>
            <a:endParaRPr sz="1100">
              <a:solidFill>
                <a:srgbClr val="000000"/>
              </a:solidFill>
              <a:latin typeface="Ubuntu"/>
              <a:ea typeface="Ubuntu"/>
              <a:cs typeface="Ubuntu"/>
              <a:sym typeface="Ubuntu"/>
            </a:endParaRPr>
          </a:p>
        </p:txBody>
      </p:sp>
      <p:sp>
        <p:nvSpPr>
          <p:cNvPr id="235" name="Google Shape;235;p33"/>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Example using </a:t>
            </a:r>
            <a:r>
              <a:rPr lang="en">
                <a:latin typeface="Ubuntu"/>
                <a:ea typeface="Ubuntu"/>
                <a:cs typeface="Ubuntu"/>
                <a:sym typeface="Ubuntu"/>
              </a:rPr>
              <a:t>NoSQL MongoDB</a:t>
            </a:r>
            <a:endParaRPr>
              <a:latin typeface="Ubuntu"/>
              <a:ea typeface="Ubuntu"/>
              <a:cs typeface="Ubuntu"/>
              <a:sym typeface="Ubuntu"/>
            </a:endParaRPr>
          </a:p>
        </p:txBody>
      </p:sp>
      <p:sp>
        <p:nvSpPr>
          <p:cNvPr id="236" name="Google Shape;236;p33"/>
          <p:cNvSpPr txBox="1"/>
          <p:nvPr/>
        </p:nvSpPr>
        <p:spPr>
          <a:xfrm>
            <a:off x="618175" y="1400375"/>
            <a:ext cx="28512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Ubuntu"/>
                <a:ea typeface="Ubuntu"/>
                <a:cs typeface="Ubuntu"/>
                <a:sym typeface="Ubuntu"/>
              </a:rPr>
              <a:t>PHP Code</a:t>
            </a:r>
            <a:endParaRPr b="1">
              <a:latin typeface="Ubuntu"/>
              <a:ea typeface="Ubuntu"/>
              <a:cs typeface="Ubuntu"/>
              <a:sym typeface="Ubuntu"/>
            </a:endParaRPr>
          </a:p>
        </p:txBody>
      </p:sp>
      <p:sp>
        <p:nvSpPr>
          <p:cNvPr id="237" name="Google Shape;237;p33"/>
          <p:cNvSpPr txBox="1"/>
          <p:nvPr/>
        </p:nvSpPr>
        <p:spPr>
          <a:xfrm>
            <a:off x="5684525" y="1172275"/>
            <a:ext cx="25890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Ubuntu"/>
                <a:ea typeface="Ubuntu"/>
                <a:cs typeface="Ubuntu"/>
                <a:sym typeface="Ubuntu"/>
              </a:rPr>
              <a:t>Result</a:t>
            </a:r>
            <a:endParaRPr b="1">
              <a:latin typeface="Ubuntu"/>
              <a:ea typeface="Ubuntu"/>
              <a:cs typeface="Ubuntu"/>
              <a:sym typeface="Ubuntu"/>
            </a:endParaRPr>
          </a:p>
        </p:txBody>
      </p:sp>
      <p:sp>
        <p:nvSpPr>
          <p:cNvPr id="238" name="Google Shape;238;p33"/>
          <p:cNvSpPr/>
          <p:nvPr/>
        </p:nvSpPr>
        <p:spPr>
          <a:xfrm>
            <a:off x="5156400" y="1603075"/>
            <a:ext cx="2662800" cy="6363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db.users.find(</a:t>
            </a:r>
            <a:endParaRPr>
              <a:latin typeface="Ubuntu"/>
              <a:ea typeface="Ubuntu"/>
              <a:cs typeface="Ubuntu"/>
              <a:sym typeface="Ubuntu"/>
            </a:endParaRPr>
          </a:p>
          <a:p>
            <a:pPr indent="0" lvl="0" marL="0" rtl="0" algn="l">
              <a:spcBef>
                <a:spcPts val="0"/>
              </a:spcBef>
              <a:spcAft>
                <a:spcPts val="0"/>
              </a:spcAft>
              <a:buNone/>
            </a:pPr>
            <a:r>
              <a:rPr lang="en">
                <a:latin typeface="Ubuntu"/>
                <a:ea typeface="Ubuntu"/>
                <a:cs typeface="Ubuntu"/>
                <a:sym typeface="Ubuntu"/>
              </a:rPr>
              <a:t>	{ Id: 1 }</a:t>
            </a:r>
            <a:endParaRPr>
              <a:latin typeface="Ubuntu"/>
              <a:ea typeface="Ubuntu"/>
              <a:cs typeface="Ubuntu"/>
              <a:sym typeface="Ubuntu"/>
            </a:endParaRPr>
          </a:p>
          <a:p>
            <a:pPr indent="0" lvl="0" marL="0" rtl="0" algn="l">
              <a:spcBef>
                <a:spcPts val="0"/>
              </a:spcBef>
              <a:spcAft>
                <a:spcPts val="0"/>
              </a:spcAft>
              <a:buNone/>
            </a:pPr>
            <a:r>
              <a:rPr lang="en">
                <a:latin typeface="Ubuntu"/>
                <a:ea typeface="Ubuntu"/>
                <a:cs typeface="Ubuntu"/>
                <a:sym typeface="Ubuntu"/>
              </a:rPr>
              <a:t>)</a:t>
            </a:r>
            <a:endParaRPr>
              <a:latin typeface="Ubuntu"/>
              <a:ea typeface="Ubuntu"/>
              <a:cs typeface="Ubuntu"/>
              <a:sym typeface="Ubuntu"/>
            </a:endParaRPr>
          </a:p>
        </p:txBody>
      </p:sp>
      <p:sp>
        <p:nvSpPr>
          <p:cNvPr id="239" name="Google Shape;239;p33"/>
          <p:cNvSpPr/>
          <p:nvPr/>
        </p:nvSpPr>
        <p:spPr>
          <a:xfrm>
            <a:off x="5156400" y="2472725"/>
            <a:ext cx="3331800" cy="11568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db.users.updateMany(</a:t>
            </a:r>
            <a:endParaRPr>
              <a:latin typeface="Ubuntu"/>
              <a:ea typeface="Ubuntu"/>
              <a:cs typeface="Ubuntu"/>
              <a:sym typeface="Ubuntu"/>
            </a:endParaRPr>
          </a:p>
          <a:p>
            <a:pPr indent="457200" lvl="0" marL="0" rtl="0" algn="l">
              <a:spcBef>
                <a:spcPts val="0"/>
              </a:spcBef>
              <a:spcAft>
                <a:spcPts val="0"/>
              </a:spcAft>
              <a:buNone/>
            </a:pPr>
            <a:r>
              <a:rPr lang="en">
                <a:latin typeface="Ubuntu"/>
                <a:ea typeface="Ubuntu"/>
                <a:cs typeface="Ubuntu"/>
                <a:sym typeface="Ubuntu"/>
              </a:rPr>
              <a:t>{ Id: 1 },</a:t>
            </a:r>
            <a:endParaRPr>
              <a:latin typeface="Ubuntu"/>
              <a:ea typeface="Ubuntu"/>
              <a:cs typeface="Ubuntu"/>
              <a:sym typeface="Ubuntu"/>
            </a:endParaRPr>
          </a:p>
          <a:p>
            <a:pPr indent="457200" lvl="0" marL="0" rtl="0" algn="l">
              <a:spcBef>
                <a:spcPts val="0"/>
              </a:spcBef>
              <a:spcAft>
                <a:spcPts val="0"/>
              </a:spcAft>
              <a:buNone/>
            </a:pPr>
            <a:r>
              <a:rPr lang="en">
                <a:latin typeface="Ubuntu"/>
                <a:ea typeface="Ubuntu"/>
                <a:cs typeface="Ubuntu"/>
                <a:sym typeface="Ubuntu"/>
              </a:rPr>
              <a:t>{ Email: “</a:t>
            </a:r>
            <a:r>
              <a:rPr lang="en" u="sng">
                <a:solidFill>
                  <a:schemeClr val="hlink"/>
                </a:solidFill>
                <a:latin typeface="Ubuntu"/>
                <a:ea typeface="Ubuntu"/>
                <a:cs typeface="Ubuntu"/>
                <a:sym typeface="Ubuntu"/>
                <a:hlinkClick r:id="rId4"/>
              </a:rPr>
              <a:t>x@email.com</a:t>
            </a:r>
            <a:r>
              <a:rPr lang="en">
                <a:latin typeface="Ubuntu"/>
                <a:ea typeface="Ubuntu"/>
                <a:cs typeface="Ubuntu"/>
                <a:sym typeface="Ubuntu"/>
              </a:rPr>
              <a:t>” }</a:t>
            </a:r>
            <a:endParaRPr>
              <a:latin typeface="Ubuntu"/>
              <a:ea typeface="Ubuntu"/>
              <a:cs typeface="Ubuntu"/>
              <a:sym typeface="Ubuntu"/>
            </a:endParaRPr>
          </a:p>
          <a:p>
            <a:pPr indent="0" lvl="0" marL="0" rtl="0" algn="l">
              <a:spcBef>
                <a:spcPts val="0"/>
              </a:spcBef>
              <a:spcAft>
                <a:spcPts val="0"/>
              </a:spcAft>
              <a:buNone/>
            </a:pPr>
            <a:r>
              <a:rPr lang="en">
                <a:latin typeface="Ubuntu"/>
                <a:ea typeface="Ubuntu"/>
                <a:cs typeface="Ubuntu"/>
                <a:sym typeface="Ubuntu"/>
              </a:rPr>
              <a:t>)</a:t>
            </a:r>
            <a:endParaRPr>
              <a:latin typeface="Ubuntu"/>
              <a:ea typeface="Ubuntu"/>
              <a:cs typeface="Ubuntu"/>
              <a:sym typeface="Ubuntu"/>
            </a:endParaRPr>
          </a:p>
        </p:txBody>
      </p:sp>
      <p:sp>
        <p:nvSpPr>
          <p:cNvPr id="240" name="Google Shape;240;p33"/>
          <p:cNvSpPr/>
          <p:nvPr/>
        </p:nvSpPr>
        <p:spPr>
          <a:xfrm>
            <a:off x="5156400" y="3851900"/>
            <a:ext cx="3735300" cy="10809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db.users.deleteMany(</a:t>
            </a:r>
            <a:endParaRPr>
              <a:latin typeface="Ubuntu"/>
              <a:ea typeface="Ubuntu"/>
              <a:cs typeface="Ubuntu"/>
              <a:sym typeface="Ubuntu"/>
            </a:endParaRPr>
          </a:p>
          <a:p>
            <a:pPr indent="0" lvl="0" marL="0" rtl="0" algn="l">
              <a:spcBef>
                <a:spcPts val="0"/>
              </a:spcBef>
              <a:spcAft>
                <a:spcPts val="0"/>
              </a:spcAft>
              <a:buNone/>
            </a:pPr>
            <a:r>
              <a:rPr lang="en">
                <a:latin typeface="Ubuntu"/>
                <a:ea typeface="Ubuntu"/>
                <a:cs typeface="Ubuntu"/>
                <a:sym typeface="Ubuntu"/>
              </a:rPr>
              <a:t>	{ Id: 2 }</a:t>
            </a:r>
            <a:endParaRPr>
              <a:latin typeface="Ubuntu"/>
              <a:ea typeface="Ubuntu"/>
              <a:cs typeface="Ubuntu"/>
              <a:sym typeface="Ubuntu"/>
            </a:endParaRPr>
          </a:p>
          <a:p>
            <a:pPr indent="0" lvl="0" marL="0" rtl="0" algn="l">
              <a:spcBef>
                <a:spcPts val="0"/>
              </a:spcBef>
              <a:spcAft>
                <a:spcPts val="0"/>
              </a:spcAft>
              <a:buNone/>
            </a:pPr>
            <a:r>
              <a:rPr lang="en">
                <a:latin typeface="Ubuntu"/>
                <a:ea typeface="Ubuntu"/>
                <a:cs typeface="Ubuntu"/>
                <a:sym typeface="Ubuntu"/>
              </a:rPr>
              <a:t>)</a:t>
            </a:r>
            <a:endParaRPr>
              <a:latin typeface="Ubuntu"/>
              <a:ea typeface="Ubuntu"/>
              <a:cs typeface="Ubuntu"/>
              <a:sym typeface="Ubuntu"/>
            </a:endParaRPr>
          </a:p>
        </p:txBody>
      </p:sp>
      <p:sp>
        <p:nvSpPr>
          <p:cNvPr id="241" name="Google Shape;241;p33"/>
          <p:cNvSpPr/>
          <p:nvPr/>
        </p:nvSpPr>
        <p:spPr>
          <a:xfrm>
            <a:off x="3637900" y="2472725"/>
            <a:ext cx="1362600" cy="63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Ubuntu"/>
                <a:ea typeface="Ubuntu"/>
                <a:cs typeface="Ubuntu"/>
                <a:sym typeface="Ubuntu"/>
              </a:rPr>
              <a:t>ORM</a:t>
            </a:r>
            <a:endParaRPr b="1" sz="1800">
              <a:latin typeface="Ubuntu"/>
              <a:ea typeface="Ubuntu"/>
              <a:cs typeface="Ubuntu"/>
              <a:sym typeface="Ubuntu"/>
            </a:endParaRPr>
          </a:p>
        </p:txBody>
      </p:sp>
      <p:sp>
        <p:nvSpPr>
          <p:cNvPr id="242" name="Google Shape;242;p33"/>
          <p:cNvSpPr/>
          <p:nvPr/>
        </p:nvSpPr>
        <p:spPr>
          <a:xfrm>
            <a:off x="3637909" y="3167475"/>
            <a:ext cx="1362600" cy="2019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
        <p:nvSpPr>
          <p:cNvPr id="243" name="Google Shape;243;p33"/>
          <p:cNvSpPr/>
          <p:nvPr/>
        </p:nvSpPr>
        <p:spPr>
          <a:xfrm>
            <a:off x="630800" y="2182550"/>
            <a:ext cx="2662800" cy="3027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
        <p:nvSpPr>
          <p:cNvPr id="244" name="Google Shape;244;p33"/>
          <p:cNvSpPr/>
          <p:nvPr/>
        </p:nvSpPr>
        <p:spPr>
          <a:xfrm>
            <a:off x="630800" y="2575675"/>
            <a:ext cx="2851200" cy="7548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
        <p:nvSpPr>
          <p:cNvPr id="245" name="Google Shape;245;p33"/>
          <p:cNvSpPr/>
          <p:nvPr/>
        </p:nvSpPr>
        <p:spPr>
          <a:xfrm>
            <a:off x="630800" y="3420900"/>
            <a:ext cx="2851200" cy="3027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
        <p:nvSpPr>
          <p:cNvPr id="246" name="Google Shape;246;p33"/>
          <p:cNvSpPr txBox="1"/>
          <p:nvPr/>
        </p:nvSpPr>
        <p:spPr>
          <a:xfrm>
            <a:off x="588725" y="4160950"/>
            <a:ext cx="4264800" cy="7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Ubuntu"/>
                <a:ea typeface="Ubuntu"/>
                <a:cs typeface="Ubuntu"/>
                <a:sym typeface="Ubuntu"/>
              </a:rPr>
              <a:t>Your PHP code remains the same achieving the same result in different DB engines!</a:t>
            </a:r>
            <a:endParaRPr b="1">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
                                        <p:tgtEl>
                                          <p:spTgt spid="243"/>
                                        </p:tgtEl>
                                      </p:cBhvr>
                                    </p:animEffect>
                                  </p:childTnLst>
                                </p:cTn>
                              </p:par>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
                                        <p:tgtEl>
                                          <p:spTgt spid="2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
                                        <p:tgtEl>
                                          <p:spTgt spid="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
                                        <p:tgtEl>
                                          <p:spTgt spid="245"/>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4"/>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MVC - Views in Laravel</a:t>
            </a:r>
            <a:endParaRPr>
              <a:latin typeface="Ubuntu"/>
              <a:ea typeface="Ubuntu"/>
              <a:cs typeface="Ubuntu"/>
              <a:sym typeface="Ubuntu"/>
            </a:endParaRPr>
          </a:p>
        </p:txBody>
      </p:sp>
      <p:sp>
        <p:nvSpPr>
          <p:cNvPr id="252" name="Google Shape;252;p34"/>
          <p:cNvSpPr txBox="1"/>
          <p:nvPr>
            <p:ph idx="1" type="body"/>
          </p:nvPr>
        </p:nvSpPr>
        <p:spPr>
          <a:xfrm>
            <a:off x="311700" y="1280525"/>
            <a:ext cx="8520600" cy="43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Ubuntu"/>
                <a:ea typeface="Ubuntu"/>
                <a:cs typeface="Ubuntu"/>
                <a:sym typeface="Ubuntu"/>
              </a:rPr>
              <a:t>They are HTML, CSS and Javascript files, but enriched with extra functionality through special instructions that are processed on the server side.</a:t>
            </a:r>
            <a:endParaRPr sz="2000">
              <a:latin typeface="Ubuntu"/>
              <a:ea typeface="Ubuntu"/>
              <a:cs typeface="Ubuntu"/>
              <a:sym typeface="Ubuntu"/>
            </a:endParaRPr>
          </a:p>
          <a:p>
            <a:pPr indent="0" lvl="0" marL="0" rtl="0" algn="l">
              <a:spcBef>
                <a:spcPts val="1600"/>
              </a:spcBef>
              <a:spcAft>
                <a:spcPts val="0"/>
              </a:spcAft>
              <a:buNone/>
            </a:pPr>
            <a:r>
              <a:rPr lang="en" sz="2000">
                <a:latin typeface="Ubuntu"/>
                <a:ea typeface="Ubuntu"/>
                <a:cs typeface="Ubuntu"/>
                <a:sym typeface="Ubuntu"/>
              </a:rPr>
              <a:t>To enrich our view files, Laravel has a template engine called </a:t>
            </a:r>
            <a:r>
              <a:rPr b="1" lang="en" sz="2000">
                <a:latin typeface="Ubuntu"/>
                <a:ea typeface="Ubuntu"/>
                <a:cs typeface="Ubuntu"/>
                <a:sym typeface="Ubuntu"/>
              </a:rPr>
              <a:t>Blade</a:t>
            </a:r>
            <a:r>
              <a:rPr lang="en" sz="2000">
                <a:latin typeface="Ubuntu"/>
                <a:ea typeface="Ubuntu"/>
                <a:cs typeface="Ubuntu"/>
                <a:sym typeface="Ubuntu"/>
              </a:rPr>
              <a:t>.</a:t>
            </a:r>
            <a:endParaRPr sz="2000">
              <a:latin typeface="Ubuntu"/>
              <a:ea typeface="Ubuntu"/>
              <a:cs typeface="Ubuntu"/>
              <a:sym typeface="Ubuntu"/>
            </a:endParaRPr>
          </a:p>
          <a:p>
            <a:pPr indent="0" lvl="0" marL="0" rtl="0" algn="l">
              <a:spcBef>
                <a:spcPts val="1600"/>
              </a:spcBef>
              <a:spcAft>
                <a:spcPts val="0"/>
              </a:spcAft>
              <a:buNone/>
            </a:pPr>
            <a:r>
              <a:rPr b="1" lang="en" sz="2000">
                <a:latin typeface="Ubuntu"/>
                <a:ea typeface="Ubuntu"/>
                <a:cs typeface="Ubuntu"/>
                <a:sym typeface="Ubuntu"/>
              </a:rPr>
              <a:t>Blade</a:t>
            </a:r>
            <a:r>
              <a:rPr lang="en" sz="2000">
                <a:latin typeface="Ubuntu"/>
                <a:ea typeface="Ubuntu"/>
                <a:cs typeface="Ubuntu"/>
                <a:sym typeface="Ubuntu"/>
              </a:rPr>
              <a:t> will allow us to add code that will be executed in our server before sending the final HTML result to our client. This code exists with the purpose of helping us to work better our Views.</a:t>
            </a:r>
            <a:endParaRPr sz="2000">
              <a:latin typeface="Ubuntu"/>
              <a:ea typeface="Ubuntu"/>
              <a:cs typeface="Ubuntu"/>
              <a:sym typeface="Ubuntu"/>
            </a:endParaRPr>
          </a:p>
          <a:p>
            <a:pPr indent="0" lvl="0" marL="0" rtl="0" algn="l">
              <a:spcBef>
                <a:spcPts val="1600"/>
              </a:spcBef>
              <a:spcAft>
                <a:spcPts val="0"/>
              </a:spcAft>
              <a:buNone/>
            </a:pPr>
            <a:r>
              <a:rPr lang="en" sz="2000">
                <a:latin typeface="Ubuntu"/>
                <a:ea typeface="Ubuntu"/>
                <a:cs typeface="Ubuntu"/>
                <a:sym typeface="Ubuntu"/>
              </a:rPr>
              <a:t>Laravel does not require us to use Blade, you can choose another template engine, or include pure PHP code in the view files. </a:t>
            </a:r>
            <a:endParaRPr sz="2000">
              <a:latin typeface="Ubuntu"/>
              <a:ea typeface="Ubuntu"/>
              <a:cs typeface="Ubuntu"/>
              <a:sym typeface="Ubuntu"/>
            </a:endParaRPr>
          </a:p>
          <a:p>
            <a:pPr indent="0" lvl="0" marL="0" rtl="0" algn="l">
              <a:spcBef>
                <a:spcPts val="1600"/>
              </a:spcBef>
              <a:spcAft>
                <a:spcPts val="1600"/>
              </a:spcAft>
              <a:buNone/>
            </a:pPr>
            <a:r>
              <a:t/>
            </a:r>
            <a:endParaRPr sz="2000">
              <a:latin typeface="Ubuntu"/>
              <a:ea typeface="Ubuntu"/>
              <a:cs typeface="Ubuntu"/>
              <a:sym typeface="Ubuntu"/>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5"/>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MVC - Controller in Laravel</a:t>
            </a:r>
            <a:endParaRPr>
              <a:latin typeface="Ubuntu"/>
              <a:ea typeface="Ubuntu"/>
              <a:cs typeface="Ubuntu"/>
              <a:sym typeface="Ubuntu"/>
            </a:endParaRPr>
          </a:p>
        </p:txBody>
      </p:sp>
      <p:sp>
        <p:nvSpPr>
          <p:cNvPr id="258" name="Google Shape;258;p35"/>
          <p:cNvSpPr txBox="1"/>
          <p:nvPr>
            <p:ph idx="1" type="body"/>
          </p:nvPr>
        </p:nvSpPr>
        <p:spPr>
          <a:xfrm>
            <a:off x="311700" y="1130776"/>
            <a:ext cx="8520600" cy="40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latin typeface="Ubuntu"/>
                <a:ea typeface="Ubuntu"/>
                <a:cs typeface="Ubuntu"/>
                <a:sym typeface="Ubuntu"/>
              </a:rPr>
              <a:t>The controllers are classes written in PHP where each method represents the logic to deal with our web requests </a:t>
            </a:r>
            <a:endParaRPr sz="2400">
              <a:latin typeface="Ubuntu"/>
              <a:ea typeface="Ubuntu"/>
              <a:cs typeface="Ubuntu"/>
              <a:sym typeface="Ubuntu"/>
            </a:endParaRPr>
          </a:p>
          <a:p>
            <a:pPr indent="0" lvl="0" marL="0" rtl="0" algn="l">
              <a:spcBef>
                <a:spcPts val="1600"/>
              </a:spcBef>
              <a:spcAft>
                <a:spcPts val="0"/>
              </a:spcAft>
              <a:buClr>
                <a:schemeClr val="dk1"/>
              </a:buClr>
              <a:buSzPts val="1100"/>
              <a:buFont typeface="Arial"/>
              <a:buNone/>
            </a:pPr>
            <a:r>
              <a:t/>
            </a:r>
            <a:endParaRPr i="1">
              <a:latin typeface="Ubuntu"/>
              <a:ea typeface="Ubuntu"/>
              <a:cs typeface="Ubuntu"/>
              <a:sym typeface="Ubuntu"/>
            </a:endParaRPr>
          </a:p>
          <a:p>
            <a:pPr indent="0" lvl="0" marL="0" rtl="0" algn="l">
              <a:spcBef>
                <a:spcPts val="1600"/>
              </a:spcBef>
              <a:spcAft>
                <a:spcPts val="0"/>
              </a:spcAft>
              <a:buClr>
                <a:schemeClr val="dk1"/>
              </a:buClr>
              <a:buSzPts val="1100"/>
              <a:buFont typeface="Arial"/>
              <a:buNone/>
            </a:pPr>
            <a:r>
              <a:rPr i="1" lang="en">
                <a:latin typeface="Ubuntu"/>
                <a:ea typeface="Ubuntu"/>
                <a:cs typeface="Ubuntu"/>
                <a:sym typeface="Ubuntu"/>
              </a:rPr>
              <a:t>(this is generally speaking I mean, because this is just a PHP class so you can use it as a normal class, but conceptually, think about it as the sentence said).</a:t>
            </a:r>
            <a:endParaRPr i="1">
              <a:latin typeface="Ubuntu"/>
              <a:ea typeface="Ubuntu"/>
              <a:cs typeface="Ubuntu"/>
              <a:sym typeface="Ubuntu"/>
            </a:endParaRPr>
          </a:p>
          <a:p>
            <a:pPr indent="0" lvl="0" marL="0" rtl="0" algn="l">
              <a:spcBef>
                <a:spcPts val="1600"/>
              </a:spcBef>
              <a:spcAft>
                <a:spcPts val="0"/>
              </a:spcAft>
              <a:buNone/>
            </a:pPr>
            <a:r>
              <a:t/>
            </a:r>
            <a:endParaRPr sz="2400">
              <a:latin typeface="Ubuntu"/>
              <a:ea typeface="Ubuntu"/>
              <a:cs typeface="Ubuntu"/>
              <a:sym typeface="Ubuntu"/>
            </a:endParaRPr>
          </a:p>
          <a:p>
            <a:pPr indent="0" lvl="0" marL="0" rtl="0" algn="l">
              <a:spcBef>
                <a:spcPts val="1600"/>
              </a:spcBef>
              <a:spcAft>
                <a:spcPts val="1600"/>
              </a:spcAft>
              <a:buNone/>
            </a:pPr>
            <a:r>
              <a:rPr lang="en" sz="2400">
                <a:latin typeface="Ubuntu"/>
                <a:ea typeface="Ubuntu"/>
                <a:cs typeface="Ubuntu"/>
                <a:sym typeface="Ubuntu"/>
              </a:rPr>
              <a:t>A controller interacts with the models and views, coordinating the cooperation between them.</a:t>
            </a:r>
            <a:endParaRPr sz="2400">
              <a:latin typeface="Ubuntu"/>
              <a:ea typeface="Ubuntu"/>
              <a:cs typeface="Ubuntu"/>
              <a:sym typeface="Ubuntu"/>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6"/>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Basic Architecture and request life cycle in a Laravel app.</a:t>
            </a:r>
            <a:endParaRPr sz="2400"/>
          </a:p>
        </p:txBody>
      </p:sp>
      <p:sp>
        <p:nvSpPr>
          <p:cNvPr id="264" name="Google Shape;264;p36"/>
          <p:cNvSpPr txBox="1"/>
          <p:nvPr>
            <p:ph idx="1" type="body"/>
          </p:nvPr>
        </p:nvSpPr>
        <p:spPr>
          <a:xfrm>
            <a:off x="311700" y="971425"/>
            <a:ext cx="8520600" cy="459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600"/>
          </a:p>
        </p:txBody>
      </p:sp>
      <p:sp>
        <p:nvSpPr>
          <p:cNvPr id="265" name="Google Shape;265;p36"/>
          <p:cNvSpPr/>
          <p:nvPr/>
        </p:nvSpPr>
        <p:spPr>
          <a:xfrm>
            <a:off x="7863475" y="2166025"/>
            <a:ext cx="526100" cy="505500"/>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BD</a:t>
            </a:r>
            <a:endParaRPr sz="1200"/>
          </a:p>
        </p:txBody>
      </p:sp>
      <p:sp>
        <p:nvSpPr>
          <p:cNvPr id="266" name="Google Shape;266;p36"/>
          <p:cNvSpPr/>
          <p:nvPr/>
        </p:nvSpPr>
        <p:spPr>
          <a:xfrm>
            <a:off x="2688375" y="1047125"/>
            <a:ext cx="4717200" cy="440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6"/>
          <p:cNvSpPr/>
          <p:nvPr/>
        </p:nvSpPr>
        <p:spPr>
          <a:xfrm>
            <a:off x="2770076" y="2645225"/>
            <a:ext cx="2355000" cy="39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a:t>Route the request</a:t>
            </a:r>
            <a:endParaRPr/>
          </a:p>
        </p:txBody>
      </p:sp>
      <p:sp>
        <p:nvSpPr>
          <p:cNvPr id="268" name="Google Shape;268;p36"/>
          <p:cNvSpPr/>
          <p:nvPr/>
        </p:nvSpPr>
        <p:spPr>
          <a:xfrm>
            <a:off x="2772850" y="3718175"/>
            <a:ext cx="2355000" cy="636300"/>
          </a:xfrm>
          <a:prstGeom prst="rect">
            <a:avLst/>
          </a:prstGeom>
          <a:solidFill>
            <a:schemeClr val="lt2"/>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a:t>Handle the request</a:t>
            </a:r>
            <a:endParaRPr/>
          </a:p>
        </p:txBody>
      </p:sp>
      <p:sp>
        <p:nvSpPr>
          <p:cNvPr id="269" name="Google Shape;269;p36"/>
          <p:cNvSpPr/>
          <p:nvPr/>
        </p:nvSpPr>
        <p:spPr>
          <a:xfrm>
            <a:off x="2772850" y="5016650"/>
            <a:ext cx="2355000" cy="39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a:t>Send a Response</a:t>
            </a:r>
            <a:endParaRPr/>
          </a:p>
        </p:txBody>
      </p:sp>
      <p:sp>
        <p:nvSpPr>
          <p:cNvPr id="270" name="Google Shape;270;p36"/>
          <p:cNvSpPr txBox="1"/>
          <p:nvPr/>
        </p:nvSpPr>
        <p:spPr>
          <a:xfrm>
            <a:off x="2764888" y="1111980"/>
            <a:ext cx="2697000" cy="39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t>Laravel App</a:t>
            </a:r>
            <a:endParaRPr b="1" sz="1600"/>
          </a:p>
        </p:txBody>
      </p:sp>
      <p:sp>
        <p:nvSpPr>
          <p:cNvPr id="271" name="Google Shape;271;p36"/>
          <p:cNvSpPr/>
          <p:nvPr/>
        </p:nvSpPr>
        <p:spPr>
          <a:xfrm>
            <a:off x="2934075" y="1502875"/>
            <a:ext cx="312300" cy="3904200"/>
          </a:xfrm>
          <a:prstGeom prst="down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6"/>
          <p:cNvSpPr/>
          <p:nvPr/>
        </p:nvSpPr>
        <p:spPr>
          <a:xfrm>
            <a:off x="2934075" y="1502875"/>
            <a:ext cx="312300" cy="2862600"/>
          </a:xfrm>
          <a:prstGeom prst="down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6"/>
          <p:cNvSpPr/>
          <p:nvPr/>
        </p:nvSpPr>
        <p:spPr>
          <a:xfrm>
            <a:off x="2934075" y="1502874"/>
            <a:ext cx="312300" cy="1523400"/>
          </a:xfrm>
          <a:prstGeom prst="down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6"/>
          <p:cNvSpPr/>
          <p:nvPr/>
        </p:nvSpPr>
        <p:spPr>
          <a:xfrm>
            <a:off x="5812250" y="1968075"/>
            <a:ext cx="1467125" cy="3363275"/>
          </a:xfrm>
          <a:prstGeom prst="flowChartProcess">
            <a:avLst/>
          </a:prstGeom>
          <a:solidFill>
            <a:schemeClr val="lt2"/>
          </a:solidFill>
          <a:ln cap="flat" cmpd="thinThick" w="3810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6"/>
          <p:cNvSpPr/>
          <p:nvPr/>
        </p:nvSpPr>
        <p:spPr>
          <a:xfrm>
            <a:off x="5970249" y="3835775"/>
            <a:ext cx="1117200" cy="49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Controller</a:t>
            </a:r>
            <a:endParaRPr sz="1200"/>
          </a:p>
        </p:txBody>
      </p:sp>
      <p:sp>
        <p:nvSpPr>
          <p:cNvPr id="276" name="Google Shape;276;p36"/>
          <p:cNvSpPr/>
          <p:nvPr/>
        </p:nvSpPr>
        <p:spPr>
          <a:xfrm>
            <a:off x="5987212" y="4718675"/>
            <a:ext cx="1117200" cy="49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View</a:t>
            </a:r>
            <a:endParaRPr sz="1200"/>
          </a:p>
        </p:txBody>
      </p:sp>
      <p:sp>
        <p:nvSpPr>
          <p:cNvPr id="277" name="Google Shape;277;p36"/>
          <p:cNvSpPr/>
          <p:nvPr/>
        </p:nvSpPr>
        <p:spPr>
          <a:xfrm>
            <a:off x="5970238" y="3004275"/>
            <a:ext cx="1117200" cy="49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Model</a:t>
            </a:r>
            <a:endParaRPr sz="1200"/>
          </a:p>
        </p:txBody>
      </p:sp>
      <p:sp>
        <p:nvSpPr>
          <p:cNvPr id="278" name="Google Shape;278;p36"/>
          <p:cNvSpPr/>
          <p:nvPr/>
        </p:nvSpPr>
        <p:spPr>
          <a:xfrm>
            <a:off x="5970238" y="2172775"/>
            <a:ext cx="1117200" cy="49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ORM</a:t>
            </a:r>
            <a:endParaRPr sz="1200"/>
          </a:p>
        </p:txBody>
      </p:sp>
      <p:sp>
        <p:nvSpPr>
          <p:cNvPr id="279" name="Google Shape;279;p36"/>
          <p:cNvSpPr/>
          <p:nvPr/>
        </p:nvSpPr>
        <p:spPr>
          <a:xfrm>
            <a:off x="5127950" y="3881338"/>
            <a:ext cx="684300" cy="290100"/>
          </a:xfrm>
          <a:prstGeom prst="leftRightArrow">
            <a:avLst>
              <a:gd fmla="val 50000" name="adj1"/>
              <a:gd fmla="val 50000" name="adj2"/>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0" name="Google Shape;280;p36"/>
          <p:cNvCxnSpPr/>
          <p:nvPr/>
        </p:nvCxnSpPr>
        <p:spPr>
          <a:xfrm>
            <a:off x="6300249" y="4327775"/>
            <a:ext cx="17100" cy="390900"/>
          </a:xfrm>
          <a:prstGeom prst="straightConnector1">
            <a:avLst/>
          </a:prstGeom>
          <a:noFill/>
          <a:ln cap="flat" cmpd="sng" w="9525">
            <a:solidFill>
              <a:schemeClr val="dk2"/>
            </a:solidFill>
            <a:prstDash val="solid"/>
            <a:round/>
            <a:headEnd len="med" w="med" type="none"/>
            <a:tailEnd len="med" w="med" type="triangle"/>
          </a:ln>
        </p:spPr>
      </p:cxnSp>
      <p:cxnSp>
        <p:nvCxnSpPr>
          <p:cNvPr id="281" name="Google Shape;281;p36"/>
          <p:cNvCxnSpPr/>
          <p:nvPr/>
        </p:nvCxnSpPr>
        <p:spPr>
          <a:xfrm rot="10800000">
            <a:off x="6875675" y="4339725"/>
            <a:ext cx="12600" cy="366000"/>
          </a:xfrm>
          <a:prstGeom prst="straightConnector1">
            <a:avLst/>
          </a:prstGeom>
          <a:noFill/>
          <a:ln cap="flat" cmpd="sng" w="9525">
            <a:solidFill>
              <a:schemeClr val="dk2"/>
            </a:solidFill>
            <a:prstDash val="solid"/>
            <a:round/>
            <a:headEnd len="med" w="med" type="none"/>
            <a:tailEnd len="med" w="med" type="triangle"/>
          </a:ln>
        </p:spPr>
      </p:cxnSp>
      <p:cxnSp>
        <p:nvCxnSpPr>
          <p:cNvPr id="282" name="Google Shape;282;p36"/>
          <p:cNvCxnSpPr/>
          <p:nvPr/>
        </p:nvCxnSpPr>
        <p:spPr>
          <a:xfrm rot="10800000">
            <a:off x="6244875" y="3494725"/>
            <a:ext cx="0" cy="340500"/>
          </a:xfrm>
          <a:prstGeom prst="straightConnector1">
            <a:avLst/>
          </a:prstGeom>
          <a:noFill/>
          <a:ln cap="flat" cmpd="sng" w="9525">
            <a:solidFill>
              <a:schemeClr val="dk2"/>
            </a:solidFill>
            <a:prstDash val="solid"/>
            <a:round/>
            <a:headEnd len="med" w="med" type="none"/>
            <a:tailEnd len="med" w="med" type="triangle"/>
          </a:ln>
        </p:spPr>
      </p:cxnSp>
      <p:cxnSp>
        <p:nvCxnSpPr>
          <p:cNvPr id="283" name="Google Shape;283;p36"/>
          <p:cNvCxnSpPr/>
          <p:nvPr/>
        </p:nvCxnSpPr>
        <p:spPr>
          <a:xfrm>
            <a:off x="6863050" y="3507225"/>
            <a:ext cx="6300" cy="315300"/>
          </a:xfrm>
          <a:prstGeom prst="straightConnector1">
            <a:avLst/>
          </a:prstGeom>
          <a:noFill/>
          <a:ln cap="flat" cmpd="sng" w="9525">
            <a:solidFill>
              <a:schemeClr val="dk2"/>
            </a:solidFill>
            <a:prstDash val="solid"/>
            <a:round/>
            <a:headEnd len="med" w="med" type="none"/>
            <a:tailEnd len="med" w="med" type="triangle"/>
          </a:ln>
        </p:spPr>
      </p:cxnSp>
      <p:cxnSp>
        <p:nvCxnSpPr>
          <p:cNvPr id="284" name="Google Shape;284;p36"/>
          <p:cNvCxnSpPr/>
          <p:nvPr/>
        </p:nvCxnSpPr>
        <p:spPr>
          <a:xfrm rot="10800000">
            <a:off x="6244875" y="2656525"/>
            <a:ext cx="0" cy="340500"/>
          </a:xfrm>
          <a:prstGeom prst="straightConnector1">
            <a:avLst/>
          </a:prstGeom>
          <a:noFill/>
          <a:ln cap="flat" cmpd="sng" w="9525">
            <a:solidFill>
              <a:schemeClr val="dk2"/>
            </a:solidFill>
            <a:prstDash val="solid"/>
            <a:round/>
            <a:headEnd len="med" w="med" type="none"/>
            <a:tailEnd len="med" w="med" type="triangle"/>
          </a:ln>
        </p:spPr>
      </p:cxnSp>
      <p:cxnSp>
        <p:nvCxnSpPr>
          <p:cNvPr id="285" name="Google Shape;285;p36"/>
          <p:cNvCxnSpPr/>
          <p:nvPr/>
        </p:nvCxnSpPr>
        <p:spPr>
          <a:xfrm>
            <a:off x="6863050" y="2669025"/>
            <a:ext cx="6300" cy="315300"/>
          </a:xfrm>
          <a:prstGeom prst="straightConnector1">
            <a:avLst/>
          </a:prstGeom>
          <a:noFill/>
          <a:ln cap="flat" cmpd="sng" w="9525">
            <a:solidFill>
              <a:schemeClr val="dk2"/>
            </a:solidFill>
            <a:prstDash val="solid"/>
            <a:round/>
            <a:headEnd len="med" w="med" type="none"/>
            <a:tailEnd len="med" w="med" type="triangle"/>
          </a:ln>
        </p:spPr>
      </p:cxnSp>
      <p:sp>
        <p:nvSpPr>
          <p:cNvPr id="286" name="Google Shape;286;p36"/>
          <p:cNvSpPr/>
          <p:nvPr/>
        </p:nvSpPr>
        <p:spPr>
          <a:xfrm>
            <a:off x="7090125" y="2346050"/>
            <a:ext cx="773400" cy="164100"/>
          </a:xfrm>
          <a:prstGeom prst="leftRightArrow">
            <a:avLst>
              <a:gd fmla="val 50000" name="adj1"/>
              <a:gd fmla="val 50000" name="adj2"/>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6"/>
          <p:cNvSpPr/>
          <p:nvPr/>
        </p:nvSpPr>
        <p:spPr>
          <a:xfrm rot="-5400000">
            <a:off x="1527970" y="315625"/>
            <a:ext cx="312300" cy="1905000"/>
          </a:xfrm>
          <a:prstGeom prst="down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6"/>
          <p:cNvSpPr/>
          <p:nvPr/>
        </p:nvSpPr>
        <p:spPr>
          <a:xfrm rot="5400000">
            <a:off x="1321795" y="4259600"/>
            <a:ext cx="312300" cy="1905000"/>
          </a:xfrm>
          <a:prstGeom prst="down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6"/>
          <p:cNvSpPr txBox="1"/>
          <p:nvPr/>
        </p:nvSpPr>
        <p:spPr>
          <a:xfrm>
            <a:off x="933600" y="1401375"/>
            <a:ext cx="1223700" cy="3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Request </a:t>
            </a:r>
            <a:endParaRPr/>
          </a:p>
        </p:txBody>
      </p:sp>
      <p:sp>
        <p:nvSpPr>
          <p:cNvPr id="290" name="Google Shape;290;p36"/>
          <p:cNvSpPr txBox="1"/>
          <p:nvPr/>
        </p:nvSpPr>
        <p:spPr>
          <a:xfrm>
            <a:off x="866100" y="4676150"/>
            <a:ext cx="1223700" cy="3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Response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7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2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200"/>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7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7"/>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Ubuntu"/>
                <a:ea typeface="Ubuntu"/>
                <a:cs typeface="Ubuntu"/>
                <a:sym typeface="Ubuntu"/>
              </a:rPr>
              <a:t>In a practical, linear and simple way </a:t>
            </a:r>
            <a:r>
              <a:rPr b="1" lang="en" sz="2400">
                <a:latin typeface="Ubuntu"/>
                <a:ea typeface="Ubuntu"/>
                <a:cs typeface="Ubuntu"/>
                <a:sym typeface="Ubuntu"/>
              </a:rPr>
              <a:t> </a:t>
            </a:r>
            <a:endParaRPr b="1" sz="2400">
              <a:latin typeface="Ubuntu"/>
              <a:ea typeface="Ubuntu"/>
              <a:cs typeface="Ubuntu"/>
              <a:sym typeface="Ubuntu"/>
            </a:endParaRPr>
          </a:p>
        </p:txBody>
      </p:sp>
      <p:sp>
        <p:nvSpPr>
          <p:cNvPr id="296" name="Google Shape;296;p37"/>
          <p:cNvSpPr/>
          <p:nvPr/>
        </p:nvSpPr>
        <p:spPr>
          <a:xfrm>
            <a:off x="1834850" y="1754625"/>
            <a:ext cx="1892400" cy="30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Controller</a:t>
            </a:r>
            <a:endParaRPr sz="1200">
              <a:latin typeface="Ubuntu"/>
              <a:ea typeface="Ubuntu"/>
              <a:cs typeface="Ubuntu"/>
              <a:sym typeface="Ubuntu"/>
            </a:endParaRPr>
          </a:p>
        </p:txBody>
      </p:sp>
      <p:sp>
        <p:nvSpPr>
          <p:cNvPr id="297" name="Google Shape;297;p37"/>
          <p:cNvSpPr/>
          <p:nvPr/>
        </p:nvSpPr>
        <p:spPr>
          <a:xfrm>
            <a:off x="3086325" y="2310175"/>
            <a:ext cx="1892400" cy="49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Method in the controller to handle request</a:t>
            </a:r>
            <a:endParaRPr sz="1200">
              <a:latin typeface="Ubuntu"/>
              <a:ea typeface="Ubuntu"/>
              <a:cs typeface="Ubuntu"/>
              <a:sym typeface="Ubuntu"/>
            </a:endParaRPr>
          </a:p>
        </p:txBody>
      </p:sp>
      <p:sp>
        <p:nvSpPr>
          <p:cNvPr id="298" name="Google Shape;298;p37"/>
          <p:cNvSpPr/>
          <p:nvPr/>
        </p:nvSpPr>
        <p:spPr>
          <a:xfrm>
            <a:off x="504625" y="1173279"/>
            <a:ext cx="1892400" cy="32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Internal route </a:t>
            </a:r>
            <a:r>
              <a:rPr lang="en" sz="1200">
                <a:latin typeface="Ubuntu"/>
                <a:ea typeface="Ubuntu"/>
                <a:cs typeface="Ubuntu"/>
                <a:sym typeface="Ubuntu"/>
              </a:rPr>
              <a:t> (URL)</a:t>
            </a:r>
            <a:endParaRPr sz="1200">
              <a:latin typeface="Ubuntu"/>
              <a:ea typeface="Ubuntu"/>
              <a:cs typeface="Ubuntu"/>
              <a:sym typeface="Ubuntu"/>
            </a:endParaRPr>
          </a:p>
        </p:txBody>
      </p:sp>
      <p:grpSp>
        <p:nvGrpSpPr>
          <p:cNvPr id="299" name="Google Shape;299;p37"/>
          <p:cNvGrpSpPr/>
          <p:nvPr/>
        </p:nvGrpSpPr>
        <p:grpSpPr>
          <a:xfrm>
            <a:off x="4520525" y="3055625"/>
            <a:ext cx="1892400" cy="1460400"/>
            <a:chOff x="2767925" y="3055625"/>
            <a:chExt cx="1892400" cy="1460400"/>
          </a:xfrm>
        </p:grpSpPr>
        <p:sp>
          <p:nvSpPr>
            <p:cNvPr id="300" name="Google Shape;300;p37"/>
            <p:cNvSpPr/>
            <p:nvPr/>
          </p:nvSpPr>
          <p:spPr>
            <a:xfrm>
              <a:off x="2767925" y="3055625"/>
              <a:ext cx="1892400" cy="146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7"/>
            <p:cNvSpPr txBox="1"/>
            <p:nvPr/>
          </p:nvSpPr>
          <p:spPr>
            <a:xfrm>
              <a:off x="2901650" y="3166125"/>
              <a:ext cx="16275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Logic</a:t>
              </a:r>
              <a:endParaRPr sz="1200">
                <a:latin typeface="Ubuntu"/>
                <a:ea typeface="Ubuntu"/>
                <a:cs typeface="Ubuntu"/>
                <a:sym typeface="Ubuntu"/>
              </a:endParaRPr>
            </a:p>
          </p:txBody>
        </p:sp>
        <p:sp>
          <p:nvSpPr>
            <p:cNvPr id="302" name="Google Shape;302;p37"/>
            <p:cNvSpPr/>
            <p:nvPr/>
          </p:nvSpPr>
          <p:spPr>
            <a:xfrm>
              <a:off x="2926900" y="3607675"/>
              <a:ext cx="1627500" cy="327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Models</a:t>
              </a:r>
              <a:endParaRPr sz="1200">
                <a:latin typeface="Ubuntu"/>
                <a:ea typeface="Ubuntu"/>
                <a:cs typeface="Ubuntu"/>
                <a:sym typeface="Ubuntu"/>
              </a:endParaRPr>
            </a:p>
          </p:txBody>
        </p:sp>
        <p:sp>
          <p:nvSpPr>
            <p:cNvPr id="303" name="Google Shape;303;p37"/>
            <p:cNvSpPr/>
            <p:nvPr/>
          </p:nvSpPr>
          <p:spPr>
            <a:xfrm>
              <a:off x="2926900" y="4064875"/>
              <a:ext cx="1627500" cy="327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Views</a:t>
              </a:r>
              <a:endParaRPr sz="1200">
                <a:latin typeface="Ubuntu"/>
                <a:ea typeface="Ubuntu"/>
                <a:cs typeface="Ubuntu"/>
                <a:sym typeface="Ubuntu"/>
              </a:endParaRPr>
            </a:p>
          </p:txBody>
        </p:sp>
      </p:grpSp>
      <p:sp>
        <p:nvSpPr>
          <p:cNvPr id="304" name="Google Shape;304;p37"/>
          <p:cNvSpPr/>
          <p:nvPr/>
        </p:nvSpPr>
        <p:spPr>
          <a:xfrm>
            <a:off x="6145975" y="4846525"/>
            <a:ext cx="1892400" cy="30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Final Response</a:t>
            </a:r>
            <a:endParaRPr sz="1200">
              <a:latin typeface="Ubuntu"/>
              <a:ea typeface="Ubuntu"/>
              <a:cs typeface="Ubuntu"/>
              <a:sym typeface="Ubuntu"/>
            </a:endParaRPr>
          </a:p>
        </p:txBody>
      </p:sp>
      <p:cxnSp>
        <p:nvCxnSpPr>
          <p:cNvPr id="305" name="Google Shape;305;p37"/>
          <p:cNvCxnSpPr>
            <a:stCxn id="298" idx="2"/>
            <a:endCxn id="296" idx="1"/>
          </p:cNvCxnSpPr>
          <p:nvPr/>
        </p:nvCxnSpPr>
        <p:spPr>
          <a:xfrm flipH="1" rot="-5400000">
            <a:off x="1440625" y="1511379"/>
            <a:ext cx="404400" cy="384000"/>
          </a:xfrm>
          <a:prstGeom prst="bentConnector2">
            <a:avLst/>
          </a:prstGeom>
          <a:noFill/>
          <a:ln cap="flat" cmpd="sng" w="19050">
            <a:solidFill>
              <a:schemeClr val="dk2"/>
            </a:solidFill>
            <a:prstDash val="solid"/>
            <a:round/>
            <a:headEnd len="med" w="med" type="none"/>
            <a:tailEnd len="med" w="med" type="triangle"/>
          </a:ln>
        </p:spPr>
      </p:cxnSp>
      <p:cxnSp>
        <p:nvCxnSpPr>
          <p:cNvPr id="306" name="Google Shape;306;p37"/>
          <p:cNvCxnSpPr>
            <a:stCxn id="296" idx="2"/>
            <a:endCxn id="297" idx="1"/>
          </p:cNvCxnSpPr>
          <p:nvPr/>
        </p:nvCxnSpPr>
        <p:spPr>
          <a:xfrm flipH="1" rot="-5400000">
            <a:off x="2684000" y="2153775"/>
            <a:ext cx="499500" cy="305400"/>
          </a:xfrm>
          <a:prstGeom prst="bentConnector2">
            <a:avLst/>
          </a:prstGeom>
          <a:noFill/>
          <a:ln cap="flat" cmpd="sng" w="19050">
            <a:solidFill>
              <a:schemeClr val="dk2"/>
            </a:solidFill>
            <a:prstDash val="solid"/>
            <a:round/>
            <a:headEnd len="med" w="med" type="none"/>
            <a:tailEnd len="med" w="med" type="triangle"/>
          </a:ln>
        </p:spPr>
      </p:cxnSp>
      <p:cxnSp>
        <p:nvCxnSpPr>
          <p:cNvPr id="307" name="Google Shape;307;p37"/>
          <p:cNvCxnSpPr>
            <a:stCxn id="297" idx="2"/>
            <a:endCxn id="300" idx="1"/>
          </p:cNvCxnSpPr>
          <p:nvPr/>
        </p:nvCxnSpPr>
        <p:spPr>
          <a:xfrm flipH="1" rot="-5400000">
            <a:off x="3784725" y="3049975"/>
            <a:ext cx="983700" cy="488100"/>
          </a:xfrm>
          <a:prstGeom prst="bentConnector2">
            <a:avLst/>
          </a:prstGeom>
          <a:noFill/>
          <a:ln cap="flat" cmpd="sng" w="19050">
            <a:solidFill>
              <a:schemeClr val="dk2"/>
            </a:solidFill>
            <a:prstDash val="solid"/>
            <a:round/>
            <a:headEnd len="med" w="med" type="none"/>
            <a:tailEnd len="med" w="med" type="triangle"/>
          </a:ln>
        </p:spPr>
      </p:cxnSp>
      <p:cxnSp>
        <p:nvCxnSpPr>
          <p:cNvPr id="308" name="Google Shape;308;p37"/>
          <p:cNvCxnSpPr>
            <a:stCxn id="300" idx="2"/>
            <a:endCxn id="304" idx="1"/>
          </p:cNvCxnSpPr>
          <p:nvPr/>
        </p:nvCxnSpPr>
        <p:spPr>
          <a:xfrm flipH="1" rot="-5400000">
            <a:off x="5565575" y="4417175"/>
            <a:ext cx="481500" cy="679200"/>
          </a:xfrm>
          <a:prstGeom prst="bentConnector2">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38"/>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8"/>
          <p:cNvSpPr txBox="1"/>
          <p:nvPr>
            <p:ph idx="1" type="body"/>
          </p:nvPr>
        </p:nvSpPr>
        <p:spPr>
          <a:xfrm>
            <a:off x="311700" y="1280528"/>
            <a:ext cx="8520600" cy="379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15" name="Google Shape;315;p38"/>
          <p:cNvPicPr preferRelativeResize="0"/>
          <p:nvPr/>
        </p:nvPicPr>
        <p:blipFill>
          <a:blip r:embed="rId3">
            <a:alphaModFix/>
          </a:blip>
          <a:stretch>
            <a:fillRect/>
          </a:stretch>
        </p:blipFill>
        <p:spPr>
          <a:xfrm>
            <a:off x="1826700" y="178925"/>
            <a:ext cx="5193300" cy="5152075"/>
          </a:xfrm>
          <a:prstGeom prst="rect">
            <a:avLst/>
          </a:prstGeom>
          <a:noFill/>
          <a:ln>
            <a:noFill/>
          </a:ln>
        </p:spPr>
      </p:pic>
      <p:sp>
        <p:nvSpPr>
          <p:cNvPr id="316" name="Google Shape;316;p38"/>
          <p:cNvSpPr/>
          <p:nvPr/>
        </p:nvSpPr>
        <p:spPr>
          <a:xfrm>
            <a:off x="295875" y="5205578"/>
            <a:ext cx="8536500" cy="154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39"/>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Mini-Blog application</a:t>
            </a:r>
            <a:endParaRPr>
              <a:latin typeface="Ubuntu"/>
              <a:ea typeface="Ubuntu"/>
              <a:cs typeface="Ubuntu"/>
              <a:sym typeface="Ubuntu"/>
            </a:endParaRPr>
          </a:p>
        </p:txBody>
      </p:sp>
      <p:sp>
        <p:nvSpPr>
          <p:cNvPr id="322" name="Google Shape;322;p39"/>
          <p:cNvSpPr txBox="1"/>
          <p:nvPr>
            <p:ph idx="1" type="body"/>
          </p:nvPr>
        </p:nvSpPr>
        <p:spPr>
          <a:xfrm>
            <a:off x="311700" y="638750"/>
            <a:ext cx="8520600" cy="49374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a:latin typeface="Ubuntu"/>
                <a:ea typeface="Ubuntu"/>
                <a:cs typeface="Ubuntu"/>
                <a:sym typeface="Ubuntu"/>
              </a:rPr>
              <a:t>Building a Laravel application from zero</a:t>
            </a:r>
            <a:endParaRPr sz="2400">
              <a:latin typeface="Ubuntu"/>
              <a:ea typeface="Ubuntu"/>
              <a:cs typeface="Ubuntu"/>
              <a:sym typeface="Ubuntu"/>
            </a:endParaRPr>
          </a:p>
          <a:p>
            <a:pPr indent="-381000" lvl="0" marL="457200" rtl="0" algn="l">
              <a:lnSpc>
                <a:spcPct val="100000"/>
              </a:lnSpc>
              <a:spcBef>
                <a:spcPts val="1000"/>
              </a:spcBef>
              <a:spcAft>
                <a:spcPts val="0"/>
              </a:spcAft>
              <a:buSzPts val="2400"/>
              <a:buFont typeface="Ubuntu"/>
              <a:buAutoNum type="arabicParenR"/>
            </a:pPr>
            <a:r>
              <a:rPr lang="en" sz="2400">
                <a:latin typeface="Ubuntu"/>
                <a:ea typeface="Ubuntu"/>
                <a:cs typeface="Ubuntu"/>
                <a:sym typeface="Ubuntu"/>
              </a:rPr>
              <a:t>Laravel setup</a:t>
            </a:r>
            <a:endParaRPr sz="2400">
              <a:latin typeface="Ubuntu"/>
              <a:ea typeface="Ubuntu"/>
              <a:cs typeface="Ubuntu"/>
              <a:sym typeface="Ubuntu"/>
            </a:endParaRPr>
          </a:p>
          <a:p>
            <a:pPr indent="-381000" lvl="0" marL="457200" rtl="0" algn="l">
              <a:lnSpc>
                <a:spcPct val="100000"/>
              </a:lnSpc>
              <a:spcBef>
                <a:spcPts val="0"/>
              </a:spcBef>
              <a:spcAft>
                <a:spcPts val="0"/>
              </a:spcAft>
              <a:buSzPts val="2400"/>
              <a:buFont typeface="Ubuntu"/>
              <a:buAutoNum type="arabicParenR"/>
            </a:pPr>
            <a:r>
              <a:rPr lang="en" sz="2400">
                <a:latin typeface="Ubuntu"/>
                <a:ea typeface="Ubuntu"/>
                <a:cs typeface="Ubuntu"/>
                <a:sym typeface="Ubuntu"/>
              </a:rPr>
              <a:t>Project</a:t>
            </a:r>
            <a:r>
              <a:rPr lang="en" sz="2400">
                <a:latin typeface="Ubuntu"/>
                <a:ea typeface="Ubuntu"/>
                <a:cs typeface="Ubuntu"/>
                <a:sym typeface="Ubuntu"/>
              </a:rPr>
              <a:t> configuration</a:t>
            </a:r>
            <a:endParaRPr sz="2400">
              <a:latin typeface="Ubuntu"/>
              <a:ea typeface="Ubuntu"/>
              <a:cs typeface="Ubuntu"/>
              <a:sym typeface="Ubuntu"/>
            </a:endParaRPr>
          </a:p>
          <a:p>
            <a:pPr indent="-381000" lvl="0" marL="457200" rtl="0" algn="l">
              <a:lnSpc>
                <a:spcPct val="100000"/>
              </a:lnSpc>
              <a:spcBef>
                <a:spcPts val="0"/>
              </a:spcBef>
              <a:spcAft>
                <a:spcPts val="0"/>
              </a:spcAft>
              <a:buSzPts val="2400"/>
              <a:buFont typeface="Ubuntu"/>
              <a:buAutoNum type="arabicParenR"/>
            </a:pPr>
            <a:r>
              <a:rPr lang="en" sz="2400">
                <a:latin typeface="Ubuntu"/>
                <a:ea typeface="Ubuntu"/>
                <a:cs typeface="Ubuntu"/>
                <a:sym typeface="Ubuntu"/>
              </a:rPr>
              <a:t>Coding steps (suggested):</a:t>
            </a:r>
            <a:endParaRPr sz="2400">
              <a:latin typeface="Ubuntu"/>
              <a:ea typeface="Ubuntu"/>
              <a:cs typeface="Ubuntu"/>
              <a:sym typeface="Ubuntu"/>
            </a:endParaRPr>
          </a:p>
          <a:p>
            <a:pPr indent="-381000" lvl="1" marL="914400" rtl="0" algn="l">
              <a:lnSpc>
                <a:spcPct val="100000"/>
              </a:lnSpc>
              <a:spcBef>
                <a:spcPts val="0"/>
              </a:spcBef>
              <a:spcAft>
                <a:spcPts val="0"/>
              </a:spcAft>
              <a:buSzPts val="2400"/>
              <a:buFont typeface="Ubuntu"/>
              <a:buAutoNum type="alphaLcParenR"/>
            </a:pPr>
            <a:r>
              <a:rPr lang="en" sz="2400">
                <a:latin typeface="Ubuntu"/>
                <a:ea typeface="Ubuntu"/>
                <a:cs typeface="Ubuntu"/>
                <a:sym typeface="Ubuntu"/>
              </a:rPr>
              <a:t>DB definition and migrations creation</a:t>
            </a:r>
            <a:endParaRPr sz="2400">
              <a:latin typeface="Ubuntu"/>
              <a:ea typeface="Ubuntu"/>
              <a:cs typeface="Ubuntu"/>
              <a:sym typeface="Ubuntu"/>
            </a:endParaRPr>
          </a:p>
          <a:p>
            <a:pPr indent="-381000" lvl="1" marL="914400" rtl="0" algn="l">
              <a:lnSpc>
                <a:spcPct val="100000"/>
              </a:lnSpc>
              <a:spcBef>
                <a:spcPts val="0"/>
              </a:spcBef>
              <a:spcAft>
                <a:spcPts val="0"/>
              </a:spcAft>
              <a:buSzPts val="2400"/>
              <a:buFont typeface="Ubuntu"/>
              <a:buAutoNum type="alphaLcParenR"/>
            </a:pPr>
            <a:r>
              <a:rPr lang="en" sz="2400">
                <a:latin typeface="Ubuntu"/>
                <a:ea typeface="Ubuntu"/>
                <a:cs typeface="Ubuntu"/>
                <a:sym typeface="Ubuntu"/>
              </a:rPr>
              <a:t>Models</a:t>
            </a:r>
            <a:endParaRPr sz="2400">
              <a:latin typeface="Ubuntu"/>
              <a:ea typeface="Ubuntu"/>
              <a:cs typeface="Ubuntu"/>
              <a:sym typeface="Ubuntu"/>
            </a:endParaRPr>
          </a:p>
          <a:p>
            <a:pPr indent="-381000" lvl="1" marL="914400" rtl="0" algn="l">
              <a:lnSpc>
                <a:spcPct val="100000"/>
              </a:lnSpc>
              <a:spcBef>
                <a:spcPts val="0"/>
              </a:spcBef>
              <a:spcAft>
                <a:spcPts val="0"/>
              </a:spcAft>
              <a:buSzPts val="2400"/>
              <a:buFont typeface="Ubuntu"/>
              <a:buAutoNum type="alphaLcParenR"/>
            </a:pPr>
            <a:r>
              <a:rPr lang="en" sz="2400">
                <a:latin typeface="Ubuntu"/>
                <a:ea typeface="Ubuntu"/>
                <a:cs typeface="Ubuntu"/>
                <a:sym typeface="Ubuntu"/>
              </a:rPr>
              <a:t>Views (regular) → Views (Blade)</a:t>
            </a:r>
            <a:endParaRPr sz="2400">
              <a:latin typeface="Ubuntu"/>
              <a:ea typeface="Ubuntu"/>
              <a:cs typeface="Ubuntu"/>
              <a:sym typeface="Ubuntu"/>
            </a:endParaRPr>
          </a:p>
          <a:p>
            <a:pPr indent="-381000" lvl="1" marL="914400" rtl="0" algn="l">
              <a:lnSpc>
                <a:spcPct val="100000"/>
              </a:lnSpc>
              <a:spcBef>
                <a:spcPts val="0"/>
              </a:spcBef>
              <a:spcAft>
                <a:spcPts val="0"/>
              </a:spcAft>
              <a:buSzPts val="2400"/>
              <a:buFont typeface="Ubuntu"/>
              <a:buAutoNum type="alphaLcParenR"/>
            </a:pPr>
            <a:r>
              <a:rPr lang="en" sz="2400">
                <a:latin typeface="Ubuntu"/>
                <a:ea typeface="Ubuntu"/>
                <a:cs typeface="Ubuntu"/>
                <a:sym typeface="Ubuntu"/>
              </a:rPr>
              <a:t>URLs and initial Controllers</a:t>
            </a:r>
            <a:endParaRPr sz="2400">
              <a:latin typeface="Ubuntu"/>
              <a:ea typeface="Ubuntu"/>
              <a:cs typeface="Ubuntu"/>
              <a:sym typeface="Ubuntu"/>
            </a:endParaRPr>
          </a:p>
          <a:p>
            <a:pPr indent="-381000" lvl="1" marL="914400" rtl="0" algn="l">
              <a:lnSpc>
                <a:spcPct val="100000"/>
              </a:lnSpc>
              <a:spcBef>
                <a:spcPts val="0"/>
              </a:spcBef>
              <a:spcAft>
                <a:spcPts val="0"/>
              </a:spcAft>
              <a:buSzPts val="2400"/>
              <a:buFont typeface="Ubuntu"/>
              <a:buAutoNum type="alphaLcParenR"/>
            </a:pPr>
            <a:r>
              <a:rPr lang="en" sz="2400">
                <a:latin typeface="Ubuntu"/>
                <a:ea typeface="Ubuntu"/>
                <a:cs typeface="Ubuntu"/>
                <a:sym typeface="Ubuntu"/>
              </a:rPr>
              <a:t>Controllers and Views</a:t>
            </a:r>
            <a:endParaRPr sz="2400">
              <a:latin typeface="Ubuntu"/>
              <a:ea typeface="Ubuntu"/>
              <a:cs typeface="Ubuntu"/>
              <a:sym typeface="Ubuntu"/>
            </a:endParaRPr>
          </a:p>
          <a:p>
            <a:pPr indent="-381000" lvl="1" marL="914400" rtl="0" algn="l">
              <a:lnSpc>
                <a:spcPct val="100000"/>
              </a:lnSpc>
              <a:spcBef>
                <a:spcPts val="0"/>
              </a:spcBef>
              <a:spcAft>
                <a:spcPts val="0"/>
              </a:spcAft>
              <a:buSzPts val="2400"/>
              <a:buFont typeface="Ubuntu"/>
              <a:buAutoNum type="alphaLcParenR"/>
            </a:pPr>
            <a:r>
              <a:rPr lang="en" sz="2400">
                <a:latin typeface="Ubuntu"/>
                <a:ea typeface="Ubuntu"/>
                <a:cs typeface="Ubuntu"/>
                <a:sym typeface="Ubuntu"/>
              </a:rPr>
              <a:t>Users and authentication</a:t>
            </a:r>
            <a:endParaRPr sz="2400">
              <a:latin typeface="Ubuntu"/>
              <a:ea typeface="Ubuntu"/>
              <a:cs typeface="Ubuntu"/>
              <a:sym typeface="Ubuntu"/>
            </a:endParaRPr>
          </a:p>
          <a:p>
            <a:pPr indent="0" lvl="0" marL="0" rtl="0" algn="l">
              <a:lnSpc>
                <a:spcPct val="100000"/>
              </a:lnSpc>
              <a:spcBef>
                <a:spcPts val="1000"/>
              </a:spcBef>
              <a:spcAft>
                <a:spcPts val="0"/>
              </a:spcAft>
              <a:buNone/>
            </a:pPr>
            <a:r>
              <a:t/>
            </a:r>
            <a:endParaRPr sz="1200">
              <a:latin typeface="Ubuntu"/>
              <a:ea typeface="Ubuntu"/>
              <a:cs typeface="Ubuntu"/>
              <a:sym typeface="Ubuntu"/>
            </a:endParaRPr>
          </a:p>
        </p:txBody>
      </p:sp>
      <p:pic>
        <p:nvPicPr>
          <p:cNvPr id="323" name="Google Shape;323;p39"/>
          <p:cNvPicPr preferRelativeResize="0"/>
          <p:nvPr/>
        </p:nvPicPr>
        <p:blipFill>
          <a:blip r:embed="rId3">
            <a:alphaModFix/>
          </a:blip>
          <a:stretch>
            <a:fillRect/>
          </a:stretch>
        </p:blipFill>
        <p:spPr>
          <a:xfrm>
            <a:off x="7017978" y="153847"/>
            <a:ext cx="1760174" cy="120450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40"/>
          <p:cNvSpPr txBox="1"/>
          <p:nvPr>
            <p:ph type="title"/>
          </p:nvPr>
        </p:nvSpPr>
        <p:spPr>
          <a:xfrm>
            <a:off x="311700" y="156550"/>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Ubuntu"/>
                <a:ea typeface="Ubuntu"/>
                <a:cs typeface="Ubuntu"/>
                <a:sym typeface="Ubuntu"/>
              </a:rPr>
              <a:t>Workshop - Setup Composer</a:t>
            </a:r>
            <a:endParaRPr>
              <a:latin typeface="Ubuntu"/>
              <a:ea typeface="Ubuntu"/>
              <a:cs typeface="Ubuntu"/>
              <a:sym typeface="Ubuntu"/>
            </a:endParaRPr>
          </a:p>
        </p:txBody>
      </p:sp>
      <p:sp>
        <p:nvSpPr>
          <p:cNvPr id="329" name="Google Shape;329;p40"/>
          <p:cNvSpPr txBox="1"/>
          <p:nvPr>
            <p:ph idx="1" type="body"/>
          </p:nvPr>
        </p:nvSpPr>
        <p:spPr>
          <a:xfrm>
            <a:off x="311700" y="1280528"/>
            <a:ext cx="8520600" cy="379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A3A3A"/>
                </a:solidFill>
                <a:latin typeface="Ubuntu"/>
                <a:ea typeface="Ubuntu"/>
                <a:cs typeface="Ubuntu"/>
                <a:sym typeface="Ubuntu"/>
              </a:rPr>
              <a:t>Versions for Windows, Linux, Mac, BSD</a:t>
            </a:r>
            <a:endParaRPr>
              <a:solidFill>
                <a:srgbClr val="3A3A3A"/>
              </a:solidFill>
              <a:latin typeface="Ubuntu"/>
              <a:ea typeface="Ubuntu"/>
              <a:cs typeface="Ubuntu"/>
              <a:sym typeface="Ubuntu"/>
            </a:endParaRPr>
          </a:p>
          <a:p>
            <a:pPr indent="0" lvl="0" marL="0" rtl="0" algn="l">
              <a:spcBef>
                <a:spcPts val="1600"/>
              </a:spcBef>
              <a:spcAft>
                <a:spcPts val="0"/>
              </a:spcAft>
              <a:buNone/>
            </a:pPr>
            <a:r>
              <a:t/>
            </a:r>
            <a:endParaRPr>
              <a:solidFill>
                <a:srgbClr val="3A3A3A"/>
              </a:solidFill>
              <a:latin typeface="Ubuntu"/>
              <a:ea typeface="Ubuntu"/>
              <a:cs typeface="Ubuntu"/>
              <a:sym typeface="Ubuntu"/>
            </a:endParaRPr>
          </a:p>
          <a:p>
            <a:pPr indent="0" lvl="0" marL="0" rtl="0" algn="l">
              <a:spcBef>
                <a:spcPts val="1600"/>
              </a:spcBef>
              <a:spcAft>
                <a:spcPts val="0"/>
              </a:spcAft>
              <a:buNone/>
            </a:pPr>
            <a:r>
              <a:rPr lang="en">
                <a:solidFill>
                  <a:srgbClr val="3A3A3A"/>
                </a:solidFill>
                <a:latin typeface="Ubuntu"/>
                <a:ea typeface="Ubuntu"/>
                <a:cs typeface="Ubuntu"/>
                <a:sym typeface="Ubuntu"/>
              </a:rPr>
              <a:t>On Linux - execute the following commands:</a:t>
            </a:r>
            <a:endParaRPr>
              <a:solidFill>
                <a:srgbClr val="3A3A3A"/>
              </a:solidFill>
              <a:latin typeface="Ubuntu"/>
              <a:ea typeface="Ubuntu"/>
              <a:cs typeface="Ubuntu"/>
              <a:sym typeface="Ubuntu"/>
            </a:endParaRPr>
          </a:p>
          <a:p>
            <a:pPr indent="0" lvl="0" marL="0" rtl="0" algn="l">
              <a:spcBef>
                <a:spcPts val="1600"/>
              </a:spcBef>
              <a:spcAft>
                <a:spcPts val="0"/>
              </a:spcAft>
              <a:buNone/>
            </a:pPr>
            <a:r>
              <a:t/>
            </a:r>
            <a:endParaRPr>
              <a:solidFill>
                <a:srgbClr val="3A3A3A"/>
              </a:solidFill>
              <a:latin typeface="Ubuntu"/>
              <a:ea typeface="Ubuntu"/>
              <a:cs typeface="Ubuntu"/>
              <a:sym typeface="Ubuntu"/>
            </a:endParaRPr>
          </a:p>
          <a:p>
            <a:pPr indent="0" lvl="0" marL="0" rtl="0" algn="l">
              <a:spcBef>
                <a:spcPts val="1600"/>
              </a:spcBef>
              <a:spcAft>
                <a:spcPts val="0"/>
              </a:spcAft>
              <a:buNone/>
            </a:pPr>
            <a:r>
              <a:rPr lang="en" sz="1400">
                <a:solidFill>
                  <a:srgbClr val="3A3A3A"/>
                </a:solidFill>
                <a:latin typeface="Courier New"/>
                <a:ea typeface="Courier New"/>
                <a:cs typeface="Courier New"/>
                <a:sym typeface="Courier New"/>
              </a:rPr>
              <a:t>curl -sS https://getcomposer.org/installer -o composer-setup.php</a:t>
            </a:r>
            <a:endParaRPr sz="1400">
              <a:solidFill>
                <a:srgbClr val="3A3A3A"/>
              </a:solidFill>
              <a:latin typeface="Courier New"/>
              <a:ea typeface="Courier New"/>
              <a:cs typeface="Courier New"/>
              <a:sym typeface="Courier New"/>
            </a:endParaRPr>
          </a:p>
          <a:p>
            <a:pPr indent="0" lvl="0" marL="0" rtl="0" algn="l">
              <a:spcBef>
                <a:spcPts val="1600"/>
              </a:spcBef>
              <a:spcAft>
                <a:spcPts val="0"/>
              </a:spcAft>
              <a:buNone/>
            </a:pPr>
            <a:r>
              <a:t/>
            </a:r>
            <a:endParaRPr sz="1400">
              <a:solidFill>
                <a:srgbClr val="3A3A3A"/>
              </a:solidFill>
            </a:endParaRPr>
          </a:p>
          <a:p>
            <a:pPr indent="0" lvl="0" marL="0" rtl="0" algn="l">
              <a:spcBef>
                <a:spcPts val="1600"/>
              </a:spcBef>
              <a:spcAft>
                <a:spcPts val="0"/>
              </a:spcAft>
              <a:buClr>
                <a:schemeClr val="dk1"/>
              </a:buClr>
              <a:buSzPts val="1100"/>
              <a:buFont typeface="Arial"/>
              <a:buNone/>
            </a:pPr>
            <a:r>
              <a:rPr lang="en" sz="1400">
                <a:solidFill>
                  <a:srgbClr val="3A3A3A"/>
                </a:solidFill>
                <a:latin typeface="Courier New"/>
                <a:ea typeface="Courier New"/>
                <a:cs typeface="Courier New"/>
                <a:sym typeface="Courier New"/>
              </a:rPr>
              <a:t>sudo php composer-setup.php --install-dir=/usr/local/bin --filename=composer</a:t>
            </a:r>
            <a:endParaRPr sz="1400">
              <a:solidFill>
                <a:srgbClr val="3A3A3A"/>
              </a:solidFill>
              <a:latin typeface="Courier New"/>
              <a:ea typeface="Courier New"/>
              <a:cs typeface="Courier New"/>
              <a:sym typeface="Courier New"/>
            </a:endParaRPr>
          </a:p>
          <a:p>
            <a:pPr indent="0" lvl="0" marL="0" rtl="0" algn="l">
              <a:spcBef>
                <a:spcPts val="1600"/>
              </a:spcBef>
              <a:spcAft>
                <a:spcPts val="1600"/>
              </a:spcAft>
              <a:buNone/>
            </a:pPr>
            <a:r>
              <a:t/>
            </a:r>
            <a:endParaRPr sz="1050">
              <a:solidFill>
                <a:srgbClr val="3A3A3A"/>
              </a:solidFill>
              <a:latin typeface="Courier New"/>
              <a:ea typeface="Courier New"/>
              <a:cs typeface="Courier New"/>
              <a:sym typeface="Courier New"/>
            </a:endParaRPr>
          </a:p>
        </p:txBody>
      </p:sp>
      <p:pic>
        <p:nvPicPr>
          <p:cNvPr id="330" name="Google Shape;330;p40"/>
          <p:cNvPicPr preferRelativeResize="0"/>
          <p:nvPr/>
        </p:nvPicPr>
        <p:blipFill>
          <a:blip r:embed="rId3">
            <a:alphaModFix/>
          </a:blip>
          <a:stretch>
            <a:fillRect/>
          </a:stretch>
        </p:blipFill>
        <p:spPr>
          <a:xfrm>
            <a:off x="6880800" y="203225"/>
            <a:ext cx="1951500" cy="23956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41"/>
          <p:cNvSpPr txBox="1"/>
          <p:nvPr>
            <p:ph type="title"/>
          </p:nvPr>
        </p:nvSpPr>
        <p:spPr>
          <a:xfrm>
            <a:off x="311700" y="156550"/>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Ubuntu"/>
                <a:ea typeface="Ubuntu"/>
                <a:cs typeface="Ubuntu"/>
                <a:sym typeface="Ubuntu"/>
              </a:rPr>
              <a:t>Workshop - Setup Composer</a:t>
            </a:r>
            <a:endParaRPr>
              <a:latin typeface="Ubuntu"/>
              <a:ea typeface="Ubuntu"/>
              <a:cs typeface="Ubuntu"/>
              <a:sym typeface="Ubuntu"/>
            </a:endParaRPr>
          </a:p>
        </p:txBody>
      </p:sp>
      <p:pic>
        <p:nvPicPr>
          <p:cNvPr id="336" name="Google Shape;336;p41"/>
          <p:cNvPicPr preferRelativeResize="0"/>
          <p:nvPr/>
        </p:nvPicPr>
        <p:blipFill>
          <a:blip r:embed="rId3">
            <a:alphaModFix/>
          </a:blip>
          <a:stretch>
            <a:fillRect/>
          </a:stretch>
        </p:blipFill>
        <p:spPr>
          <a:xfrm>
            <a:off x="6880800" y="203225"/>
            <a:ext cx="1951500" cy="2395625"/>
          </a:xfrm>
          <a:prstGeom prst="rect">
            <a:avLst/>
          </a:prstGeom>
          <a:noFill/>
          <a:ln>
            <a:noFill/>
          </a:ln>
        </p:spPr>
      </p:pic>
      <p:sp>
        <p:nvSpPr>
          <p:cNvPr id="337" name="Google Shape;337;p41"/>
          <p:cNvSpPr txBox="1"/>
          <p:nvPr/>
        </p:nvSpPr>
        <p:spPr>
          <a:xfrm>
            <a:off x="3667250" y="2826350"/>
            <a:ext cx="19932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VIDEO</a:t>
            </a:r>
            <a:endParaRPr sz="4800">
              <a:latin typeface="Ubuntu"/>
              <a:ea typeface="Ubuntu"/>
              <a:cs typeface="Ubuntu"/>
              <a:sym typeface="Ubuntu"/>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62175" y="19831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What are we going to do today? ….</a:t>
            </a:r>
            <a:endParaRPr>
              <a:latin typeface="Ubuntu"/>
              <a:ea typeface="Ubuntu"/>
              <a:cs typeface="Ubuntu"/>
              <a:sym typeface="Ubuntu"/>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2"/>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Laravel Installation</a:t>
            </a:r>
            <a:endParaRPr>
              <a:latin typeface="Ubuntu"/>
              <a:ea typeface="Ubuntu"/>
              <a:cs typeface="Ubuntu"/>
              <a:sym typeface="Ubuntu"/>
            </a:endParaRPr>
          </a:p>
        </p:txBody>
      </p:sp>
      <p:sp>
        <p:nvSpPr>
          <p:cNvPr id="343" name="Google Shape;343;p42"/>
          <p:cNvSpPr txBox="1"/>
          <p:nvPr>
            <p:ph idx="1" type="body"/>
          </p:nvPr>
        </p:nvSpPr>
        <p:spPr>
          <a:xfrm>
            <a:off x="311700" y="790150"/>
            <a:ext cx="8520600" cy="43335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t/>
            </a:r>
            <a:endParaRPr sz="2400"/>
          </a:p>
          <a:p>
            <a:pPr indent="0" lvl="0" marL="0" rtl="0" algn="l">
              <a:lnSpc>
                <a:spcPct val="100000"/>
              </a:lnSpc>
              <a:spcBef>
                <a:spcPts val="1000"/>
              </a:spcBef>
              <a:spcAft>
                <a:spcPts val="0"/>
              </a:spcAft>
              <a:buNone/>
            </a:pPr>
            <a:r>
              <a:rPr lang="en" sz="2400">
                <a:latin typeface="Ubuntu"/>
                <a:ea typeface="Ubuntu"/>
                <a:cs typeface="Ubuntu"/>
                <a:sym typeface="Ubuntu"/>
              </a:rPr>
              <a:t>Create a Laravel project by executing:</a:t>
            </a:r>
            <a:endParaRPr sz="2400">
              <a:latin typeface="Ubuntu"/>
              <a:ea typeface="Ubuntu"/>
              <a:cs typeface="Ubuntu"/>
              <a:sym typeface="Ubuntu"/>
            </a:endParaRPr>
          </a:p>
          <a:p>
            <a:pPr indent="0" lvl="0" marL="0" rtl="0" algn="l">
              <a:lnSpc>
                <a:spcPct val="100000"/>
              </a:lnSpc>
              <a:spcBef>
                <a:spcPts val="1000"/>
              </a:spcBef>
              <a:spcAft>
                <a:spcPts val="0"/>
              </a:spcAft>
              <a:buNone/>
            </a:pPr>
            <a:r>
              <a:t/>
            </a:r>
            <a:endParaRPr sz="2400"/>
          </a:p>
          <a:p>
            <a:pPr indent="0" lvl="0" marL="0" rtl="0" algn="l">
              <a:lnSpc>
                <a:spcPct val="100000"/>
              </a:lnSpc>
              <a:spcBef>
                <a:spcPts val="1000"/>
              </a:spcBef>
              <a:spcAft>
                <a:spcPts val="0"/>
              </a:spcAft>
              <a:buNone/>
            </a:pPr>
            <a:r>
              <a:rPr lang="en" sz="1600">
                <a:latin typeface="Courier New"/>
                <a:ea typeface="Courier New"/>
                <a:cs typeface="Courier New"/>
                <a:sym typeface="Courier New"/>
              </a:rPr>
              <a:t>composer create-project --prefer-dist laravel/laravel </a:t>
            </a:r>
            <a:r>
              <a:rPr b="1" lang="en" sz="1600">
                <a:latin typeface="Courier New"/>
                <a:ea typeface="Courier New"/>
                <a:cs typeface="Courier New"/>
                <a:sym typeface="Courier New"/>
              </a:rPr>
              <a:t>mini_blog</a:t>
            </a:r>
            <a:endParaRPr b="1" sz="1600">
              <a:latin typeface="Courier New"/>
              <a:ea typeface="Courier New"/>
              <a:cs typeface="Courier New"/>
              <a:sym typeface="Courier New"/>
            </a:endParaRPr>
          </a:p>
          <a:p>
            <a:pPr indent="0" lvl="0" marL="0" rtl="0" algn="l">
              <a:lnSpc>
                <a:spcPct val="100000"/>
              </a:lnSpc>
              <a:spcBef>
                <a:spcPts val="1000"/>
              </a:spcBef>
              <a:spcAft>
                <a:spcPts val="0"/>
              </a:spcAft>
              <a:buNone/>
            </a:pPr>
            <a:r>
              <a:t/>
            </a:r>
            <a:endParaRPr b="1" sz="1600">
              <a:latin typeface="Courier New"/>
              <a:ea typeface="Courier New"/>
              <a:cs typeface="Courier New"/>
              <a:sym typeface="Courier New"/>
            </a:endParaRPr>
          </a:p>
          <a:p>
            <a:pPr indent="0" lvl="0" marL="0" rtl="0" algn="l">
              <a:lnSpc>
                <a:spcPct val="100000"/>
              </a:lnSpc>
              <a:spcBef>
                <a:spcPts val="1000"/>
              </a:spcBef>
              <a:spcAft>
                <a:spcPts val="0"/>
              </a:spcAft>
              <a:buNone/>
            </a:pPr>
            <a:r>
              <a:rPr lang="en" sz="2400">
                <a:latin typeface="Ubuntu"/>
                <a:ea typeface="Ubuntu"/>
                <a:cs typeface="Ubuntu"/>
                <a:sym typeface="Ubuntu"/>
              </a:rPr>
              <a:t>… and wait</a:t>
            </a:r>
            <a:endParaRPr sz="2400">
              <a:latin typeface="Ubuntu"/>
              <a:ea typeface="Ubuntu"/>
              <a:cs typeface="Ubuntu"/>
              <a:sym typeface="Ubuntu"/>
            </a:endParaRPr>
          </a:p>
          <a:p>
            <a:pPr indent="0" lvl="0" marL="0" rtl="0" algn="l">
              <a:lnSpc>
                <a:spcPct val="100000"/>
              </a:lnSpc>
              <a:spcBef>
                <a:spcPts val="1000"/>
              </a:spcBef>
              <a:spcAft>
                <a:spcPts val="0"/>
              </a:spcAft>
              <a:buNone/>
            </a:pPr>
            <a:r>
              <a:t/>
            </a:r>
            <a:endParaRPr sz="2400">
              <a:latin typeface="Ubuntu"/>
              <a:ea typeface="Ubuntu"/>
              <a:cs typeface="Ubuntu"/>
              <a:sym typeface="Ubuntu"/>
            </a:endParaRPr>
          </a:p>
          <a:p>
            <a:pPr indent="457200" lvl="0" marL="914400" rtl="0" algn="l">
              <a:lnSpc>
                <a:spcPct val="100000"/>
              </a:lnSpc>
              <a:spcBef>
                <a:spcPts val="1000"/>
              </a:spcBef>
              <a:spcAft>
                <a:spcPts val="0"/>
              </a:spcAft>
              <a:buClr>
                <a:schemeClr val="dk1"/>
              </a:buClr>
              <a:buSzPts val="1100"/>
              <a:buFont typeface="Arial"/>
              <a:buNone/>
            </a:pPr>
            <a:r>
              <a:rPr b="1" lang="en" sz="1600">
                <a:latin typeface="Courier New"/>
                <a:ea typeface="Courier New"/>
                <a:cs typeface="Courier New"/>
                <a:sym typeface="Courier New"/>
              </a:rPr>
              <a:t>(mini_blog is the name of our application)</a:t>
            </a:r>
            <a:endParaRPr b="1" sz="1600">
              <a:latin typeface="Courier New"/>
              <a:ea typeface="Courier New"/>
              <a:cs typeface="Courier New"/>
              <a:sym typeface="Courier New"/>
            </a:endParaRPr>
          </a:p>
          <a:p>
            <a:pPr indent="0" lvl="0" marL="0" rtl="0" algn="l">
              <a:lnSpc>
                <a:spcPct val="100000"/>
              </a:lnSpc>
              <a:spcBef>
                <a:spcPts val="1000"/>
              </a:spcBef>
              <a:spcAft>
                <a:spcPts val="0"/>
              </a:spcAft>
              <a:buNone/>
            </a:pPr>
            <a:r>
              <a:t/>
            </a:r>
            <a:endParaRPr sz="2400">
              <a:latin typeface="Ubuntu"/>
              <a:ea typeface="Ubuntu"/>
              <a:cs typeface="Ubuntu"/>
              <a:sym typeface="Ubuntu"/>
            </a:endParaRPr>
          </a:p>
        </p:txBody>
      </p:sp>
      <p:pic>
        <p:nvPicPr>
          <p:cNvPr id="344" name="Google Shape;344;p42"/>
          <p:cNvPicPr preferRelativeResize="0"/>
          <p:nvPr/>
        </p:nvPicPr>
        <p:blipFill>
          <a:blip r:embed="rId3">
            <a:alphaModFix/>
          </a:blip>
          <a:stretch>
            <a:fillRect/>
          </a:stretch>
        </p:blipFill>
        <p:spPr>
          <a:xfrm>
            <a:off x="7017978" y="153847"/>
            <a:ext cx="1760174" cy="120450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43"/>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Laravel Installation</a:t>
            </a:r>
            <a:endParaRPr>
              <a:latin typeface="Ubuntu"/>
              <a:ea typeface="Ubuntu"/>
              <a:cs typeface="Ubuntu"/>
              <a:sym typeface="Ubuntu"/>
            </a:endParaRPr>
          </a:p>
        </p:txBody>
      </p:sp>
      <p:pic>
        <p:nvPicPr>
          <p:cNvPr id="350" name="Google Shape;350;p43"/>
          <p:cNvPicPr preferRelativeResize="0"/>
          <p:nvPr/>
        </p:nvPicPr>
        <p:blipFill>
          <a:blip r:embed="rId3">
            <a:alphaModFix/>
          </a:blip>
          <a:stretch>
            <a:fillRect/>
          </a:stretch>
        </p:blipFill>
        <p:spPr>
          <a:xfrm>
            <a:off x="7017978" y="153847"/>
            <a:ext cx="1760174" cy="1204509"/>
          </a:xfrm>
          <a:prstGeom prst="rect">
            <a:avLst/>
          </a:prstGeom>
          <a:noFill/>
          <a:ln>
            <a:noFill/>
          </a:ln>
        </p:spPr>
      </p:pic>
      <p:pic>
        <p:nvPicPr>
          <p:cNvPr id="351" name="Google Shape;351;p43" title="create-project.mp4">
            <a:hlinkClick r:id="rId4"/>
          </p:cNvPr>
          <p:cNvPicPr preferRelativeResize="0"/>
          <p:nvPr/>
        </p:nvPicPr>
        <p:blipFill>
          <a:blip r:embed="rId5">
            <a:alphaModFix/>
          </a:blip>
          <a:stretch>
            <a:fillRect/>
          </a:stretch>
        </p:blipFill>
        <p:spPr>
          <a:xfrm>
            <a:off x="1820838" y="1258219"/>
            <a:ext cx="5368874" cy="40266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44"/>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a:t>
            </a:r>
            <a:r>
              <a:rPr lang="en">
                <a:latin typeface="Ubuntu"/>
                <a:ea typeface="Ubuntu"/>
                <a:cs typeface="Ubuntu"/>
                <a:sym typeface="Ubuntu"/>
              </a:rPr>
              <a:t>- Laravel project structure</a:t>
            </a:r>
            <a:endParaRPr>
              <a:latin typeface="Ubuntu"/>
              <a:ea typeface="Ubuntu"/>
              <a:cs typeface="Ubuntu"/>
              <a:sym typeface="Ubuntu"/>
            </a:endParaRPr>
          </a:p>
        </p:txBody>
      </p:sp>
      <p:pic>
        <p:nvPicPr>
          <p:cNvPr id="357" name="Google Shape;357;p44"/>
          <p:cNvPicPr preferRelativeResize="0"/>
          <p:nvPr/>
        </p:nvPicPr>
        <p:blipFill>
          <a:blip r:embed="rId3">
            <a:alphaModFix/>
          </a:blip>
          <a:stretch>
            <a:fillRect/>
          </a:stretch>
        </p:blipFill>
        <p:spPr>
          <a:xfrm>
            <a:off x="492350" y="790150"/>
            <a:ext cx="1220445" cy="4735600"/>
          </a:xfrm>
          <a:prstGeom prst="rect">
            <a:avLst/>
          </a:prstGeom>
          <a:noFill/>
          <a:ln>
            <a:noFill/>
          </a:ln>
        </p:spPr>
      </p:pic>
      <p:cxnSp>
        <p:nvCxnSpPr>
          <p:cNvPr id="358" name="Google Shape;358;p44"/>
          <p:cNvCxnSpPr>
            <a:endCxn id="359" idx="1"/>
          </p:cNvCxnSpPr>
          <p:nvPr/>
        </p:nvCxnSpPr>
        <p:spPr>
          <a:xfrm flipH="1" rot="10800000">
            <a:off x="1116575" y="1009250"/>
            <a:ext cx="1553100" cy="6300"/>
          </a:xfrm>
          <a:prstGeom prst="straightConnector1">
            <a:avLst/>
          </a:prstGeom>
          <a:noFill/>
          <a:ln cap="flat" cmpd="sng" w="9525">
            <a:solidFill>
              <a:srgbClr val="FF0000"/>
            </a:solidFill>
            <a:prstDash val="solid"/>
            <a:round/>
            <a:headEnd len="med" w="med" type="none"/>
            <a:tailEnd len="med" w="med" type="triangle"/>
          </a:ln>
        </p:spPr>
      </p:cxnSp>
      <p:cxnSp>
        <p:nvCxnSpPr>
          <p:cNvPr id="360" name="Google Shape;360;p44"/>
          <p:cNvCxnSpPr>
            <a:endCxn id="361" idx="1"/>
          </p:cNvCxnSpPr>
          <p:nvPr/>
        </p:nvCxnSpPr>
        <p:spPr>
          <a:xfrm>
            <a:off x="1552775" y="1628450"/>
            <a:ext cx="1096200" cy="0"/>
          </a:xfrm>
          <a:prstGeom prst="straightConnector1">
            <a:avLst/>
          </a:prstGeom>
          <a:noFill/>
          <a:ln cap="flat" cmpd="sng" w="9525">
            <a:solidFill>
              <a:srgbClr val="FF0000"/>
            </a:solidFill>
            <a:prstDash val="solid"/>
            <a:round/>
            <a:headEnd len="med" w="med" type="none"/>
            <a:tailEnd len="med" w="med" type="triangle"/>
          </a:ln>
        </p:spPr>
      </p:cxnSp>
      <p:cxnSp>
        <p:nvCxnSpPr>
          <p:cNvPr id="362" name="Google Shape;362;p44"/>
          <p:cNvCxnSpPr>
            <a:endCxn id="363" idx="1"/>
          </p:cNvCxnSpPr>
          <p:nvPr/>
        </p:nvCxnSpPr>
        <p:spPr>
          <a:xfrm flipH="1" rot="10800000">
            <a:off x="1400325" y="2247650"/>
            <a:ext cx="1282200" cy="10500"/>
          </a:xfrm>
          <a:prstGeom prst="straightConnector1">
            <a:avLst/>
          </a:prstGeom>
          <a:noFill/>
          <a:ln cap="flat" cmpd="sng" w="9525">
            <a:solidFill>
              <a:srgbClr val="FF0000"/>
            </a:solidFill>
            <a:prstDash val="solid"/>
            <a:round/>
            <a:headEnd len="med" w="med" type="none"/>
            <a:tailEnd len="med" w="med" type="triangle"/>
          </a:ln>
        </p:spPr>
      </p:cxnSp>
      <p:cxnSp>
        <p:nvCxnSpPr>
          <p:cNvPr id="364" name="Google Shape;364;p44"/>
          <p:cNvCxnSpPr>
            <a:endCxn id="365" idx="1"/>
          </p:cNvCxnSpPr>
          <p:nvPr/>
        </p:nvCxnSpPr>
        <p:spPr>
          <a:xfrm flipH="1" rot="10800000">
            <a:off x="1204700" y="2857500"/>
            <a:ext cx="1485900" cy="18900"/>
          </a:xfrm>
          <a:prstGeom prst="straightConnector1">
            <a:avLst/>
          </a:prstGeom>
          <a:noFill/>
          <a:ln cap="flat" cmpd="sng" w="9525">
            <a:solidFill>
              <a:srgbClr val="FF0000"/>
            </a:solidFill>
            <a:prstDash val="solid"/>
            <a:round/>
            <a:headEnd len="med" w="med" type="none"/>
            <a:tailEnd len="med" w="med" type="triangle"/>
          </a:ln>
        </p:spPr>
      </p:cxnSp>
      <p:cxnSp>
        <p:nvCxnSpPr>
          <p:cNvPr id="366" name="Google Shape;366;p44"/>
          <p:cNvCxnSpPr/>
          <p:nvPr/>
        </p:nvCxnSpPr>
        <p:spPr>
          <a:xfrm>
            <a:off x="1286825" y="3627075"/>
            <a:ext cx="1449000" cy="900"/>
          </a:xfrm>
          <a:prstGeom prst="straightConnector1">
            <a:avLst/>
          </a:prstGeom>
          <a:noFill/>
          <a:ln cap="flat" cmpd="sng" w="9525">
            <a:solidFill>
              <a:srgbClr val="FF0000"/>
            </a:solidFill>
            <a:prstDash val="solid"/>
            <a:round/>
            <a:headEnd len="med" w="med" type="none"/>
            <a:tailEnd len="med" w="med" type="triangle"/>
          </a:ln>
        </p:spPr>
      </p:cxnSp>
      <p:cxnSp>
        <p:nvCxnSpPr>
          <p:cNvPr id="367" name="Google Shape;367;p44"/>
          <p:cNvCxnSpPr>
            <a:endCxn id="368" idx="1"/>
          </p:cNvCxnSpPr>
          <p:nvPr/>
        </p:nvCxnSpPr>
        <p:spPr>
          <a:xfrm>
            <a:off x="1248275" y="4398650"/>
            <a:ext cx="1476900" cy="0"/>
          </a:xfrm>
          <a:prstGeom prst="straightConnector1">
            <a:avLst/>
          </a:prstGeom>
          <a:noFill/>
          <a:ln cap="flat" cmpd="sng" w="9525">
            <a:solidFill>
              <a:srgbClr val="FF0000"/>
            </a:solidFill>
            <a:prstDash val="solid"/>
            <a:round/>
            <a:headEnd len="med" w="med" type="none"/>
            <a:tailEnd len="med" w="med" type="triangle"/>
          </a:ln>
        </p:spPr>
      </p:cxnSp>
      <p:sp>
        <p:nvSpPr>
          <p:cNvPr id="359" name="Google Shape;359;p44"/>
          <p:cNvSpPr txBox="1"/>
          <p:nvPr/>
        </p:nvSpPr>
        <p:spPr>
          <a:xfrm>
            <a:off x="2669675" y="848450"/>
            <a:ext cx="21525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Ubuntu"/>
                <a:ea typeface="Ubuntu"/>
                <a:cs typeface="Ubuntu"/>
                <a:sym typeface="Ubuntu"/>
              </a:rPr>
              <a:t>Models</a:t>
            </a:r>
            <a:r>
              <a:rPr lang="en" sz="1200">
                <a:latin typeface="Ubuntu"/>
                <a:ea typeface="Ubuntu"/>
                <a:cs typeface="Ubuntu"/>
                <a:sym typeface="Ubuntu"/>
              </a:rPr>
              <a:t> (and Controllers)</a:t>
            </a:r>
            <a:endParaRPr sz="1200">
              <a:latin typeface="Ubuntu"/>
              <a:ea typeface="Ubuntu"/>
              <a:cs typeface="Ubuntu"/>
              <a:sym typeface="Ubuntu"/>
            </a:endParaRPr>
          </a:p>
        </p:txBody>
      </p:sp>
      <p:sp>
        <p:nvSpPr>
          <p:cNvPr id="361" name="Google Shape;361;p44"/>
          <p:cNvSpPr txBox="1"/>
          <p:nvPr/>
        </p:nvSpPr>
        <p:spPr>
          <a:xfrm>
            <a:off x="2648975" y="1467650"/>
            <a:ext cx="21525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Ubuntu"/>
                <a:ea typeface="Ubuntu"/>
                <a:cs typeface="Ubuntu"/>
                <a:sym typeface="Ubuntu"/>
              </a:rPr>
              <a:t>Controllers</a:t>
            </a:r>
            <a:endParaRPr b="1" sz="1200">
              <a:latin typeface="Ubuntu"/>
              <a:ea typeface="Ubuntu"/>
              <a:cs typeface="Ubuntu"/>
              <a:sym typeface="Ubuntu"/>
            </a:endParaRPr>
          </a:p>
        </p:txBody>
      </p:sp>
      <p:sp>
        <p:nvSpPr>
          <p:cNvPr id="363" name="Google Shape;363;p44"/>
          <p:cNvSpPr txBox="1"/>
          <p:nvPr/>
        </p:nvSpPr>
        <p:spPr>
          <a:xfrm>
            <a:off x="2682525" y="2086850"/>
            <a:ext cx="28569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a:ea typeface="Ubuntu"/>
                <a:cs typeface="Ubuntu"/>
                <a:sym typeface="Ubuntu"/>
              </a:rPr>
              <a:t>Default Model for Users</a:t>
            </a:r>
            <a:endParaRPr sz="1200">
              <a:latin typeface="Ubuntu"/>
              <a:ea typeface="Ubuntu"/>
              <a:cs typeface="Ubuntu"/>
              <a:sym typeface="Ubuntu"/>
            </a:endParaRPr>
          </a:p>
        </p:txBody>
      </p:sp>
      <p:sp>
        <p:nvSpPr>
          <p:cNvPr id="365" name="Google Shape;365;p44"/>
          <p:cNvSpPr txBox="1"/>
          <p:nvPr/>
        </p:nvSpPr>
        <p:spPr>
          <a:xfrm>
            <a:off x="2690600" y="2696700"/>
            <a:ext cx="58377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a:ea typeface="Ubuntu"/>
                <a:cs typeface="Ubuntu"/>
                <a:sym typeface="Ubuntu"/>
              </a:rPr>
              <a:t>Entry point of our application</a:t>
            </a:r>
            <a:endParaRPr sz="1200">
              <a:latin typeface="Ubuntu"/>
              <a:ea typeface="Ubuntu"/>
              <a:cs typeface="Ubuntu"/>
              <a:sym typeface="Ubuntu"/>
            </a:endParaRPr>
          </a:p>
        </p:txBody>
      </p:sp>
      <p:sp>
        <p:nvSpPr>
          <p:cNvPr id="369" name="Google Shape;369;p44"/>
          <p:cNvSpPr txBox="1"/>
          <p:nvPr/>
        </p:nvSpPr>
        <p:spPr>
          <a:xfrm>
            <a:off x="2729450" y="3467275"/>
            <a:ext cx="32340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Ubuntu"/>
                <a:ea typeface="Ubuntu"/>
                <a:cs typeface="Ubuntu"/>
                <a:sym typeface="Ubuntu"/>
              </a:rPr>
              <a:t>Views</a:t>
            </a:r>
            <a:endParaRPr b="1" sz="1200">
              <a:latin typeface="Ubuntu"/>
              <a:ea typeface="Ubuntu"/>
              <a:cs typeface="Ubuntu"/>
              <a:sym typeface="Ubuntu"/>
            </a:endParaRPr>
          </a:p>
        </p:txBody>
      </p:sp>
      <p:sp>
        <p:nvSpPr>
          <p:cNvPr id="368" name="Google Shape;368;p44"/>
          <p:cNvSpPr txBox="1"/>
          <p:nvPr/>
        </p:nvSpPr>
        <p:spPr>
          <a:xfrm>
            <a:off x="2725175" y="4237850"/>
            <a:ext cx="32340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a:ea typeface="Ubuntu"/>
                <a:cs typeface="Ubuntu"/>
                <a:sym typeface="Ubuntu"/>
              </a:rPr>
              <a:t>Environment variables of our application</a:t>
            </a:r>
            <a:endParaRPr sz="1200">
              <a:latin typeface="Ubuntu"/>
              <a:ea typeface="Ubuntu"/>
              <a:cs typeface="Ubuntu"/>
              <a:sym typeface="Ubuntu"/>
            </a:endParaRPr>
          </a:p>
        </p:txBody>
      </p:sp>
      <p:sp>
        <p:nvSpPr>
          <p:cNvPr id="370" name="Google Shape;370;p44"/>
          <p:cNvSpPr/>
          <p:nvPr/>
        </p:nvSpPr>
        <p:spPr>
          <a:xfrm>
            <a:off x="643400" y="933575"/>
            <a:ext cx="473100" cy="151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4"/>
          <p:cNvSpPr/>
          <p:nvPr/>
        </p:nvSpPr>
        <p:spPr>
          <a:xfrm>
            <a:off x="1035500" y="1555925"/>
            <a:ext cx="517200" cy="151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4"/>
          <p:cNvSpPr/>
          <p:nvPr/>
        </p:nvSpPr>
        <p:spPr>
          <a:xfrm>
            <a:off x="927275" y="2178275"/>
            <a:ext cx="473100" cy="151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4"/>
          <p:cNvSpPr/>
          <p:nvPr/>
        </p:nvSpPr>
        <p:spPr>
          <a:xfrm>
            <a:off x="839975" y="2781750"/>
            <a:ext cx="408300" cy="151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4"/>
          <p:cNvSpPr/>
          <p:nvPr/>
        </p:nvSpPr>
        <p:spPr>
          <a:xfrm>
            <a:off x="807575" y="3551775"/>
            <a:ext cx="473100" cy="151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4"/>
          <p:cNvSpPr/>
          <p:nvPr/>
        </p:nvSpPr>
        <p:spPr>
          <a:xfrm>
            <a:off x="807575" y="4313775"/>
            <a:ext cx="473100" cy="151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6" name="Google Shape;376;p44"/>
          <p:cNvCxnSpPr/>
          <p:nvPr/>
        </p:nvCxnSpPr>
        <p:spPr>
          <a:xfrm>
            <a:off x="1210625" y="4998675"/>
            <a:ext cx="1449000" cy="900"/>
          </a:xfrm>
          <a:prstGeom prst="straightConnector1">
            <a:avLst/>
          </a:prstGeom>
          <a:noFill/>
          <a:ln cap="flat" cmpd="sng" w="9525">
            <a:solidFill>
              <a:srgbClr val="FF0000"/>
            </a:solidFill>
            <a:prstDash val="solid"/>
            <a:round/>
            <a:headEnd len="med" w="med" type="none"/>
            <a:tailEnd len="med" w="med" type="triangle"/>
          </a:ln>
        </p:spPr>
      </p:cxnSp>
      <p:sp>
        <p:nvSpPr>
          <p:cNvPr id="377" name="Google Shape;377;p44"/>
          <p:cNvSpPr/>
          <p:nvPr/>
        </p:nvSpPr>
        <p:spPr>
          <a:xfrm>
            <a:off x="731375" y="4923375"/>
            <a:ext cx="473100" cy="151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4"/>
          <p:cNvSpPr txBox="1"/>
          <p:nvPr/>
        </p:nvSpPr>
        <p:spPr>
          <a:xfrm>
            <a:off x="2725175" y="4847450"/>
            <a:ext cx="41967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Ubuntu"/>
                <a:ea typeface="Ubuntu"/>
                <a:cs typeface="Ubuntu"/>
                <a:sym typeface="Ubuntu"/>
              </a:rPr>
              <a:t>artisan</a:t>
            </a:r>
            <a:r>
              <a:rPr lang="en" sz="1200">
                <a:latin typeface="Ubuntu"/>
                <a:ea typeface="Ubuntu"/>
                <a:cs typeface="Ubuntu"/>
                <a:sym typeface="Ubuntu"/>
              </a:rPr>
              <a:t> , php script really </a:t>
            </a:r>
            <a:r>
              <a:rPr lang="en" sz="1200">
                <a:latin typeface="Ubuntu"/>
                <a:ea typeface="Ubuntu"/>
                <a:cs typeface="Ubuntu"/>
                <a:sym typeface="Ubuntu"/>
              </a:rPr>
              <a:t>useful</a:t>
            </a:r>
            <a:r>
              <a:rPr lang="en" sz="1200">
                <a:latin typeface="Ubuntu"/>
                <a:ea typeface="Ubuntu"/>
                <a:cs typeface="Ubuntu"/>
                <a:sym typeface="Ubuntu"/>
              </a:rPr>
              <a:t> … believe me</a:t>
            </a:r>
            <a:endParaRPr sz="1200">
              <a:latin typeface="Ubuntu"/>
              <a:ea typeface="Ubuntu"/>
              <a:cs typeface="Ubuntu"/>
              <a:sym typeface="Ubuntu"/>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45"/>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a:t>
            </a:r>
            <a:r>
              <a:rPr lang="en">
                <a:latin typeface="Ubuntu"/>
                <a:ea typeface="Ubuntu"/>
                <a:cs typeface="Ubuntu"/>
                <a:sym typeface="Ubuntu"/>
              </a:rPr>
              <a:t>- Initial configuration</a:t>
            </a:r>
            <a:endParaRPr>
              <a:latin typeface="Ubuntu"/>
              <a:ea typeface="Ubuntu"/>
              <a:cs typeface="Ubuntu"/>
              <a:sym typeface="Ubuntu"/>
            </a:endParaRPr>
          </a:p>
        </p:txBody>
      </p:sp>
      <p:sp>
        <p:nvSpPr>
          <p:cNvPr id="384" name="Google Shape;384;p45"/>
          <p:cNvSpPr txBox="1"/>
          <p:nvPr>
            <p:ph idx="1" type="body"/>
          </p:nvPr>
        </p:nvSpPr>
        <p:spPr>
          <a:xfrm>
            <a:off x="311700" y="637750"/>
            <a:ext cx="8520600" cy="47661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a:latin typeface="Ubuntu"/>
                <a:ea typeface="Ubuntu"/>
                <a:cs typeface="Ubuntu"/>
                <a:sym typeface="Ubuntu"/>
              </a:rPr>
              <a:t>First</a:t>
            </a:r>
            <a:r>
              <a:rPr lang="en">
                <a:latin typeface="Ubuntu"/>
                <a:ea typeface="Ubuntu"/>
                <a:cs typeface="Ubuntu"/>
                <a:sym typeface="Ubuntu"/>
              </a:rPr>
              <a:t>, edit our </a:t>
            </a:r>
            <a:r>
              <a:rPr b="1" lang="en">
                <a:latin typeface="Ubuntu"/>
                <a:ea typeface="Ubuntu"/>
                <a:cs typeface="Ubuntu"/>
                <a:sym typeface="Ubuntu"/>
              </a:rPr>
              <a:t>.env </a:t>
            </a:r>
            <a:r>
              <a:rPr lang="en">
                <a:latin typeface="Ubuntu"/>
                <a:ea typeface="Ubuntu"/>
                <a:cs typeface="Ubuntu"/>
                <a:sym typeface="Ubuntu"/>
              </a:rPr>
              <a:t>file, and set the environmental variables related with the execution of our application</a:t>
            </a:r>
            <a:r>
              <a:rPr lang="en">
                <a:latin typeface="Ubuntu"/>
                <a:ea typeface="Ubuntu"/>
                <a:cs typeface="Ubuntu"/>
                <a:sym typeface="Ubuntu"/>
              </a:rPr>
              <a:t>.</a:t>
            </a:r>
            <a:endParaRPr>
              <a:latin typeface="Ubuntu"/>
              <a:ea typeface="Ubuntu"/>
              <a:cs typeface="Ubuntu"/>
              <a:sym typeface="Ubuntu"/>
            </a:endParaRPr>
          </a:p>
          <a:p>
            <a:pPr indent="0" lvl="0" marL="0" rtl="0" algn="l">
              <a:lnSpc>
                <a:spcPct val="100000"/>
              </a:lnSpc>
              <a:spcBef>
                <a:spcPts val="1000"/>
              </a:spcBef>
              <a:spcAft>
                <a:spcPts val="0"/>
              </a:spcAft>
              <a:buNone/>
            </a:pPr>
            <a:r>
              <a:rPr lang="en">
                <a:latin typeface="Ubuntu"/>
                <a:ea typeface="Ubuntu"/>
                <a:cs typeface="Ubuntu"/>
                <a:sym typeface="Ubuntu"/>
              </a:rPr>
              <a:t>Special attention to this variables:</a:t>
            </a:r>
            <a:br>
              <a:rPr lang="en">
                <a:latin typeface="Ubuntu"/>
                <a:ea typeface="Ubuntu"/>
                <a:cs typeface="Ubuntu"/>
                <a:sym typeface="Ubuntu"/>
              </a:rPr>
            </a:br>
            <a:endParaRPr>
              <a:latin typeface="Ubuntu"/>
              <a:ea typeface="Ubuntu"/>
              <a:cs typeface="Ubuntu"/>
              <a:sym typeface="Ubuntu"/>
            </a:endParaRPr>
          </a:p>
          <a:p>
            <a:pPr indent="0" lvl="0" marL="0" rtl="0" algn="l">
              <a:lnSpc>
                <a:spcPct val="100000"/>
              </a:lnSpc>
              <a:spcBef>
                <a:spcPts val="1000"/>
              </a:spcBef>
              <a:spcAft>
                <a:spcPts val="0"/>
              </a:spcAft>
              <a:buNone/>
            </a:pPr>
            <a:r>
              <a:rPr lang="en" sz="1400">
                <a:latin typeface="Ubuntu"/>
                <a:ea typeface="Ubuntu"/>
                <a:cs typeface="Ubuntu"/>
                <a:sym typeface="Ubuntu"/>
              </a:rPr>
              <a:t>APP_NAME=MINIBLOG</a:t>
            </a:r>
            <a:endParaRPr sz="1400">
              <a:latin typeface="Ubuntu"/>
              <a:ea typeface="Ubuntu"/>
              <a:cs typeface="Ubuntu"/>
              <a:sym typeface="Ubuntu"/>
            </a:endParaRPr>
          </a:p>
          <a:p>
            <a:pPr indent="0" lvl="0" marL="0" rtl="0" algn="l">
              <a:lnSpc>
                <a:spcPct val="100000"/>
              </a:lnSpc>
              <a:spcBef>
                <a:spcPts val="1000"/>
              </a:spcBef>
              <a:spcAft>
                <a:spcPts val="0"/>
              </a:spcAft>
              <a:buNone/>
            </a:pPr>
            <a:r>
              <a:rPr lang="en" sz="1400">
                <a:latin typeface="Ubuntu"/>
                <a:ea typeface="Ubuntu"/>
                <a:cs typeface="Ubuntu"/>
                <a:sym typeface="Ubuntu"/>
              </a:rPr>
              <a:t>DB_CONNECTION=mysql</a:t>
            </a:r>
            <a:endParaRPr sz="1400">
              <a:latin typeface="Ubuntu"/>
              <a:ea typeface="Ubuntu"/>
              <a:cs typeface="Ubuntu"/>
              <a:sym typeface="Ubuntu"/>
            </a:endParaRPr>
          </a:p>
          <a:p>
            <a:pPr indent="0" lvl="0" marL="0" rtl="0" algn="l">
              <a:lnSpc>
                <a:spcPct val="100000"/>
              </a:lnSpc>
              <a:spcBef>
                <a:spcPts val="1000"/>
              </a:spcBef>
              <a:spcAft>
                <a:spcPts val="0"/>
              </a:spcAft>
              <a:buNone/>
            </a:pPr>
            <a:r>
              <a:rPr lang="en" sz="1400">
                <a:latin typeface="Ubuntu"/>
                <a:ea typeface="Ubuntu"/>
                <a:cs typeface="Ubuntu"/>
                <a:sym typeface="Ubuntu"/>
              </a:rPr>
              <a:t>DB_HOST=127.0.0.1</a:t>
            </a:r>
            <a:endParaRPr sz="1400">
              <a:latin typeface="Ubuntu"/>
              <a:ea typeface="Ubuntu"/>
              <a:cs typeface="Ubuntu"/>
              <a:sym typeface="Ubuntu"/>
            </a:endParaRPr>
          </a:p>
          <a:p>
            <a:pPr indent="0" lvl="0" marL="0" rtl="0" algn="l">
              <a:lnSpc>
                <a:spcPct val="100000"/>
              </a:lnSpc>
              <a:spcBef>
                <a:spcPts val="1000"/>
              </a:spcBef>
              <a:spcAft>
                <a:spcPts val="0"/>
              </a:spcAft>
              <a:buNone/>
            </a:pPr>
            <a:r>
              <a:rPr lang="en" sz="1400">
                <a:latin typeface="Ubuntu"/>
                <a:ea typeface="Ubuntu"/>
                <a:cs typeface="Ubuntu"/>
                <a:sym typeface="Ubuntu"/>
              </a:rPr>
              <a:t>DB_PORT=3306</a:t>
            </a:r>
            <a:endParaRPr sz="1400">
              <a:latin typeface="Ubuntu"/>
              <a:ea typeface="Ubuntu"/>
              <a:cs typeface="Ubuntu"/>
              <a:sym typeface="Ubuntu"/>
            </a:endParaRPr>
          </a:p>
          <a:p>
            <a:pPr indent="0" lvl="0" marL="0" rtl="0" algn="l">
              <a:lnSpc>
                <a:spcPct val="100000"/>
              </a:lnSpc>
              <a:spcBef>
                <a:spcPts val="1000"/>
              </a:spcBef>
              <a:spcAft>
                <a:spcPts val="0"/>
              </a:spcAft>
              <a:buNone/>
            </a:pPr>
            <a:r>
              <a:rPr lang="en" sz="1400">
                <a:latin typeface="Ubuntu"/>
                <a:ea typeface="Ubuntu"/>
                <a:cs typeface="Ubuntu"/>
                <a:sym typeface="Ubuntu"/>
              </a:rPr>
              <a:t>DB_DATABASE=miniblog</a:t>
            </a:r>
            <a:endParaRPr sz="1400">
              <a:latin typeface="Ubuntu"/>
              <a:ea typeface="Ubuntu"/>
              <a:cs typeface="Ubuntu"/>
              <a:sym typeface="Ubuntu"/>
            </a:endParaRPr>
          </a:p>
          <a:p>
            <a:pPr indent="0" lvl="0" marL="0" rtl="0" algn="l">
              <a:lnSpc>
                <a:spcPct val="100000"/>
              </a:lnSpc>
              <a:spcBef>
                <a:spcPts val="1000"/>
              </a:spcBef>
              <a:spcAft>
                <a:spcPts val="0"/>
              </a:spcAft>
              <a:buNone/>
            </a:pPr>
            <a:r>
              <a:rPr lang="en" sz="1400">
                <a:latin typeface="Ubuntu"/>
                <a:ea typeface="Ubuntu"/>
                <a:cs typeface="Ubuntu"/>
                <a:sym typeface="Ubuntu"/>
              </a:rPr>
              <a:t>DB_USERNAME=root</a:t>
            </a:r>
            <a:endParaRPr sz="1400">
              <a:latin typeface="Ubuntu"/>
              <a:ea typeface="Ubuntu"/>
              <a:cs typeface="Ubuntu"/>
              <a:sym typeface="Ubuntu"/>
            </a:endParaRPr>
          </a:p>
          <a:p>
            <a:pPr indent="0" lvl="0" marL="0" rtl="0" algn="l">
              <a:lnSpc>
                <a:spcPct val="100000"/>
              </a:lnSpc>
              <a:spcBef>
                <a:spcPts val="1000"/>
              </a:spcBef>
              <a:spcAft>
                <a:spcPts val="0"/>
              </a:spcAft>
              <a:buNone/>
            </a:pPr>
            <a:r>
              <a:rPr lang="en" sz="1400">
                <a:latin typeface="Ubuntu"/>
                <a:ea typeface="Ubuntu"/>
                <a:cs typeface="Ubuntu"/>
                <a:sym typeface="Ubuntu"/>
              </a:rPr>
              <a:t>DB_PASSWORD=</a:t>
            </a:r>
            <a:endParaRPr sz="1400">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a:p>
            <a:pPr indent="0" lvl="0" marL="0" rtl="0" algn="l">
              <a:lnSpc>
                <a:spcPct val="100000"/>
              </a:lnSpc>
              <a:spcBef>
                <a:spcPts val="1000"/>
              </a:spcBef>
              <a:spcAft>
                <a:spcPts val="0"/>
              </a:spcAft>
              <a:buClr>
                <a:schemeClr val="dk1"/>
              </a:buClr>
              <a:buSzPts val="1100"/>
              <a:buFont typeface="Arial"/>
              <a:buNone/>
            </a:pPr>
            <a:r>
              <a:t/>
            </a:r>
            <a:endParaRPr>
              <a:latin typeface="Ubuntu"/>
              <a:ea typeface="Ubuntu"/>
              <a:cs typeface="Ubuntu"/>
              <a:sym typeface="Ubuntu"/>
            </a:endParaRPr>
          </a:p>
          <a:p>
            <a:pPr indent="0" lvl="0" marL="0" rtl="0" algn="l">
              <a:lnSpc>
                <a:spcPct val="100000"/>
              </a:lnSpc>
              <a:spcBef>
                <a:spcPts val="1000"/>
              </a:spcBef>
              <a:spcAft>
                <a:spcPts val="0"/>
              </a:spcAft>
              <a:buClr>
                <a:schemeClr val="dk1"/>
              </a:buClr>
              <a:buSzPts val="1100"/>
              <a:buFont typeface="Arial"/>
              <a:buNone/>
            </a:pPr>
            <a:r>
              <a:t/>
            </a:r>
            <a:endParaRPr>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46"/>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a:t>
            </a:r>
            <a:r>
              <a:rPr lang="en">
                <a:latin typeface="Ubuntu"/>
                <a:ea typeface="Ubuntu"/>
                <a:cs typeface="Ubuntu"/>
                <a:sym typeface="Ubuntu"/>
              </a:rPr>
              <a:t>- First run</a:t>
            </a:r>
            <a:endParaRPr>
              <a:latin typeface="Ubuntu"/>
              <a:ea typeface="Ubuntu"/>
              <a:cs typeface="Ubuntu"/>
              <a:sym typeface="Ubuntu"/>
            </a:endParaRPr>
          </a:p>
        </p:txBody>
      </p:sp>
      <p:sp>
        <p:nvSpPr>
          <p:cNvPr id="390" name="Google Shape;390;p46"/>
          <p:cNvSpPr txBox="1"/>
          <p:nvPr/>
        </p:nvSpPr>
        <p:spPr>
          <a:xfrm>
            <a:off x="416800" y="1350900"/>
            <a:ext cx="8250900" cy="26166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1800">
                <a:solidFill>
                  <a:schemeClr val="dk2"/>
                </a:solidFill>
                <a:latin typeface="Ubuntu"/>
                <a:ea typeface="Ubuntu"/>
                <a:cs typeface="Ubuntu"/>
                <a:sym typeface="Ubuntu"/>
              </a:rPr>
              <a:t>Execute the following command in a terminal, located at our project path.</a:t>
            </a:r>
            <a:endParaRPr sz="1800">
              <a:solidFill>
                <a:schemeClr val="dk2"/>
              </a:solidFill>
              <a:latin typeface="Ubuntu"/>
              <a:ea typeface="Ubuntu"/>
              <a:cs typeface="Ubuntu"/>
              <a:sym typeface="Ubuntu"/>
            </a:endParaRPr>
          </a:p>
          <a:p>
            <a:pPr indent="0" lvl="0" marL="0" rtl="0" algn="l">
              <a:spcBef>
                <a:spcPts val="0"/>
              </a:spcBef>
              <a:spcAft>
                <a:spcPts val="0"/>
              </a:spcAft>
              <a:buNone/>
            </a:pPr>
            <a:r>
              <a:t/>
            </a:r>
            <a:endParaRPr sz="1800">
              <a:solidFill>
                <a:schemeClr val="dk2"/>
              </a:solidFill>
              <a:latin typeface="Ubuntu"/>
              <a:ea typeface="Ubuntu"/>
              <a:cs typeface="Ubuntu"/>
              <a:sym typeface="Ubuntu"/>
            </a:endParaRPr>
          </a:p>
          <a:p>
            <a:pPr indent="0" lvl="0" marL="0" rtl="0" algn="l">
              <a:spcBef>
                <a:spcPts val="0"/>
              </a:spcBef>
              <a:spcAft>
                <a:spcPts val="0"/>
              </a:spcAft>
              <a:buNone/>
            </a:pPr>
            <a:r>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2000">
                <a:solidFill>
                  <a:schemeClr val="dk2"/>
                </a:solidFill>
                <a:latin typeface="Courier New"/>
                <a:ea typeface="Courier New"/>
                <a:cs typeface="Courier New"/>
                <a:sym typeface="Courier New"/>
              </a:rPr>
              <a:t>php artisan serve</a:t>
            </a:r>
            <a:endParaRPr sz="20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20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2000">
              <a:solidFill>
                <a:schemeClr val="dk2"/>
              </a:solidFill>
              <a:latin typeface="Ubuntu"/>
              <a:ea typeface="Ubuntu"/>
              <a:cs typeface="Ubuntu"/>
              <a:sym typeface="Ubuntu"/>
            </a:endParaRPr>
          </a:p>
          <a:p>
            <a:pPr indent="0" lvl="0" marL="0" rtl="0" algn="l">
              <a:spcBef>
                <a:spcPts val="0"/>
              </a:spcBef>
              <a:spcAft>
                <a:spcPts val="0"/>
              </a:spcAft>
              <a:buNone/>
            </a:pPr>
            <a:r>
              <a:rPr lang="en" sz="2000">
                <a:solidFill>
                  <a:schemeClr val="dk2"/>
                </a:solidFill>
                <a:latin typeface="Ubuntu"/>
                <a:ea typeface="Ubuntu"/>
                <a:cs typeface="Ubuntu"/>
                <a:sym typeface="Ubuntu"/>
              </a:rPr>
              <a:t>This will launch a development web server for our application</a:t>
            </a:r>
            <a:endParaRPr sz="2000">
              <a:solidFill>
                <a:schemeClr val="dk2"/>
              </a:solidFill>
              <a:latin typeface="Ubuntu"/>
              <a:ea typeface="Ubuntu"/>
              <a:cs typeface="Ubuntu"/>
              <a:sym typeface="Ubuntu"/>
            </a:endParaRPr>
          </a:p>
        </p:txBody>
      </p:sp>
      <p:sp>
        <p:nvSpPr>
          <p:cNvPr id="391" name="Google Shape;391;p46"/>
          <p:cNvSpPr txBox="1"/>
          <p:nvPr/>
        </p:nvSpPr>
        <p:spPr>
          <a:xfrm>
            <a:off x="2865275" y="4655150"/>
            <a:ext cx="32703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LIVE CODE</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47"/>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a:t>
            </a:r>
            <a:r>
              <a:rPr lang="en">
                <a:latin typeface="Ubuntu"/>
                <a:ea typeface="Ubuntu"/>
                <a:cs typeface="Ubuntu"/>
                <a:sym typeface="Ubuntu"/>
              </a:rPr>
              <a:t> - Data definition</a:t>
            </a:r>
            <a:endParaRPr>
              <a:latin typeface="Ubuntu"/>
              <a:ea typeface="Ubuntu"/>
              <a:cs typeface="Ubuntu"/>
              <a:sym typeface="Ubuntu"/>
            </a:endParaRPr>
          </a:p>
        </p:txBody>
      </p:sp>
      <p:sp>
        <p:nvSpPr>
          <p:cNvPr id="397" name="Google Shape;397;p47"/>
          <p:cNvSpPr txBox="1"/>
          <p:nvPr>
            <p:ph idx="1" type="body"/>
          </p:nvPr>
        </p:nvSpPr>
        <p:spPr>
          <a:xfrm>
            <a:off x="311700" y="637750"/>
            <a:ext cx="8520600" cy="47661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t/>
            </a:r>
            <a:endParaRPr>
              <a:latin typeface="Ubuntu"/>
              <a:ea typeface="Ubuntu"/>
              <a:cs typeface="Ubuntu"/>
              <a:sym typeface="Ubuntu"/>
            </a:endParaRPr>
          </a:p>
          <a:p>
            <a:pPr indent="0" lvl="0" marL="0" rtl="0" algn="l">
              <a:lnSpc>
                <a:spcPct val="100000"/>
              </a:lnSpc>
              <a:spcBef>
                <a:spcPts val="1000"/>
              </a:spcBef>
              <a:spcAft>
                <a:spcPts val="0"/>
              </a:spcAft>
              <a:buNone/>
            </a:pPr>
            <a:r>
              <a:rPr lang="en">
                <a:latin typeface="Ubuntu"/>
                <a:ea typeface="Ubuntu"/>
                <a:cs typeface="Ubuntu"/>
                <a:sym typeface="Ubuntu"/>
              </a:rPr>
              <a:t>In Laravel, the data abstraction </a:t>
            </a:r>
            <a:r>
              <a:rPr lang="en">
                <a:latin typeface="Ubuntu"/>
                <a:ea typeface="Ubuntu"/>
                <a:cs typeface="Ubuntu"/>
                <a:sym typeface="Ubuntu"/>
              </a:rPr>
              <a:t>is</a:t>
            </a:r>
            <a:r>
              <a:rPr lang="en">
                <a:latin typeface="Ubuntu"/>
                <a:ea typeface="Ubuntu"/>
                <a:cs typeface="Ubuntu"/>
                <a:sym typeface="Ubuntu"/>
              </a:rPr>
              <a:t> achieved by using Models and Migrations</a:t>
            </a:r>
            <a:endParaRPr>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a:p>
            <a:pPr indent="0" lvl="0" marL="0" rtl="0" algn="l">
              <a:lnSpc>
                <a:spcPct val="100000"/>
              </a:lnSpc>
              <a:spcBef>
                <a:spcPts val="1000"/>
              </a:spcBef>
              <a:spcAft>
                <a:spcPts val="0"/>
              </a:spcAft>
              <a:buNone/>
            </a:pPr>
            <a:r>
              <a:rPr lang="en">
                <a:latin typeface="Ubuntu"/>
                <a:ea typeface="Ubuntu"/>
                <a:cs typeface="Ubuntu"/>
                <a:sym typeface="Ubuntu"/>
              </a:rPr>
              <a:t>Migrations: </a:t>
            </a:r>
            <a:endParaRPr>
              <a:latin typeface="Ubuntu"/>
              <a:ea typeface="Ubuntu"/>
              <a:cs typeface="Ubuntu"/>
              <a:sym typeface="Ubuntu"/>
            </a:endParaRPr>
          </a:p>
          <a:p>
            <a:pPr indent="-342900" lvl="0" marL="457200" rtl="0" algn="l">
              <a:lnSpc>
                <a:spcPct val="100000"/>
              </a:lnSpc>
              <a:spcBef>
                <a:spcPts val="1000"/>
              </a:spcBef>
              <a:spcAft>
                <a:spcPts val="0"/>
              </a:spcAft>
              <a:buSzPts val="1800"/>
              <a:buFont typeface="Ubuntu"/>
              <a:buChar char="-"/>
            </a:pPr>
            <a:r>
              <a:rPr lang="en">
                <a:latin typeface="Ubuntu"/>
                <a:ea typeface="Ubuntu"/>
                <a:cs typeface="Ubuntu"/>
                <a:sym typeface="Ubuntu"/>
              </a:rPr>
              <a:t>PHP Classes</a:t>
            </a:r>
            <a:endParaRPr>
              <a:latin typeface="Ubuntu"/>
              <a:ea typeface="Ubuntu"/>
              <a:cs typeface="Ubuntu"/>
              <a:sym typeface="Ubuntu"/>
            </a:endParaRPr>
          </a:p>
          <a:p>
            <a:pPr indent="-342900" lvl="0" marL="457200" rtl="0" algn="l">
              <a:lnSpc>
                <a:spcPct val="100000"/>
              </a:lnSpc>
              <a:spcBef>
                <a:spcPts val="0"/>
              </a:spcBef>
              <a:spcAft>
                <a:spcPts val="0"/>
              </a:spcAft>
              <a:buSzPts val="1800"/>
              <a:buFont typeface="Ubuntu"/>
              <a:buChar char="-"/>
            </a:pPr>
            <a:r>
              <a:rPr lang="en">
                <a:latin typeface="Ubuntu"/>
                <a:ea typeface="Ubuntu"/>
                <a:cs typeface="Ubuntu"/>
                <a:sym typeface="Ubuntu"/>
              </a:rPr>
              <a:t>Mostly auto-generated</a:t>
            </a:r>
            <a:endParaRPr>
              <a:latin typeface="Ubuntu"/>
              <a:ea typeface="Ubuntu"/>
              <a:cs typeface="Ubuntu"/>
              <a:sym typeface="Ubuntu"/>
            </a:endParaRPr>
          </a:p>
          <a:p>
            <a:pPr indent="-342900" lvl="0" marL="457200" rtl="0" algn="l">
              <a:lnSpc>
                <a:spcPct val="100000"/>
              </a:lnSpc>
              <a:spcBef>
                <a:spcPts val="0"/>
              </a:spcBef>
              <a:spcAft>
                <a:spcPts val="0"/>
              </a:spcAft>
              <a:buSzPts val="1800"/>
              <a:buFont typeface="Ubuntu"/>
              <a:buChar char="-"/>
            </a:pPr>
            <a:r>
              <a:rPr lang="en">
                <a:latin typeface="Ubuntu"/>
                <a:ea typeface="Ubuntu"/>
                <a:cs typeface="Ubuntu"/>
                <a:sym typeface="Ubuntu"/>
              </a:rPr>
              <a:t>Define the structure of a data resource at a lower level than a Model (db tables, collections, etc)</a:t>
            </a:r>
            <a:endParaRPr>
              <a:latin typeface="Ubuntu"/>
              <a:ea typeface="Ubuntu"/>
              <a:cs typeface="Ubuntu"/>
              <a:sym typeface="Ubuntu"/>
            </a:endParaRPr>
          </a:p>
          <a:p>
            <a:pPr indent="0" lvl="0" marL="457200" rtl="0" algn="l">
              <a:lnSpc>
                <a:spcPct val="100000"/>
              </a:lnSpc>
              <a:spcBef>
                <a:spcPts val="1000"/>
              </a:spcBef>
              <a:spcAft>
                <a:spcPts val="0"/>
              </a:spcAft>
              <a:buNone/>
            </a:pPr>
            <a:r>
              <a:t/>
            </a:r>
            <a:endParaRPr>
              <a:latin typeface="Ubuntu"/>
              <a:ea typeface="Ubuntu"/>
              <a:cs typeface="Ubuntu"/>
              <a:sym typeface="Ubuntu"/>
            </a:endParaRPr>
          </a:p>
          <a:p>
            <a:pPr indent="0" lvl="0" marL="0" rtl="0" algn="l">
              <a:lnSpc>
                <a:spcPct val="100000"/>
              </a:lnSpc>
              <a:spcBef>
                <a:spcPts val="1000"/>
              </a:spcBef>
              <a:spcAft>
                <a:spcPts val="0"/>
              </a:spcAft>
              <a:buNone/>
            </a:pPr>
            <a:r>
              <a:rPr lang="en">
                <a:latin typeface="Ubuntu"/>
                <a:ea typeface="Ubuntu"/>
                <a:cs typeface="Ubuntu"/>
                <a:sym typeface="Ubuntu"/>
              </a:rPr>
              <a:t>    We are not force to use them, but used in a proper way, they really help you ;)</a:t>
            </a:r>
            <a:br>
              <a:rPr lang="en">
                <a:latin typeface="Ubuntu"/>
                <a:ea typeface="Ubuntu"/>
                <a:cs typeface="Ubuntu"/>
                <a:sym typeface="Ubuntu"/>
              </a:rPr>
            </a:br>
            <a:endParaRPr>
              <a:latin typeface="Ubuntu"/>
              <a:ea typeface="Ubuntu"/>
              <a:cs typeface="Ubuntu"/>
              <a:sym typeface="Ubuntu"/>
            </a:endParaRPr>
          </a:p>
          <a:p>
            <a:pPr indent="0" lvl="0" marL="0" rtl="0" algn="l">
              <a:lnSpc>
                <a:spcPct val="100000"/>
              </a:lnSpc>
              <a:spcBef>
                <a:spcPts val="1000"/>
              </a:spcBef>
              <a:spcAft>
                <a:spcPts val="0"/>
              </a:spcAft>
              <a:buClr>
                <a:schemeClr val="dk1"/>
              </a:buClr>
              <a:buSzPts val="1100"/>
              <a:buFont typeface="Arial"/>
              <a:buNone/>
            </a:pPr>
            <a:r>
              <a:t/>
            </a:r>
            <a:endParaRPr>
              <a:latin typeface="Ubuntu"/>
              <a:ea typeface="Ubuntu"/>
              <a:cs typeface="Ubuntu"/>
              <a:sym typeface="Ubuntu"/>
            </a:endParaRPr>
          </a:p>
          <a:p>
            <a:pPr indent="0" lvl="0" marL="0" rtl="0" algn="l">
              <a:lnSpc>
                <a:spcPct val="100000"/>
              </a:lnSpc>
              <a:spcBef>
                <a:spcPts val="1000"/>
              </a:spcBef>
              <a:spcAft>
                <a:spcPts val="0"/>
              </a:spcAft>
              <a:buClr>
                <a:schemeClr val="dk1"/>
              </a:buClr>
              <a:buSzPts val="1100"/>
              <a:buFont typeface="Arial"/>
              <a:buNone/>
            </a:pPr>
            <a:r>
              <a:t/>
            </a:r>
            <a:endParaRPr>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48"/>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a:t>
            </a:r>
            <a:r>
              <a:rPr lang="en">
                <a:latin typeface="Ubuntu"/>
                <a:ea typeface="Ubuntu"/>
                <a:cs typeface="Ubuntu"/>
                <a:sym typeface="Ubuntu"/>
              </a:rPr>
              <a:t>- Definicion de DB</a:t>
            </a:r>
            <a:endParaRPr>
              <a:latin typeface="Ubuntu"/>
              <a:ea typeface="Ubuntu"/>
              <a:cs typeface="Ubuntu"/>
              <a:sym typeface="Ubuntu"/>
            </a:endParaRPr>
          </a:p>
        </p:txBody>
      </p:sp>
      <p:sp>
        <p:nvSpPr>
          <p:cNvPr id="403" name="Google Shape;403;p48"/>
          <p:cNvSpPr txBox="1"/>
          <p:nvPr>
            <p:ph idx="1" type="body"/>
          </p:nvPr>
        </p:nvSpPr>
        <p:spPr>
          <a:xfrm>
            <a:off x="311700" y="859500"/>
            <a:ext cx="8520600" cy="6870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b="1" lang="en">
                <a:latin typeface="Ubuntu"/>
                <a:ea typeface="Ubuntu"/>
                <a:cs typeface="Ubuntu"/>
                <a:sym typeface="Ubuntu"/>
              </a:rPr>
              <a:t>DB Tables for our application</a:t>
            </a:r>
            <a:endParaRPr b="1">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p:txBody>
      </p:sp>
      <p:sp>
        <p:nvSpPr>
          <p:cNvPr id="404" name="Google Shape;404;p48"/>
          <p:cNvSpPr txBox="1"/>
          <p:nvPr/>
        </p:nvSpPr>
        <p:spPr>
          <a:xfrm>
            <a:off x="441550" y="1501300"/>
            <a:ext cx="3128700" cy="20943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800">
                <a:solidFill>
                  <a:schemeClr val="dk2"/>
                </a:solidFill>
                <a:latin typeface="Ubuntu"/>
                <a:ea typeface="Ubuntu"/>
                <a:cs typeface="Ubuntu"/>
                <a:sym typeface="Ubuntu"/>
              </a:rPr>
              <a:t>Posts</a:t>
            </a:r>
            <a:endParaRPr sz="1800">
              <a:solidFill>
                <a:schemeClr val="dk2"/>
              </a:solidFill>
              <a:latin typeface="Ubuntu"/>
              <a:ea typeface="Ubuntu"/>
              <a:cs typeface="Ubuntu"/>
              <a:sym typeface="Ubuntu"/>
            </a:endParaRPr>
          </a:p>
          <a:p>
            <a:pPr indent="-342900" lvl="0" marL="457200" rtl="0" algn="l">
              <a:spcBef>
                <a:spcPts val="1000"/>
              </a:spcBef>
              <a:spcAft>
                <a:spcPts val="0"/>
              </a:spcAft>
              <a:buClr>
                <a:schemeClr val="dk2"/>
              </a:buClr>
              <a:buSzPts val="1800"/>
              <a:buFont typeface="Ubuntu"/>
              <a:buChar char="-"/>
            </a:pPr>
            <a:r>
              <a:rPr lang="en" sz="1800">
                <a:solidFill>
                  <a:schemeClr val="dk2"/>
                </a:solidFill>
                <a:latin typeface="Ubuntu"/>
                <a:ea typeface="Ubuntu"/>
                <a:cs typeface="Ubuntu"/>
                <a:sym typeface="Ubuntu"/>
              </a:rPr>
              <a:t>id</a:t>
            </a:r>
            <a:endParaRPr sz="1800">
              <a:solidFill>
                <a:schemeClr val="dk2"/>
              </a:solidFill>
              <a:latin typeface="Ubuntu"/>
              <a:ea typeface="Ubuntu"/>
              <a:cs typeface="Ubuntu"/>
              <a:sym typeface="Ubuntu"/>
            </a:endParaRPr>
          </a:p>
          <a:p>
            <a:pPr indent="-342900" lvl="0" marL="457200" rtl="0" algn="l">
              <a:spcBef>
                <a:spcPts val="0"/>
              </a:spcBef>
              <a:spcAft>
                <a:spcPts val="0"/>
              </a:spcAft>
              <a:buClr>
                <a:schemeClr val="dk2"/>
              </a:buClr>
              <a:buSzPts val="1800"/>
              <a:buFont typeface="Ubuntu"/>
              <a:buChar char="-"/>
            </a:pPr>
            <a:r>
              <a:rPr lang="en" sz="1800">
                <a:solidFill>
                  <a:schemeClr val="dk2"/>
                </a:solidFill>
                <a:latin typeface="Ubuntu"/>
                <a:ea typeface="Ubuntu"/>
                <a:cs typeface="Ubuntu"/>
                <a:sym typeface="Ubuntu"/>
              </a:rPr>
              <a:t>title</a:t>
            </a:r>
            <a:endParaRPr sz="1800">
              <a:solidFill>
                <a:schemeClr val="dk2"/>
              </a:solidFill>
              <a:latin typeface="Ubuntu"/>
              <a:ea typeface="Ubuntu"/>
              <a:cs typeface="Ubuntu"/>
              <a:sym typeface="Ubuntu"/>
            </a:endParaRPr>
          </a:p>
          <a:p>
            <a:pPr indent="-342900" lvl="0" marL="457200" rtl="0" algn="l">
              <a:spcBef>
                <a:spcPts val="0"/>
              </a:spcBef>
              <a:spcAft>
                <a:spcPts val="0"/>
              </a:spcAft>
              <a:buClr>
                <a:schemeClr val="dk2"/>
              </a:buClr>
              <a:buSzPts val="1800"/>
              <a:buFont typeface="Ubuntu"/>
              <a:buChar char="-"/>
            </a:pPr>
            <a:r>
              <a:rPr lang="en" sz="1800">
                <a:solidFill>
                  <a:schemeClr val="dk2"/>
                </a:solidFill>
                <a:latin typeface="Ubuntu"/>
                <a:ea typeface="Ubuntu"/>
                <a:cs typeface="Ubuntu"/>
                <a:sym typeface="Ubuntu"/>
              </a:rPr>
              <a:t>body</a:t>
            </a:r>
            <a:endParaRPr sz="1800">
              <a:solidFill>
                <a:schemeClr val="dk2"/>
              </a:solidFill>
              <a:latin typeface="Ubuntu"/>
              <a:ea typeface="Ubuntu"/>
              <a:cs typeface="Ubuntu"/>
              <a:sym typeface="Ubuntu"/>
            </a:endParaRPr>
          </a:p>
          <a:p>
            <a:pPr indent="-342900" lvl="0" marL="457200" rtl="0" algn="l">
              <a:spcBef>
                <a:spcPts val="0"/>
              </a:spcBef>
              <a:spcAft>
                <a:spcPts val="0"/>
              </a:spcAft>
              <a:buClr>
                <a:schemeClr val="dk2"/>
              </a:buClr>
              <a:buSzPts val="1800"/>
              <a:buFont typeface="Ubuntu"/>
              <a:buChar char="-"/>
            </a:pPr>
            <a:r>
              <a:rPr lang="en" sz="1800">
                <a:solidFill>
                  <a:schemeClr val="dk2"/>
                </a:solidFill>
                <a:latin typeface="Ubuntu"/>
                <a:ea typeface="Ubuntu"/>
                <a:cs typeface="Ubuntu"/>
                <a:sym typeface="Ubuntu"/>
              </a:rPr>
              <a:t>created_at</a:t>
            </a:r>
            <a:endParaRPr sz="1800">
              <a:solidFill>
                <a:schemeClr val="dk2"/>
              </a:solidFill>
              <a:latin typeface="Ubuntu"/>
              <a:ea typeface="Ubuntu"/>
              <a:cs typeface="Ubuntu"/>
              <a:sym typeface="Ubuntu"/>
            </a:endParaRPr>
          </a:p>
          <a:p>
            <a:pPr indent="-342900" lvl="0" marL="457200" rtl="0" algn="l">
              <a:spcBef>
                <a:spcPts val="0"/>
              </a:spcBef>
              <a:spcAft>
                <a:spcPts val="0"/>
              </a:spcAft>
              <a:buClr>
                <a:schemeClr val="dk2"/>
              </a:buClr>
              <a:buSzPts val="1800"/>
              <a:buFont typeface="Ubuntu"/>
              <a:buChar char="-"/>
            </a:pPr>
            <a:r>
              <a:rPr lang="en" sz="1800">
                <a:solidFill>
                  <a:schemeClr val="dk2"/>
                </a:solidFill>
                <a:latin typeface="Ubuntu"/>
                <a:ea typeface="Ubuntu"/>
                <a:cs typeface="Ubuntu"/>
                <a:sym typeface="Ubuntu"/>
              </a:rPr>
              <a:t>updated_at</a:t>
            </a:r>
            <a:endParaRPr sz="1800">
              <a:solidFill>
                <a:schemeClr val="dk2"/>
              </a:solidFill>
              <a:latin typeface="Ubuntu"/>
              <a:ea typeface="Ubuntu"/>
              <a:cs typeface="Ubuntu"/>
              <a:sym typeface="Ubuntu"/>
            </a:endParaRPr>
          </a:p>
          <a:p>
            <a:pPr indent="0" lvl="0" marL="0" rtl="0" algn="l">
              <a:spcBef>
                <a:spcPts val="0"/>
              </a:spcBef>
              <a:spcAft>
                <a:spcPts val="0"/>
              </a:spcAft>
              <a:buNone/>
            </a:pPr>
            <a:r>
              <a:t/>
            </a:r>
            <a:endParaRPr>
              <a:latin typeface="Ubuntu"/>
              <a:ea typeface="Ubuntu"/>
              <a:cs typeface="Ubuntu"/>
              <a:sym typeface="Ubuntu"/>
            </a:endParaRPr>
          </a:p>
        </p:txBody>
      </p:sp>
      <p:sp>
        <p:nvSpPr>
          <p:cNvPr id="405" name="Google Shape;405;p48"/>
          <p:cNvSpPr txBox="1"/>
          <p:nvPr/>
        </p:nvSpPr>
        <p:spPr>
          <a:xfrm>
            <a:off x="5274425" y="1463450"/>
            <a:ext cx="3128700" cy="20943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1800">
                <a:solidFill>
                  <a:schemeClr val="dk2"/>
                </a:solidFill>
                <a:latin typeface="Ubuntu"/>
                <a:ea typeface="Ubuntu"/>
                <a:cs typeface="Ubuntu"/>
                <a:sym typeface="Ubuntu"/>
              </a:rPr>
              <a:t>Comments</a:t>
            </a:r>
            <a:endParaRPr sz="1800">
              <a:solidFill>
                <a:schemeClr val="dk2"/>
              </a:solidFill>
              <a:latin typeface="Ubuntu"/>
              <a:ea typeface="Ubuntu"/>
              <a:cs typeface="Ubuntu"/>
              <a:sym typeface="Ubuntu"/>
            </a:endParaRPr>
          </a:p>
          <a:p>
            <a:pPr indent="-342900" lvl="0" marL="457200" rtl="0" algn="l">
              <a:spcBef>
                <a:spcPts val="1000"/>
              </a:spcBef>
              <a:spcAft>
                <a:spcPts val="0"/>
              </a:spcAft>
              <a:buClr>
                <a:schemeClr val="dk2"/>
              </a:buClr>
              <a:buSzPts val="1800"/>
              <a:buFont typeface="Ubuntu"/>
              <a:buChar char="-"/>
            </a:pPr>
            <a:r>
              <a:rPr lang="en" sz="1800">
                <a:solidFill>
                  <a:schemeClr val="dk2"/>
                </a:solidFill>
                <a:latin typeface="Ubuntu"/>
                <a:ea typeface="Ubuntu"/>
                <a:cs typeface="Ubuntu"/>
                <a:sym typeface="Ubuntu"/>
              </a:rPr>
              <a:t>id</a:t>
            </a:r>
            <a:endParaRPr sz="1800">
              <a:solidFill>
                <a:schemeClr val="dk2"/>
              </a:solidFill>
              <a:latin typeface="Ubuntu"/>
              <a:ea typeface="Ubuntu"/>
              <a:cs typeface="Ubuntu"/>
              <a:sym typeface="Ubuntu"/>
            </a:endParaRPr>
          </a:p>
          <a:p>
            <a:pPr indent="-342900" lvl="0" marL="457200" rtl="0" algn="l">
              <a:spcBef>
                <a:spcPts val="0"/>
              </a:spcBef>
              <a:spcAft>
                <a:spcPts val="0"/>
              </a:spcAft>
              <a:buClr>
                <a:schemeClr val="dk2"/>
              </a:buClr>
              <a:buSzPts val="1800"/>
              <a:buFont typeface="Ubuntu"/>
              <a:buChar char="-"/>
            </a:pPr>
            <a:r>
              <a:rPr lang="en" sz="1800">
                <a:solidFill>
                  <a:schemeClr val="dk2"/>
                </a:solidFill>
                <a:latin typeface="Ubuntu"/>
                <a:ea typeface="Ubuntu"/>
                <a:cs typeface="Ubuntu"/>
                <a:sym typeface="Ubuntu"/>
              </a:rPr>
              <a:t>message</a:t>
            </a:r>
            <a:endParaRPr sz="1800">
              <a:solidFill>
                <a:schemeClr val="dk2"/>
              </a:solidFill>
              <a:latin typeface="Ubuntu"/>
              <a:ea typeface="Ubuntu"/>
              <a:cs typeface="Ubuntu"/>
              <a:sym typeface="Ubuntu"/>
            </a:endParaRPr>
          </a:p>
          <a:p>
            <a:pPr indent="-342900" lvl="0" marL="457200" rtl="0" algn="l">
              <a:spcBef>
                <a:spcPts val="0"/>
              </a:spcBef>
              <a:spcAft>
                <a:spcPts val="0"/>
              </a:spcAft>
              <a:buClr>
                <a:schemeClr val="dk2"/>
              </a:buClr>
              <a:buSzPts val="1800"/>
              <a:buFont typeface="Ubuntu"/>
              <a:buChar char="-"/>
            </a:pPr>
            <a:r>
              <a:rPr lang="en" sz="1800">
                <a:solidFill>
                  <a:schemeClr val="dk2"/>
                </a:solidFill>
                <a:latin typeface="Ubuntu"/>
                <a:ea typeface="Ubuntu"/>
                <a:cs typeface="Ubuntu"/>
                <a:sym typeface="Ubuntu"/>
              </a:rPr>
              <a:t>post_id *</a:t>
            </a:r>
            <a:endParaRPr sz="1800">
              <a:solidFill>
                <a:schemeClr val="dk2"/>
              </a:solidFill>
              <a:latin typeface="Ubuntu"/>
              <a:ea typeface="Ubuntu"/>
              <a:cs typeface="Ubuntu"/>
              <a:sym typeface="Ubuntu"/>
            </a:endParaRPr>
          </a:p>
          <a:p>
            <a:pPr indent="-342900" lvl="0" marL="457200" rtl="0" algn="l">
              <a:spcBef>
                <a:spcPts val="0"/>
              </a:spcBef>
              <a:spcAft>
                <a:spcPts val="0"/>
              </a:spcAft>
              <a:buClr>
                <a:schemeClr val="dk2"/>
              </a:buClr>
              <a:buSzPts val="1800"/>
              <a:buFont typeface="Ubuntu"/>
              <a:buChar char="-"/>
            </a:pPr>
            <a:r>
              <a:rPr lang="en" sz="1800">
                <a:solidFill>
                  <a:schemeClr val="dk2"/>
                </a:solidFill>
                <a:latin typeface="Ubuntu"/>
                <a:ea typeface="Ubuntu"/>
                <a:cs typeface="Ubuntu"/>
                <a:sym typeface="Ubuntu"/>
              </a:rPr>
              <a:t>created_at</a:t>
            </a:r>
            <a:endParaRPr sz="1800">
              <a:solidFill>
                <a:schemeClr val="dk2"/>
              </a:solidFill>
              <a:latin typeface="Ubuntu"/>
              <a:ea typeface="Ubuntu"/>
              <a:cs typeface="Ubuntu"/>
              <a:sym typeface="Ubuntu"/>
            </a:endParaRPr>
          </a:p>
          <a:p>
            <a:pPr indent="-342900" lvl="0" marL="457200" rtl="0" algn="l">
              <a:spcBef>
                <a:spcPts val="0"/>
              </a:spcBef>
              <a:spcAft>
                <a:spcPts val="0"/>
              </a:spcAft>
              <a:buClr>
                <a:schemeClr val="dk2"/>
              </a:buClr>
              <a:buSzPts val="1800"/>
              <a:buFont typeface="Ubuntu"/>
              <a:buChar char="-"/>
            </a:pPr>
            <a:r>
              <a:rPr lang="en" sz="1800">
                <a:solidFill>
                  <a:schemeClr val="dk2"/>
                </a:solidFill>
                <a:latin typeface="Ubuntu"/>
                <a:ea typeface="Ubuntu"/>
                <a:cs typeface="Ubuntu"/>
                <a:sym typeface="Ubuntu"/>
              </a:rPr>
              <a:t>updated_at</a:t>
            </a:r>
            <a:endParaRPr sz="1800">
              <a:solidFill>
                <a:schemeClr val="dk2"/>
              </a:solidFill>
              <a:latin typeface="Ubuntu"/>
              <a:ea typeface="Ubuntu"/>
              <a:cs typeface="Ubuntu"/>
              <a:sym typeface="Ubuntu"/>
            </a:endParaRPr>
          </a:p>
          <a:p>
            <a:pPr indent="0" lvl="0" marL="0" rtl="0" algn="l">
              <a:spcBef>
                <a:spcPts val="0"/>
              </a:spcBef>
              <a:spcAft>
                <a:spcPts val="0"/>
              </a:spcAft>
              <a:buNone/>
            </a:pPr>
            <a:r>
              <a:t/>
            </a:r>
            <a:endParaRPr>
              <a:latin typeface="Ubuntu"/>
              <a:ea typeface="Ubuntu"/>
              <a:cs typeface="Ubuntu"/>
              <a:sym typeface="Ubuntu"/>
            </a:endParaRPr>
          </a:p>
        </p:txBody>
      </p:sp>
      <p:sp>
        <p:nvSpPr>
          <p:cNvPr id="406" name="Google Shape;406;p48"/>
          <p:cNvSpPr txBox="1"/>
          <p:nvPr>
            <p:ph idx="1" type="body"/>
          </p:nvPr>
        </p:nvSpPr>
        <p:spPr>
          <a:xfrm>
            <a:off x="311700" y="4128025"/>
            <a:ext cx="8520600" cy="6870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b="1" lang="en">
                <a:latin typeface="Ubuntu"/>
                <a:ea typeface="Ubuntu"/>
                <a:cs typeface="Ubuntu"/>
                <a:sym typeface="Ubuntu"/>
              </a:rPr>
              <a:t>… Let’s define a migration for this structures!</a:t>
            </a:r>
            <a:endParaRPr b="1">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49"/>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a:t>
            </a:r>
            <a:r>
              <a:rPr lang="en">
                <a:latin typeface="Ubuntu"/>
                <a:ea typeface="Ubuntu"/>
                <a:cs typeface="Ubuntu"/>
                <a:sym typeface="Ubuntu"/>
              </a:rPr>
              <a:t>- Migrations creation</a:t>
            </a:r>
            <a:endParaRPr>
              <a:latin typeface="Ubuntu"/>
              <a:ea typeface="Ubuntu"/>
              <a:cs typeface="Ubuntu"/>
              <a:sym typeface="Ubuntu"/>
            </a:endParaRPr>
          </a:p>
        </p:txBody>
      </p:sp>
      <p:sp>
        <p:nvSpPr>
          <p:cNvPr id="412" name="Google Shape;412;p49"/>
          <p:cNvSpPr txBox="1"/>
          <p:nvPr/>
        </p:nvSpPr>
        <p:spPr>
          <a:xfrm>
            <a:off x="493000" y="1350900"/>
            <a:ext cx="7782900" cy="20943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1800">
                <a:solidFill>
                  <a:schemeClr val="dk2"/>
                </a:solidFill>
                <a:latin typeface="Ubuntu"/>
                <a:ea typeface="Ubuntu"/>
                <a:cs typeface="Ubuntu"/>
                <a:sym typeface="Ubuntu"/>
              </a:rPr>
              <a:t>To create a migration file, execute the following command in your terminal:</a:t>
            </a:r>
            <a:endParaRPr sz="1800">
              <a:solidFill>
                <a:schemeClr val="dk2"/>
              </a:solidFill>
              <a:latin typeface="Ubuntu"/>
              <a:ea typeface="Ubuntu"/>
              <a:cs typeface="Ubuntu"/>
              <a:sym typeface="Ubuntu"/>
            </a:endParaRPr>
          </a:p>
          <a:p>
            <a:pPr indent="0" lvl="0" marL="0" rtl="0" algn="l">
              <a:spcBef>
                <a:spcPts val="0"/>
              </a:spcBef>
              <a:spcAft>
                <a:spcPts val="0"/>
              </a:spcAft>
              <a:buNone/>
            </a:pPr>
            <a:r>
              <a:t/>
            </a:r>
            <a:endParaRPr sz="1800">
              <a:solidFill>
                <a:schemeClr val="dk2"/>
              </a:solidFill>
              <a:latin typeface="Ubuntu"/>
              <a:ea typeface="Ubuntu"/>
              <a:cs typeface="Ubuntu"/>
              <a:sym typeface="Ubuntu"/>
            </a:endParaRPr>
          </a:p>
          <a:p>
            <a:pPr indent="0" lvl="0" marL="0" rtl="0" algn="l">
              <a:spcBef>
                <a:spcPts val="0"/>
              </a:spcBef>
              <a:spcAft>
                <a:spcPts val="0"/>
              </a:spcAft>
              <a:buNone/>
            </a:pPr>
            <a:r>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2000">
                <a:solidFill>
                  <a:schemeClr val="dk2"/>
                </a:solidFill>
                <a:latin typeface="Courier New"/>
                <a:ea typeface="Courier New"/>
                <a:cs typeface="Courier New"/>
                <a:sym typeface="Courier New"/>
              </a:rPr>
              <a:t>php artisan make:migration </a:t>
            </a:r>
            <a:r>
              <a:rPr b="1" lang="en" sz="2000">
                <a:solidFill>
                  <a:schemeClr val="dk2"/>
                </a:solidFill>
                <a:latin typeface="Courier New"/>
                <a:ea typeface="Courier New"/>
                <a:cs typeface="Courier New"/>
                <a:sym typeface="Courier New"/>
              </a:rPr>
              <a:t>&lt;migration_name&gt;</a:t>
            </a:r>
            <a:endParaRPr b="1" sz="2000">
              <a:solidFill>
                <a:schemeClr val="dk2"/>
              </a:solidFill>
              <a:latin typeface="Courier New"/>
              <a:ea typeface="Courier New"/>
              <a:cs typeface="Courier New"/>
              <a:sym typeface="Courier New"/>
            </a:endParaRPr>
          </a:p>
        </p:txBody>
      </p:sp>
      <p:sp>
        <p:nvSpPr>
          <p:cNvPr id="413" name="Google Shape;413;p49"/>
          <p:cNvSpPr txBox="1"/>
          <p:nvPr/>
        </p:nvSpPr>
        <p:spPr>
          <a:xfrm>
            <a:off x="2865275" y="4655150"/>
            <a:ext cx="32703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LIVE CODE</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50"/>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a:t>
            </a:r>
            <a:r>
              <a:rPr lang="en">
                <a:latin typeface="Ubuntu"/>
                <a:ea typeface="Ubuntu"/>
                <a:cs typeface="Ubuntu"/>
                <a:sym typeface="Ubuntu"/>
              </a:rPr>
              <a:t>- Models definition</a:t>
            </a:r>
            <a:endParaRPr>
              <a:latin typeface="Ubuntu"/>
              <a:ea typeface="Ubuntu"/>
              <a:cs typeface="Ubuntu"/>
              <a:sym typeface="Ubuntu"/>
            </a:endParaRPr>
          </a:p>
        </p:txBody>
      </p:sp>
      <p:sp>
        <p:nvSpPr>
          <p:cNvPr id="419" name="Google Shape;419;p50"/>
          <p:cNvSpPr txBox="1"/>
          <p:nvPr>
            <p:ph idx="1" type="body"/>
          </p:nvPr>
        </p:nvSpPr>
        <p:spPr>
          <a:xfrm>
            <a:off x="311700" y="859500"/>
            <a:ext cx="8520600" cy="6870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b="1" lang="en">
                <a:latin typeface="Ubuntu"/>
                <a:ea typeface="Ubuntu"/>
                <a:cs typeface="Ubuntu"/>
                <a:sym typeface="Ubuntu"/>
              </a:rPr>
              <a:t>The models of our application</a:t>
            </a:r>
            <a:endParaRPr b="1">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p:txBody>
      </p:sp>
      <p:sp>
        <p:nvSpPr>
          <p:cNvPr id="420" name="Google Shape;420;p50"/>
          <p:cNvSpPr txBox="1"/>
          <p:nvPr/>
        </p:nvSpPr>
        <p:spPr>
          <a:xfrm>
            <a:off x="311700" y="1546500"/>
            <a:ext cx="8520600" cy="14181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1800">
                <a:solidFill>
                  <a:schemeClr val="dk2"/>
                </a:solidFill>
                <a:latin typeface="Ubuntu"/>
                <a:ea typeface="Ubuntu"/>
                <a:cs typeface="Ubuntu"/>
                <a:sym typeface="Ubuntu"/>
              </a:rPr>
              <a:t>For every DB table, we will create a model representing them.</a:t>
            </a:r>
            <a:endParaRPr sz="1800">
              <a:solidFill>
                <a:schemeClr val="dk2"/>
              </a:solidFill>
              <a:latin typeface="Ubuntu"/>
              <a:ea typeface="Ubuntu"/>
              <a:cs typeface="Ubuntu"/>
              <a:sym typeface="Ubuntu"/>
            </a:endParaRPr>
          </a:p>
          <a:p>
            <a:pPr indent="-342900" lvl="0" marL="457200" rtl="0" algn="l">
              <a:spcBef>
                <a:spcPts val="1000"/>
              </a:spcBef>
              <a:spcAft>
                <a:spcPts val="0"/>
              </a:spcAft>
              <a:buClr>
                <a:schemeClr val="dk2"/>
              </a:buClr>
              <a:buSzPts val="1800"/>
              <a:buAutoNum type="arabicParenR"/>
            </a:pPr>
            <a:r>
              <a:rPr b="1" lang="en" sz="1800">
                <a:solidFill>
                  <a:schemeClr val="dk2"/>
                </a:solidFill>
                <a:latin typeface="Ubuntu"/>
                <a:ea typeface="Ubuntu"/>
                <a:cs typeface="Ubuntu"/>
                <a:sym typeface="Ubuntu"/>
              </a:rPr>
              <a:t>Post</a:t>
            </a:r>
            <a:r>
              <a:rPr lang="en" sz="1800">
                <a:solidFill>
                  <a:schemeClr val="dk2"/>
                </a:solidFill>
                <a:latin typeface="Ubuntu"/>
                <a:ea typeface="Ubuntu"/>
                <a:cs typeface="Ubuntu"/>
                <a:sym typeface="Ubuntu"/>
              </a:rPr>
              <a:t> representing the Posts table in our database</a:t>
            </a:r>
            <a:endParaRPr sz="1800">
              <a:solidFill>
                <a:schemeClr val="dk2"/>
              </a:solidFill>
              <a:latin typeface="Ubuntu"/>
              <a:ea typeface="Ubuntu"/>
              <a:cs typeface="Ubuntu"/>
              <a:sym typeface="Ubuntu"/>
            </a:endParaRPr>
          </a:p>
          <a:p>
            <a:pPr indent="-342900" lvl="0" marL="457200" rtl="0" algn="l">
              <a:spcBef>
                <a:spcPts val="0"/>
              </a:spcBef>
              <a:spcAft>
                <a:spcPts val="0"/>
              </a:spcAft>
              <a:buClr>
                <a:schemeClr val="dk2"/>
              </a:buClr>
              <a:buSzPts val="1800"/>
              <a:buAutoNum type="arabicParenR"/>
            </a:pPr>
            <a:r>
              <a:rPr b="1" lang="en" sz="1800">
                <a:solidFill>
                  <a:schemeClr val="dk2"/>
                </a:solidFill>
                <a:latin typeface="Ubuntu"/>
                <a:ea typeface="Ubuntu"/>
                <a:cs typeface="Ubuntu"/>
                <a:sym typeface="Ubuntu"/>
              </a:rPr>
              <a:t>Comment</a:t>
            </a:r>
            <a:r>
              <a:rPr lang="en" sz="1800">
                <a:solidFill>
                  <a:schemeClr val="dk2"/>
                </a:solidFill>
                <a:latin typeface="Ubuntu"/>
                <a:ea typeface="Ubuntu"/>
                <a:cs typeface="Ubuntu"/>
                <a:sym typeface="Ubuntu"/>
              </a:rPr>
              <a:t> representing the Comments table in our database</a:t>
            </a:r>
            <a:endParaRPr sz="1800">
              <a:solidFill>
                <a:schemeClr val="dk2"/>
              </a:solidFill>
              <a:latin typeface="Ubuntu"/>
              <a:ea typeface="Ubuntu"/>
              <a:cs typeface="Ubuntu"/>
              <a:sym typeface="Ubuntu"/>
            </a:endParaRPr>
          </a:p>
          <a:p>
            <a:pPr indent="0" lvl="0" marL="0" rtl="0" algn="l">
              <a:spcBef>
                <a:spcPts val="0"/>
              </a:spcBef>
              <a:spcAft>
                <a:spcPts val="0"/>
              </a:spcAft>
              <a:buNone/>
            </a:pPr>
            <a:r>
              <a:t/>
            </a:r>
            <a:endParaRPr>
              <a:latin typeface="Ubuntu"/>
              <a:ea typeface="Ubuntu"/>
              <a:cs typeface="Ubuntu"/>
              <a:sym typeface="Ubuntu"/>
            </a:endParaRPr>
          </a:p>
        </p:txBody>
      </p:sp>
      <p:sp>
        <p:nvSpPr>
          <p:cNvPr id="421" name="Google Shape;421;p50"/>
          <p:cNvSpPr txBox="1"/>
          <p:nvPr>
            <p:ph idx="1" type="body"/>
          </p:nvPr>
        </p:nvSpPr>
        <p:spPr>
          <a:xfrm>
            <a:off x="311700" y="4128025"/>
            <a:ext cx="8520600" cy="6870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Clr>
                <a:schemeClr val="dk1"/>
              </a:buClr>
              <a:buSzPts val="1100"/>
              <a:buFont typeface="Arial"/>
              <a:buNone/>
            </a:pPr>
            <a:r>
              <a:rPr b="1" lang="en">
                <a:latin typeface="Ubuntu"/>
                <a:ea typeface="Ubuntu"/>
                <a:cs typeface="Ubuntu"/>
                <a:sym typeface="Ubuntu"/>
              </a:rPr>
              <a:t>… Let’s define some models!</a:t>
            </a:r>
            <a:endParaRPr b="1">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51"/>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a:t>
            </a:r>
            <a:r>
              <a:rPr lang="en">
                <a:latin typeface="Ubuntu"/>
                <a:ea typeface="Ubuntu"/>
                <a:cs typeface="Ubuntu"/>
                <a:sym typeface="Ubuntu"/>
              </a:rPr>
              <a:t> - Models creation</a:t>
            </a:r>
            <a:endParaRPr>
              <a:latin typeface="Ubuntu"/>
              <a:ea typeface="Ubuntu"/>
              <a:cs typeface="Ubuntu"/>
              <a:sym typeface="Ubuntu"/>
            </a:endParaRPr>
          </a:p>
        </p:txBody>
      </p:sp>
      <p:sp>
        <p:nvSpPr>
          <p:cNvPr id="427" name="Google Shape;427;p51"/>
          <p:cNvSpPr txBox="1"/>
          <p:nvPr/>
        </p:nvSpPr>
        <p:spPr>
          <a:xfrm>
            <a:off x="493000" y="1350900"/>
            <a:ext cx="7782900" cy="20943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800">
                <a:solidFill>
                  <a:schemeClr val="dk2"/>
                </a:solidFill>
                <a:latin typeface="Ubuntu"/>
                <a:ea typeface="Ubuntu"/>
                <a:cs typeface="Ubuntu"/>
                <a:sym typeface="Ubuntu"/>
              </a:rPr>
              <a:t>To create a model file, execute the following command in your terminal:</a:t>
            </a:r>
            <a:endParaRPr sz="1800">
              <a:solidFill>
                <a:schemeClr val="dk2"/>
              </a:solidFill>
              <a:latin typeface="Ubuntu"/>
              <a:ea typeface="Ubuntu"/>
              <a:cs typeface="Ubuntu"/>
              <a:sym typeface="Ubuntu"/>
            </a:endParaRPr>
          </a:p>
          <a:p>
            <a:pPr indent="0" lvl="0" marL="0" rtl="0" algn="l">
              <a:spcBef>
                <a:spcPts val="0"/>
              </a:spcBef>
              <a:spcAft>
                <a:spcPts val="0"/>
              </a:spcAft>
              <a:buNone/>
            </a:pPr>
            <a:r>
              <a:t/>
            </a:r>
            <a:endParaRPr sz="1800">
              <a:solidFill>
                <a:schemeClr val="dk2"/>
              </a:solidFill>
              <a:latin typeface="Ubuntu"/>
              <a:ea typeface="Ubuntu"/>
              <a:cs typeface="Ubuntu"/>
              <a:sym typeface="Ubuntu"/>
            </a:endParaRPr>
          </a:p>
          <a:p>
            <a:pPr indent="0" lvl="0" marL="0" rtl="0" algn="l">
              <a:spcBef>
                <a:spcPts val="0"/>
              </a:spcBef>
              <a:spcAft>
                <a:spcPts val="0"/>
              </a:spcAft>
              <a:buNone/>
            </a:pPr>
            <a:r>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2000">
                <a:solidFill>
                  <a:schemeClr val="dk2"/>
                </a:solidFill>
                <a:latin typeface="Courier New"/>
                <a:ea typeface="Courier New"/>
                <a:cs typeface="Courier New"/>
                <a:sym typeface="Courier New"/>
              </a:rPr>
              <a:t>php artisan make:model </a:t>
            </a:r>
            <a:r>
              <a:rPr b="1" lang="en" sz="2000">
                <a:solidFill>
                  <a:schemeClr val="dk2"/>
                </a:solidFill>
                <a:latin typeface="Courier New"/>
                <a:ea typeface="Courier New"/>
                <a:cs typeface="Courier New"/>
                <a:sym typeface="Courier New"/>
              </a:rPr>
              <a:t>&lt;name&gt;</a:t>
            </a:r>
            <a:endParaRPr b="1" sz="2000">
              <a:solidFill>
                <a:schemeClr val="dk2"/>
              </a:solidFill>
              <a:latin typeface="Courier New"/>
              <a:ea typeface="Courier New"/>
              <a:cs typeface="Courier New"/>
              <a:sym typeface="Courier New"/>
            </a:endParaRPr>
          </a:p>
        </p:txBody>
      </p:sp>
      <p:sp>
        <p:nvSpPr>
          <p:cNvPr id="428" name="Google Shape;428;p51"/>
          <p:cNvSpPr txBox="1"/>
          <p:nvPr/>
        </p:nvSpPr>
        <p:spPr>
          <a:xfrm>
            <a:off x="2865275" y="4655150"/>
            <a:ext cx="32703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LIVE CODE</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000"/>
                                        <p:tgtEl>
                                          <p:spTgt spid="4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txBox="1"/>
          <p:nvPr>
            <p:ph idx="1" type="body"/>
          </p:nvPr>
        </p:nvSpPr>
        <p:spPr>
          <a:xfrm>
            <a:off x="311700" y="1280528"/>
            <a:ext cx="8520600" cy="379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6" name="Google Shape;76;p16"/>
          <p:cNvPicPr preferRelativeResize="0"/>
          <p:nvPr/>
        </p:nvPicPr>
        <p:blipFill>
          <a:blip r:embed="rId3">
            <a:alphaModFix/>
          </a:blip>
          <a:stretch>
            <a:fillRect/>
          </a:stretch>
        </p:blipFill>
        <p:spPr>
          <a:xfrm>
            <a:off x="2533850" y="0"/>
            <a:ext cx="4076300" cy="586500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52"/>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a:t>
            </a:r>
            <a:r>
              <a:rPr lang="en">
                <a:latin typeface="Ubuntu"/>
                <a:ea typeface="Ubuntu"/>
                <a:cs typeface="Ubuntu"/>
                <a:sym typeface="Ubuntu"/>
              </a:rPr>
              <a:t> </a:t>
            </a:r>
            <a:r>
              <a:rPr lang="en">
                <a:latin typeface="Ubuntu"/>
                <a:ea typeface="Ubuntu"/>
                <a:cs typeface="Ubuntu"/>
                <a:sym typeface="Ubuntu"/>
              </a:rPr>
              <a:t>- Views (regular) → Views (Blade)</a:t>
            </a:r>
            <a:endParaRPr>
              <a:latin typeface="Ubuntu"/>
              <a:ea typeface="Ubuntu"/>
              <a:cs typeface="Ubuntu"/>
              <a:sym typeface="Ubuntu"/>
            </a:endParaRPr>
          </a:p>
        </p:txBody>
      </p:sp>
      <p:sp>
        <p:nvSpPr>
          <p:cNvPr id="434" name="Google Shape;434;p52"/>
          <p:cNvSpPr txBox="1"/>
          <p:nvPr/>
        </p:nvSpPr>
        <p:spPr>
          <a:xfrm>
            <a:off x="464125" y="2014275"/>
            <a:ext cx="8520600" cy="9381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2200">
                <a:solidFill>
                  <a:schemeClr val="dk2"/>
                </a:solidFill>
                <a:latin typeface="Ubuntu"/>
                <a:ea typeface="Ubuntu"/>
                <a:cs typeface="Ubuntu"/>
                <a:sym typeface="Ubuntu"/>
              </a:rPr>
              <a:t>A not so practical example of HTML files</a:t>
            </a:r>
            <a:endParaRPr sz="2200">
              <a:latin typeface="Ubuntu"/>
              <a:ea typeface="Ubuntu"/>
              <a:cs typeface="Ubuntu"/>
              <a:sym typeface="Ubuntu"/>
            </a:endParaRPr>
          </a:p>
        </p:txBody>
      </p:sp>
      <p:sp>
        <p:nvSpPr>
          <p:cNvPr id="435" name="Google Shape;435;p52"/>
          <p:cNvSpPr txBox="1"/>
          <p:nvPr/>
        </p:nvSpPr>
        <p:spPr>
          <a:xfrm>
            <a:off x="2865275" y="4655150"/>
            <a:ext cx="32703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LIVE CODE</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000"/>
                                        <p:tgtEl>
                                          <p:spTgt spid="4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53"/>
          <p:cNvSpPr txBox="1"/>
          <p:nvPr/>
        </p:nvSpPr>
        <p:spPr>
          <a:xfrm>
            <a:off x="311700" y="1958750"/>
            <a:ext cx="8520600" cy="9381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2200">
                <a:solidFill>
                  <a:schemeClr val="dk2"/>
                </a:solidFill>
                <a:latin typeface="Ubuntu"/>
                <a:ea typeface="Ubuntu"/>
                <a:cs typeface="Ubuntu"/>
                <a:sym typeface="Ubuntu"/>
              </a:rPr>
              <a:t>Example: Templates as get could get it from an online store</a:t>
            </a:r>
            <a:endParaRPr sz="2200">
              <a:latin typeface="Ubuntu"/>
              <a:ea typeface="Ubuntu"/>
              <a:cs typeface="Ubuntu"/>
              <a:sym typeface="Ubuntu"/>
            </a:endParaRPr>
          </a:p>
        </p:txBody>
      </p:sp>
      <p:sp>
        <p:nvSpPr>
          <p:cNvPr id="441" name="Google Shape;441;p53"/>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Views (regular) → Views (Blade)</a:t>
            </a:r>
            <a:endParaRPr>
              <a:latin typeface="Ubuntu"/>
              <a:ea typeface="Ubuntu"/>
              <a:cs typeface="Ubuntu"/>
              <a:sym typeface="Ubuntu"/>
            </a:endParaRPr>
          </a:p>
        </p:txBody>
      </p:sp>
      <p:sp>
        <p:nvSpPr>
          <p:cNvPr id="442" name="Google Shape;442;p53"/>
          <p:cNvSpPr txBox="1"/>
          <p:nvPr/>
        </p:nvSpPr>
        <p:spPr>
          <a:xfrm>
            <a:off x="2865275" y="4655150"/>
            <a:ext cx="32703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LIVE CODE</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000"/>
                                        <p:tgtEl>
                                          <p:spTgt spid="4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54"/>
          <p:cNvSpPr txBox="1"/>
          <p:nvPr>
            <p:ph type="title"/>
          </p:nvPr>
        </p:nvSpPr>
        <p:spPr>
          <a:xfrm>
            <a:off x="311700" y="152403"/>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a:t>
            </a:r>
            <a:r>
              <a:rPr lang="en">
                <a:latin typeface="Ubuntu"/>
                <a:ea typeface="Ubuntu"/>
                <a:cs typeface="Ubuntu"/>
                <a:sym typeface="Ubuntu"/>
              </a:rPr>
              <a:t> - </a:t>
            </a:r>
            <a:r>
              <a:rPr lang="en">
                <a:latin typeface="Ubuntu"/>
                <a:ea typeface="Ubuntu"/>
                <a:cs typeface="Ubuntu"/>
                <a:sym typeface="Ubuntu"/>
              </a:rPr>
              <a:t> Actual structure of the templates</a:t>
            </a:r>
            <a:endParaRPr/>
          </a:p>
        </p:txBody>
      </p:sp>
      <p:pic>
        <p:nvPicPr>
          <p:cNvPr id="448" name="Google Shape;448;p54"/>
          <p:cNvPicPr preferRelativeResize="0"/>
          <p:nvPr/>
        </p:nvPicPr>
        <p:blipFill>
          <a:blip r:embed="rId3">
            <a:alphaModFix/>
          </a:blip>
          <a:stretch>
            <a:fillRect/>
          </a:stretch>
        </p:blipFill>
        <p:spPr>
          <a:xfrm>
            <a:off x="113475" y="1875428"/>
            <a:ext cx="8839196" cy="2314468"/>
          </a:xfrm>
          <a:prstGeom prst="rect">
            <a:avLst/>
          </a:prstGeom>
          <a:noFill/>
          <a:ln>
            <a:noFill/>
          </a:ln>
        </p:spPr>
      </p:pic>
      <p:sp>
        <p:nvSpPr>
          <p:cNvPr id="449" name="Google Shape;449;p54"/>
          <p:cNvSpPr/>
          <p:nvPr/>
        </p:nvSpPr>
        <p:spPr>
          <a:xfrm>
            <a:off x="132375" y="1814150"/>
            <a:ext cx="8876100" cy="381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54"/>
          <p:cNvSpPr txBox="1"/>
          <p:nvPr/>
        </p:nvSpPr>
        <p:spPr>
          <a:xfrm>
            <a:off x="3137800" y="1393725"/>
            <a:ext cx="3799500" cy="34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Same header on all views</a:t>
            </a:r>
            <a:endParaRPr>
              <a:solidFill>
                <a:srgbClr val="FF0000"/>
              </a:solidFill>
            </a:endParaRPr>
          </a:p>
        </p:txBody>
      </p:sp>
      <p:sp>
        <p:nvSpPr>
          <p:cNvPr id="451" name="Google Shape;451;p54"/>
          <p:cNvSpPr/>
          <p:nvPr/>
        </p:nvSpPr>
        <p:spPr>
          <a:xfrm>
            <a:off x="1424875" y="1393725"/>
            <a:ext cx="194700" cy="342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54"/>
          <p:cNvSpPr/>
          <p:nvPr/>
        </p:nvSpPr>
        <p:spPr>
          <a:xfrm>
            <a:off x="6696050" y="2281325"/>
            <a:ext cx="241200" cy="342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000"/>
                                        <p:tgtEl>
                                          <p:spTgt spid="449"/>
                                        </p:tgtEl>
                                      </p:cBhvr>
                                    </p:animEffect>
                                  </p:childTnLst>
                                </p:cTn>
                              </p:par>
                              <p:par>
                                <p:cTn fill="hold" nodeType="with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000"/>
                                        <p:tgtEl>
                                          <p:spTgt spid="450"/>
                                        </p:tgtEl>
                                      </p:cBhvr>
                                    </p:animEffect>
                                  </p:childTnLst>
                                </p:cTn>
                              </p:par>
                              <p:par>
                                <p:cTn fill="hold" nodeType="with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1000"/>
                                        <p:tgtEl>
                                          <p:spTgt spid="451"/>
                                        </p:tgtEl>
                                      </p:cBhvr>
                                    </p:animEffect>
                                  </p:childTnLst>
                                </p:cTn>
                              </p:par>
                              <p:par>
                                <p:cTn fill="hold" nodeType="with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000"/>
                                        <p:tgtEl>
                                          <p:spTgt spid="4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55"/>
          <p:cNvSpPr txBox="1"/>
          <p:nvPr>
            <p:ph type="title"/>
          </p:nvPr>
        </p:nvSpPr>
        <p:spPr>
          <a:xfrm>
            <a:off x="311700" y="152403"/>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Actual structure of the templates</a:t>
            </a:r>
            <a:endParaRPr/>
          </a:p>
        </p:txBody>
      </p:sp>
      <p:pic>
        <p:nvPicPr>
          <p:cNvPr id="458" name="Google Shape;458;p55"/>
          <p:cNvPicPr preferRelativeResize="0"/>
          <p:nvPr/>
        </p:nvPicPr>
        <p:blipFill>
          <a:blip r:embed="rId3">
            <a:alphaModFix/>
          </a:blip>
          <a:stretch>
            <a:fillRect/>
          </a:stretch>
        </p:blipFill>
        <p:spPr>
          <a:xfrm>
            <a:off x="152400" y="871600"/>
            <a:ext cx="4059877" cy="1263725"/>
          </a:xfrm>
          <a:prstGeom prst="rect">
            <a:avLst/>
          </a:prstGeom>
          <a:noFill/>
          <a:ln>
            <a:noFill/>
          </a:ln>
        </p:spPr>
      </p:pic>
      <p:pic>
        <p:nvPicPr>
          <p:cNvPr id="459" name="Google Shape;459;p55"/>
          <p:cNvPicPr preferRelativeResize="0"/>
          <p:nvPr/>
        </p:nvPicPr>
        <p:blipFill>
          <a:blip r:embed="rId4">
            <a:alphaModFix/>
          </a:blip>
          <a:stretch>
            <a:fillRect/>
          </a:stretch>
        </p:blipFill>
        <p:spPr>
          <a:xfrm>
            <a:off x="3920700" y="2135325"/>
            <a:ext cx="4911598" cy="1194575"/>
          </a:xfrm>
          <a:prstGeom prst="rect">
            <a:avLst/>
          </a:prstGeom>
          <a:noFill/>
          <a:ln>
            <a:noFill/>
          </a:ln>
        </p:spPr>
      </p:pic>
      <p:pic>
        <p:nvPicPr>
          <p:cNvPr id="460" name="Google Shape;460;p55"/>
          <p:cNvPicPr preferRelativeResize="0"/>
          <p:nvPr/>
        </p:nvPicPr>
        <p:blipFill>
          <a:blip r:embed="rId5">
            <a:alphaModFix/>
          </a:blip>
          <a:stretch>
            <a:fillRect/>
          </a:stretch>
        </p:blipFill>
        <p:spPr>
          <a:xfrm>
            <a:off x="152400" y="3482300"/>
            <a:ext cx="4619097" cy="208030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56"/>
          <p:cNvSpPr txBox="1"/>
          <p:nvPr>
            <p:ph type="title"/>
          </p:nvPr>
        </p:nvSpPr>
        <p:spPr>
          <a:xfrm>
            <a:off x="311700" y="152403"/>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Actual code structure of the templates</a:t>
            </a:r>
            <a:endParaRPr/>
          </a:p>
        </p:txBody>
      </p:sp>
      <p:grpSp>
        <p:nvGrpSpPr>
          <p:cNvPr id="466" name="Google Shape;466;p56"/>
          <p:cNvGrpSpPr/>
          <p:nvPr/>
        </p:nvGrpSpPr>
        <p:grpSpPr>
          <a:xfrm>
            <a:off x="170578" y="1850012"/>
            <a:ext cx="1514689" cy="2865788"/>
            <a:chOff x="170575" y="1299950"/>
            <a:chExt cx="2434800" cy="4101600"/>
          </a:xfrm>
        </p:grpSpPr>
        <p:sp>
          <p:nvSpPr>
            <p:cNvPr id="467" name="Google Shape;467;p56"/>
            <p:cNvSpPr/>
            <p:nvPr/>
          </p:nvSpPr>
          <p:spPr>
            <a:xfrm>
              <a:off x="170575" y="1299950"/>
              <a:ext cx="2434800" cy="410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6"/>
            <p:cNvSpPr/>
            <p:nvPr/>
          </p:nvSpPr>
          <p:spPr>
            <a:xfrm>
              <a:off x="271500" y="2652375"/>
              <a:ext cx="2220300" cy="4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Header</a:t>
              </a:r>
              <a:endParaRPr>
                <a:latin typeface="Ubuntu"/>
                <a:ea typeface="Ubuntu"/>
                <a:cs typeface="Ubuntu"/>
                <a:sym typeface="Ubuntu"/>
              </a:endParaRPr>
            </a:p>
          </p:txBody>
        </p:sp>
        <p:sp>
          <p:nvSpPr>
            <p:cNvPr id="469" name="Google Shape;469;p56"/>
            <p:cNvSpPr/>
            <p:nvPr/>
          </p:nvSpPr>
          <p:spPr>
            <a:xfrm>
              <a:off x="277825" y="3170625"/>
              <a:ext cx="2220300" cy="14373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Content</a:t>
              </a:r>
              <a:endParaRPr>
                <a:latin typeface="Ubuntu"/>
                <a:ea typeface="Ubuntu"/>
                <a:cs typeface="Ubuntu"/>
                <a:sym typeface="Ubuntu"/>
              </a:endParaRPr>
            </a:p>
          </p:txBody>
        </p:sp>
        <p:sp>
          <p:nvSpPr>
            <p:cNvPr id="470" name="Google Shape;470;p56"/>
            <p:cNvSpPr/>
            <p:nvPr/>
          </p:nvSpPr>
          <p:spPr>
            <a:xfrm>
              <a:off x="271500" y="2118975"/>
              <a:ext cx="2220300" cy="4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CSS</a:t>
              </a:r>
              <a:endParaRPr>
                <a:latin typeface="Ubuntu"/>
                <a:ea typeface="Ubuntu"/>
                <a:cs typeface="Ubuntu"/>
                <a:sym typeface="Ubuntu"/>
              </a:endParaRPr>
            </a:p>
          </p:txBody>
        </p:sp>
        <p:sp>
          <p:nvSpPr>
            <p:cNvPr id="471" name="Google Shape;471;p56"/>
            <p:cNvSpPr/>
            <p:nvPr/>
          </p:nvSpPr>
          <p:spPr>
            <a:xfrm>
              <a:off x="271500" y="4862175"/>
              <a:ext cx="2220300" cy="4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Javascript</a:t>
              </a:r>
              <a:endParaRPr>
                <a:latin typeface="Ubuntu"/>
                <a:ea typeface="Ubuntu"/>
                <a:cs typeface="Ubuntu"/>
                <a:sym typeface="Ubuntu"/>
              </a:endParaRPr>
            </a:p>
          </p:txBody>
        </p:sp>
        <p:sp>
          <p:nvSpPr>
            <p:cNvPr id="472" name="Google Shape;472;p56"/>
            <p:cNvSpPr txBox="1"/>
            <p:nvPr/>
          </p:nvSpPr>
          <p:spPr>
            <a:xfrm>
              <a:off x="271375" y="1412625"/>
              <a:ext cx="2220300" cy="31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Ubuntu"/>
                  <a:ea typeface="Ubuntu"/>
                  <a:cs typeface="Ubuntu"/>
                  <a:sym typeface="Ubuntu"/>
                </a:rPr>
                <a:t>Login</a:t>
              </a:r>
              <a:endParaRPr b="1" sz="1600">
                <a:latin typeface="Ubuntu"/>
                <a:ea typeface="Ubuntu"/>
                <a:cs typeface="Ubuntu"/>
                <a:sym typeface="Ubuntu"/>
              </a:endParaRPr>
            </a:p>
          </p:txBody>
        </p:sp>
      </p:grpSp>
      <p:grpSp>
        <p:nvGrpSpPr>
          <p:cNvPr id="473" name="Google Shape;473;p56"/>
          <p:cNvGrpSpPr/>
          <p:nvPr/>
        </p:nvGrpSpPr>
        <p:grpSpPr>
          <a:xfrm>
            <a:off x="1756530" y="1850012"/>
            <a:ext cx="1514689" cy="2865788"/>
            <a:chOff x="170575" y="1299950"/>
            <a:chExt cx="2434800" cy="4101600"/>
          </a:xfrm>
        </p:grpSpPr>
        <p:sp>
          <p:nvSpPr>
            <p:cNvPr id="474" name="Google Shape;474;p56"/>
            <p:cNvSpPr/>
            <p:nvPr/>
          </p:nvSpPr>
          <p:spPr>
            <a:xfrm>
              <a:off x="170575" y="1299950"/>
              <a:ext cx="2434800" cy="410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6"/>
            <p:cNvSpPr/>
            <p:nvPr/>
          </p:nvSpPr>
          <p:spPr>
            <a:xfrm>
              <a:off x="271500" y="2652375"/>
              <a:ext cx="2220300" cy="4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Header</a:t>
              </a:r>
              <a:endParaRPr>
                <a:latin typeface="Ubuntu"/>
                <a:ea typeface="Ubuntu"/>
                <a:cs typeface="Ubuntu"/>
                <a:sym typeface="Ubuntu"/>
              </a:endParaRPr>
            </a:p>
          </p:txBody>
        </p:sp>
        <p:sp>
          <p:nvSpPr>
            <p:cNvPr id="476" name="Google Shape;476;p56"/>
            <p:cNvSpPr/>
            <p:nvPr/>
          </p:nvSpPr>
          <p:spPr>
            <a:xfrm>
              <a:off x="277825" y="3170625"/>
              <a:ext cx="2220300" cy="14373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Ubuntu"/>
                  <a:ea typeface="Ubuntu"/>
                  <a:cs typeface="Ubuntu"/>
                  <a:sym typeface="Ubuntu"/>
                </a:rPr>
                <a:t>Content</a:t>
              </a:r>
              <a:endParaRPr>
                <a:latin typeface="Ubuntu"/>
                <a:ea typeface="Ubuntu"/>
                <a:cs typeface="Ubuntu"/>
                <a:sym typeface="Ubuntu"/>
              </a:endParaRPr>
            </a:p>
          </p:txBody>
        </p:sp>
        <p:sp>
          <p:nvSpPr>
            <p:cNvPr id="477" name="Google Shape;477;p56"/>
            <p:cNvSpPr/>
            <p:nvPr/>
          </p:nvSpPr>
          <p:spPr>
            <a:xfrm>
              <a:off x="271500" y="2118975"/>
              <a:ext cx="2220300" cy="4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CSS</a:t>
              </a:r>
              <a:endParaRPr>
                <a:latin typeface="Ubuntu"/>
                <a:ea typeface="Ubuntu"/>
                <a:cs typeface="Ubuntu"/>
                <a:sym typeface="Ubuntu"/>
              </a:endParaRPr>
            </a:p>
          </p:txBody>
        </p:sp>
        <p:sp>
          <p:nvSpPr>
            <p:cNvPr id="478" name="Google Shape;478;p56"/>
            <p:cNvSpPr/>
            <p:nvPr/>
          </p:nvSpPr>
          <p:spPr>
            <a:xfrm>
              <a:off x="271500" y="4862175"/>
              <a:ext cx="2220300" cy="4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Javascript</a:t>
              </a:r>
              <a:endParaRPr>
                <a:latin typeface="Ubuntu"/>
                <a:ea typeface="Ubuntu"/>
                <a:cs typeface="Ubuntu"/>
                <a:sym typeface="Ubuntu"/>
              </a:endParaRPr>
            </a:p>
          </p:txBody>
        </p:sp>
        <p:sp>
          <p:nvSpPr>
            <p:cNvPr id="479" name="Google Shape;479;p56"/>
            <p:cNvSpPr txBox="1"/>
            <p:nvPr/>
          </p:nvSpPr>
          <p:spPr>
            <a:xfrm>
              <a:off x="271375" y="1412625"/>
              <a:ext cx="2220300" cy="31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Ubuntu"/>
                  <a:ea typeface="Ubuntu"/>
                  <a:cs typeface="Ubuntu"/>
                  <a:sym typeface="Ubuntu"/>
                </a:rPr>
                <a:t>Register</a:t>
              </a:r>
              <a:endParaRPr b="1" sz="1600">
                <a:latin typeface="Ubuntu"/>
                <a:ea typeface="Ubuntu"/>
                <a:cs typeface="Ubuntu"/>
                <a:sym typeface="Ubuntu"/>
              </a:endParaRPr>
            </a:p>
          </p:txBody>
        </p:sp>
      </p:grpSp>
      <p:grpSp>
        <p:nvGrpSpPr>
          <p:cNvPr id="480" name="Google Shape;480;p56"/>
          <p:cNvGrpSpPr/>
          <p:nvPr/>
        </p:nvGrpSpPr>
        <p:grpSpPr>
          <a:xfrm>
            <a:off x="3342482" y="1850012"/>
            <a:ext cx="1514689" cy="2865788"/>
            <a:chOff x="170575" y="1299950"/>
            <a:chExt cx="2434800" cy="4101600"/>
          </a:xfrm>
        </p:grpSpPr>
        <p:sp>
          <p:nvSpPr>
            <p:cNvPr id="481" name="Google Shape;481;p56"/>
            <p:cNvSpPr/>
            <p:nvPr/>
          </p:nvSpPr>
          <p:spPr>
            <a:xfrm>
              <a:off x="170575" y="1299950"/>
              <a:ext cx="2434800" cy="410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6"/>
            <p:cNvSpPr/>
            <p:nvPr/>
          </p:nvSpPr>
          <p:spPr>
            <a:xfrm>
              <a:off x="271500" y="2652375"/>
              <a:ext cx="2220300" cy="4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Ubuntu"/>
                  <a:ea typeface="Ubuntu"/>
                  <a:cs typeface="Ubuntu"/>
                  <a:sym typeface="Ubuntu"/>
                </a:rPr>
                <a:t>Header</a:t>
              </a:r>
              <a:endParaRPr>
                <a:latin typeface="Ubuntu"/>
                <a:ea typeface="Ubuntu"/>
                <a:cs typeface="Ubuntu"/>
                <a:sym typeface="Ubuntu"/>
              </a:endParaRPr>
            </a:p>
          </p:txBody>
        </p:sp>
        <p:sp>
          <p:nvSpPr>
            <p:cNvPr id="483" name="Google Shape;483;p56"/>
            <p:cNvSpPr/>
            <p:nvPr/>
          </p:nvSpPr>
          <p:spPr>
            <a:xfrm>
              <a:off x="277825" y="3170625"/>
              <a:ext cx="2220300" cy="14373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Ubuntu"/>
                  <a:ea typeface="Ubuntu"/>
                  <a:cs typeface="Ubuntu"/>
                  <a:sym typeface="Ubuntu"/>
                </a:rPr>
                <a:t>Content</a:t>
              </a:r>
              <a:endParaRPr>
                <a:latin typeface="Ubuntu"/>
                <a:ea typeface="Ubuntu"/>
                <a:cs typeface="Ubuntu"/>
                <a:sym typeface="Ubuntu"/>
              </a:endParaRPr>
            </a:p>
          </p:txBody>
        </p:sp>
        <p:sp>
          <p:nvSpPr>
            <p:cNvPr id="484" name="Google Shape;484;p56"/>
            <p:cNvSpPr/>
            <p:nvPr/>
          </p:nvSpPr>
          <p:spPr>
            <a:xfrm>
              <a:off x="271500" y="2118975"/>
              <a:ext cx="2220300" cy="4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CSS</a:t>
              </a:r>
              <a:endParaRPr>
                <a:latin typeface="Ubuntu"/>
                <a:ea typeface="Ubuntu"/>
                <a:cs typeface="Ubuntu"/>
                <a:sym typeface="Ubuntu"/>
              </a:endParaRPr>
            </a:p>
          </p:txBody>
        </p:sp>
        <p:sp>
          <p:nvSpPr>
            <p:cNvPr id="485" name="Google Shape;485;p56"/>
            <p:cNvSpPr/>
            <p:nvPr/>
          </p:nvSpPr>
          <p:spPr>
            <a:xfrm>
              <a:off x="271500" y="4862175"/>
              <a:ext cx="2220300" cy="4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Javascript</a:t>
              </a:r>
              <a:endParaRPr>
                <a:latin typeface="Ubuntu"/>
                <a:ea typeface="Ubuntu"/>
                <a:cs typeface="Ubuntu"/>
                <a:sym typeface="Ubuntu"/>
              </a:endParaRPr>
            </a:p>
          </p:txBody>
        </p:sp>
        <p:sp>
          <p:nvSpPr>
            <p:cNvPr id="486" name="Google Shape;486;p56"/>
            <p:cNvSpPr txBox="1"/>
            <p:nvPr/>
          </p:nvSpPr>
          <p:spPr>
            <a:xfrm>
              <a:off x="271375" y="1412625"/>
              <a:ext cx="2220300" cy="31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Ubuntu"/>
                  <a:ea typeface="Ubuntu"/>
                  <a:cs typeface="Ubuntu"/>
                  <a:sym typeface="Ubuntu"/>
                </a:rPr>
                <a:t>Main</a:t>
              </a:r>
              <a:endParaRPr b="1" sz="1600">
                <a:latin typeface="Ubuntu"/>
                <a:ea typeface="Ubuntu"/>
                <a:cs typeface="Ubuntu"/>
                <a:sym typeface="Ubuntu"/>
              </a:endParaRPr>
            </a:p>
          </p:txBody>
        </p:sp>
      </p:grpSp>
      <p:grpSp>
        <p:nvGrpSpPr>
          <p:cNvPr id="487" name="Google Shape;487;p56"/>
          <p:cNvGrpSpPr/>
          <p:nvPr/>
        </p:nvGrpSpPr>
        <p:grpSpPr>
          <a:xfrm>
            <a:off x="7533482" y="1850012"/>
            <a:ext cx="1514689" cy="2865788"/>
            <a:chOff x="170575" y="1299950"/>
            <a:chExt cx="2434800" cy="4101600"/>
          </a:xfrm>
        </p:grpSpPr>
        <p:sp>
          <p:nvSpPr>
            <p:cNvPr id="488" name="Google Shape;488;p56"/>
            <p:cNvSpPr/>
            <p:nvPr/>
          </p:nvSpPr>
          <p:spPr>
            <a:xfrm>
              <a:off x="170575" y="1299950"/>
              <a:ext cx="2434800" cy="410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6"/>
            <p:cNvSpPr/>
            <p:nvPr/>
          </p:nvSpPr>
          <p:spPr>
            <a:xfrm>
              <a:off x="271500" y="2652375"/>
              <a:ext cx="2220300" cy="4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Ubuntu"/>
                  <a:ea typeface="Ubuntu"/>
                  <a:cs typeface="Ubuntu"/>
                  <a:sym typeface="Ubuntu"/>
                </a:rPr>
                <a:t>Header</a:t>
              </a:r>
              <a:endParaRPr>
                <a:latin typeface="Ubuntu"/>
                <a:ea typeface="Ubuntu"/>
                <a:cs typeface="Ubuntu"/>
                <a:sym typeface="Ubuntu"/>
              </a:endParaRPr>
            </a:p>
          </p:txBody>
        </p:sp>
        <p:sp>
          <p:nvSpPr>
            <p:cNvPr id="490" name="Google Shape;490;p56"/>
            <p:cNvSpPr/>
            <p:nvPr/>
          </p:nvSpPr>
          <p:spPr>
            <a:xfrm>
              <a:off x="277825" y="3170625"/>
              <a:ext cx="2220300" cy="14373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Ubuntu"/>
                  <a:ea typeface="Ubuntu"/>
                  <a:cs typeface="Ubuntu"/>
                  <a:sym typeface="Ubuntu"/>
                </a:rPr>
                <a:t>Content</a:t>
              </a:r>
              <a:endParaRPr>
                <a:latin typeface="Ubuntu"/>
                <a:ea typeface="Ubuntu"/>
                <a:cs typeface="Ubuntu"/>
                <a:sym typeface="Ubuntu"/>
              </a:endParaRPr>
            </a:p>
          </p:txBody>
        </p:sp>
        <p:sp>
          <p:nvSpPr>
            <p:cNvPr id="491" name="Google Shape;491;p56"/>
            <p:cNvSpPr/>
            <p:nvPr/>
          </p:nvSpPr>
          <p:spPr>
            <a:xfrm>
              <a:off x="271500" y="2118975"/>
              <a:ext cx="2220300" cy="4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CSS</a:t>
              </a:r>
              <a:endParaRPr>
                <a:latin typeface="Ubuntu"/>
                <a:ea typeface="Ubuntu"/>
                <a:cs typeface="Ubuntu"/>
                <a:sym typeface="Ubuntu"/>
              </a:endParaRPr>
            </a:p>
          </p:txBody>
        </p:sp>
        <p:sp>
          <p:nvSpPr>
            <p:cNvPr id="492" name="Google Shape;492;p56"/>
            <p:cNvSpPr/>
            <p:nvPr/>
          </p:nvSpPr>
          <p:spPr>
            <a:xfrm>
              <a:off x="271500" y="4862175"/>
              <a:ext cx="2220300" cy="4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Javascript</a:t>
              </a:r>
              <a:endParaRPr>
                <a:latin typeface="Ubuntu"/>
                <a:ea typeface="Ubuntu"/>
                <a:cs typeface="Ubuntu"/>
                <a:sym typeface="Ubuntu"/>
              </a:endParaRPr>
            </a:p>
          </p:txBody>
        </p:sp>
        <p:sp>
          <p:nvSpPr>
            <p:cNvPr id="493" name="Google Shape;493;p56"/>
            <p:cNvSpPr txBox="1"/>
            <p:nvPr/>
          </p:nvSpPr>
          <p:spPr>
            <a:xfrm>
              <a:off x="271391" y="1412655"/>
              <a:ext cx="2220300" cy="55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Ubuntu"/>
                  <a:ea typeface="Ubuntu"/>
                  <a:cs typeface="Ubuntu"/>
                  <a:sym typeface="Ubuntu"/>
                </a:rPr>
                <a:t>Etc.</a:t>
              </a:r>
              <a:endParaRPr b="1">
                <a:latin typeface="Ubuntu"/>
                <a:ea typeface="Ubuntu"/>
                <a:cs typeface="Ubuntu"/>
                <a:sym typeface="Ubuntu"/>
              </a:endParaRPr>
            </a:p>
          </p:txBody>
        </p:sp>
      </p:grpSp>
      <p:cxnSp>
        <p:nvCxnSpPr>
          <p:cNvPr id="494" name="Google Shape;494;p56"/>
          <p:cNvCxnSpPr>
            <a:stCxn id="481" idx="3"/>
            <a:endCxn id="488" idx="1"/>
          </p:cNvCxnSpPr>
          <p:nvPr/>
        </p:nvCxnSpPr>
        <p:spPr>
          <a:xfrm>
            <a:off x="4857171" y="3282906"/>
            <a:ext cx="2676300" cy="0"/>
          </a:xfrm>
          <a:prstGeom prst="straightConnector1">
            <a:avLst/>
          </a:prstGeom>
          <a:noFill/>
          <a:ln cap="flat" cmpd="sng" w="28575">
            <a:solidFill>
              <a:schemeClr val="dk2"/>
            </a:solidFill>
            <a:prstDash val="dash"/>
            <a:round/>
            <a:headEnd len="med" w="med" type="none"/>
            <a:tailEnd len="med" w="med" type="non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57"/>
          <p:cNvSpPr txBox="1"/>
          <p:nvPr>
            <p:ph type="title"/>
          </p:nvPr>
        </p:nvSpPr>
        <p:spPr>
          <a:xfrm>
            <a:off x="311700" y="152403"/>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Actual code structure of the templates</a:t>
            </a:r>
            <a:endParaRPr/>
          </a:p>
        </p:txBody>
      </p:sp>
      <p:sp>
        <p:nvSpPr>
          <p:cNvPr id="500" name="Google Shape;500;p57"/>
          <p:cNvSpPr txBox="1"/>
          <p:nvPr/>
        </p:nvSpPr>
        <p:spPr>
          <a:xfrm>
            <a:off x="2195675" y="1004400"/>
            <a:ext cx="4593900" cy="16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Ubuntu"/>
                <a:ea typeface="Ubuntu"/>
                <a:cs typeface="Ubuntu"/>
                <a:sym typeface="Ubuntu"/>
              </a:rPr>
              <a:t>Problem:</a:t>
            </a:r>
            <a:endParaRPr sz="2400">
              <a:latin typeface="Ubuntu"/>
              <a:ea typeface="Ubuntu"/>
              <a:cs typeface="Ubuntu"/>
              <a:sym typeface="Ubuntu"/>
            </a:endParaRPr>
          </a:p>
          <a:p>
            <a:pPr indent="0" lvl="0" marL="0" rtl="0" algn="l">
              <a:spcBef>
                <a:spcPts val="0"/>
              </a:spcBef>
              <a:spcAft>
                <a:spcPts val="0"/>
              </a:spcAft>
              <a:buNone/>
            </a:pPr>
            <a:r>
              <a:t/>
            </a:r>
            <a:endParaRPr sz="2400">
              <a:latin typeface="Ubuntu"/>
              <a:ea typeface="Ubuntu"/>
              <a:cs typeface="Ubuntu"/>
              <a:sym typeface="Ubuntu"/>
            </a:endParaRPr>
          </a:p>
          <a:p>
            <a:pPr indent="0" lvl="0" marL="0" rtl="0" algn="l">
              <a:spcBef>
                <a:spcPts val="0"/>
              </a:spcBef>
              <a:spcAft>
                <a:spcPts val="0"/>
              </a:spcAft>
              <a:buNone/>
            </a:pPr>
            <a:r>
              <a:rPr lang="en" sz="2400">
                <a:latin typeface="Ubuntu"/>
                <a:ea typeface="Ubuntu"/>
                <a:cs typeface="Ubuntu"/>
                <a:sym typeface="Ubuntu"/>
              </a:rPr>
              <a:t>Repeated code in all our views</a:t>
            </a:r>
            <a:endParaRPr sz="2400">
              <a:latin typeface="Ubuntu"/>
              <a:ea typeface="Ubuntu"/>
              <a:cs typeface="Ubuntu"/>
              <a:sym typeface="Ubuntu"/>
            </a:endParaRPr>
          </a:p>
        </p:txBody>
      </p:sp>
      <p:sp>
        <p:nvSpPr>
          <p:cNvPr id="501" name="Google Shape;501;p57"/>
          <p:cNvSpPr txBox="1"/>
          <p:nvPr/>
        </p:nvSpPr>
        <p:spPr>
          <a:xfrm>
            <a:off x="2226825" y="3157825"/>
            <a:ext cx="4593900" cy="16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Ubuntu"/>
                <a:ea typeface="Ubuntu"/>
                <a:cs typeface="Ubuntu"/>
                <a:sym typeface="Ubuntu"/>
              </a:rPr>
              <a:t>Solution</a:t>
            </a:r>
            <a:r>
              <a:rPr lang="en" sz="2400">
                <a:latin typeface="Ubuntu"/>
                <a:ea typeface="Ubuntu"/>
                <a:cs typeface="Ubuntu"/>
                <a:sym typeface="Ubuntu"/>
              </a:rPr>
              <a:t>:</a:t>
            </a:r>
            <a:endParaRPr sz="2400">
              <a:latin typeface="Ubuntu"/>
              <a:ea typeface="Ubuntu"/>
              <a:cs typeface="Ubuntu"/>
              <a:sym typeface="Ubuntu"/>
            </a:endParaRPr>
          </a:p>
          <a:p>
            <a:pPr indent="0" lvl="0" marL="0" rtl="0" algn="l">
              <a:spcBef>
                <a:spcPts val="0"/>
              </a:spcBef>
              <a:spcAft>
                <a:spcPts val="0"/>
              </a:spcAft>
              <a:buNone/>
            </a:pPr>
            <a:r>
              <a:t/>
            </a:r>
            <a:endParaRPr sz="2400">
              <a:latin typeface="Ubuntu"/>
              <a:ea typeface="Ubuntu"/>
              <a:cs typeface="Ubuntu"/>
              <a:sym typeface="Ubuntu"/>
            </a:endParaRPr>
          </a:p>
          <a:p>
            <a:pPr indent="0" lvl="0" marL="0" rtl="0" algn="l">
              <a:spcBef>
                <a:spcPts val="0"/>
              </a:spcBef>
              <a:spcAft>
                <a:spcPts val="0"/>
              </a:spcAft>
              <a:buNone/>
            </a:pPr>
            <a:r>
              <a:rPr lang="en" sz="2400">
                <a:latin typeface="Ubuntu"/>
                <a:ea typeface="Ubuntu"/>
                <a:cs typeface="Ubuntu"/>
                <a:sym typeface="Ubuntu"/>
              </a:rPr>
              <a:t>Structure our views using Blade</a:t>
            </a:r>
            <a:endParaRPr sz="2400">
              <a:latin typeface="Ubuntu"/>
              <a:ea typeface="Ubuntu"/>
              <a:cs typeface="Ubuntu"/>
              <a:sym typeface="Ubuntu"/>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Google Shape;506;p58"/>
          <p:cNvSpPr txBox="1"/>
          <p:nvPr>
            <p:ph idx="1" type="body"/>
          </p:nvPr>
        </p:nvSpPr>
        <p:spPr>
          <a:xfrm>
            <a:off x="444175" y="597375"/>
            <a:ext cx="2105400" cy="5346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Clr>
                <a:srgbClr val="000000"/>
              </a:buClr>
              <a:buSzPts val="1100"/>
              <a:buFont typeface="Arial"/>
              <a:buNone/>
            </a:pPr>
            <a:r>
              <a:rPr lang="en" sz="1400">
                <a:latin typeface="Ubuntu"/>
                <a:ea typeface="Ubuntu"/>
                <a:cs typeface="Ubuntu"/>
                <a:sym typeface="Ubuntu"/>
              </a:rPr>
              <a:t>New structure</a:t>
            </a:r>
            <a:endParaRPr sz="1400">
              <a:solidFill>
                <a:srgbClr val="000000"/>
              </a:solidFill>
              <a:latin typeface="Ubuntu"/>
              <a:ea typeface="Ubuntu"/>
              <a:cs typeface="Ubuntu"/>
              <a:sym typeface="Ubuntu"/>
            </a:endParaRPr>
          </a:p>
          <a:p>
            <a:pPr indent="0" lvl="0" marL="0" rtl="0" algn="l">
              <a:spcBef>
                <a:spcPts val="0"/>
              </a:spcBef>
              <a:spcAft>
                <a:spcPts val="1600"/>
              </a:spcAft>
              <a:buNone/>
            </a:pPr>
            <a:r>
              <a:t/>
            </a:r>
            <a:endParaRPr sz="1400"/>
          </a:p>
        </p:txBody>
      </p:sp>
      <p:sp>
        <p:nvSpPr>
          <p:cNvPr id="507" name="Google Shape;507;p58"/>
          <p:cNvSpPr/>
          <p:nvPr/>
        </p:nvSpPr>
        <p:spPr>
          <a:xfrm>
            <a:off x="1999375" y="1223750"/>
            <a:ext cx="2434800" cy="410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58"/>
          <p:cNvSpPr/>
          <p:nvPr/>
        </p:nvSpPr>
        <p:spPr>
          <a:xfrm>
            <a:off x="2100300" y="2576175"/>
            <a:ext cx="2220300" cy="454200"/>
          </a:xfrm>
          <a:prstGeom prst="rect">
            <a:avLst/>
          </a:prstGeom>
          <a:solidFill>
            <a:schemeClr val="lt2"/>
          </a:solidFill>
          <a:ln cap="flat" cmpd="sng" w="9525">
            <a:solidFill>
              <a:srgbClr val="99999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Ubuntu"/>
                <a:ea typeface="Ubuntu"/>
                <a:cs typeface="Ubuntu"/>
                <a:sym typeface="Ubuntu"/>
              </a:rPr>
              <a:t>include(Header)</a:t>
            </a:r>
            <a:endParaRPr>
              <a:solidFill>
                <a:srgbClr val="666666"/>
              </a:solidFill>
              <a:latin typeface="Ubuntu"/>
              <a:ea typeface="Ubuntu"/>
              <a:cs typeface="Ubuntu"/>
              <a:sym typeface="Ubuntu"/>
            </a:endParaRPr>
          </a:p>
        </p:txBody>
      </p:sp>
      <p:sp>
        <p:nvSpPr>
          <p:cNvPr id="509" name="Google Shape;509;p58"/>
          <p:cNvSpPr/>
          <p:nvPr/>
        </p:nvSpPr>
        <p:spPr>
          <a:xfrm>
            <a:off x="2106625" y="3094425"/>
            <a:ext cx="2220300" cy="14373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Ubuntu"/>
                <a:ea typeface="Ubuntu"/>
                <a:cs typeface="Ubuntu"/>
                <a:sym typeface="Ubuntu"/>
              </a:rPr>
              <a:t>Def(Content)</a:t>
            </a:r>
            <a:endParaRPr>
              <a:solidFill>
                <a:srgbClr val="666666"/>
              </a:solidFill>
              <a:latin typeface="Ubuntu"/>
              <a:ea typeface="Ubuntu"/>
              <a:cs typeface="Ubuntu"/>
              <a:sym typeface="Ubuntu"/>
            </a:endParaRPr>
          </a:p>
        </p:txBody>
      </p:sp>
      <p:sp>
        <p:nvSpPr>
          <p:cNvPr id="510" name="Google Shape;510;p58"/>
          <p:cNvSpPr/>
          <p:nvPr/>
        </p:nvSpPr>
        <p:spPr>
          <a:xfrm>
            <a:off x="158125" y="2564025"/>
            <a:ext cx="1317900" cy="454200"/>
          </a:xfrm>
          <a:prstGeom prst="rect">
            <a:avLst/>
          </a:prstGeom>
          <a:solidFill>
            <a:srgbClr val="D9D9D9"/>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Header</a:t>
            </a:r>
            <a:endParaRPr>
              <a:latin typeface="Ubuntu"/>
              <a:ea typeface="Ubuntu"/>
              <a:cs typeface="Ubuntu"/>
              <a:sym typeface="Ubuntu"/>
            </a:endParaRPr>
          </a:p>
        </p:txBody>
      </p:sp>
      <p:cxnSp>
        <p:nvCxnSpPr>
          <p:cNvPr id="511" name="Google Shape;511;p58"/>
          <p:cNvCxnSpPr>
            <a:stCxn id="510" idx="3"/>
            <a:endCxn id="508" idx="1"/>
          </p:cNvCxnSpPr>
          <p:nvPr/>
        </p:nvCxnSpPr>
        <p:spPr>
          <a:xfrm>
            <a:off x="1476025" y="2791125"/>
            <a:ext cx="624300" cy="12300"/>
          </a:xfrm>
          <a:prstGeom prst="straightConnector1">
            <a:avLst/>
          </a:prstGeom>
          <a:noFill/>
          <a:ln cap="flat" cmpd="sng" w="19050">
            <a:solidFill>
              <a:srgbClr val="FF0000"/>
            </a:solidFill>
            <a:prstDash val="dash"/>
            <a:round/>
            <a:headEnd len="med" w="med" type="triangle"/>
            <a:tailEnd len="med" w="med" type="none"/>
          </a:ln>
        </p:spPr>
      </p:cxnSp>
      <p:sp>
        <p:nvSpPr>
          <p:cNvPr id="512" name="Google Shape;512;p58"/>
          <p:cNvSpPr/>
          <p:nvPr/>
        </p:nvSpPr>
        <p:spPr>
          <a:xfrm>
            <a:off x="5635975" y="1592125"/>
            <a:ext cx="1140300" cy="454200"/>
          </a:xfrm>
          <a:prstGeom prst="rect">
            <a:avLst/>
          </a:prstGeom>
          <a:solidFill>
            <a:srgbClr val="D9D9D9"/>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Login</a:t>
            </a:r>
            <a:endParaRPr>
              <a:latin typeface="Ubuntu"/>
              <a:ea typeface="Ubuntu"/>
              <a:cs typeface="Ubuntu"/>
              <a:sym typeface="Ubuntu"/>
            </a:endParaRPr>
          </a:p>
        </p:txBody>
      </p:sp>
      <p:sp>
        <p:nvSpPr>
          <p:cNvPr id="513" name="Google Shape;513;p58"/>
          <p:cNvSpPr/>
          <p:nvPr/>
        </p:nvSpPr>
        <p:spPr>
          <a:xfrm>
            <a:off x="5635975" y="2126675"/>
            <a:ext cx="1140300" cy="454200"/>
          </a:xfrm>
          <a:prstGeom prst="rect">
            <a:avLst/>
          </a:prstGeom>
          <a:solidFill>
            <a:srgbClr val="D9D9D9"/>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Register</a:t>
            </a:r>
            <a:endParaRPr>
              <a:latin typeface="Ubuntu"/>
              <a:ea typeface="Ubuntu"/>
              <a:cs typeface="Ubuntu"/>
              <a:sym typeface="Ubuntu"/>
            </a:endParaRPr>
          </a:p>
        </p:txBody>
      </p:sp>
      <p:sp>
        <p:nvSpPr>
          <p:cNvPr id="514" name="Google Shape;514;p58"/>
          <p:cNvSpPr/>
          <p:nvPr/>
        </p:nvSpPr>
        <p:spPr>
          <a:xfrm>
            <a:off x="5635975" y="2661225"/>
            <a:ext cx="1140300" cy="454200"/>
          </a:xfrm>
          <a:prstGeom prst="rect">
            <a:avLst/>
          </a:prstGeom>
          <a:solidFill>
            <a:srgbClr val="D9D9D9"/>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Posts</a:t>
            </a:r>
            <a:endParaRPr sz="1200">
              <a:latin typeface="Ubuntu"/>
              <a:ea typeface="Ubuntu"/>
              <a:cs typeface="Ubuntu"/>
              <a:sym typeface="Ubuntu"/>
            </a:endParaRPr>
          </a:p>
        </p:txBody>
      </p:sp>
      <p:sp>
        <p:nvSpPr>
          <p:cNvPr id="515" name="Google Shape;515;p58"/>
          <p:cNvSpPr/>
          <p:nvPr/>
        </p:nvSpPr>
        <p:spPr>
          <a:xfrm>
            <a:off x="5635975" y="3194625"/>
            <a:ext cx="1140300" cy="454200"/>
          </a:xfrm>
          <a:prstGeom prst="rect">
            <a:avLst/>
          </a:prstGeom>
          <a:solidFill>
            <a:srgbClr val="D9D9D9"/>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Create</a:t>
            </a:r>
            <a:endParaRPr sz="1200">
              <a:latin typeface="Ubuntu"/>
              <a:ea typeface="Ubuntu"/>
              <a:cs typeface="Ubuntu"/>
              <a:sym typeface="Ubuntu"/>
            </a:endParaRPr>
          </a:p>
        </p:txBody>
      </p:sp>
      <p:sp>
        <p:nvSpPr>
          <p:cNvPr id="516" name="Google Shape;516;p58"/>
          <p:cNvSpPr/>
          <p:nvPr/>
        </p:nvSpPr>
        <p:spPr>
          <a:xfrm>
            <a:off x="5635975" y="3728025"/>
            <a:ext cx="1140300" cy="454200"/>
          </a:xfrm>
          <a:prstGeom prst="rect">
            <a:avLst/>
          </a:prstGeom>
          <a:solidFill>
            <a:srgbClr val="D9D9D9"/>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Update</a:t>
            </a:r>
            <a:endParaRPr sz="1200">
              <a:latin typeface="Ubuntu"/>
              <a:ea typeface="Ubuntu"/>
              <a:cs typeface="Ubuntu"/>
              <a:sym typeface="Ubuntu"/>
            </a:endParaRPr>
          </a:p>
        </p:txBody>
      </p:sp>
      <p:sp>
        <p:nvSpPr>
          <p:cNvPr id="517" name="Google Shape;517;p58"/>
          <p:cNvSpPr/>
          <p:nvPr/>
        </p:nvSpPr>
        <p:spPr>
          <a:xfrm>
            <a:off x="5635975" y="4871025"/>
            <a:ext cx="1140300" cy="454200"/>
          </a:xfrm>
          <a:prstGeom prst="rect">
            <a:avLst/>
          </a:prstGeom>
          <a:solidFill>
            <a:srgbClr val="D9D9D9"/>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Etc</a:t>
            </a:r>
            <a:endParaRPr sz="1200">
              <a:latin typeface="Ubuntu"/>
              <a:ea typeface="Ubuntu"/>
              <a:cs typeface="Ubuntu"/>
              <a:sym typeface="Ubuntu"/>
            </a:endParaRPr>
          </a:p>
        </p:txBody>
      </p:sp>
      <p:cxnSp>
        <p:nvCxnSpPr>
          <p:cNvPr id="518" name="Google Shape;518;p58"/>
          <p:cNvCxnSpPr>
            <a:stCxn id="516" idx="2"/>
            <a:endCxn id="517" idx="0"/>
          </p:cNvCxnSpPr>
          <p:nvPr/>
        </p:nvCxnSpPr>
        <p:spPr>
          <a:xfrm>
            <a:off x="6206125" y="4182225"/>
            <a:ext cx="0" cy="688800"/>
          </a:xfrm>
          <a:prstGeom prst="straightConnector1">
            <a:avLst/>
          </a:prstGeom>
          <a:noFill/>
          <a:ln cap="flat" cmpd="sng" w="9525">
            <a:solidFill>
              <a:srgbClr val="FF0000"/>
            </a:solidFill>
            <a:prstDash val="dash"/>
            <a:round/>
            <a:headEnd len="med" w="med" type="none"/>
            <a:tailEnd len="med" w="med" type="none"/>
          </a:ln>
        </p:spPr>
      </p:cxnSp>
      <p:cxnSp>
        <p:nvCxnSpPr>
          <p:cNvPr id="519" name="Google Shape;519;p58"/>
          <p:cNvCxnSpPr>
            <a:stCxn id="512" idx="1"/>
            <a:endCxn id="517" idx="1"/>
          </p:cNvCxnSpPr>
          <p:nvPr/>
        </p:nvCxnSpPr>
        <p:spPr>
          <a:xfrm>
            <a:off x="5635975" y="1819225"/>
            <a:ext cx="600" cy="3279000"/>
          </a:xfrm>
          <a:prstGeom prst="bentConnector3">
            <a:avLst>
              <a:gd fmla="val -39687500" name="adj1"/>
            </a:avLst>
          </a:prstGeom>
          <a:noFill/>
          <a:ln cap="flat" cmpd="sng" w="19050">
            <a:solidFill>
              <a:srgbClr val="FF00FF"/>
            </a:solidFill>
            <a:prstDash val="dash"/>
            <a:round/>
            <a:headEnd len="med" w="med" type="none"/>
            <a:tailEnd len="med" w="med" type="none"/>
          </a:ln>
        </p:spPr>
      </p:cxnSp>
      <p:cxnSp>
        <p:nvCxnSpPr>
          <p:cNvPr id="520" name="Google Shape;520;p58"/>
          <p:cNvCxnSpPr>
            <a:endCxn id="509" idx="3"/>
          </p:cNvCxnSpPr>
          <p:nvPr/>
        </p:nvCxnSpPr>
        <p:spPr>
          <a:xfrm flipH="1">
            <a:off x="4326925" y="3810075"/>
            <a:ext cx="1034700" cy="3000"/>
          </a:xfrm>
          <a:prstGeom prst="straightConnector1">
            <a:avLst/>
          </a:prstGeom>
          <a:noFill/>
          <a:ln cap="flat" cmpd="sng" w="19050">
            <a:solidFill>
              <a:srgbClr val="FF00FF"/>
            </a:solidFill>
            <a:prstDash val="dash"/>
            <a:round/>
            <a:headEnd len="med" w="med" type="none"/>
            <a:tailEnd len="med" w="med" type="triangle"/>
          </a:ln>
        </p:spPr>
      </p:cxnSp>
      <p:sp>
        <p:nvSpPr>
          <p:cNvPr id="521" name="Google Shape;521;p58"/>
          <p:cNvSpPr/>
          <p:nvPr/>
        </p:nvSpPr>
        <p:spPr>
          <a:xfrm>
            <a:off x="2100300" y="2042775"/>
            <a:ext cx="2220300" cy="454200"/>
          </a:xfrm>
          <a:prstGeom prst="rect">
            <a:avLst/>
          </a:prstGeom>
          <a:solidFill>
            <a:schemeClr val="lt2"/>
          </a:solidFill>
          <a:ln cap="flat" cmpd="sng" w="9525">
            <a:solidFill>
              <a:srgbClr val="99999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Ubuntu"/>
                <a:ea typeface="Ubuntu"/>
                <a:cs typeface="Ubuntu"/>
                <a:sym typeface="Ubuntu"/>
              </a:rPr>
              <a:t>include(CSS)</a:t>
            </a:r>
            <a:endParaRPr>
              <a:solidFill>
                <a:srgbClr val="666666"/>
              </a:solidFill>
              <a:latin typeface="Ubuntu"/>
              <a:ea typeface="Ubuntu"/>
              <a:cs typeface="Ubuntu"/>
              <a:sym typeface="Ubuntu"/>
            </a:endParaRPr>
          </a:p>
        </p:txBody>
      </p:sp>
      <p:sp>
        <p:nvSpPr>
          <p:cNvPr id="522" name="Google Shape;522;p58"/>
          <p:cNvSpPr/>
          <p:nvPr/>
        </p:nvSpPr>
        <p:spPr>
          <a:xfrm>
            <a:off x="2100300" y="4785975"/>
            <a:ext cx="2220300" cy="454200"/>
          </a:xfrm>
          <a:prstGeom prst="rect">
            <a:avLst/>
          </a:prstGeom>
          <a:solidFill>
            <a:schemeClr val="lt2"/>
          </a:solidFill>
          <a:ln cap="flat" cmpd="sng" w="9525">
            <a:solidFill>
              <a:srgbClr val="99999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Ubuntu"/>
                <a:ea typeface="Ubuntu"/>
                <a:cs typeface="Ubuntu"/>
                <a:sym typeface="Ubuntu"/>
              </a:rPr>
              <a:t>include(Javascript)</a:t>
            </a:r>
            <a:endParaRPr>
              <a:solidFill>
                <a:srgbClr val="666666"/>
              </a:solidFill>
              <a:latin typeface="Ubuntu"/>
              <a:ea typeface="Ubuntu"/>
              <a:cs typeface="Ubuntu"/>
              <a:sym typeface="Ubuntu"/>
            </a:endParaRPr>
          </a:p>
        </p:txBody>
      </p:sp>
      <p:sp>
        <p:nvSpPr>
          <p:cNvPr id="523" name="Google Shape;523;p58"/>
          <p:cNvSpPr/>
          <p:nvPr/>
        </p:nvSpPr>
        <p:spPr>
          <a:xfrm>
            <a:off x="158125" y="1497225"/>
            <a:ext cx="1317900" cy="454200"/>
          </a:xfrm>
          <a:prstGeom prst="rect">
            <a:avLst/>
          </a:prstGeom>
          <a:solidFill>
            <a:srgbClr val="D9D9D9"/>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CSS</a:t>
            </a:r>
            <a:endParaRPr>
              <a:latin typeface="Ubuntu"/>
              <a:ea typeface="Ubuntu"/>
              <a:cs typeface="Ubuntu"/>
              <a:sym typeface="Ubuntu"/>
            </a:endParaRPr>
          </a:p>
        </p:txBody>
      </p:sp>
      <p:sp>
        <p:nvSpPr>
          <p:cNvPr id="524" name="Google Shape;524;p58"/>
          <p:cNvSpPr/>
          <p:nvPr/>
        </p:nvSpPr>
        <p:spPr>
          <a:xfrm>
            <a:off x="158125" y="4240425"/>
            <a:ext cx="1317900" cy="454200"/>
          </a:xfrm>
          <a:prstGeom prst="rect">
            <a:avLst/>
          </a:prstGeom>
          <a:solidFill>
            <a:srgbClr val="D9D9D9"/>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Javascript</a:t>
            </a:r>
            <a:endParaRPr>
              <a:latin typeface="Ubuntu"/>
              <a:ea typeface="Ubuntu"/>
              <a:cs typeface="Ubuntu"/>
              <a:sym typeface="Ubuntu"/>
            </a:endParaRPr>
          </a:p>
        </p:txBody>
      </p:sp>
      <p:cxnSp>
        <p:nvCxnSpPr>
          <p:cNvPr id="525" name="Google Shape;525;p58"/>
          <p:cNvCxnSpPr>
            <a:stCxn id="523" idx="2"/>
            <a:endCxn id="521" idx="1"/>
          </p:cNvCxnSpPr>
          <p:nvPr/>
        </p:nvCxnSpPr>
        <p:spPr>
          <a:xfrm flipH="1" rot="-5400000">
            <a:off x="1299325" y="1469175"/>
            <a:ext cx="318600" cy="1283100"/>
          </a:xfrm>
          <a:prstGeom prst="bentConnector2">
            <a:avLst/>
          </a:prstGeom>
          <a:noFill/>
          <a:ln cap="flat" cmpd="sng" w="19050">
            <a:solidFill>
              <a:srgbClr val="FF0000"/>
            </a:solidFill>
            <a:prstDash val="dash"/>
            <a:round/>
            <a:headEnd len="med" w="med" type="triangle"/>
            <a:tailEnd len="med" w="med" type="none"/>
          </a:ln>
        </p:spPr>
      </p:cxnSp>
      <p:cxnSp>
        <p:nvCxnSpPr>
          <p:cNvPr id="526" name="Google Shape;526;p58"/>
          <p:cNvCxnSpPr>
            <a:stCxn id="524" idx="2"/>
            <a:endCxn id="522" idx="1"/>
          </p:cNvCxnSpPr>
          <p:nvPr/>
        </p:nvCxnSpPr>
        <p:spPr>
          <a:xfrm flipH="1" rot="-5400000">
            <a:off x="1299325" y="4212375"/>
            <a:ext cx="318600" cy="1283100"/>
          </a:xfrm>
          <a:prstGeom prst="bentConnector2">
            <a:avLst/>
          </a:prstGeom>
          <a:noFill/>
          <a:ln cap="flat" cmpd="sng" w="19050">
            <a:solidFill>
              <a:srgbClr val="FF0000"/>
            </a:solidFill>
            <a:prstDash val="dash"/>
            <a:round/>
            <a:headEnd len="med" w="med" type="triangle"/>
            <a:tailEnd len="med" w="med" type="none"/>
          </a:ln>
        </p:spPr>
      </p:cxnSp>
      <p:sp>
        <p:nvSpPr>
          <p:cNvPr id="527" name="Google Shape;527;p58"/>
          <p:cNvSpPr txBox="1"/>
          <p:nvPr/>
        </p:nvSpPr>
        <p:spPr>
          <a:xfrm>
            <a:off x="2100175" y="1336425"/>
            <a:ext cx="2220300" cy="31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Ubuntu"/>
                <a:ea typeface="Ubuntu"/>
                <a:cs typeface="Ubuntu"/>
                <a:sym typeface="Ubuntu"/>
              </a:rPr>
              <a:t>Master Template</a:t>
            </a:r>
            <a:endParaRPr b="1" sz="1600">
              <a:latin typeface="Ubuntu"/>
              <a:ea typeface="Ubuntu"/>
              <a:cs typeface="Ubuntu"/>
              <a:sym typeface="Ubuntu"/>
            </a:endParaRPr>
          </a:p>
        </p:txBody>
      </p:sp>
      <p:sp>
        <p:nvSpPr>
          <p:cNvPr id="528" name="Google Shape;528;p58"/>
          <p:cNvSpPr txBox="1"/>
          <p:nvPr/>
        </p:nvSpPr>
        <p:spPr>
          <a:xfrm>
            <a:off x="4517759" y="3189675"/>
            <a:ext cx="872700" cy="3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extend</a:t>
            </a:r>
            <a:endParaRPr/>
          </a:p>
        </p:txBody>
      </p:sp>
      <p:sp>
        <p:nvSpPr>
          <p:cNvPr id="529" name="Google Shape;529;p58"/>
          <p:cNvSpPr/>
          <p:nvPr/>
        </p:nvSpPr>
        <p:spPr>
          <a:xfrm>
            <a:off x="6888275" y="3166600"/>
            <a:ext cx="1944000" cy="4542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8"/>
          <p:cNvSpPr txBox="1"/>
          <p:nvPr/>
        </p:nvSpPr>
        <p:spPr>
          <a:xfrm>
            <a:off x="7248425" y="2270025"/>
            <a:ext cx="1223700" cy="84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Access by URL</a:t>
            </a:r>
            <a:endParaRPr/>
          </a:p>
        </p:txBody>
      </p:sp>
      <p:sp>
        <p:nvSpPr>
          <p:cNvPr id="531" name="Google Shape;531;p58"/>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Views (regular) → Views (Blade)</a:t>
            </a:r>
            <a:endParaRPr>
              <a:latin typeface="Ubuntu"/>
              <a:ea typeface="Ubuntu"/>
              <a:cs typeface="Ubuntu"/>
              <a:sym typeface="Ubuntu"/>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59"/>
          <p:cNvSpPr txBox="1"/>
          <p:nvPr/>
        </p:nvSpPr>
        <p:spPr>
          <a:xfrm>
            <a:off x="311700" y="2005600"/>
            <a:ext cx="8520600" cy="24057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3000">
                <a:solidFill>
                  <a:schemeClr val="dk2"/>
                </a:solidFill>
                <a:latin typeface="Ubuntu"/>
                <a:ea typeface="Ubuntu"/>
                <a:cs typeface="Ubuntu"/>
                <a:sym typeface="Ubuntu"/>
              </a:rPr>
              <a:t>Let’s structure our code in the Laravel way</a:t>
            </a:r>
            <a:r>
              <a:rPr lang="en" sz="3000">
                <a:solidFill>
                  <a:schemeClr val="dk2"/>
                </a:solidFill>
                <a:latin typeface="Ubuntu"/>
                <a:ea typeface="Ubuntu"/>
                <a:cs typeface="Ubuntu"/>
                <a:sym typeface="Ubuntu"/>
              </a:rPr>
              <a:t> (Blade):</a:t>
            </a:r>
            <a:endParaRPr sz="3000">
              <a:solidFill>
                <a:schemeClr val="dk2"/>
              </a:solidFill>
              <a:latin typeface="Ubuntu"/>
              <a:ea typeface="Ubuntu"/>
              <a:cs typeface="Ubuntu"/>
              <a:sym typeface="Ubuntu"/>
            </a:endParaRPr>
          </a:p>
          <a:p>
            <a:pPr indent="0" lvl="0" marL="0" rtl="0" algn="l">
              <a:spcBef>
                <a:spcPts val="1000"/>
              </a:spcBef>
              <a:spcAft>
                <a:spcPts val="0"/>
              </a:spcAft>
              <a:buNone/>
            </a:pPr>
            <a:r>
              <a:t/>
            </a:r>
            <a:endParaRPr sz="3000">
              <a:solidFill>
                <a:schemeClr val="dk2"/>
              </a:solidFill>
              <a:latin typeface="Ubuntu"/>
              <a:ea typeface="Ubuntu"/>
              <a:cs typeface="Ubuntu"/>
              <a:sym typeface="Ubuntu"/>
            </a:endParaRPr>
          </a:p>
          <a:p>
            <a:pPr indent="0" lvl="0" marL="0" rtl="0" algn="l">
              <a:spcBef>
                <a:spcPts val="1000"/>
              </a:spcBef>
              <a:spcAft>
                <a:spcPts val="0"/>
              </a:spcAft>
              <a:buNone/>
            </a:pPr>
            <a:r>
              <a:rPr lang="en" sz="3000">
                <a:solidFill>
                  <a:schemeClr val="dk2"/>
                </a:solidFill>
                <a:latin typeface="Ubuntu"/>
                <a:ea typeface="Ubuntu"/>
                <a:cs typeface="Ubuntu"/>
                <a:sym typeface="Ubuntu"/>
              </a:rPr>
              <a:t>in 3 … 2 … 1</a:t>
            </a:r>
            <a:endParaRPr sz="3000">
              <a:latin typeface="Ubuntu"/>
              <a:ea typeface="Ubuntu"/>
              <a:cs typeface="Ubuntu"/>
              <a:sym typeface="Ubuntu"/>
            </a:endParaRPr>
          </a:p>
        </p:txBody>
      </p:sp>
      <p:sp>
        <p:nvSpPr>
          <p:cNvPr id="537" name="Google Shape;537;p59"/>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Views (regular) → Views (Blade)</a:t>
            </a:r>
            <a:endParaRPr>
              <a:latin typeface="Ubuntu"/>
              <a:ea typeface="Ubuntu"/>
              <a:cs typeface="Ubuntu"/>
              <a:sym typeface="Ubuntu"/>
            </a:endParaRPr>
          </a:p>
        </p:txBody>
      </p:sp>
      <p:sp>
        <p:nvSpPr>
          <p:cNvPr id="538" name="Google Shape;538;p59"/>
          <p:cNvSpPr txBox="1"/>
          <p:nvPr/>
        </p:nvSpPr>
        <p:spPr>
          <a:xfrm>
            <a:off x="2865275" y="4655150"/>
            <a:ext cx="32703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LIVE CODE</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1000"/>
                                        <p:tgtEl>
                                          <p:spTgt spid="5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sp>
        <p:nvSpPr>
          <p:cNvPr id="543" name="Google Shape;543;p60"/>
          <p:cNvSpPr txBox="1"/>
          <p:nvPr/>
        </p:nvSpPr>
        <p:spPr>
          <a:xfrm>
            <a:off x="311700" y="1978400"/>
            <a:ext cx="8520600" cy="13647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2400">
                <a:solidFill>
                  <a:schemeClr val="dk2"/>
                </a:solidFill>
                <a:latin typeface="Ubuntu"/>
                <a:ea typeface="Ubuntu"/>
                <a:cs typeface="Ubuntu"/>
                <a:sym typeface="Ubuntu"/>
              </a:rPr>
              <a:t>Our templates are showing us the different sections and functionalities of our application, so now let’s create the URL Routes and Controllers needed to access them.</a:t>
            </a:r>
            <a:endParaRPr sz="2400">
              <a:solidFill>
                <a:schemeClr val="dk2"/>
              </a:solidFill>
              <a:latin typeface="Ubuntu"/>
              <a:ea typeface="Ubuntu"/>
              <a:cs typeface="Ubuntu"/>
              <a:sym typeface="Ubuntu"/>
            </a:endParaRPr>
          </a:p>
        </p:txBody>
      </p:sp>
      <p:sp>
        <p:nvSpPr>
          <p:cNvPr id="544" name="Google Shape;544;p60"/>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Routes and initial Controllers</a:t>
            </a:r>
            <a:endParaRPr>
              <a:latin typeface="Ubuntu"/>
              <a:ea typeface="Ubuntu"/>
              <a:cs typeface="Ubuntu"/>
              <a:sym typeface="Ubuntu"/>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sp>
        <p:nvSpPr>
          <p:cNvPr id="549" name="Google Shape;549;p61"/>
          <p:cNvSpPr txBox="1"/>
          <p:nvPr/>
        </p:nvSpPr>
        <p:spPr>
          <a:xfrm>
            <a:off x="261225" y="790150"/>
            <a:ext cx="8520600" cy="45843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2400" u="sng">
                <a:solidFill>
                  <a:schemeClr val="dk2"/>
                </a:solidFill>
                <a:latin typeface="Ubuntu"/>
                <a:ea typeface="Ubuntu"/>
                <a:cs typeface="Ubuntu"/>
                <a:sym typeface="Ubuntu"/>
              </a:rPr>
              <a:t>URLs Routes</a:t>
            </a:r>
            <a:r>
              <a:rPr lang="en" sz="2400">
                <a:solidFill>
                  <a:schemeClr val="dk2"/>
                </a:solidFill>
                <a:latin typeface="Ubuntu"/>
                <a:ea typeface="Ubuntu"/>
                <a:cs typeface="Ubuntu"/>
                <a:sym typeface="Ubuntu"/>
              </a:rPr>
              <a:t>:</a:t>
            </a:r>
            <a:endParaRPr sz="2400">
              <a:solidFill>
                <a:schemeClr val="dk2"/>
              </a:solidFill>
              <a:latin typeface="Ubuntu"/>
              <a:ea typeface="Ubuntu"/>
              <a:cs typeface="Ubuntu"/>
              <a:sym typeface="Ubuntu"/>
            </a:endParaRPr>
          </a:p>
          <a:p>
            <a:pPr indent="0" lvl="0" marL="0" rtl="0" algn="l">
              <a:spcBef>
                <a:spcPts val="1000"/>
              </a:spcBef>
              <a:spcAft>
                <a:spcPts val="0"/>
              </a:spcAft>
              <a:buNone/>
            </a:pPr>
            <a:r>
              <a:rPr lang="en" sz="2400">
                <a:solidFill>
                  <a:schemeClr val="dk2"/>
                </a:solidFill>
                <a:latin typeface="Ubuntu"/>
                <a:ea typeface="Ubuntu"/>
                <a:cs typeface="Ubuntu"/>
                <a:sym typeface="Ubuntu"/>
              </a:rPr>
              <a:t>File: &lt;path_to_project&gt;/routes/web.php</a:t>
            </a:r>
            <a:endParaRPr sz="2400">
              <a:solidFill>
                <a:schemeClr val="dk2"/>
              </a:solidFill>
              <a:latin typeface="Ubuntu"/>
              <a:ea typeface="Ubuntu"/>
              <a:cs typeface="Ubuntu"/>
              <a:sym typeface="Ubuntu"/>
            </a:endParaRPr>
          </a:p>
          <a:p>
            <a:pPr indent="0" lvl="0" marL="0" rtl="0" algn="l">
              <a:spcBef>
                <a:spcPts val="1000"/>
              </a:spcBef>
              <a:spcAft>
                <a:spcPts val="0"/>
              </a:spcAft>
              <a:buNone/>
            </a:pPr>
            <a:r>
              <a:t/>
            </a:r>
            <a:endParaRPr sz="2400">
              <a:solidFill>
                <a:schemeClr val="dk2"/>
              </a:solidFill>
              <a:latin typeface="Ubuntu"/>
              <a:ea typeface="Ubuntu"/>
              <a:cs typeface="Ubuntu"/>
              <a:sym typeface="Ubuntu"/>
            </a:endParaRPr>
          </a:p>
          <a:p>
            <a:pPr indent="0" lvl="0" marL="0" rtl="0" algn="l">
              <a:spcBef>
                <a:spcPts val="1000"/>
              </a:spcBef>
              <a:spcAft>
                <a:spcPts val="0"/>
              </a:spcAft>
              <a:buNone/>
            </a:pPr>
            <a:r>
              <a:rPr lang="en" sz="2400" u="sng">
                <a:solidFill>
                  <a:schemeClr val="dk2"/>
                </a:solidFill>
                <a:latin typeface="Ubuntu"/>
                <a:ea typeface="Ubuntu"/>
                <a:cs typeface="Ubuntu"/>
                <a:sym typeface="Ubuntu"/>
              </a:rPr>
              <a:t>Create the Controllers executing</a:t>
            </a:r>
            <a:r>
              <a:rPr lang="en" sz="2400">
                <a:solidFill>
                  <a:schemeClr val="dk2"/>
                </a:solidFill>
                <a:latin typeface="Ubuntu"/>
                <a:ea typeface="Ubuntu"/>
                <a:cs typeface="Ubuntu"/>
                <a:sym typeface="Ubuntu"/>
              </a:rPr>
              <a:t>:</a:t>
            </a:r>
            <a:endParaRPr sz="2400">
              <a:solidFill>
                <a:schemeClr val="dk2"/>
              </a:solidFill>
              <a:latin typeface="Ubuntu"/>
              <a:ea typeface="Ubuntu"/>
              <a:cs typeface="Ubuntu"/>
              <a:sym typeface="Ubuntu"/>
            </a:endParaRPr>
          </a:p>
          <a:p>
            <a:pPr indent="0" lvl="0" marL="0" rtl="0" algn="l">
              <a:spcBef>
                <a:spcPts val="1000"/>
              </a:spcBef>
              <a:spcAft>
                <a:spcPts val="0"/>
              </a:spcAft>
              <a:buNone/>
            </a:pPr>
            <a:r>
              <a:rPr lang="en" sz="1800">
                <a:solidFill>
                  <a:schemeClr val="dk2"/>
                </a:solidFill>
                <a:latin typeface="Courier New"/>
                <a:ea typeface="Courier New"/>
                <a:cs typeface="Courier New"/>
                <a:sym typeface="Courier New"/>
              </a:rPr>
              <a:t>php artisan make:controller </a:t>
            </a:r>
            <a:r>
              <a:rPr b="1" lang="en" sz="1800">
                <a:solidFill>
                  <a:schemeClr val="dk2"/>
                </a:solidFill>
                <a:latin typeface="Courier New"/>
                <a:ea typeface="Courier New"/>
                <a:cs typeface="Courier New"/>
                <a:sym typeface="Courier New"/>
              </a:rPr>
              <a:t>&lt;name&gt;</a:t>
            </a:r>
            <a:endParaRPr b="1" sz="1800">
              <a:solidFill>
                <a:schemeClr val="dk2"/>
              </a:solidFill>
              <a:latin typeface="Courier New"/>
              <a:ea typeface="Courier New"/>
              <a:cs typeface="Courier New"/>
              <a:sym typeface="Courier New"/>
            </a:endParaRPr>
          </a:p>
        </p:txBody>
      </p:sp>
      <p:sp>
        <p:nvSpPr>
          <p:cNvPr id="550" name="Google Shape;550;p61"/>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Routes and initial Controllers</a:t>
            </a:r>
            <a:endParaRPr>
              <a:latin typeface="Ubuntu"/>
              <a:ea typeface="Ubuntu"/>
              <a:cs typeface="Ubuntu"/>
              <a:sym typeface="Ubuntu"/>
            </a:endParaRPr>
          </a:p>
        </p:txBody>
      </p:sp>
      <p:sp>
        <p:nvSpPr>
          <p:cNvPr id="551" name="Google Shape;551;p61"/>
          <p:cNvSpPr txBox="1"/>
          <p:nvPr/>
        </p:nvSpPr>
        <p:spPr>
          <a:xfrm>
            <a:off x="2865275" y="4655150"/>
            <a:ext cx="32703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LIVE CODE</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000"/>
                                        <p:tgtEl>
                                          <p:spTgt spid="5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idx="1" type="body"/>
          </p:nvPr>
        </p:nvSpPr>
        <p:spPr>
          <a:xfrm>
            <a:off x="236000" y="2737525"/>
            <a:ext cx="8520600" cy="189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Ubuntu"/>
                <a:ea typeface="Ubuntu"/>
                <a:cs typeface="Ubuntu"/>
                <a:sym typeface="Ubuntu"/>
              </a:rPr>
              <a:t>PHP: PHP (PHP: Hypertext Preprocessor) open source programming language. </a:t>
            </a:r>
            <a:r>
              <a:rPr lang="en" sz="2400">
                <a:latin typeface="Ubuntu"/>
                <a:ea typeface="Ubuntu"/>
                <a:cs typeface="Ubuntu"/>
                <a:sym typeface="Ubuntu"/>
              </a:rPr>
              <a:t>Very popular and specially suitable for the development of web applications. It can also be embedded inside HTML code</a:t>
            </a:r>
            <a:r>
              <a:rPr lang="en" sz="2400">
                <a:latin typeface="Ubuntu"/>
                <a:ea typeface="Ubuntu"/>
                <a:cs typeface="Ubuntu"/>
                <a:sym typeface="Ubuntu"/>
              </a:rPr>
              <a:t>.</a:t>
            </a:r>
            <a:endParaRPr sz="2400">
              <a:latin typeface="Ubuntu"/>
              <a:ea typeface="Ubuntu"/>
              <a:cs typeface="Ubuntu"/>
              <a:sym typeface="Ubuntu"/>
            </a:endParaRPr>
          </a:p>
          <a:p>
            <a:pPr indent="0" lvl="0" marL="0" rtl="0" algn="l">
              <a:spcBef>
                <a:spcPts val="1600"/>
              </a:spcBef>
              <a:spcAft>
                <a:spcPts val="0"/>
              </a:spcAft>
              <a:buNone/>
            </a:pPr>
            <a:r>
              <a:t/>
            </a:r>
            <a:endParaRPr sz="2400">
              <a:latin typeface="Ubuntu"/>
              <a:ea typeface="Ubuntu"/>
              <a:cs typeface="Ubuntu"/>
              <a:sym typeface="Ubuntu"/>
            </a:endParaRPr>
          </a:p>
          <a:p>
            <a:pPr indent="0" lvl="0" marL="0" rtl="0" algn="l">
              <a:spcBef>
                <a:spcPts val="1600"/>
              </a:spcBef>
              <a:spcAft>
                <a:spcPts val="1600"/>
              </a:spcAft>
              <a:buNone/>
            </a:pPr>
            <a:r>
              <a:t/>
            </a:r>
            <a:endParaRPr sz="2400">
              <a:latin typeface="Ubuntu"/>
              <a:ea typeface="Ubuntu"/>
              <a:cs typeface="Ubuntu"/>
              <a:sym typeface="Ubuntu"/>
            </a:endParaRPr>
          </a:p>
        </p:txBody>
      </p:sp>
      <p:pic>
        <p:nvPicPr>
          <p:cNvPr id="82" name="Google Shape;82;p17"/>
          <p:cNvPicPr preferRelativeResize="0"/>
          <p:nvPr/>
        </p:nvPicPr>
        <p:blipFill>
          <a:blip r:embed="rId3">
            <a:alphaModFix/>
          </a:blip>
          <a:stretch>
            <a:fillRect/>
          </a:stretch>
        </p:blipFill>
        <p:spPr>
          <a:xfrm>
            <a:off x="3695513" y="1327525"/>
            <a:ext cx="1438275" cy="7715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62"/>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a:t>
            </a:r>
            <a:r>
              <a:rPr lang="en">
                <a:latin typeface="Ubuntu"/>
                <a:ea typeface="Ubuntu"/>
                <a:cs typeface="Ubuntu"/>
                <a:sym typeface="Ubuntu"/>
              </a:rPr>
              <a:t> - Controllers and Views in detail</a:t>
            </a:r>
            <a:endParaRPr>
              <a:latin typeface="Ubuntu"/>
              <a:ea typeface="Ubuntu"/>
              <a:cs typeface="Ubuntu"/>
              <a:sym typeface="Ubuntu"/>
            </a:endParaRPr>
          </a:p>
        </p:txBody>
      </p:sp>
      <p:sp>
        <p:nvSpPr>
          <p:cNvPr id="557" name="Google Shape;557;p62"/>
          <p:cNvSpPr txBox="1"/>
          <p:nvPr/>
        </p:nvSpPr>
        <p:spPr>
          <a:xfrm>
            <a:off x="311700" y="2159850"/>
            <a:ext cx="8520600" cy="16248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2400">
                <a:solidFill>
                  <a:schemeClr val="dk2"/>
                </a:solidFill>
                <a:latin typeface="Ubuntu"/>
                <a:ea typeface="Ubuntu"/>
                <a:cs typeface="Ubuntu"/>
                <a:sym typeface="Ubuntu"/>
              </a:rPr>
              <a:t>At this point we can navigate through our application, now let’s complete the job of creating the controllers and views remaining left.</a:t>
            </a:r>
            <a:endParaRPr sz="2400">
              <a:latin typeface="Ubuntu"/>
              <a:ea typeface="Ubuntu"/>
              <a:cs typeface="Ubuntu"/>
              <a:sym typeface="Ubuntu"/>
            </a:endParaRPr>
          </a:p>
        </p:txBody>
      </p:sp>
      <p:sp>
        <p:nvSpPr>
          <p:cNvPr id="558" name="Google Shape;558;p62"/>
          <p:cNvSpPr txBox="1"/>
          <p:nvPr/>
        </p:nvSpPr>
        <p:spPr>
          <a:xfrm>
            <a:off x="2865275" y="4655150"/>
            <a:ext cx="32703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LIVE CODE</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1000"/>
                                        <p:tgtEl>
                                          <p:spTgt spid="5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sp>
        <p:nvSpPr>
          <p:cNvPr id="563" name="Google Shape;563;p63"/>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a:t>
            </a:r>
            <a:r>
              <a:rPr lang="en">
                <a:latin typeface="Ubuntu"/>
                <a:ea typeface="Ubuntu"/>
                <a:cs typeface="Ubuntu"/>
                <a:sym typeface="Ubuntu"/>
              </a:rPr>
              <a:t> - Users and Authentication</a:t>
            </a:r>
            <a:endParaRPr>
              <a:latin typeface="Ubuntu"/>
              <a:ea typeface="Ubuntu"/>
              <a:cs typeface="Ubuntu"/>
              <a:sym typeface="Ubuntu"/>
            </a:endParaRPr>
          </a:p>
        </p:txBody>
      </p:sp>
      <p:sp>
        <p:nvSpPr>
          <p:cNvPr id="564" name="Google Shape;564;p63"/>
          <p:cNvSpPr txBox="1"/>
          <p:nvPr/>
        </p:nvSpPr>
        <p:spPr>
          <a:xfrm>
            <a:off x="311700" y="790150"/>
            <a:ext cx="8520600" cy="15846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1800">
                <a:latin typeface="Ubuntu"/>
                <a:ea typeface="Ubuntu"/>
                <a:cs typeface="Ubuntu"/>
                <a:sym typeface="Ubuntu"/>
              </a:rPr>
              <a:t>Laravel provides an authentication system that uses sessions and cookies.</a:t>
            </a:r>
            <a:endParaRPr sz="1800">
              <a:latin typeface="Ubuntu"/>
              <a:ea typeface="Ubuntu"/>
              <a:cs typeface="Ubuntu"/>
              <a:sym typeface="Ubuntu"/>
            </a:endParaRPr>
          </a:p>
          <a:p>
            <a:pPr indent="0" lvl="0" marL="0" rtl="0" algn="l">
              <a:spcBef>
                <a:spcPts val="1000"/>
              </a:spcBef>
              <a:spcAft>
                <a:spcPts val="0"/>
              </a:spcAft>
              <a:buNone/>
            </a:pPr>
            <a:r>
              <a:t/>
            </a:r>
            <a:endParaRPr sz="1800">
              <a:latin typeface="Ubuntu"/>
              <a:ea typeface="Ubuntu"/>
              <a:cs typeface="Ubuntu"/>
              <a:sym typeface="Ubuntu"/>
            </a:endParaRPr>
          </a:p>
          <a:p>
            <a:pPr indent="0" lvl="0" marL="0" rtl="0" algn="l">
              <a:spcBef>
                <a:spcPts val="1000"/>
              </a:spcBef>
              <a:spcAft>
                <a:spcPts val="0"/>
              </a:spcAft>
              <a:buNone/>
            </a:pPr>
            <a:r>
              <a:rPr lang="en" sz="1800">
                <a:latin typeface="Ubuntu"/>
                <a:ea typeface="Ubuntu"/>
                <a:cs typeface="Ubuntu"/>
                <a:sym typeface="Ubuntu"/>
              </a:rPr>
              <a:t>You are not forced to use this of course.</a:t>
            </a:r>
            <a:endParaRPr sz="1800">
              <a:latin typeface="Ubuntu"/>
              <a:ea typeface="Ubuntu"/>
              <a:cs typeface="Ubuntu"/>
              <a:sym typeface="Ubuntu"/>
            </a:endParaRPr>
          </a:p>
          <a:p>
            <a:pPr indent="0" lvl="0" marL="0" rtl="0" algn="l">
              <a:spcBef>
                <a:spcPts val="1000"/>
              </a:spcBef>
              <a:spcAft>
                <a:spcPts val="0"/>
              </a:spcAft>
              <a:buNone/>
            </a:pPr>
            <a:r>
              <a:t/>
            </a:r>
            <a:endParaRPr sz="1800">
              <a:latin typeface="Ubuntu"/>
              <a:ea typeface="Ubuntu"/>
              <a:cs typeface="Ubuntu"/>
              <a:sym typeface="Ubuntu"/>
            </a:endParaRPr>
          </a:p>
          <a:p>
            <a:pPr indent="0" lvl="0" marL="0" rtl="0" algn="l">
              <a:spcBef>
                <a:spcPts val="1000"/>
              </a:spcBef>
              <a:spcAft>
                <a:spcPts val="0"/>
              </a:spcAft>
              <a:buNone/>
            </a:pPr>
            <a:r>
              <a:t/>
            </a:r>
            <a:endParaRPr b="1" sz="1800">
              <a:latin typeface="Ubuntu"/>
              <a:ea typeface="Ubuntu"/>
              <a:cs typeface="Ubuntu"/>
              <a:sym typeface="Ubuntu"/>
            </a:endParaRPr>
          </a:p>
          <a:p>
            <a:pPr indent="0" lvl="0" marL="0" rtl="0" algn="l">
              <a:spcBef>
                <a:spcPts val="1000"/>
              </a:spcBef>
              <a:spcAft>
                <a:spcPts val="0"/>
              </a:spcAft>
              <a:buNone/>
            </a:pPr>
            <a:r>
              <a:t/>
            </a:r>
            <a:endParaRPr sz="1800">
              <a:latin typeface="Ubuntu"/>
              <a:ea typeface="Ubuntu"/>
              <a:cs typeface="Ubuntu"/>
              <a:sym typeface="Ubuntu"/>
            </a:endParaRPr>
          </a:p>
          <a:p>
            <a:pPr indent="0" lvl="0" marL="0" rtl="0" algn="l">
              <a:spcBef>
                <a:spcPts val="1000"/>
              </a:spcBef>
              <a:spcAft>
                <a:spcPts val="0"/>
              </a:spcAft>
              <a:buNone/>
            </a:pPr>
            <a:r>
              <a:t/>
            </a:r>
            <a:endParaRPr>
              <a:latin typeface="Ubuntu"/>
              <a:ea typeface="Ubuntu"/>
              <a:cs typeface="Ubuntu"/>
              <a:sym typeface="Ubuntu"/>
            </a:endParaRPr>
          </a:p>
          <a:p>
            <a:pPr indent="0" lvl="0" marL="0" rtl="0" algn="l">
              <a:spcBef>
                <a:spcPts val="1000"/>
              </a:spcBef>
              <a:spcAft>
                <a:spcPts val="0"/>
              </a:spcAft>
              <a:buNone/>
            </a:pPr>
            <a:r>
              <a:t/>
            </a:r>
            <a:endParaRPr>
              <a:latin typeface="Ubuntu"/>
              <a:ea typeface="Ubuntu"/>
              <a:cs typeface="Ubuntu"/>
              <a:sym typeface="Ubuntu"/>
            </a:endParaRPr>
          </a:p>
        </p:txBody>
      </p:sp>
      <p:sp>
        <p:nvSpPr>
          <p:cNvPr id="565" name="Google Shape;565;p63"/>
          <p:cNvSpPr txBox="1"/>
          <p:nvPr/>
        </p:nvSpPr>
        <p:spPr>
          <a:xfrm>
            <a:off x="412675" y="2604450"/>
            <a:ext cx="8419500" cy="5061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b="1" lang="en" sz="1800">
                <a:solidFill>
                  <a:schemeClr val="dk1"/>
                </a:solidFill>
                <a:latin typeface="Ubuntu"/>
                <a:ea typeface="Ubuntu"/>
                <a:cs typeface="Ubuntu"/>
                <a:sym typeface="Ubuntu"/>
              </a:rPr>
              <a:t>So let’s use this, to provide our application authentication capabilities.</a:t>
            </a:r>
            <a:endParaRPr/>
          </a:p>
        </p:txBody>
      </p:sp>
      <p:sp>
        <p:nvSpPr>
          <p:cNvPr id="566" name="Google Shape;566;p63"/>
          <p:cNvSpPr txBox="1"/>
          <p:nvPr/>
        </p:nvSpPr>
        <p:spPr>
          <a:xfrm>
            <a:off x="2865275" y="4655150"/>
            <a:ext cx="32703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LIVE CODE</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1000"/>
                                        <p:tgtEl>
                                          <p:spTgt spid="5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1000"/>
                                        <p:tgtEl>
                                          <p:spTgt spid="5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0" name="Shape 570"/>
        <p:cNvGrpSpPr/>
        <p:nvPr/>
      </p:nvGrpSpPr>
      <p:grpSpPr>
        <a:xfrm>
          <a:off x="0" y="0"/>
          <a:ext cx="0" cy="0"/>
          <a:chOff x="0" y="0"/>
          <a:chExt cx="0" cy="0"/>
        </a:xfrm>
      </p:grpSpPr>
      <p:pic>
        <p:nvPicPr>
          <p:cNvPr id="571" name="Google Shape;571;p64"/>
          <p:cNvPicPr preferRelativeResize="0"/>
          <p:nvPr/>
        </p:nvPicPr>
        <p:blipFill>
          <a:blip r:embed="rId3">
            <a:alphaModFix/>
          </a:blip>
          <a:stretch>
            <a:fillRect/>
          </a:stretch>
        </p:blipFill>
        <p:spPr>
          <a:xfrm>
            <a:off x="304798" y="0"/>
            <a:ext cx="8778140" cy="5715000"/>
          </a:xfrm>
          <a:prstGeom prst="rect">
            <a:avLst/>
          </a:prstGeom>
          <a:noFill/>
          <a:ln>
            <a:noFill/>
          </a:ln>
        </p:spPr>
      </p:pic>
      <p:sp>
        <p:nvSpPr>
          <p:cNvPr id="572" name="Google Shape;572;p64"/>
          <p:cNvSpPr/>
          <p:nvPr/>
        </p:nvSpPr>
        <p:spPr>
          <a:xfrm>
            <a:off x="304875" y="5502575"/>
            <a:ext cx="8778000" cy="212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sp>
        <p:nvSpPr>
          <p:cNvPr id="577" name="Google Shape;577;p65"/>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Laravel</a:t>
            </a:r>
            <a:endParaRPr>
              <a:latin typeface="Ubuntu"/>
              <a:ea typeface="Ubuntu"/>
              <a:cs typeface="Ubuntu"/>
              <a:sym typeface="Ubuntu"/>
            </a:endParaRPr>
          </a:p>
        </p:txBody>
      </p:sp>
      <p:pic>
        <p:nvPicPr>
          <p:cNvPr id="578" name="Google Shape;578;p65"/>
          <p:cNvPicPr preferRelativeResize="0"/>
          <p:nvPr/>
        </p:nvPicPr>
        <p:blipFill>
          <a:blip r:embed="rId3">
            <a:alphaModFix/>
          </a:blip>
          <a:stretch>
            <a:fillRect/>
          </a:stretch>
        </p:blipFill>
        <p:spPr>
          <a:xfrm>
            <a:off x="7017978" y="153847"/>
            <a:ext cx="1760174" cy="1204509"/>
          </a:xfrm>
          <a:prstGeom prst="rect">
            <a:avLst/>
          </a:prstGeom>
          <a:noFill/>
          <a:ln>
            <a:noFill/>
          </a:ln>
        </p:spPr>
      </p:pic>
      <p:sp>
        <p:nvSpPr>
          <p:cNvPr id="579" name="Google Shape;579;p65"/>
          <p:cNvSpPr txBox="1"/>
          <p:nvPr/>
        </p:nvSpPr>
        <p:spPr>
          <a:xfrm>
            <a:off x="2639475" y="2334875"/>
            <a:ext cx="35505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Questions ?</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577"/>
                                        </p:tgtEl>
                                        <p:attrNameLst>
                                          <p:attrName>style.visibility</p:attrName>
                                        </p:attrNameLst>
                                      </p:cBhvr>
                                      <p:to>
                                        <p:strVal val="visible"/>
                                      </p:to>
                                    </p:set>
                                    <p:anim calcmode="lin" valueType="num">
                                      <p:cBhvr additive="base">
                                        <p:cTn dur="1000"/>
                                        <p:tgtEl>
                                          <p:spTgt spid="57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78"/>
                                        </p:tgtEl>
                                        <p:attrNameLst>
                                          <p:attrName>style.visibility</p:attrName>
                                        </p:attrNameLst>
                                      </p:cBhvr>
                                      <p:to>
                                        <p:strVal val="visible"/>
                                      </p:to>
                                    </p:set>
                                    <p:anim calcmode="lin" valueType="num">
                                      <p:cBhvr additive="base">
                                        <p:cTn dur="1000"/>
                                        <p:tgtEl>
                                          <p:spTgt spid="57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579"/>
                                        </p:tgtEl>
                                        <p:attrNameLst>
                                          <p:attrName>style.visibility</p:attrName>
                                        </p:attrNameLst>
                                      </p:cBhvr>
                                      <p:to>
                                        <p:strVal val="visible"/>
                                      </p:to>
                                    </p:set>
                                    <p:anim calcmode="lin" valueType="num">
                                      <p:cBhvr additive="base">
                                        <p:cTn dur="1000"/>
                                        <p:tgtEl>
                                          <p:spTgt spid="57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Google Shape;584;p66"/>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Laravel</a:t>
            </a:r>
            <a:endParaRPr>
              <a:latin typeface="Ubuntu"/>
              <a:ea typeface="Ubuntu"/>
              <a:cs typeface="Ubuntu"/>
              <a:sym typeface="Ubuntu"/>
            </a:endParaRPr>
          </a:p>
        </p:txBody>
      </p:sp>
      <p:pic>
        <p:nvPicPr>
          <p:cNvPr id="585" name="Google Shape;585;p66"/>
          <p:cNvPicPr preferRelativeResize="0"/>
          <p:nvPr/>
        </p:nvPicPr>
        <p:blipFill>
          <a:blip r:embed="rId3">
            <a:alphaModFix/>
          </a:blip>
          <a:stretch>
            <a:fillRect/>
          </a:stretch>
        </p:blipFill>
        <p:spPr>
          <a:xfrm>
            <a:off x="7017978" y="153847"/>
            <a:ext cx="1760174" cy="1204509"/>
          </a:xfrm>
          <a:prstGeom prst="rect">
            <a:avLst/>
          </a:prstGeom>
          <a:noFill/>
          <a:ln>
            <a:noFill/>
          </a:ln>
        </p:spPr>
      </p:pic>
      <p:sp>
        <p:nvSpPr>
          <p:cNvPr id="586" name="Google Shape;586;p66"/>
          <p:cNvSpPr txBox="1"/>
          <p:nvPr/>
        </p:nvSpPr>
        <p:spPr>
          <a:xfrm>
            <a:off x="1284675" y="2373800"/>
            <a:ext cx="66804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Thanks very very much!</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86"/>
                                        </p:tgtEl>
                                        <p:attrNameLst>
                                          <p:attrName>style.visibility</p:attrName>
                                        </p:attrNameLst>
                                      </p:cBhvr>
                                      <p:to>
                                        <p:strVal val="visible"/>
                                      </p:to>
                                    </p:set>
                                    <p:animEffect filter="fade" transition="in">
                                      <p:cBhvr>
                                        <p:cTn dur="1000"/>
                                        <p:tgtEl>
                                          <p:spTgt spid="586"/>
                                        </p:tgtEl>
                                      </p:cBhvr>
                                    </p:animEffect>
                                  </p:childTnLst>
                                </p:cTn>
                              </p:par>
                              <p:par>
                                <p:cTn fill="hold" nodeType="withEffect" presetClass="entr" presetID="23" presetSubtype="16">
                                  <p:stCondLst>
                                    <p:cond delay="0"/>
                                  </p:stCondLst>
                                  <p:childTnLst>
                                    <p:set>
                                      <p:cBhvr>
                                        <p:cTn dur="1" fill="hold">
                                          <p:stCondLst>
                                            <p:cond delay="0"/>
                                          </p:stCondLst>
                                        </p:cTn>
                                        <p:tgtEl>
                                          <p:spTgt spid="586"/>
                                        </p:tgtEl>
                                        <p:attrNameLst>
                                          <p:attrName>style.visibility</p:attrName>
                                        </p:attrNameLst>
                                      </p:cBhvr>
                                      <p:to>
                                        <p:strVal val="visible"/>
                                      </p:to>
                                    </p:set>
                                    <p:anim calcmode="lin" valueType="num">
                                      <p:cBhvr additive="base">
                                        <p:cTn dur="1000"/>
                                        <p:tgtEl>
                                          <p:spTgt spid="586"/>
                                        </p:tgtEl>
                                        <p:attrNameLst>
                                          <p:attrName>ppt_w</p:attrName>
                                        </p:attrNameLst>
                                      </p:cBhvr>
                                      <p:tavLst>
                                        <p:tav fmla="" tm="0">
                                          <p:val>
                                            <p:strVal val="0"/>
                                          </p:val>
                                        </p:tav>
                                        <p:tav fmla="" tm="100000">
                                          <p:val>
                                            <p:strVal val="#ppt_w"/>
                                          </p:val>
                                        </p:tav>
                                      </p:tavLst>
                                    </p:anim>
                                    <p:anim calcmode="lin" valueType="num">
                                      <p:cBhvr additive="base">
                                        <p:cTn dur="1000"/>
                                        <p:tgtEl>
                                          <p:spTgt spid="586"/>
                                        </p:tgtEl>
                                        <p:attrNameLst>
                                          <p:attrName>ppt_h</p:attrName>
                                        </p:attrNameLst>
                                      </p:cBhvr>
                                      <p:tavLst>
                                        <p:tav fmla="" tm="0">
                                          <p:val>
                                            <p:strVal val="0"/>
                                          </p:val>
                                        </p:tav>
                                        <p:tav fmla="" tm="100000">
                                          <p:val>
                                            <p:strVal val="#ppt_h"/>
                                          </p:val>
                                        </p:tav>
                                      </p:tavLst>
                                    </p:anim>
                                  </p:childTnLst>
                                </p:cTn>
                              </p:par>
                              <p:par>
                                <p:cTn fill="hold" nodeType="withEffect" presetClass="emph" presetID="8" presetSubtype="0">
                                  <p:stCondLst>
                                    <p:cond delay="0"/>
                                  </p:stCondLst>
                                  <p:childTnLst>
                                    <p:animRot by="-21600000">
                                      <p:cBhvr>
                                        <p:cTn dur="1000" fill="hold"/>
                                        <p:tgtEl>
                                          <p:spTgt spid="586"/>
                                        </p:tgtEl>
                                        <p:attrNameLst>
                                          <p:attrName>r</p:attrName>
                                        </p:attrNameLst>
                                      </p:cBhvr>
                                    </p:animRot>
                                  </p:childTnLst>
                                </p:cTn>
                              </p:par>
                              <p:par>
                                <p:cTn fill="hold" nodeType="withEffect" presetClass="entr" presetID="2" presetSubtype="4">
                                  <p:stCondLst>
                                    <p:cond delay="0"/>
                                  </p:stCondLst>
                                  <p:childTnLst>
                                    <p:set>
                                      <p:cBhvr>
                                        <p:cTn dur="1" fill="hold">
                                          <p:stCondLst>
                                            <p:cond delay="0"/>
                                          </p:stCondLst>
                                        </p:cTn>
                                        <p:tgtEl>
                                          <p:spTgt spid="584"/>
                                        </p:tgtEl>
                                        <p:attrNameLst>
                                          <p:attrName>style.visibility</p:attrName>
                                        </p:attrNameLst>
                                      </p:cBhvr>
                                      <p:to>
                                        <p:strVal val="visible"/>
                                      </p:to>
                                    </p:set>
                                    <p:anim calcmode="lin" valueType="num">
                                      <p:cBhvr additive="base">
                                        <p:cTn dur="1000"/>
                                        <p:tgtEl>
                                          <p:spTgt spid="584"/>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585"/>
                                        </p:tgtEl>
                                        <p:attrNameLst>
                                          <p:attrName>style.visibility</p:attrName>
                                        </p:attrNameLst>
                                      </p:cBhvr>
                                      <p:to>
                                        <p:strVal val="visible"/>
                                      </p:to>
                                    </p:set>
                                    <p:animEffect filter="fade" transition="in">
                                      <p:cBhvr>
                                        <p:cTn dur="1000"/>
                                        <p:tgtEl>
                                          <p:spTgt spid="5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idx="1" type="body"/>
          </p:nvPr>
        </p:nvSpPr>
        <p:spPr>
          <a:xfrm>
            <a:off x="362175" y="2055075"/>
            <a:ext cx="8520600" cy="318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latin typeface="Ubuntu"/>
                <a:ea typeface="Ubuntu"/>
                <a:cs typeface="Ubuntu"/>
                <a:sym typeface="Ubuntu"/>
              </a:rPr>
              <a:t>PHP code gets executed in the server-side, and the result becomes part of the response received by the client.</a:t>
            </a:r>
            <a:endParaRPr sz="2400">
              <a:latin typeface="Ubuntu"/>
              <a:ea typeface="Ubuntu"/>
              <a:cs typeface="Ubuntu"/>
              <a:sym typeface="Ubuntu"/>
            </a:endParaRPr>
          </a:p>
          <a:p>
            <a:pPr indent="0" lvl="0" marL="0" rtl="0" algn="l">
              <a:spcBef>
                <a:spcPts val="1600"/>
              </a:spcBef>
              <a:spcAft>
                <a:spcPts val="0"/>
              </a:spcAft>
              <a:buClr>
                <a:schemeClr val="dk1"/>
              </a:buClr>
              <a:buSzPts val="1100"/>
              <a:buFont typeface="Arial"/>
              <a:buNone/>
            </a:pPr>
            <a:r>
              <a:t/>
            </a:r>
            <a:endParaRPr sz="2400">
              <a:latin typeface="Ubuntu"/>
              <a:ea typeface="Ubuntu"/>
              <a:cs typeface="Ubuntu"/>
              <a:sym typeface="Ubuntu"/>
            </a:endParaRPr>
          </a:p>
          <a:p>
            <a:pPr indent="0" lvl="0" marL="0" rtl="0" algn="l">
              <a:spcBef>
                <a:spcPts val="1600"/>
              </a:spcBef>
              <a:spcAft>
                <a:spcPts val="0"/>
              </a:spcAft>
              <a:buClr>
                <a:schemeClr val="dk1"/>
              </a:buClr>
              <a:buSzPts val="1100"/>
              <a:buFont typeface="Arial"/>
              <a:buNone/>
            </a:pPr>
            <a:r>
              <a:rPr lang="en" sz="2400">
                <a:latin typeface="Ubuntu"/>
                <a:ea typeface="Ubuntu"/>
                <a:cs typeface="Ubuntu"/>
                <a:sym typeface="Ubuntu"/>
              </a:rPr>
              <a:t>Even Though the client receives the result of the execution of certain php code/script, the client will never know the actual php code.</a:t>
            </a:r>
            <a:endParaRPr sz="2400">
              <a:latin typeface="Ubuntu"/>
              <a:ea typeface="Ubuntu"/>
              <a:cs typeface="Ubuntu"/>
              <a:sym typeface="Ubuntu"/>
            </a:endParaRPr>
          </a:p>
          <a:p>
            <a:pPr indent="0" lvl="0" marL="0" rtl="0" algn="l">
              <a:spcBef>
                <a:spcPts val="1600"/>
              </a:spcBef>
              <a:spcAft>
                <a:spcPts val="0"/>
              </a:spcAft>
              <a:buClr>
                <a:schemeClr val="dk1"/>
              </a:buClr>
              <a:buSzPts val="1100"/>
              <a:buFont typeface="Arial"/>
              <a:buNone/>
            </a:pPr>
            <a:r>
              <a:t/>
            </a:r>
            <a:endParaRPr sz="2400">
              <a:latin typeface="Ubuntu"/>
              <a:ea typeface="Ubuntu"/>
              <a:cs typeface="Ubuntu"/>
              <a:sym typeface="Ubuntu"/>
            </a:endParaRPr>
          </a:p>
          <a:p>
            <a:pPr indent="0" lvl="0" marL="0" rtl="0" algn="l">
              <a:spcBef>
                <a:spcPts val="1600"/>
              </a:spcBef>
              <a:spcAft>
                <a:spcPts val="0"/>
              </a:spcAft>
              <a:buNone/>
            </a:pPr>
            <a:r>
              <a:t/>
            </a:r>
            <a:endParaRPr sz="2400">
              <a:latin typeface="Ubuntu"/>
              <a:ea typeface="Ubuntu"/>
              <a:cs typeface="Ubuntu"/>
              <a:sym typeface="Ubuntu"/>
            </a:endParaRPr>
          </a:p>
          <a:p>
            <a:pPr indent="0" lvl="0" marL="0" rtl="0" algn="l">
              <a:spcBef>
                <a:spcPts val="1600"/>
              </a:spcBef>
              <a:spcAft>
                <a:spcPts val="1600"/>
              </a:spcAft>
              <a:buNone/>
            </a:pPr>
            <a:r>
              <a:t/>
            </a:r>
            <a:endParaRPr sz="2400">
              <a:latin typeface="Ubuntu"/>
              <a:ea typeface="Ubuntu"/>
              <a:cs typeface="Ubuntu"/>
              <a:sym typeface="Ubuntu"/>
            </a:endParaRPr>
          </a:p>
        </p:txBody>
      </p:sp>
      <p:pic>
        <p:nvPicPr>
          <p:cNvPr id="88" name="Google Shape;88;p18"/>
          <p:cNvPicPr preferRelativeResize="0"/>
          <p:nvPr/>
        </p:nvPicPr>
        <p:blipFill>
          <a:blip r:embed="rId3">
            <a:alphaModFix/>
          </a:blip>
          <a:stretch>
            <a:fillRect/>
          </a:stretch>
        </p:blipFill>
        <p:spPr>
          <a:xfrm>
            <a:off x="3852850" y="1062600"/>
            <a:ext cx="1438275" cy="771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r>
              <a:rPr lang="en"/>
              <a:t> - http://www.app.com/index.php</a:t>
            </a:r>
            <a:endParaRPr/>
          </a:p>
        </p:txBody>
      </p:sp>
      <p:sp>
        <p:nvSpPr>
          <p:cNvPr id="94" name="Google Shape;94;p19"/>
          <p:cNvSpPr txBox="1"/>
          <p:nvPr>
            <p:ph idx="1" type="body"/>
          </p:nvPr>
        </p:nvSpPr>
        <p:spPr>
          <a:xfrm>
            <a:off x="311700" y="1204325"/>
            <a:ext cx="5264400" cy="4182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dk1"/>
                </a:solidFill>
                <a:highlight>
                  <a:srgbClr val="FFFFFF"/>
                </a:highlight>
                <a:latin typeface="Courier New"/>
                <a:ea typeface="Courier New"/>
                <a:cs typeface="Courier New"/>
                <a:sym typeface="Courier New"/>
              </a:rPr>
              <a:t>&lt;!DOCTYPE HTML&gt;</a:t>
            </a:r>
            <a:endParaRPr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&lt;html&gt;</a:t>
            </a:r>
            <a:endParaRPr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&lt;head&gt;</a:t>
            </a:r>
            <a:endParaRPr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&lt;title&gt;Example&lt;/title&gt;</a:t>
            </a:r>
            <a:endParaRPr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&lt;/head&gt;</a:t>
            </a:r>
            <a:endParaRPr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&lt;body&gt;</a:t>
            </a:r>
            <a:endParaRPr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		&lt;span&gt;</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a:t>
            </a:r>
            <a:r>
              <a:rPr lang="en" sz="1400">
                <a:solidFill>
                  <a:srgbClr val="0000BB"/>
                </a:solidFill>
                <a:highlight>
                  <a:srgbClr val="FFFFFF"/>
                </a:highlight>
                <a:latin typeface="Courier New"/>
                <a:ea typeface="Courier New"/>
                <a:cs typeface="Courier New"/>
                <a:sym typeface="Courier New"/>
              </a:rPr>
              <a:t>&lt;?php</a:t>
            </a:r>
            <a:endParaRPr sz="1400">
              <a:solidFill>
                <a:srgbClr val="0000B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rgbClr val="0000BB"/>
                </a:solidFill>
                <a:highlight>
                  <a:srgbClr val="FFFFFF"/>
                </a:highlight>
                <a:latin typeface="Courier New"/>
                <a:ea typeface="Courier New"/>
                <a:cs typeface="Courier New"/>
                <a:sym typeface="Courier New"/>
              </a:rPr>
              <a:t>			$t = date("Y-m-d h:i:s");</a:t>
            </a:r>
            <a:endParaRPr sz="1400">
              <a:solidFill>
                <a:srgbClr val="0000B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rgbClr val="0000BB"/>
                </a:solidFill>
                <a:highlight>
                  <a:srgbClr val="FFFFFF"/>
                </a:highlight>
                <a:latin typeface="Courier New"/>
                <a:ea typeface="Courier New"/>
                <a:cs typeface="Courier New"/>
                <a:sym typeface="Courier New"/>
              </a:rPr>
              <a:t>          	</a:t>
            </a:r>
            <a:r>
              <a:rPr lang="en" sz="1400">
                <a:solidFill>
                  <a:srgbClr val="007700"/>
                </a:solidFill>
                <a:highlight>
                  <a:srgbClr val="FFFFFF"/>
                </a:highlight>
                <a:latin typeface="Courier New"/>
                <a:ea typeface="Courier New"/>
                <a:cs typeface="Courier New"/>
                <a:sym typeface="Courier New"/>
              </a:rPr>
              <a:t>echo </a:t>
            </a:r>
            <a:r>
              <a:rPr lang="en" sz="1400">
                <a:solidFill>
                  <a:srgbClr val="DD0000"/>
                </a:solidFill>
                <a:highlight>
                  <a:srgbClr val="FFFFFF"/>
                </a:highlight>
                <a:latin typeface="Courier New"/>
                <a:ea typeface="Courier New"/>
                <a:cs typeface="Courier New"/>
                <a:sym typeface="Courier New"/>
              </a:rPr>
              <a:t>"Startup time: " . $t</a:t>
            </a:r>
            <a:r>
              <a:rPr lang="en" sz="1400">
                <a:solidFill>
                  <a:srgbClr val="007700"/>
                </a:solidFill>
                <a:highlight>
                  <a:srgbClr val="FFFFFF"/>
                </a:highlight>
                <a:latin typeface="Courier New"/>
                <a:ea typeface="Courier New"/>
                <a:cs typeface="Courier New"/>
                <a:sym typeface="Courier New"/>
              </a:rPr>
              <a:t>;</a:t>
            </a:r>
            <a:endParaRPr sz="1400">
              <a:solidFill>
                <a:srgbClr val="0077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rgbClr val="007700"/>
                </a:solidFill>
                <a:highlight>
                  <a:srgbClr val="FFFFFF"/>
                </a:highlight>
                <a:latin typeface="Courier New"/>
                <a:ea typeface="Courier New"/>
                <a:cs typeface="Courier New"/>
                <a:sym typeface="Courier New"/>
              </a:rPr>
              <a:t>        </a:t>
            </a:r>
            <a:r>
              <a:rPr lang="en" sz="1400">
                <a:solidFill>
                  <a:srgbClr val="0000BB"/>
                </a:solidFill>
                <a:highlight>
                  <a:srgbClr val="FFFFFF"/>
                </a:highlight>
                <a:latin typeface="Courier New"/>
                <a:ea typeface="Courier New"/>
                <a:cs typeface="Courier New"/>
                <a:sym typeface="Courier New"/>
              </a:rPr>
              <a:t>?&gt;</a:t>
            </a:r>
            <a:endParaRPr sz="1400">
              <a:solidFill>
                <a:srgbClr val="0000B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		&lt;/span&gt;</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&lt;/body&gt;</a:t>
            </a:r>
            <a:endParaRPr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chemeClr val="dk1"/>
                </a:solidFill>
                <a:highlight>
                  <a:srgbClr val="FFFFFF"/>
                </a:highlight>
                <a:latin typeface="Courier New"/>
                <a:ea typeface="Courier New"/>
                <a:cs typeface="Courier New"/>
                <a:sym typeface="Courier New"/>
              </a:rPr>
              <a:t>&lt;/html&gt;</a:t>
            </a:r>
            <a:endParaRPr sz="1400"/>
          </a:p>
          <a:p>
            <a:pPr indent="0" lvl="0" marL="0" rtl="0" algn="l">
              <a:lnSpc>
                <a:spcPct val="100000"/>
              </a:lnSpc>
              <a:spcBef>
                <a:spcPts val="0"/>
              </a:spcBef>
              <a:spcAft>
                <a:spcPts val="0"/>
              </a:spcAft>
              <a:buNone/>
            </a:pPr>
            <a:r>
              <a:t/>
            </a:r>
            <a:endParaRPr sz="1400"/>
          </a:p>
        </p:txBody>
      </p:sp>
      <p:sp>
        <p:nvSpPr>
          <p:cNvPr id="95" name="Google Shape;95;p19"/>
          <p:cNvSpPr/>
          <p:nvPr/>
        </p:nvSpPr>
        <p:spPr>
          <a:xfrm>
            <a:off x="240850" y="1149908"/>
            <a:ext cx="4462200" cy="1614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a:off x="240725" y="3634375"/>
            <a:ext cx="4462200" cy="636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p:nvPr/>
        </p:nvSpPr>
        <p:spPr>
          <a:xfrm>
            <a:off x="240725" y="2816275"/>
            <a:ext cx="4462200" cy="7668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9"/>
          <p:cNvSpPr txBox="1"/>
          <p:nvPr>
            <p:ph idx="1" type="body"/>
          </p:nvPr>
        </p:nvSpPr>
        <p:spPr>
          <a:xfrm>
            <a:off x="5655600" y="1047875"/>
            <a:ext cx="3488400" cy="4495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Ubuntu"/>
              <a:buAutoNum type="arabicParenR"/>
            </a:pPr>
            <a:r>
              <a:rPr lang="en" sz="1400">
                <a:latin typeface="Ubuntu"/>
                <a:ea typeface="Ubuntu"/>
                <a:cs typeface="Ubuntu"/>
                <a:sym typeface="Ubuntu"/>
              </a:rPr>
              <a:t>The user opens the browser and goes to the URL</a:t>
            </a:r>
            <a:endParaRPr sz="1400">
              <a:latin typeface="Ubuntu"/>
              <a:ea typeface="Ubuntu"/>
              <a:cs typeface="Ubuntu"/>
              <a:sym typeface="Ubuntu"/>
            </a:endParaRPr>
          </a:p>
          <a:p>
            <a:pPr indent="-317500" lvl="0" marL="457200" rtl="0" algn="l">
              <a:spcBef>
                <a:spcPts val="0"/>
              </a:spcBef>
              <a:spcAft>
                <a:spcPts val="0"/>
              </a:spcAft>
              <a:buSzPts val="1400"/>
              <a:buFont typeface="Ubuntu"/>
              <a:buAutoNum type="arabicParenR"/>
            </a:pPr>
            <a:r>
              <a:rPr lang="en" sz="1400">
                <a:latin typeface="Ubuntu"/>
                <a:ea typeface="Ubuntu"/>
                <a:cs typeface="Ubuntu"/>
                <a:sym typeface="Ubuntu"/>
              </a:rPr>
              <a:t>The URL gets “resolved” in the internet cloud until it gets to the server that hosts the desired website.</a:t>
            </a:r>
            <a:endParaRPr sz="1400">
              <a:latin typeface="Ubuntu"/>
              <a:ea typeface="Ubuntu"/>
              <a:cs typeface="Ubuntu"/>
              <a:sym typeface="Ubuntu"/>
            </a:endParaRPr>
          </a:p>
          <a:p>
            <a:pPr indent="-317500" lvl="0" marL="457200" rtl="0" algn="l">
              <a:spcBef>
                <a:spcPts val="0"/>
              </a:spcBef>
              <a:spcAft>
                <a:spcPts val="0"/>
              </a:spcAft>
              <a:buSzPts val="1400"/>
              <a:buFont typeface="Ubuntu"/>
              <a:buAutoNum type="arabicParenR"/>
            </a:pPr>
            <a:r>
              <a:rPr lang="en" sz="1400">
                <a:latin typeface="Ubuntu"/>
                <a:ea typeface="Ubuntu"/>
                <a:cs typeface="Ubuntu"/>
                <a:sym typeface="Ubuntu"/>
              </a:rPr>
              <a:t>The request is handle by the remote server, generally a web server like Apache, NGinx, etc.</a:t>
            </a:r>
            <a:endParaRPr sz="1400">
              <a:latin typeface="Ubuntu"/>
              <a:ea typeface="Ubuntu"/>
              <a:cs typeface="Ubuntu"/>
              <a:sym typeface="Ubuntu"/>
            </a:endParaRPr>
          </a:p>
          <a:p>
            <a:pPr indent="-317500" lvl="0" marL="457200" rtl="0" algn="l">
              <a:spcBef>
                <a:spcPts val="0"/>
              </a:spcBef>
              <a:spcAft>
                <a:spcPts val="0"/>
              </a:spcAft>
              <a:buSzPts val="1400"/>
              <a:buFont typeface="Ubuntu"/>
              <a:buAutoNum type="arabicParenR"/>
            </a:pPr>
            <a:r>
              <a:rPr lang="en" sz="1400">
                <a:latin typeface="Ubuntu"/>
                <a:ea typeface="Ubuntu"/>
                <a:cs typeface="Ubuntu"/>
                <a:sym typeface="Ubuntu"/>
              </a:rPr>
              <a:t>T</a:t>
            </a:r>
            <a:r>
              <a:rPr lang="en" sz="1400">
                <a:latin typeface="Ubuntu"/>
                <a:ea typeface="Ubuntu"/>
                <a:cs typeface="Ubuntu"/>
                <a:sym typeface="Ubuntu"/>
              </a:rPr>
              <a:t>he server realizes that the web page is a php webpage, so before the page is send the PHP code needs to be resolved.</a:t>
            </a:r>
            <a:endParaRPr sz="1400">
              <a:latin typeface="Ubuntu"/>
              <a:ea typeface="Ubuntu"/>
              <a:cs typeface="Ubuntu"/>
              <a:sym typeface="Ubuntu"/>
            </a:endParaRPr>
          </a:p>
          <a:p>
            <a:pPr indent="-317500" lvl="0" marL="457200" rtl="0" algn="l">
              <a:spcBef>
                <a:spcPts val="0"/>
              </a:spcBef>
              <a:spcAft>
                <a:spcPts val="0"/>
              </a:spcAft>
              <a:buSzPts val="1400"/>
              <a:buFont typeface="Ubuntu"/>
              <a:buAutoNum type="arabicParenR"/>
            </a:pPr>
            <a:r>
              <a:rPr lang="en" sz="1400">
                <a:latin typeface="Ubuntu"/>
                <a:ea typeface="Ubuntu"/>
                <a:cs typeface="Ubuntu"/>
                <a:sym typeface="Ubuntu"/>
              </a:rPr>
              <a:t>The final result of this processing is what the user receives. Only HTML, CSS and Javascript.</a:t>
            </a:r>
            <a:endParaRPr sz="1400">
              <a:latin typeface="Ubuntu"/>
              <a:ea typeface="Ubuntu"/>
              <a:cs typeface="Ubuntu"/>
              <a:sym typeface="Ubuntu"/>
            </a:endParaRPr>
          </a:p>
        </p:txBody>
      </p:sp>
      <p:sp>
        <p:nvSpPr>
          <p:cNvPr id="99" name="Google Shape;99;p19"/>
          <p:cNvSpPr txBox="1"/>
          <p:nvPr/>
        </p:nvSpPr>
        <p:spPr>
          <a:xfrm>
            <a:off x="2422275" y="4428200"/>
            <a:ext cx="1652700" cy="3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HTML code</a:t>
            </a:r>
            <a:endParaRPr b="1">
              <a:solidFill>
                <a:srgbClr val="FF0000"/>
              </a:solidFill>
            </a:endParaRPr>
          </a:p>
        </p:txBody>
      </p:sp>
      <p:sp>
        <p:nvSpPr>
          <p:cNvPr id="100" name="Google Shape;100;p19"/>
          <p:cNvSpPr txBox="1"/>
          <p:nvPr/>
        </p:nvSpPr>
        <p:spPr>
          <a:xfrm>
            <a:off x="2498975" y="4896000"/>
            <a:ext cx="1652700" cy="3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PHP code</a:t>
            </a:r>
            <a:endParaRPr b="1">
              <a:solidFill>
                <a:srgbClr val="0000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5"/>
                                        </p:tgtEl>
                                      </p:cBhvr>
                                    </p:animEffect>
                                    <p:set>
                                      <p:cBhvr>
                                        <p:cTn dur="1" fill="hold">
                                          <p:stCondLst>
                                            <p:cond delay="0"/>
                                          </p:stCondLst>
                                        </p:cTn>
                                        <p:tgtEl>
                                          <p:spTgt spid="9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96"/>
                                        </p:tgtEl>
                                      </p:cBhvr>
                                    </p:animEffect>
                                    <p:set>
                                      <p:cBhvr>
                                        <p:cTn dur="1" fill="hold">
                                          <p:stCondLst>
                                            <p:cond delay="0"/>
                                          </p:stCondLst>
                                        </p:cTn>
                                        <p:tgtEl>
                                          <p:spTgt spid="9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99"/>
                                        </p:tgtEl>
                                      </p:cBhvr>
                                    </p:animEffect>
                                    <p:set>
                                      <p:cBhvr>
                                        <p:cTn dur="1" fill="hold">
                                          <p:stCondLst>
                                            <p:cond delay="0"/>
                                          </p:stCondLst>
                                        </p:cTn>
                                        <p:tgtEl>
                                          <p:spTgt spid="9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r>
              <a:rPr lang="en"/>
              <a:t> - http://www.app.com/index.php</a:t>
            </a:r>
            <a:endParaRPr/>
          </a:p>
        </p:txBody>
      </p:sp>
      <p:sp>
        <p:nvSpPr>
          <p:cNvPr id="106" name="Google Shape;106;p20"/>
          <p:cNvSpPr txBox="1"/>
          <p:nvPr>
            <p:ph idx="1" type="body"/>
          </p:nvPr>
        </p:nvSpPr>
        <p:spPr>
          <a:xfrm>
            <a:off x="311700" y="1204325"/>
            <a:ext cx="5264400" cy="4182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chemeClr val="lt1"/>
                </a:highlight>
                <a:latin typeface="Courier New"/>
                <a:ea typeface="Courier New"/>
                <a:cs typeface="Courier New"/>
                <a:sym typeface="Courier New"/>
              </a:rPr>
              <a:t>&lt;!DOCTYPE HTML&gt;</a:t>
            </a:r>
            <a:endParaRPr sz="140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chemeClr val="lt1"/>
                </a:highlight>
                <a:latin typeface="Courier New"/>
                <a:ea typeface="Courier New"/>
                <a:cs typeface="Courier New"/>
                <a:sym typeface="Courier New"/>
              </a:rPr>
              <a:t>&lt;html&gt;</a:t>
            </a:r>
            <a:endParaRPr sz="140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chemeClr val="lt1"/>
                </a:highlight>
                <a:latin typeface="Courier New"/>
                <a:ea typeface="Courier New"/>
                <a:cs typeface="Courier New"/>
                <a:sym typeface="Courier New"/>
              </a:rPr>
              <a:t>    &lt;head&gt;</a:t>
            </a:r>
            <a:endParaRPr sz="140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chemeClr val="lt1"/>
                </a:highlight>
                <a:latin typeface="Courier New"/>
                <a:ea typeface="Courier New"/>
                <a:cs typeface="Courier New"/>
                <a:sym typeface="Courier New"/>
              </a:rPr>
              <a:t>        &lt;title&gt;Example&lt;/title&gt;</a:t>
            </a:r>
            <a:endParaRPr sz="140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chemeClr val="lt1"/>
                </a:highlight>
                <a:latin typeface="Courier New"/>
                <a:ea typeface="Courier New"/>
                <a:cs typeface="Courier New"/>
                <a:sym typeface="Courier New"/>
              </a:rPr>
              <a:t>    &lt;/head&gt;</a:t>
            </a:r>
            <a:endParaRPr sz="140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chemeClr val="lt1"/>
                </a:highlight>
                <a:latin typeface="Courier New"/>
                <a:ea typeface="Courier New"/>
                <a:cs typeface="Courier New"/>
                <a:sym typeface="Courier New"/>
              </a:rPr>
              <a:t>    &lt;body&gt;</a:t>
            </a:r>
            <a:endParaRPr sz="140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chemeClr val="lt1"/>
                </a:highlight>
                <a:latin typeface="Courier New"/>
                <a:ea typeface="Courier New"/>
                <a:cs typeface="Courier New"/>
                <a:sym typeface="Courier New"/>
              </a:rPr>
              <a:t>		&lt;span&gt;</a:t>
            </a:r>
            <a:endParaRPr sz="140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chemeClr val="lt1"/>
                </a:highlight>
                <a:latin typeface="Courier New"/>
                <a:ea typeface="Courier New"/>
                <a:cs typeface="Courier New"/>
                <a:sym typeface="Courier New"/>
              </a:rPr>
              <a:t>			</a:t>
            </a:r>
            <a:r>
              <a:rPr b="1" lang="en" sz="1400">
                <a:solidFill>
                  <a:schemeClr val="dk1"/>
                </a:solidFill>
                <a:highlight>
                  <a:schemeClr val="lt1"/>
                </a:highlight>
                <a:latin typeface="Courier New"/>
                <a:ea typeface="Courier New"/>
                <a:cs typeface="Courier New"/>
                <a:sym typeface="Courier New"/>
              </a:rPr>
              <a:t>Startup time: 2018-01-02 13:23:44</a:t>
            </a:r>
            <a:endParaRPr b="1" sz="1400">
              <a:solidFill>
                <a:srgbClr val="DD0000"/>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rgbClr val="DD0000"/>
                </a:solidFill>
                <a:highlight>
                  <a:schemeClr val="lt1"/>
                </a:highlight>
                <a:latin typeface="Courier New"/>
                <a:ea typeface="Courier New"/>
                <a:cs typeface="Courier New"/>
                <a:sym typeface="Courier New"/>
              </a:rPr>
              <a:t>		</a:t>
            </a:r>
            <a:r>
              <a:rPr lang="en" sz="1400">
                <a:solidFill>
                  <a:schemeClr val="dk1"/>
                </a:solidFill>
                <a:highlight>
                  <a:schemeClr val="lt1"/>
                </a:highlight>
                <a:latin typeface="Courier New"/>
                <a:ea typeface="Courier New"/>
                <a:cs typeface="Courier New"/>
                <a:sym typeface="Courier New"/>
              </a:rPr>
              <a:t>&lt;/span&gt;</a:t>
            </a:r>
            <a:endParaRPr sz="1400">
              <a:solidFill>
                <a:srgbClr val="DD0000"/>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chemeClr val="lt1"/>
                </a:highlight>
                <a:latin typeface="Courier New"/>
                <a:ea typeface="Courier New"/>
                <a:cs typeface="Courier New"/>
                <a:sym typeface="Courier New"/>
              </a:rPr>
              <a:t>    &lt;/body&gt;</a:t>
            </a:r>
            <a:endParaRPr sz="140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chemeClr val="lt1"/>
                </a:highlight>
                <a:latin typeface="Courier New"/>
                <a:ea typeface="Courier New"/>
                <a:cs typeface="Courier New"/>
                <a:sym typeface="Courier New"/>
              </a:rPr>
              <a:t>&lt;/html&gt;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
        <p:nvSpPr>
          <p:cNvPr id="107" name="Google Shape;107;p20"/>
          <p:cNvSpPr txBox="1"/>
          <p:nvPr/>
        </p:nvSpPr>
        <p:spPr>
          <a:xfrm>
            <a:off x="5434700" y="1027775"/>
            <a:ext cx="3560700" cy="4053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2"/>
              </a:buClr>
              <a:buSzPts val="1400"/>
              <a:buFont typeface="Ubuntu"/>
              <a:buAutoNum type="arabicParenR"/>
            </a:pPr>
            <a:r>
              <a:rPr lang="en">
                <a:solidFill>
                  <a:schemeClr val="dk2"/>
                </a:solidFill>
                <a:latin typeface="Ubuntu"/>
                <a:ea typeface="Ubuntu"/>
                <a:cs typeface="Ubuntu"/>
                <a:sym typeface="Ubuntu"/>
              </a:rPr>
              <a:t>The user opens the browser and goes to the URL</a:t>
            </a:r>
            <a:endParaRPr>
              <a:solidFill>
                <a:schemeClr val="dk2"/>
              </a:solidFill>
              <a:latin typeface="Ubuntu"/>
              <a:ea typeface="Ubuntu"/>
              <a:cs typeface="Ubuntu"/>
              <a:sym typeface="Ubuntu"/>
            </a:endParaRPr>
          </a:p>
          <a:p>
            <a:pPr indent="-317500" lvl="0" marL="457200" rtl="0" algn="l">
              <a:lnSpc>
                <a:spcPct val="115000"/>
              </a:lnSpc>
              <a:spcBef>
                <a:spcPts val="0"/>
              </a:spcBef>
              <a:spcAft>
                <a:spcPts val="0"/>
              </a:spcAft>
              <a:buClr>
                <a:schemeClr val="dk2"/>
              </a:buClr>
              <a:buSzPts val="1400"/>
              <a:buFont typeface="Ubuntu"/>
              <a:buAutoNum type="arabicParenR"/>
            </a:pPr>
            <a:r>
              <a:rPr lang="en">
                <a:solidFill>
                  <a:schemeClr val="dk2"/>
                </a:solidFill>
                <a:latin typeface="Ubuntu"/>
                <a:ea typeface="Ubuntu"/>
                <a:cs typeface="Ubuntu"/>
                <a:sym typeface="Ubuntu"/>
              </a:rPr>
              <a:t>The URL gets “resolved” in the internet cloud until it gets to the server that hosts the desired website.</a:t>
            </a:r>
            <a:endParaRPr>
              <a:solidFill>
                <a:schemeClr val="dk2"/>
              </a:solidFill>
              <a:latin typeface="Ubuntu"/>
              <a:ea typeface="Ubuntu"/>
              <a:cs typeface="Ubuntu"/>
              <a:sym typeface="Ubuntu"/>
            </a:endParaRPr>
          </a:p>
          <a:p>
            <a:pPr indent="-317500" lvl="0" marL="457200" rtl="0" algn="l">
              <a:lnSpc>
                <a:spcPct val="115000"/>
              </a:lnSpc>
              <a:spcBef>
                <a:spcPts val="0"/>
              </a:spcBef>
              <a:spcAft>
                <a:spcPts val="0"/>
              </a:spcAft>
              <a:buClr>
                <a:schemeClr val="dk2"/>
              </a:buClr>
              <a:buSzPts val="1400"/>
              <a:buFont typeface="Ubuntu"/>
              <a:buAutoNum type="arabicParenR"/>
            </a:pPr>
            <a:r>
              <a:rPr lang="en">
                <a:solidFill>
                  <a:schemeClr val="dk2"/>
                </a:solidFill>
                <a:latin typeface="Ubuntu"/>
                <a:ea typeface="Ubuntu"/>
                <a:cs typeface="Ubuntu"/>
                <a:sym typeface="Ubuntu"/>
              </a:rPr>
              <a:t>The request is handle by the remote server, generally a web server like Apache, NGinx, etc.</a:t>
            </a:r>
            <a:endParaRPr>
              <a:solidFill>
                <a:schemeClr val="dk2"/>
              </a:solidFill>
              <a:latin typeface="Ubuntu"/>
              <a:ea typeface="Ubuntu"/>
              <a:cs typeface="Ubuntu"/>
              <a:sym typeface="Ubuntu"/>
            </a:endParaRPr>
          </a:p>
          <a:p>
            <a:pPr indent="-317500" lvl="0" marL="457200" rtl="0" algn="l">
              <a:lnSpc>
                <a:spcPct val="115000"/>
              </a:lnSpc>
              <a:spcBef>
                <a:spcPts val="0"/>
              </a:spcBef>
              <a:spcAft>
                <a:spcPts val="0"/>
              </a:spcAft>
              <a:buClr>
                <a:schemeClr val="dk2"/>
              </a:buClr>
              <a:buSzPts val="1400"/>
              <a:buFont typeface="Ubuntu"/>
              <a:buAutoNum type="arabicParenR"/>
            </a:pPr>
            <a:r>
              <a:rPr lang="en">
                <a:solidFill>
                  <a:schemeClr val="dk2"/>
                </a:solidFill>
                <a:latin typeface="Ubuntu"/>
                <a:ea typeface="Ubuntu"/>
                <a:cs typeface="Ubuntu"/>
                <a:sym typeface="Ubuntu"/>
              </a:rPr>
              <a:t>The server realizes that the web page is a php webpage, so before the page is send the PHP code needs to be resolved.</a:t>
            </a:r>
            <a:endParaRPr>
              <a:solidFill>
                <a:schemeClr val="dk2"/>
              </a:solidFill>
              <a:latin typeface="Ubuntu"/>
              <a:ea typeface="Ubuntu"/>
              <a:cs typeface="Ubuntu"/>
              <a:sym typeface="Ubuntu"/>
            </a:endParaRPr>
          </a:p>
          <a:p>
            <a:pPr indent="-317500" lvl="0" marL="457200" rtl="0" algn="l">
              <a:lnSpc>
                <a:spcPct val="115000"/>
              </a:lnSpc>
              <a:spcBef>
                <a:spcPts val="0"/>
              </a:spcBef>
              <a:spcAft>
                <a:spcPts val="0"/>
              </a:spcAft>
              <a:buClr>
                <a:schemeClr val="dk2"/>
              </a:buClr>
              <a:buSzPts val="1400"/>
              <a:buFont typeface="Ubuntu"/>
              <a:buAutoNum type="arabicParenR"/>
            </a:pPr>
            <a:r>
              <a:rPr lang="en">
                <a:solidFill>
                  <a:schemeClr val="dk2"/>
                </a:solidFill>
                <a:latin typeface="Ubuntu"/>
                <a:ea typeface="Ubuntu"/>
                <a:cs typeface="Ubuntu"/>
                <a:sym typeface="Ubuntu"/>
              </a:rPr>
              <a:t>The final result of this processing is what the user receives. Only HTML, CSS and Javascript.</a:t>
            </a:r>
            <a:endParaRPr/>
          </a:p>
        </p:txBody>
      </p:sp>
      <p:sp>
        <p:nvSpPr>
          <p:cNvPr id="108" name="Google Shape;108;p20"/>
          <p:cNvSpPr txBox="1"/>
          <p:nvPr/>
        </p:nvSpPr>
        <p:spPr>
          <a:xfrm>
            <a:off x="2743700" y="4356875"/>
            <a:ext cx="17640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OK?</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1"/>
          <p:cNvSpPr txBox="1"/>
          <p:nvPr>
            <p:ph idx="1" type="body"/>
          </p:nvPr>
        </p:nvSpPr>
        <p:spPr>
          <a:xfrm>
            <a:off x="311700" y="1280528"/>
            <a:ext cx="8520600" cy="379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5" name="Google Shape;115;p21"/>
          <p:cNvPicPr preferRelativeResize="0"/>
          <p:nvPr/>
        </p:nvPicPr>
        <p:blipFill>
          <a:blip r:embed="rId3">
            <a:alphaModFix/>
          </a:blip>
          <a:stretch>
            <a:fillRect/>
          </a:stretch>
        </p:blipFill>
        <p:spPr>
          <a:xfrm>
            <a:off x="2368950" y="189252"/>
            <a:ext cx="4406105" cy="5033975"/>
          </a:xfrm>
          <a:prstGeom prst="rect">
            <a:avLst/>
          </a:prstGeom>
          <a:noFill/>
          <a:ln>
            <a:noFill/>
          </a:ln>
        </p:spPr>
      </p:pic>
      <p:sp>
        <p:nvSpPr>
          <p:cNvPr id="116" name="Google Shape;116;p21"/>
          <p:cNvSpPr/>
          <p:nvPr/>
        </p:nvSpPr>
        <p:spPr>
          <a:xfrm>
            <a:off x="295875" y="5068750"/>
            <a:ext cx="8536500" cy="154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