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715000" cx="9144000"/>
  <p:notesSz cx="6858000" cy="9144000"/>
  <p:embeddedFontLst>
    <p:embeddedFont>
      <p:font typeface="Ubuntu"/>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6799FB-B722-47DA-A1B7-2BFF8FF182A5}">
  <a:tblStyle styleId="{DB6799FB-B722-47DA-A1B7-2BFF8FF182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Ubuntu-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Ubuntu-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Ubuntu-bold.fntdata"/><Relationship Id="rId14" Type="http://schemas.openxmlformats.org/officeDocument/2006/relationships/slide" Target="slides/slide9.xml"/><Relationship Id="rId58" Type="http://schemas.openxmlformats.org/officeDocument/2006/relationships/font" Target="fonts/Ubuntu-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5e059eb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5e05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9a822ed84_1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a822ed8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a822ed84_1_8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a822ed8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a822ed84_1_8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a822ed8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1e1d6424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1e1d64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a822ed84_1_9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a822ed8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a1e1d6424_0_3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a1e1d64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b3d5b1232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b3d5b12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b3d5b1232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b3d5b12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b3d5b1232_0_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b3d5b12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9a822ed84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9a822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9b7f5de0c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9b7f5de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9b7f5de0c_0_2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9b7f5de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9b7f5de0c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b7f5de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b3a44c621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b3a44c6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9b7f5de0c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9b7f5de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1e1d6424_0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1e1d64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955e8e2c_1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955e8e2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9bb4dce20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9bb4dc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7955e8e2c_1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7955e8e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9bb4dce20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9bb4dce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1e1d642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1e1d6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9bb4dce20_0_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9bb4dc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b64a1610d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b64a16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a2a97d84e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a2a97d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a24c669db_1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a24c669d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9bb4dce20_0_2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9bb4dce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a2709966b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a27099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9bb4dce20_0_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9bb4dce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a2a97d84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a2a97d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b64a1610d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b64a161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9c5767da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5767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a1e1d6424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1e1d64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a2709966b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a27099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bb88b82c3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bb88b8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1b26677fe_0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1b26677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1b26677fe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1b26677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1b26677fe_0_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1b26677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b3a44c621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b3a44c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a2709966b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a270996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9c5767dae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5767d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b3d5b1232_0_6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b3d5b12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49c5767dae_0_1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49c5767d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a822ed84_1_4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a822ed8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49c5767dae_0_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49c5767d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b3d5b1232_0_8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b3d5b12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b3d5b1232_0_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b3d5b12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a822ed84_1_5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a822ed8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a822ed84_1_5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a822ed8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3d5b1232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3d5b1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9a822ed84_1_7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a822ed8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x@e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x@email.com" TargetMode="External"/><Relationship Id="rId4" Type="http://schemas.openxmlformats.org/officeDocument/2006/relationships/hyperlink" Target="mailto:x@e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hyperlink" Target="http://drive.google.com/file/d/1xKgCQ8ffDWsMmfuANFi66wJTGgEVBrV1/view" TargetMode="External"/><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hyperlink" Target="http://drive.google.com/file/d/1taFT6U3CuR-Repn0fcOZwx35JAAqpFU5/view" TargetMode="External"/><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319250"/>
            <a:ext cx="8839199" cy="4968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542750" y="8420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Model</a:t>
            </a:r>
            <a:endParaRPr b="1" sz="3000">
              <a:latin typeface="Ubuntu"/>
              <a:ea typeface="Ubuntu"/>
              <a:cs typeface="Ubuntu"/>
              <a:sym typeface="Ubuntu"/>
            </a:endParaRPr>
          </a:p>
        </p:txBody>
      </p:sp>
      <p:sp>
        <p:nvSpPr>
          <p:cNvPr id="121" name="Google Shape;121;p22"/>
          <p:cNvSpPr txBox="1"/>
          <p:nvPr>
            <p:ph type="title"/>
          </p:nvPr>
        </p:nvSpPr>
        <p:spPr>
          <a:xfrm>
            <a:off x="2542750" y="24422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View</a:t>
            </a:r>
            <a:endParaRPr b="1" sz="3000">
              <a:latin typeface="Ubuntu"/>
              <a:ea typeface="Ubuntu"/>
              <a:cs typeface="Ubuntu"/>
              <a:sym typeface="Ubuntu"/>
            </a:endParaRPr>
          </a:p>
        </p:txBody>
      </p:sp>
      <p:sp>
        <p:nvSpPr>
          <p:cNvPr id="122" name="Google Shape;122;p22"/>
          <p:cNvSpPr txBox="1"/>
          <p:nvPr>
            <p:ph type="title"/>
          </p:nvPr>
        </p:nvSpPr>
        <p:spPr>
          <a:xfrm>
            <a:off x="2585450" y="4071900"/>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Controller</a:t>
            </a:r>
            <a:endParaRPr b="1" sz="30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sp>
        <p:nvSpPr>
          <p:cNvPr id="128" name="Google Shape;128;p23"/>
          <p:cNvSpPr txBox="1"/>
          <p:nvPr>
            <p:ph idx="1" type="body"/>
          </p:nvPr>
        </p:nvSpPr>
        <p:spPr>
          <a:xfrm>
            <a:off x="311700" y="1128125"/>
            <a:ext cx="8520600" cy="4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u="sng">
                <a:latin typeface="Ubuntu"/>
                <a:ea typeface="Ubuntu"/>
                <a:cs typeface="Ubuntu"/>
                <a:sym typeface="Ubuntu"/>
              </a:rPr>
              <a:t>MVC</a:t>
            </a:r>
            <a:r>
              <a:rPr lang="en" sz="1600">
                <a:latin typeface="Ubuntu"/>
                <a:ea typeface="Ubuntu"/>
                <a:cs typeface="Ubuntu"/>
                <a:sym typeface="Ubuntu"/>
              </a:rPr>
              <a:t> its a software programming architecture style, that pretends to separate the data, the user interfaces and the control logic in 3 components or layers.</a:t>
            </a:r>
            <a:endParaRPr b="1" sz="2400" u="sng">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Model</a:t>
            </a:r>
            <a:r>
              <a:rPr lang="en" sz="1600">
                <a:latin typeface="Ubuntu"/>
                <a:ea typeface="Ubuntu"/>
                <a:cs typeface="Ubuntu"/>
                <a:sym typeface="Ubuntu"/>
              </a:rPr>
              <a:t>: It’s an abstract representation of data handled by the system and the business logic.</a:t>
            </a:r>
            <a:endParaRPr sz="1600">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View</a:t>
            </a:r>
            <a:r>
              <a:rPr lang="en" sz="1600">
                <a:latin typeface="Ubuntu"/>
                <a:ea typeface="Ubuntu"/>
                <a:cs typeface="Ubuntu"/>
                <a:sym typeface="Ubuntu"/>
              </a:rPr>
              <a:t>: Information that is send to the client and the mechanisms of interaction with it.</a:t>
            </a:r>
            <a:endParaRPr sz="1600">
              <a:latin typeface="Ubuntu"/>
              <a:ea typeface="Ubuntu"/>
              <a:cs typeface="Ubuntu"/>
              <a:sym typeface="Ubuntu"/>
            </a:endParaRPr>
          </a:p>
          <a:p>
            <a:pPr indent="0" lvl="0" marL="0" rtl="0" algn="l">
              <a:spcBef>
                <a:spcPts val="1600"/>
              </a:spcBef>
              <a:spcAft>
                <a:spcPts val="1600"/>
              </a:spcAft>
              <a:buNone/>
            </a:pPr>
            <a:r>
              <a:rPr b="1" lang="en" sz="1600">
                <a:latin typeface="Ubuntu"/>
                <a:ea typeface="Ubuntu"/>
                <a:cs typeface="Ubuntu"/>
                <a:sym typeface="Ubuntu"/>
              </a:rPr>
              <a:t>Controller</a:t>
            </a:r>
            <a:r>
              <a:rPr lang="en" sz="1600">
                <a:latin typeface="Ubuntu"/>
                <a:ea typeface="Ubuntu"/>
                <a:cs typeface="Ubuntu"/>
                <a:sym typeface="Ubuntu"/>
              </a:rPr>
              <a:t>: Mediator between the Model and the View, managing the information flow and data transformations between them.</a:t>
            </a:r>
            <a:endParaRPr sz="1600">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pic>
        <p:nvPicPr>
          <p:cNvPr id="134" name="Google Shape;134;p24"/>
          <p:cNvPicPr preferRelativeResize="0"/>
          <p:nvPr/>
        </p:nvPicPr>
        <p:blipFill>
          <a:blip r:embed="rId3">
            <a:alphaModFix/>
          </a:blip>
          <a:stretch>
            <a:fillRect/>
          </a:stretch>
        </p:blipFill>
        <p:spPr>
          <a:xfrm>
            <a:off x="1683300" y="2502372"/>
            <a:ext cx="1219200" cy="1219200"/>
          </a:xfrm>
          <a:prstGeom prst="rect">
            <a:avLst/>
          </a:prstGeom>
          <a:noFill/>
          <a:ln>
            <a:noFill/>
          </a:ln>
        </p:spPr>
      </p:pic>
      <p:pic>
        <p:nvPicPr>
          <p:cNvPr id="135" name="Google Shape;135;p24"/>
          <p:cNvPicPr preferRelativeResize="0"/>
          <p:nvPr/>
        </p:nvPicPr>
        <p:blipFill>
          <a:blip r:embed="rId4">
            <a:alphaModFix/>
          </a:blip>
          <a:stretch>
            <a:fillRect/>
          </a:stretch>
        </p:blipFill>
        <p:spPr>
          <a:xfrm>
            <a:off x="161100" y="2502375"/>
            <a:ext cx="1219200" cy="1219200"/>
          </a:xfrm>
          <a:prstGeom prst="rect">
            <a:avLst/>
          </a:prstGeom>
          <a:noFill/>
          <a:ln>
            <a:noFill/>
          </a:ln>
        </p:spPr>
      </p:pic>
      <p:pic>
        <p:nvPicPr>
          <p:cNvPr id="136" name="Google Shape;136;p24"/>
          <p:cNvPicPr preferRelativeResize="0"/>
          <p:nvPr/>
        </p:nvPicPr>
        <p:blipFill>
          <a:blip r:embed="rId5">
            <a:alphaModFix/>
          </a:blip>
          <a:stretch>
            <a:fillRect/>
          </a:stretch>
        </p:blipFill>
        <p:spPr>
          <a:xfrm>
            <a:off x="6830100" y="1258450"/>
            <a:ext cx="1219200" cy="1219200"/>
          </a:xfrm>
          <a:prstGeom prst="rect">
            <a:avLst/>
          </a:prstGeom>
          <a:noFill/>
          <a:ln>
            <a:noFill/>
          </a:ln>
        </p:spPr>
      </p:pic>
      <p:pic>
        <p:nvPicPr>
          <p:cNvPr id="137" name="Google Shape;137;p24"/>
          <p:cNvPicPr preferRelativeResize="0"/>
          <p:nvPr/>
        </p:nvPicPr>
        <p:blipFill>
          <a:blip r:embed="rId6">
            <a:alphaModFix/>
          </a:blip>
          <a:stretch>
            <a:fillRect/>
          </a:stretch>
        </p:blipFill>
        <p:spPr>
          <a:xfrm>
            <a:off x="6830100" y="4123297"/>
            <a:ext cx="1219200" cy="1219200"/>
          </a:xfrm>
          <a:prstGeom prst="rect">
            <a:avLst/>
          </a:prstGeom>
          <a:noFill/>
          <a:ln>
            <a:noFill/>
          </a:ln>
        </p:spPr>
      </p:pic>
      <p:pic>
        <p:nvPicPr>
          <p:cNvPr id="138" name="Google Shape;138;p24"/>
          <p:cNvPicPr preferRelativeResize="0"/>
          <p:nvPr/>
        </p:nvPicPr>
        <p:blipFill>
          <a:blip r:embed="rId7">
            <a:alphaModFix/>
          </a:blip>
          <a:stretch>
            <a:fillRect/>
          </a:stretch>
        </p:blipFill>
        <p:spPr>
          <a:xfrm>
            <a:off x="4431438" y="2502375"/>
            <a:ext cx="1219200" cy="1219200"/>
          </a:xfrm>
          <a:prstGeom prst="rect">
            <a:avLst/>
          </a:prstGeom>
          <a:noFill/>
          <a:ln>
            <a:noFill/>
          </a:ln>
        </p:spPr>
      </p:pic>
      <p:sp>
        <p:nvSpPr>
          <p:cNvPr id="139" name="Google Shape;139;p24"/>
          <p:cNvSpPr txBox="1"/>
          <p:nvPr/>
        </p:nvSpPr>
        <p:spPr>
          <a:xfrm>
            <a:off x="182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User</a:t>
            </a:r>
            <a:endParaRPr b="1" sz="1800">
              <a:latin typeface="Ubuntu"/>
              <a:ea typeface="Ubuntu"/>
              <a:cs typeface="Ubuntu"/>
              <a:sym typeface="Ubuntu"/>
            </a:endParaRPr>
          </a:p>
        </p:txBody>
      </p:sp>
      <p:sp>
        <p:nvSpPr>
          <p:cNvPr id="140" name="Google Shape;140;p24"/>
          <p:cNvSpPr txBox="1"/>
          <p:nvPr/>
        </p:nvSpPr>
        <p:spPr>
          <a:xfrm>
            <a:off x="1706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Browser</a:t>
            </a:r>
            <a:endParaRPr b="1" sz="1800">
              <a:latin typeface="Ubuntu"/>
              <a:ea typeface="Ubuntu"/>
              <a:cs typeface="Ubuntu"/>
              <a:sym typeface="Ubuntu"/>
            </a:endParaRPr>
          </a:p>
        </p:txBody>
      </p:sp>
      <p:sp>
        <p:nvSpPr>
          <p:cNvPr id="141" name="Google Shape;141;p24"/>
          <p:cNvSpPr txBox="1"/>
          <p:nvPr/>
        </p:nvSpPr>
        <p:spPr>
          <a:xfrm>
            <a:off x="4242000" y="3812900"/>
            <a:ext cx="13809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Controller</a:t>
            </a:r>
            <a:endParaRPr b="1" sz="1800">
              <a:latin typeface="Ubuntu"/>
              <a:ea typeface="Ubuntu"/>
              <a:cs typeface="Ubuntu"/>
              <a:sym typeface="Ubuntu"/>
            </a:endParaRPr>
          </a:p>
        </p:txBody>
      </p:sp>
      <p:sp>
        <p:nvSpPr>
          <p:cNvPr id="142" name="Google Shape;142;p24"/>
          <p:cNvSpPr txBox="1"/>
          <p:nvPr/>
        </p:nvSpPr>
        <p:spPr>
          <a:xfrm>
            <a:off x="8049300" y="4672125"/>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View</a:t>
            </a:r>
            <a:endParaRPr b="1" sz="1800">
              <a:latin typeface="Ubuntu"/>
              <a:ea typeface="Ubuntu"/>
              <a:cs typeface="Ubuntu"/>
              <a:sym typeface="Ubuntu"/>
            </a:endParaRPr>
          </a:p>
        </p:txBody>
      </p:sp>
      <p:sp>
        <p:nvSpPr>
          <p:cNvPr id="143" name="Google Shape;143;p24"/>
          <p:cNvSpPr txBox="1"/>
          <p:nvPr/>
        </p:nvSpPr>
        <p:spPr>
          <a:xfrm>
            <a:off x="3078000" y="22405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Request</a:t>
            </a:r>
            <a:endParaRPr i="1" sz="1200">
              <a:latin typeface="Ubuntu"/>
              <a:ea typeface="Ubuntu"/>
              <a:cs typeface="Ubuntu"/>
              <a:sym typeface="Ubuntu"/>
            </a:endParaRPr>
          </a:p>
        </p:txBody>
      </p:sp>
      <p:sp>
        <p:nvSpPr>
          <p:cNvPr id="144" name="Google Shape;144;p24"/>
          <p:cNvSpPr txBox="1"/>
          <p:nvPr/>
        </p:nvSpPr>
        <p:spPr>
          <a:xfrm>
            <a:off x="4431450" y="1402300"/>
            <a:ext cx="21729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Model execution Parameters</a:t>
            </a:r>
            <a:endParaRPr i="1" sz="1200">
              <a:latin typeface="Ubuntu"/>
              <a:ea typeface="Ubuntu"/>
              <a:cs typeface="Ubuntu"/>
              <a:sym typeface="Ubuntu"/>
            </a:endParaRPr>
          </a:p>
        </p:txBody>
      </p:sp>
      <p:sp>
        <p:nvSpPr>
          <p:cNvPr id="145" name="Google Shape;145;p24"/>
          <p:cNvSpPr txBox="1"/>
          <p:nvPr/>
        </p:nvSpPr>
        <p:spPr>
          <a:xfrm>
            <a:off x="8049300" y="1783288"/>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Model</a:t>
            </a:r>
            <a:endParaRPr b="1" sz="1800">
              <a:latin typeface="Ubuntu"/>
              <a:ea typeface="Ubuntu"/>
              <a:cs typeface="Ubuntu"/>
              <a:sym typeface="Ubuntu"/>
            </a:endParaRPr>
          </a:p>
        </p:txBody>
      </p:sp>
      <p:sp>
        <p:nvSpPr>
          <p:cNvPr id="146" name="Google Shape;146;p24"/>
          <p:cNvSpPr/>
          <p:nvPr/>
        </p:nvSpPr>
        <p:spPr>
          <a:xfrm rot="10800000">
            <a:off x="3119400" y="30550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5234700" y="26147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a:t>
            </a:r>
            <a:endParaRPr i="1" sz="1200">
              <a:latin typeface="Ubuntu"/>
              <a:ea typeface="Ubuntu"/>
              <a:cs typeface="Ubuntu"/>
              <a:sym typeface="Ubuntu"/>
            </a:endParaRPr>
          </a:p>
        </p:txBody>
      </p:sp>
      <p:sp>
        <p:nvSpPr>
          <p:cNvPr id="148" name="Google Shape;148;p24"/>
          <p:cNvSpPr txBox="1"/>
          <p:nvPr/>
        </p:nvSpPr>
        <p:spPr>
          <a:xfrm>
            <a:off x="5310900" y="48245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Content</a:t>
            </a:r>
            <a:endParaRPr i="1" sz="1200">
              <a:latin typeface="Ubuntu"/>
              <a:ea typeface="Ubuntu"/>
              <a:cs typeface="Ubuntu"/>
              <a:sym typeface="Ubuntu"/>
            </a:endParaRPr>
          </a:p>
        </p:txBody>
      </p:sp>
      <p:sp>
        <p:nvSpPr>
          <p:cNvPr id="149" name="Google Shape;149;p24"/>
          <p:cNvSpPr txBox="1"/>
          <p:nvPr/>
        </p:nvSpPr>
        <p:spPr>
          <a:xfrm>
            <a:off x="5615700" y="36053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 from Model</a:t>
            </a:r>
            <a:endParaRPr i="1" sz="1200">
              <a:latin typeface="Ubuntu"/>
              <a:ea typeface="Ubuntu"/>
              <a:cs typeface="Ubuntu"/>
              <a:sym typeface="Ubuntu"/>
            </a:endParaRPr>
          </a:p>
        </p:txBody>
      </p:sp>
      <p:sp>
        <p:nvSpPr>
          <p:cNvPr id="150" name="Google Shape;150;p24"/>
          <p:cNvSpPr txBox="1"/>
          <p:nvPr/>
        </p:nvSpPr>
        <p:spPr>
          <a:xfrm>
            <a:off x="3001800" y="36883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Response</a:t>
            </a:r>
            <a:endParaRPr i="1" sz="1200">
              <a:latin typeface="Ubuntu"/>
              <a:ea typeface="Ubuntu"/>
              <a:cs typeface="Ubuntu"/>
              <a:sym typeface="Ubuntu"/>
            </a:endParaRPr>
          </a:p>
        </p:txBody>
      </p:sp>
      <p:sp>
        <p:nvSpPr>
          <p:cNvPr id="151" name="Google Shape;151;p24"/>
          <p:cNvSpPr/>
          <p:nvPr/>
        </p:nvSpPr>
        <p:spPr>
          <a:xfrm>
            <a:off x="3154200" y="25855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rot="10800000">
            <a:off x="5481600" y="21406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5516400" y="16711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rot="10800000">
            <a:off x="5557800" y="43504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5592600" y="38809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61" name="Google Shape;161;p25"/>
          <p:cNvSpPr txBox="1"/>
          <p:nvPr>
            <p:ph idx="1" type="body"/>
          </p:nvPr>
        </p:nvSpPr>
        <p:spPr>
          <a:xfrm>
            <a:off x="311700" y="1051925"/>
            <a:ext cx="8520600" cy="4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Model:</a:t>
            </a:r>
            <a:endParaRPr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Classes written in PHP … that’s it!</a:t>
            </a:r>
            <a:endParaRPr b="1"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They represent the data handled by our application, </a:t>
            </a:r>
            <a:r>
              <a:rPr b="1" lang="en" sz="2200" u="sng">
                <a:latin typeface="Ubuntu"/>
                <a:ea typeface="Ubuntu"/>
                <a:cs typeface="Ubuntu"/>
                <a:sym typeface="Ubuntu"/>
              </a:rPr>
              <a:t>independently of the database engine used.</a:t>
            </a:r>
            <a:endParaRPr b="1" sz="2200" u="sng">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was conceived to work with relational database engines ... at least that was the first approach. </a:t>
            </a:r>
            <a:endParaRPr sz="2200">
              <a:latin typeface="Ubuntu"/>
              <a:ea typeface="Ubuntu"/>
              <a:cs typeface="Ubuntu"/>
              <a:sym typeface="Ubuntu"/>
            </a:endParaRPr>
          </a:p>
          <a:p>
            <a:pPr indent="0" lvl="0" marL="0" rtl="0" algn="l">
              <a:spcBef>
                <a:spcPts val="1600"/>
              </a:spcBef>
              <a:spcAft>
                <a:spcPts val="1600"/>
              </a:spcAft>
              <a:buNone/>
            </a:pPr>
            <a:r>
              <a:rPr lang="en" sz="2200">
                <a:latin typeface="Ubuntu"/>
                <a:ea typeface="Ubuntu"/>
                <a:cs typeface="Ubuntu"/>
                <a:sym typeface="Ubuntu"/>
              </a:rPr>
              <a:t>There are packages to extend the framework capabilities in order to provide access to NoSQL databases (eg: MongoDB), as well as databases in the Cloud (eg: firebase).</a:t>
            </a:r>
            <a:endParaRPr sz="22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2539347"/>
            <a:ext cx="8520600" cy="6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400" u="sng">
                <a:solidFill>
                  <a:schemeClr val="dk2"/>
                </a:solidFill>
                <a:latin typeface="Ubuntu"/>
                <a:ea typeface="Ubuntu"/>
                <a:cs typeface="Ubuntu"/>
                <a:sym typeface="Ubuntu"/>
              </a:rPr>
              <a:t>I</a:t>
            </a:r>
            <a:r>
              <a:rPr b="1" lang="en" sz="2400" u="sng">
                <a:solidFill>
                  <a:schemeClr val="dk2"/>
                </a:solidFill>
                <a:latin typeface="Ubuntu"/>
                <a:ea typeface="Ubuntu"/>
                <a:cs typeface="Ubuntu"/>
                <a:sym typeface="Ubuntu"/>
              </a:rPr>
              <a:t>ndependently of the database engine? … but HOW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72" name="Google Shape;172;p27"/>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But how ? … think in ORM!</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ORM (Object-Relational mapping): programming technique to </a:t>
            </a:r>
            <a:r>
              <a:rPr lang="en" sz="2200" u="sng">
                <a:latin typeface="Ubuntu"/>
                <a:ea typeface="Ubuntu"/>
                <a:cs typeface="Ubuntu"/>
                <a:sym typeface="Ubuntu"/>
              </a:rPr>
              <a:t>convert data</a:t>
            </a:r>
            <a:r>
              <a:rPr lang="en" sz="2200">
                <a:latin typeface="Ubuntu"/>
                <a:ea typeface="Ubuntu"/>
                <a:cs typeface="Ubuntu"/>
                <a:sym typeface="Ubuntu"/>
              </a:rPr>
              <a:t> between the type system used in an object-oriented programming language, and the one used in a relational database engine. </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has an ORM called </a:t>
            </a:r>
            <a:r>
              <a:rPr b="1" lang="en" sz="2200">
                <a:latin typeface="Ubuntu"/>
                <a:ea typeface="Ubuntu"/>
                <a:cs typeface="Ubuntu"/>
                <a:sym typeface="Ubuntu"/>
              </a:rPr>
              <a:t>Eloquent</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78" name="Google Shape;178;p28"/>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a:t>
            </a:r>
            <a:r>
              <a:rPr lang="en" sz="1000">
                <a:solidFill>
                  <a:srgbClr val="000000"/>
                </a:solidFill>
                <a:latin typeface="Ubuntu"/>
                <a:ea typeface="Ubuntu"/>
                <a:cs typeface="Ubuntu"/>
                <a:sym typeface="Ubuntu"/>
              </a:rPr>
              <a:t>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79" name="Google Shape;179;p28"/>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80" name="Google Shape;180;p28"/>
          <p:cNvSpPr txBox="1"/>
          <p:nvPr/>
        </p:nvSpPr>
        <p:spPr>
          <a:xfrm>
            <a:off x="5665975" y="12616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MySQL - Table “Users” in DB</a:t>
            </a:r>
            <a:endParaRPr b="1">
              <a:latin typeface="Ubuntu"/>
              <a:ea typeface="Ubuntu"/>
              <a:cs typeface="Ubuntu"/>
              <a:sym typeface="Ubuntu"/>
            </a:endParaRPr>
          </a:p>
        </p:txBody>
      </p:sp>
      <p:graphicFrame>
        <p:nvGraphicFramePr>
          <p:cNvPr id="181" name="Google Shape;181;p28"/>
          <p:cNvGraphicFramePr/>
          <p:nvPr/>
        </p:nvGraphicFramePr>
        <p:xfrm>
          <a:off x="5702400" y="1905000"/>
          <a:ext cx="3000000" cy="3000000"/>
        </p:xfrm>
        <a:graphic>
          <a:graphicData uri="http://schemas.openxmlformats.org/drawingml/2006/table">
            <a:tbl>
              <a:tblPr>
                <a:noFill/>
                <a:tableStyleId>{DB6799FB-B722-47DA-A1B7-2BFF8FF182A5}</a:tableStyleId>
              </a:tblPr>
              <a:tblGrid>
                <a:gridCol w="1092525"/>
                <a:gridCol w="1092525"/>
                <a:gridCol w="1092525"/>
              </a:tblGrid>
              <a:tr h="381000">
                <a:tc>
                  <a:txBody>
                    <a:bodyPr>
                      <a:noAutofit/>
                    </a:bodyPr>
                    <a:lstStyle/>
                    <a:p>
                      <a:pPr indent="0" lvl="0" marL="0" rtl="0" algn="l">
                        <a:spcBef>
                          <a:spcPts val="0"/>
                        </a:spcBef>
                        <a:spcAft>
                          <a:spcPts val="0"/>
                        </a:spcAft>
                        <a:buNone/>
                      </a:pPr>
                      <a:r>
                        <a:rPr b="1" lang="en" sz="1200">
                          <a:latin typeface="Ubuntu"/>
                          <a:ea typeface="Ubuntu"/>
                          <a:cs typeface="Ubuntu"/>
                          <a:sym typeface="Ubuntu"/>
                        </a:rPr>
                        <a:t>ID</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NAME</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EMAIL</a:t>
                      </a:r>
                      <a:endParaRPr b="1"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JUAN</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a:t>
                      </a:r>
                      <a:r>
                        <a:rPr lang="en" sz="1200">
                          <a:latin typeface="Ubuntu"/>
                          <a:ea typeface="Ubuntu"/>
                          <a:cs typeface="Ubuntu"/>
                          <a:sym typeface="Ubuntu"/>
                        </a:rPr>
                        <a:t>@email.com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2</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CARLOS</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c@emai.com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3</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ROOT</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4</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LARAVEL</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l@email.com</a:t>
                      </a:r>
                      <a:endParaRPr sz="1200">
                        <a:latin typeface="Ubuntu"/>
                        <a:ea typeface="Ubuntu"/>
                        <a:cs typeface="Ubuntu"/>
                        <a:sym typeface="Ubuntu"/>
                      </a:endParaRPr>
                    </a:p>
                  </a:txBody>
                  <a:tcPr marT="91425" marB="91425" marR="91425" marL="91425"/>
                </a:tc>
              </a:tr>
            </a:tbl>
          </a:graphicData>
        </a:graphic>
      </p:graphicFrame>
      <p:sp>
        <p:nvSpPr>
          <p:cNvPr id="182" name="Google Shape;182;p28"/>
          <p:cNvSpPr/>
          <p:nvPr/>
        </p:nvSpPr>
        <p:spPr>
          <a:xfrm>
            <a:off x="33331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83" name="Google Shape;183;p28"/>
          <p:cNvSpPr/>
          <p:nvPr/>
        </p:nvSpPr>
        <p:spPr>
          <a:xfrm>
            <a:off x="47335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27816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nvSpPr>
        <p:spPr>
          <a:xfrm>
            <a:off x="2032900" y="4149425"/>
            <a:ext cx="4877400" cy="9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An instance of our PHP class </a:t>
            </a:r>
            <a:endParaRPr b="1" sz="1800">
              <a:latin typeface="Ubuntu"/>
              <a:ea typeface="Ubuntu"/>
              <a:cs typeface="Ubuntu"/>
              <a:sym typeface="Ubuntu"/>
            </a:endParaRPr>
          </a:p>
          <a:p>
            <a:pPr indent="0" lvl="0" marL="0" rtl="0" algn="ctr">
              <a:spcBef>
                <a:spcPts val="0"/>
              </a:spcBef>
              <a:spcAft>
                <a:spcPts val="0"/>
              </a:spcAft>
              <a:buNone/>
            </a:pPr>
            <a:r>
              <a:rPr b="1" lang="en" sz="1800">
                <a:latin typeface="Ubuntu"/>
                <a:ea typeface="Ubuntu"/>
                <a:cs typeface="Ubuntu"/>
                <a:sym typeface="Ubuntu"/>
              </a:rPr>
              <a:t>will represent one row of our DB table.</a:t>
            </a:r>
            <a:endParaRPr b="1" sz="1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91" name="Google Shape;191;p29"/>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92" name="Google Shape;192;p29"/>
          <p:cNvSpPr txBox="1"/>
          <p:nvPr/>
        </p:nvSpPr>
        <p:spPr>
          <a:xfrm>
            <a:off x="5665975" y="13378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MongoDB - Collection “Users”</a:t>
            </a:r>
            <a:endParaRPr b="1">
              <a:latin typeface="Ubuntu"/>
              <a:ea typeface="Ubuntu"/>
              <a:cs typeface="Ubuntu"/>
              <a:sym typeface="Ubuntu"/>
            </a:endParaRPr>
          </a:p>
        </p:txBody>
      </p:sp>
      <p:sp>
        <p:nvSpPr>
          <p:cNvPr id="193" name="Google Shape;193;p29"/>
          <p:cNvSpPr txBox="1"/>
          <p:nvPr>
            <p:ph idx="1" type="body"/>
          </p:nvPr>
        </p:nvSpPr>
        <p:spPr>
          <a:xfrm>
            <a:off x="5856250" y="1716400"/>
            <a:ext cx="3153900" cy="394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	Id: 1,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Name: “JUAN”,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Email:”j@email.com”</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	Id: 2,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Name: “CARLOS”,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Email:”c@email.com”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3,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“ROOT”,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Email:”r@email.com”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4,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“LARAVEL”,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Email:”l@email.com”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p:txBody>
      </p:sp>
      <p:sp>
        <p:nvSpPr>
          <p:cNvPr id="194" name="Google Shape;194;p29"/>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95" name="Google Shape;195;p29"/>
          <p:cNvSpPr/>
          <p:nvPr/>
        </p:nvSpPr>
        <p:spPr>
          <a:xfrm>
            <a:off x="34093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96" name="Google Shape;196;p29"/>
          <p:cNvSpPr/>
          <p:nvPr/>
        </p:nvSpPr>
        <p:spPr>
          <a:xfrm>
            <a:off x="48097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197" name="Google Shape;197;p29"/>
          <p:cNvSpPr/>
          <p:nvPr/>
        </p:nvSpPr>
        <p:spPr>
          <a:xfrm>
            <a:off x="28578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for relational DB</a:t>
            </a:r>
            <a:endParaRPr>
              <a:latin typeface="Ubuntu"/>
              <a:ea typeface="Ubuntu"/>
              <a:cs typeface="Ubuntu"/>
              <a:sym typeface="Ubuntu"/>
            </a:endParaRPr>
          </a:p>
        </p:txBody>
      </p:sp>
      <p:sp>
        <p:nvSpPr>
          <p:cNvPr id="203" name="Google Shape;203;p30"/>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04" name="Google Shape;204;p30"/>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 using Model</a:t>
            </a:r>
            <a:endParaRPr b="1">
              <a:latin typeface="Ubuntu"/>
              <a:ea typeface="Ubuntu"/>
              <a:cs typeface="Ubuntu"/>
              <a:sym typeface="Ubuntu"/>
            </a:endParaRPr>
          </a:p>
        </p:txBody>
      </p:sp>
      <p:sp>
        <p:nvSpPr>
          <p:cNvPr id="205" name="Google Shape;205;p30"/>
          <p:cNvSpPr txBox="1"/>
          <p:nvPr/>
        </p:nvSpPr>
        <p:spPr>
          <a:xfrm>
            <a:off x="6065525" y="13246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06" name="Google Shape;206;p30"/>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07" name="Google Shape;207;p30"/>
          <p:cNvSpPr/>
          <p:nvPr/>
        </p:nvSpPr>
        <p:spPr>
          <a:xfrm>
            <a:off x="5156400" y="1819650"/>
            <a:ext cx="3899100" cy="51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SELECT * FROM Users WHERE Id = 1;</a:t>
            </a:r>
            <a:endParaRPr sz="1200">
              <a:latin typeface="Ubuntu"/>
              <a:ea typeface="Ubuntu"/>
              <a:cs typeface="Ubuntu"/>
              <a:sym typeface="Ubuntu"/>
            </a:endParaRPr>
          </a:p>
        </p:txBody>
      </p:sp>
      <p:sp>
        <p:nvSpPr>
          <p:cNvPr id="208" name="Google Shape;208;p30"/>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09" name="Google Shape;209;p30"/>
          <p:cNvSpPr/>
          <p:nvPr/>
        </p:nvSpPr>
        <p:spPr>
          <a:xfrm>
            <a:off x="5156400" y="2587800"/>
            <a:ext cx="3331800" cy="539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Ubuntu"/>
                <a:ea typeface="Ubuntu"/>
                <a:cs typeface="Ubuntu"/>
                <a:sym typeface="Ubuntu"/>
              </a:rPr>
              <a:t>UPDATE Users SET email = ‘x@email.com’ WHERE id = 1;</a:t>
            </a:r>
            <a:endParaRPr sz="1200">
              <a:latin typeface="Ubuntu"/>
              <a:ea typeface="Ubuntu"/>
              <a:cs typeface="Ubuntu"/>
              <a:sym typeface="Ubuntu"/>
            </a:endParaRPr>
          </a:p>
        </p:txBody>
      </p:sp>
      <p:sp>
        <p:nvSpPr>
          <p:cNvPr id="210" name="Google Shape;210;p30"/>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1" name="Google Shape;211;p30"/>
          <p:cNvSpPr/>
          <p:nvPr/>
        </p:nvSpPr>
        <p:spPr>
          <a:xfrm>
            <a:off x="5156400" y="3382950"/>
            <a:ext cx="4049700" cy="3786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DELETE FROM Users WHERE id = 2;</a:t>
            </a:r>
            <a:endParaRPr sz="1200">
              <a:latin typeface="Ubuntu"/>
              <a:ea typeface="Ubuntu"/>
              <a:cs typeface="Ubuntu"/>
              <a:sym typeface="Ubuntu"/>
            </a:endParaRPr>
          </a:p>
        </p:txBody>
      </p:sp>
      <p:sp>
        <p:nvSpPr>
          <p:cNvPr id="212" name="Google Shape;212;p30"/>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13" name="Google Shape;213;p30"/>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19" name="Google Shape;219;p3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using </a:t>
            </a:r>
            <a:r>
              <a:rPr lang="en">
                <a:latin typeface="Ubuntu"/>
                <a:ea typeface="Ubuntu"/>
                <a:cs typeface="Ubuntu"/>
                <a:sym typeface="Ubuntu"/>
              </a:rPr>
              <a:t>NoSQL MongoDB</a:t>
            </a:r>
            <a:endParaRPr>
              <a:latin typeface="Ubuntu"/>
              <a:ea typeface="Ubuntu"/>
              <a:cs typeface="Ubuntu"/>
              <a:sym typeface="Ubuntu"/>
            </a:endParaRPr>
          </a:p>
        </p:txBody>
      </p:sp>
      <p:sp>
        <p:nvSpPr>
          <p:cNvPr id="220" name="Google Shape;220;p31"/>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a:t>
            </a:r>
            <a:endParaRPr b="1">
              <a:latin typeface="Ubuntu"/>
              <a:ea typeface="Ubuntu"/>
              <a:cs typeface="Ubuntu"/>
              <a:sym typeface="Ubuntu"/>
            </a:endParaRPr>
          </a:p>
        </p:txBody>
      </p:sp>
      <p:sp>
        <p:nvSpPr>
          <p:cNvPr id="221" name="Google Shape;221;p31"/>
          <p:cNvSpPr txBox="1"/>
          <p:nvPr/>
        </p:nvSpPr>
        <p:spPr>
          <a:xfrm>
            <a:off x="5684525" y="11722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22" name="Google Shape;222;p31"/>
          <p:cNvSpPr/>
          <p:nvPr/>
        </p:nvSpPr>
        <p:spPr>
          <a:xfrm>
            <a:off x="5156400" y="1603075"/>
            <a:ext cx="2662800" cy="6363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db.users.find(</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1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3" name="Google Shape;223;p31"/>
          <p:cNvSpPr/>
          <p:nvPr/>
        </p:nvSpPr>
        <p:spPr>
          <a:xfrm>
            <a:off x="5156400" y="2472725"/>
            <a:ext cx="3331800" cy="1156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db.users.updateMany(</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Id: 1 },</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Email: “</a:t>
            </a:r>
            <a:r>
              <a:rPr lang="en" u="sng">
                <a:solidFill>
                  <a:schemeClr val="hlink"/>
                </a:solidFill>
                <a:latin typeface="Ubuntu"/>
                <a:ea typeface="Ubuntu"/>
                <a:cs typeface="Ubuntu"/>
                <a:sym typeface="Ubuntu"/>
                <a:hlinkClick r:id="rId4"/>
              </a:rPr>
              <a:t>x@email.com</a:t>
            </a:r>
            <a:r>
              <a:rPr lang="en">
                <a:latin typeface="Ubuntu"/>
                <a:ea typeface="Ubuntu"/>
                <a:cs typeface="Ubuntu"/>
                <a:sym typeface="Ubuntu"/>
              </a:rPr>
              <a:t>”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4" name="Google Shape;224;p31"/>
          <p:cNvSpPr/>
          <p:nvPr/>
        </p:nvSpPr>
        <p:spPr>
          <a:xfrm>
            <a:off x="5156400" y="3851900"/>
            <a:ext cx="3735300" cy="10809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db.users.deleteMany(</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2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5" name="Google Shape;225;p31"/>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26" name="Google Shape;226;p31"/>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7" name="Google Shape;227;p31"/>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8" name="Google Shape;228;p31"/>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9" name="Google Shape;229;p31"/>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30" name="Google Shape;230;p31"/>
          <p:cNvSpPr txBox="1"/>
          <p:nvPr/>
        </p:nvSpPr>
        <p:spPr>
          <a:xfrm>
            <a:off x="588725" y="4160950"/>
            <a:ext cx="42648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Your PHP code remains the same achieving the same result in different DB engines!</a:t>
            </a:r>
            <a:endParaRPr b="1">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582875" y="456722"/>
            <a:ext cx="24261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About me </a:t>
            </a:r>
            <a:r>
              <a:rPr lang="en" sz="1800">
                <a:latin typeface="Ubuntu"/>
                <a:ea typeface="Ubuntu"/>
                <a:cs typeface="Ubuntu"/>
                <a:sym typeface="Ubuntu"/>
              </a:rPr>
              <a:t> ...</a:t>
            </a:r>
            <a:endParaRPr sz="1800">
              <a:latin typeface="Ubuntu"/>
              <a:ea typeface="Ubuntu"/>
              <a:cs typeface="Ubuntu"/>
              <a:sym typeface="Ubuntu"/>
            </a:endParaRPr>
          </a:p>
        </p:txBody>
      </p:sp>
      <p:sp>
        <p:nvSpPr>
          <p:cNvPr id="60" name="Google Shape;60;p14"/>
          <p:cNvSpPr txBox="1"/>
          <p:nvPr/>
        </p:nvSpPr>
        <p:spPr>
          <a:xfrm>
            <a:off x="582875" y="1011800"/>
            <a:ext cx="6128700" cy="3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Ubuntu"/>
              <a:ea typeface="Ubuntu"/>
              <a:cs typeface="Ubuntu"/>
              <a:sym typeface="Ubuntu"/>
            </a:endParaRPr>
          </a:p>
          <a:p>
            <a:pPr indent="0" lvl="0" marL="0" rtl="0" algn="l">
              <a:spcBef>
                <a:spcPts val="0"/>
              </a:spcBef>
              <a:spcAft>
                <a:spcPts val="0"/>
              </a:spcAft>
              <a:buNone/>
            </a:pPr>
            <a:r>
              <a:rPr lang="en" sz="1800">
                <a:latin typeface="Ubuntu"/>
                <a:ea typeface="Ubuntu"/>
                <a:cs typeface="Ubuntu"/>
                <a:sym typeface="Ubuntu"/>
              </a:rPr>
              <a:t>$ whoami</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Juan Carlos Morales</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email</a:t>
            </a:r>
            <a:r>
              <a:rPr lang="en" sz="1800">
                <a:latin typeface="Ubuntu"/>
                <a:ea typeface="Ubuntu"/>
                <a:cs typeface="Ubuntu"/>
                <a:sym typeface="Ubuntu"/>
              </a:rPr>
              <a:t>: jcmargentina@gmail.com</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github</a:t>
            </a:r>
            <a:r>
              <a:rPr lang="en" sz="1800">
                <a:latin typeface="Ubuntu"/>
                <a:ea typeface="Ubuntu"/>
                <a:cs typeface="Ubuntu"/>
                <a:sym typeface="Ubuntu"/>
              </a:rPr>
              <a:t>: https://github.com/</a:t>
            </a:r>
            <a:r>
              <a:rPr b="1" lang="en" sz="1800">
                <a:latin typeface="Ubuntu"/>
                <a:ea typeface="Ubuntu"/>
                <a:cs typeface="Ubuntu"/>
                <a:sym typeface="Ubuntu"/>
              </a:rPr>
              <a:t>juancarmo</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linkedin</a:t>
            </a:r>
            <a:r>
              <a:rPr lang="en" sz="1800">
                <a:latin typeface="Ubuntu"/>
                <a:ea typeface="Ubuntu"/>
                <a:cs typeface="Ubuntu"/>
                <a:sym typeface="Ubuntu"/>
              </a:rPr>
              <a:t>: https://www.linkedin.com</a:t>
            </a:r>
            <a:r>
              <a:rPr b="1" lang="en" sz="1800">
                <a:latin typeface="Ubuntu"/>
                <a:ea typeface="Ubuntu"/>
                <a:cs typeface="Ubuntu"/>
                <a:sym typeface="Ubuntu"/>
              </a:rPr>
              <a:t>/in/jcmcvm-en/</a:t>
            </a:r>
            <a:endParaRPr b="1" sz="1800">
              <a:latin typeface="Ubuntu"/>
              <a:ea typeface="Ubuntu"/>
              <a:cs typeface="Ubuntu"/>
              <a:sym typeface="Ubuntu"/>
            </a:endParaRPr>
          </a:p>
        </p:txBody>
      </p:sp>
      <p:pic>
        <p:nvPicPr>
          <p:cNvPr id="61" name="Google Shape;61;p14"/>
          <p:cNvPicPr preferRelativeResize="0"/>
          <p:nvPr/>
        </p:nvPicPr>
        <p:blipFill>
          <a:blip r:embed="rId3">
            <a:alphaModFix/>
          </a:blip>
          <a:stretch>
            <a:fillRect/>
          </a:stretch>
        </p:blipFill>
        <p:spPr>
          <a:xfrm>
            <a:off x="6627247" y="1392806"/>
            <a:ext cx="2250250" cy="2929399"/>
          </a:xfrm>
          <a:prstGeom prst="rect">
            <a:avLst/>
          </a:prstGeom>
          <a:noFill/>
          <a:ln>
            <a:noFill/>
          </a:ln>
          <a:effectLst>
            <a:outerShdw blurRad="57150" rotWithShape="0" algn="bl" dir="5400000" dist="19050">
              <a:srgbClr val="000000">
                <a:alpha val="50000"/>
              </a:srgbClr>
            </a:outerShdw>
          </a:effectLst>
        </p:spPr>
      </p:pic>
      <p:pic>
        <p:nvPicPr>
          <p:cNvPr id="62" name="Google Shape;62;p14"/>
          <p:cNvPicPr preferRelativeResize="0"/>
          <p:nvPr/>
        </p:nvPicPr>
        <p:blipFill>
          <a:blip r:embed="rId4">
            <a:alphaModFix/>
          </a:blip>
          <a:stretch>
            <a:fillRect/>
          </a:stretch>
        </p:blipFill>
        <p:spPr>
          <a:xfrm>
            <a:off x="140875" y="3209250"/>
            <a:ext cx="434975" cy="434975"/>
          </a:xfrm>
          <a:prstGeom prst="rect">
            <a:avLst/>
          </a:prstGeom>
          <a:noFill/>
          <a:ln>
            <a:noFill/>
          </a:ln>
        </p:spPr>
      </p:pic>
      <p:pic>
        <p:nvPicPr>
          <p:cNvPr id="63" name="Google Shape;63;p14"/>
          <p:cNvPicPr preferRelativeResize="0"/>
          <p:nvPr/>
        </p:nvPicPr>
        <p:blipFill>
          <a:blip r:embed="rId5">
            <a:alphaModFix/>
          </a:blip>
          <a:stretch>
            <a:fillRect/>
          </a:stretch>
        </p:blipFill>
        <p:spPr>
          <a:xfrm>
            <a:off x="140875" y="3800000"/>
            <a:ext cx="434975" cy="434975"/>
          </a:xfrm>
          <a:prstGeom prst="rect">
            <a:avLst/>
          </a:prstGeom>
          <a:noFill/>
          <a:ln>
            <a:noFill/>
          </a:ln>
        </p:spPr>
      </p:pic>
      <p:pic>
        <p:nvPicPr>
          <p:cNvPr id="64" name="Google Shape;64;p14"/>
          <p:cNvPicPr preferRelativeResize="0"/>
          <p:nvPr/>
        </p:nvPicPr>
        <p:blipFill>
          <a:blip r:embed="rId6">
            <a:alphaModFix/>
          </a:blip>
          <a:stretch>
            <a:fillRect/>
          </a:stretch>
        </p:blipFill>
        <p:spPr>
          <a:xfrm>
            <a:off x="140875" y="4322200"/>
            <a:ext cx="434975" cy="434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Views in Laravel</a:t>
            </a:r>
            <a:endParaRPr>
              <a:latin typeface="Ubuntu"/>
              <a:ea typeface="Ubuntu"/>
              <a:cs typeface="Ubuntu"/>
              <a:sym typeface="Ubuntu"/>
            </a:endParaRPr>
          </a:p>
        </p:txBody>
      </p:sp>
      <p:sp>
        <p:nvSpPr>
          <p:cNvPr id="236" name="Google Shape;236;p32"/>
          <p:cNvSpPr txBox="1"/>
          <p:nvPr>
            <p:ph idx="1" type="body"/>
          </p:nvPr>
        </p:nvSpPr>
        <p:spPr>
          <a:xfrm>
            <a:off x="311700" y="1280525"/>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Ubuntu"/>
                <a:ea typeface="Ubuntu"/>
                <a:cs typeface="Ubuntu"/>
                <a:sym typeface="Ubuntu"/>
              </a:rPr>
              <a:t>They are HTML, CSS and Javascript files, but enriched with extra functionality through special instructions that are processed on the server side.</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To enrich our view files, Laravel has a template engine called </a:t>
            </a:r>
            <a:r>
              <a:rPr b="1" lang="en" sz="2000">
                <a:latin typeface="Ubuntu"/>
                <a:ea typeface="Ubuntu"/>
                <a:cs typeface="Ubuntu"/>
                <a:sym typeface="Ubuntu"/>
              </a:rPr>
              <a:t>Blade</a:t>
            </a:r>
            <a:r>
              <a:rPr lang="en" sz="2000">
                <a:latin typeface="Ubuntu"/>
                <a:ea typeface="Ubuntu"/>
                <a:cs typeface="Ubuntu"/>
                <a:sym typeface="Ubuntu"/>
              </a:rPr>
              <a:t>.</a:t>
            </a:r>
            <a:endParaRPr sz="2000">
              <a:latin typeface="Ubuntu"/>
              <a:ea typeface="Ubuntu"/>
              <a:cs typeface="Ubuntu"/>
              <a:sym typeface="Ubuntu"/>
            </a:endParaRPr>
          </a:p>
          <a:p>
            <a:pPr indent="0" lvl="0" marL="0" rtl="0" algn="l">
              <a:spcBef>
                <a:spcPts val="1600"/>
              </a:spcBef>
              <a:spcAft>
                <a:spcPts val="0"/>
              </a:spcAft>
              <a:buNone/>
            </a:pPr>
            <a:r>
              <a:rPr b="1" lang="en" sz="2000">
                <a:latin typeface="Ubuntu"/>
                <a:ea typeface="Ubuntu"/>
                <a:cs typeface="Ubuntu"/>
                <a:sym typeface="Ubuntu"/>
              </a:rPr>
              <a:t>Blade</a:t>
            </a:r>
            <a:r>
              <a:rPr lang="en" sz="2000">
                <a:latin typeface="Ubuntu"/>
                <a:ea typeface="Ubuntu"/>
                <a:cs typeface="Ubuntu"/>
                <a:sym typeface="Ubuntu"/>
              </a:rPr>
              <a:t> will allow us to add code that will be executed in our server before sending the final HTML result to our client. This code exists with the purpose of helping us to work better our Views.</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Laravel does not require us to use Blade, you can choose another template engine, or include pure PHP code in the view files. </a:t>
            </a:r>
            <a:endParaRPr sz="2000">
              <a:latin typeface="Ubuntu"/>
              <a:ea typeface="Ubuntu"/>
              <a:cs typeface="Ubuntu"/>
              <a:sym typeface="Ubuntu"/>
            </a:endParaRPr>
          </a:p>
          <a:p>
            <a:pPr indent="0" lvl="0" marL="0" rtl="0" algn="l">
              <a:spcBef>
                <a:spcPts val="1600"/>
              </a:spcBef>
              <a:spcAft>
                <a:spcPts val="1600"/>
              </a:spcAft>
              <a:buNone/>
            </a:pPr>
            <a:r>
              <a:t/>
            </a:r>
            <a:endParaRPr sz="2000">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Controller in Laravel</a:t>
            </a:r>
            <a:endParaRPr>
              <a:latin typeface="Ubuntu"/>
              <a:ea typeface="Ubuntu"/>
              <a:cs typeface="Ubuntu"/>
              <a:sym typeface="Ubuntu"/>
            </a:endParaRPr>
          </a:p>
        </p:txBody>
      </p:sp>
      <p:sp>
        <p:nvSpPr>
          <p:cNvPr id="242" name="Google Shape;242;p33"/>
          <p:cNvSpPr txBox="1"/>
          <p:nvPr>
            <p:ph idx="1" type="body"/>
          </p:nvPr>
        </p:nvSpPr>
        <p:spPr>
          <a:xfrm>
            <a:off x="311700" y="1130776"/>
            <a:ext cx="8520600" cy="4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The controllers are classes written in PHP where each method represents the logic to deal with our web requests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i="1">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i="1" lang="en">
                <a:latin typeface="Ubuntu"/>
                <a:ea typeface="Ubuntu"/>
                <a:cs typeface="Ubuntu"/>
                <a:sym typeface="Ubuntu"/>
              </a:rPr>
              <a:t>(this is generally speaking I mean, because this is just a PHP class so you can use it as a normal class, but conceptually, think about it as the sentence said).</a:t>
            </a:r>
            <a:endParaRPr i="1">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rPr lang="en" sz="2400">
                <a:latin typeface="Ubuntu"/>
                <a:ea typeface="Ubuntu"/>
                <a:cs typeface="Ubuntu"/>
                <a:sym typeface="Ubuntu"/>
              </a:rPr>
              <a:t>A controller interacts with the models and views, coordinating the cooperation between them.</a:t>
            </a:r>
            <a:endParaRPr sz="2400">
              <a:latin typeface="Ubuntu"/>
              <a:ea typeface="Ubuntu"/>
              <a:cs typeface="Ubuntu"/>
              <a:sym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Architecture and request life cycle in a Laravel app.</a:t>
            </a:r>
            <a:endParaRPr sz="2400"/>
          </a:p>
        </p:txBody>
      </p:sp>
      <p:sp>
        <p:nvSpPr>
          <p:cNvPr id="248" name="Google Shape;248;p34"/>
          <p:cNvSpPr txBox="1"/>
          <p:nvPr>
            <p:ph idx="1" type="body"/>
          </p:nvPr>
        </p:nvSpPr>
        <p:spPr>
          <a:xfrm>
            <a:off x="311700" y="971425"/>
            <a:ext cx="8520600" cy="45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249" name="Google Shape;249;p34"/>
          <p:cNvSpPr/>
          <p:nvPr/>
        </p:nvSpPr>
        <p:spPr>
          <a:xfrm>
            <a:off x="7863475" y="2166025"/>
            <a:ext cx="526100" cy="5055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BD</a:t>
            </a:r>
            <a:endParaRPr sz="1200"/>
          </a:p>
        </p:txBody>
      </p:sp>
      <p:sp>
        <p:nvSpPr>
          <p:cNvPr id="250" name="Google Shape;250;p34"/>
          <p:cNvSpPr/>
          <p:nvPr/>
        </p:nvSpPr>
        <p:spPr>
          <a:xfrm>
            <a:off x="2688375" y="1047125"/>
            <a:ext cx="4717200" cy="44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a:off x="2770076" y="2645225"/>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Route the request</a:t>
            </a:r>
            <a:endParaRPr/>
          </a:p>
        </p:txBody>
      </p:sp>
      <p:sp>
        <p:nvSpPr>
          <p:cNvPr id="252" name="Google Shape;252;p34"/>
          <p:cNvSpPr/>
          <p:nvPr/>
        </p:nvSpPr>
        <p:spPr>
          <a:xfrm>
            <a:off x="2772850" y="3718175"/>
            <a:ext cx="2355000" cy="636300"/>
          </a:xfrm>
          <a:prstGeom prst="rect">
            <a:avLst/>
          </a:prstGeom>
          <a:solidFill>
            <a:schemeClr val="lt2"/>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Handle the request</a:t>
            </a:r>
            <a:endParaRPr/>
          </a:p>
        </p:txBody>
      </p:sp>
      <p:sp>
        <p:nvSpPr>
          <p:cNvPr id="253" name="Google Shape;253;p34"/>
          <p:cNvSpPr/>
          <p:nvPr/>
        </p:nvSpPr>
        <p:spPr>
          <a:xfrm>
            <a:off x="2772850" y="5016650"/>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Send a Response</a:t>
            </a:r>
            <a:endParaRPr/>
          </a:p>
        </p:txBody>
      </p:sp>
      <p:sp>
        <p:nvSpPr>
          <p:cNvPr id="254" name="Google Shape;254;p34"/>
          <p:cNvSpPr txBox="1"/>
          <p:nvPr/>
        </p:nvSpPr>
        <p:spPr>
          <a:xfrm>
            <a:off x="2764888" y="1111980"/>
            <a:ext cx="26970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Laravel App</a:t>
            </a:r>
            <a:endParaRPr b="1" sz="1600"/>
          </a:p>
        </p:txBody>
      </p:sp>
      <p:sp>
        <p:nvSpPr>
          <p:cNvPr id="255" name="Google Shape;255;p34"/>
          <p:cNvSpPr/>
          <p:nvPr/>
        </p:nvSpPr>
        <p:spPr>
          <a:xfrm>
            <a:off x="2934075" y="1502875"/>
            <a:ext cx="312300" cy="39042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p:nvPr/>
        </p:nvSpPr>
        <p:spPr>
          <a:xfrm>
            <a:off x="2934075" y="1502875"/>
            <a:ext cx="312300" cy="28626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2934075" y="1502874"/>
            <a:ext cx="312300" cy="15234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5812250" y="1968075"/>
            <a:ext cx="1467125" cy="3363275"/>
          </a:xfrm>
          <a:prstGeom prst="flowChartProcess">
            <a:avLst/>
          </a:prstGeom>
          <a:solidFill>
            <a:schemeClr val="lt2"/>
          </a:solidFill>
          <a:ln cap="flat" cmpd="thinThick"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5970249" y="3835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Controller</a:t>
            </a:r>
            <a:endParaRPr sz="1200"/>
          </a:p>
        </p:txBody>
      </p:sp>
      <p:sp>
        <p:nvSpPr>
          <p:cNvPr id="260" name="Google Shape;260;p34"/>
          <p:cNvSpPr/>
          <p:nvPr/>
        </p:nvSpPr>
        <p:spPr>
          <a:xfrm>
            <a:off x="5987212" y="47186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View</a:t>
            </a:r>
            <a:endParaRPr sz="1200"/>
          </a:p>
        </p:txBody>
      </p:sp>
      <p:sp>
        <p:nvSpPr>
          <p:cNvPr id="261" name="Google Shape;261;p34"/>
          <p:cNvSpPr/>
          <p:nvPr/>
        </p:nvSpPr>
        <p:spPr>
          <a:xfrm>
            <a:off x="5970238" y="30042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a:t>
            </a:r>
            <a:endParaRPr sz="1200"/>
          </a:p>
        </p:txBody>
      </p:sp>
      <p:sp>
        <p:nvSpPr>
          <p:cNvPr id="262" name="Google Shape;262;p34"/>
          <p:cNvSpPr/>
          <p:nvPr/>
        </p:nvSpPr>
        <p:spPr>
          <a:xfrm>
            <a:off x="5970238" y="2172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ORM</a:t>
            </a:r>
            <a:endParaRPr sz="1200"/>
          </a:p>
        </p:txBody>
      </p:sp>
      <p:sp>
        <p:nvSpPr>
          <p:cNvPr id="263" name="Google Shape;263;p34"/>
          <p:cNvSpPr/>
          <p:nvPr/>
        </p:nvSpPr>
        <p:spPr>
          <a:xfrm>
            <a:off x="5127950" y="3881338"/>
            <a:ext cx="684300" cy="290100"/>
          </a:xfrm>
          <a:prstGeom prst="leftRigh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4"/>
          <p:cNvCxnSpPr/>
          <p:nvPr/>
        </p:nvCxnSpPr>
        <p:spPr>
          <a:xfrm>
            <a:off x="6300249" y="4327775"/>
            <a:ext cx="17100" cy="3909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34"/>
          <p:cNvCxnSpPr/>
          <p:nvPr/>
        </p:nvCxnSpPr>
        <p:spPr>
          <a:xfrm rot="10800000">
            <a:off x="6875675" y="4339725"/>
            <a:ext cx="12600" cy="3660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34"/>
          <p:cNvCxnSpPr/>
          <p:nvPr/>
        </p:nvCxnSpPr>
        <p:spPr>
          <a:xfrm rot="10800000">
            <a:off x="6244875" y="34947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34"/>
          <p:cNvCxnSpPr/>
          <p:nvPr/>
        </p:nvCxnSpPr>
        <p:spPr>
          <a:xfrm>
            <a:off x="6863050" y="3507225"/>
            <a:ext cx="6300" cy="3153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34"/>
          <p:cNvCxnSpPr/>
          <p:nvPr/>
        </p:nvCxnSpPr>
        <p:spPr>
          <a:xfrm rot="10800000">
            <a:off x="6244875" y="26565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34"/>
          <p:cNvCxnSpPr/>
          <p:nvPr/>
        </p:nvCxnSpPr>
        <p:spPr>
          <a:xfrm>
            <a:off x="6863050" y="2669025"/>
            <a:ext cx="6300" cy="3153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34"/>
          <p:cNvSpPr/>
          <p:nvPr/>
        </p:nvSpPr>
        <p:spPr>
          <a:xfrm>
            <a:off x="7090125" y="2346050"/>
            <a:ext cx="773400" cy="164100"/>
          </a:xfrm>
          <a:prstGeom prst="lef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rot="-5400000">
            <a:off x="1527970" y="315625"/>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rot="5400000">
            <a:off x="1321795" y="4259600"/>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txBox="1"/>
          <p:nvPr/>
        </p:nvSpPr>
        <p:spPr>
          <a:xfrm>
            <a:off x="933600" y="1401375"/>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Request </a:t>
            </a:r>
            <a:endParaRPr/>
          </a:p>
        </p:txBody>
      </p:sp>
      <p:sp>
        <p:nvSpPr>
          <p:cNvPr id="274" name="Google Shape;274;p34"/>
          <p:cNvSpPr txBox="1"/>
          <p:nvPr/>
        </p:nvSpPr>
        <p:spPr>
          <a:xfrm>
            <a:off x="866100" y="4676150"/>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2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2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a:ea typeface="Ubuntu"/>
                <a:cs typeface="Ubuntu"/>
                <a:sym typeface="Ubuntu"/>
              </a:rPr>
              <a:t>In a practical, linear and simple way </a:t>
            </a:r>
            <a:r>
              <a:rPr b="1" lang="en" sz="2400">
                <a:latin typeface="Ubuntu"/>
                <a:ea typeface="Ubuntu"/>
                <a:cs typeface="Ubuntu"/>
                <a:sym typeface="Ubuntu"/>
              </a:rPr>
              <a:t> </a:t>
            </a:r>
            <a:endParaRPr b="1" sz="2400">
              <a:latin typeface="Ubuntu"/>
              <a:ea typeface="Ubuntu"/>
              <a:cs typeface="Ubuntu"/>
              <a:sym typeface="Ubuntu"/>
            </a:endParaRPr>
          </a:p>
        </p:txBody>
      </p:sp>
      <p:sp>
        <p:nvSpPr>
          <p:cNvPr id="280" name="Google Shape;280;p35"/>
          <p:cNvSpPr/>
          <p:nvPr/>
        </p:nvSpPr>
        <p:spPr>
          <a:xfrm>
            <a:off x="1834850" y="17546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Controller</a:t>
            </a:r>
            <a:endParaRPr sz="1200">
              <a:latin typeface="Ubuntu"/>
              <a:ea typeface="Ubuntu"/>
              <a:cs typeface="Ubuntu"/>
              <a:sym typeface="Ubuntu"/>
            </a:endParaRPr>
          </a:p>
        </p:txBody>
      </p:sp>
      <p:sp>
        <p:nvSpPr>
          <p:cNvPr id="281" name="Google Shape;281;p35"/>
          <p:cNvSpPr/>
          <p:nvPr/>
        </p:nvSpPr>
        <p:spPr>
          <a:xfrm>
            <a:off x="3086325" y="2310175"/>
            <a:ext cx="1892400" cy="49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Method in the controller to handle request</a:t>
            </a:r>
            <a:endParaRPr sz="1200">
              <a:latin typeface="Ubuntu"/>
              <a:ea typeface="Ubuntu"/>
              <a:cs typeface="Ubuntu"/>
              <a:sym typeface="Ubuntu"/>
            </a:endParaRPr>
          </a:p>
        </p:txBody>
      </p:sp>
      <p:sp>
        <p:nvSpPr>
          <p:cNvPr id="282" name="Google Shape;282;p35"/>
          <p:cNvSpPr/>
          <p:nvPr/>
        </p:nvSpPr>
        <p:spPr>
          <a:xfrm>
            <a:off x="199825" y="1173275"/>
            <a:ext cx="2801400" cy="3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Match Requested URL against Url’s declared in our app (Laravel ones)</a:t>
            </a:r>
            <a:endParaRPr sz="1200">
              <a:latin typeface="Ubuntu"/>
              <a:ea typeface="Ubuntu"/>
              <a:cs typeface="Ubuntu"/>
              <a:sym typeface="Ubuntu"/>
            </a:endParaRPr>
          </a:p>
        </p:txBody>
      </p:sp>
      <p:grpSp>
        <p:nvGrpSpPr>
          <p:cNvPr id="283" name="Google Shape;283;p35"/>
          <p:cNvGrpSpPr/>
          <p:nvPr/>
        </p:nvGrpSpPr>
        <p:grpSpPr>
          <a:xfrm>
            <a:off x="4520525" y="3055625"/>
            <a:ext cx="1892400" cy="1460400"/>
            <a:chOff x="2767925" y="3055625"/>
            <a:chExt cx="1892400" cy="1460400"/>
          </a:xfrm>
        </p:grpSpPr>
        <p:sp>
          <p:nvSpPr>
            <p:cNvPr id="284" name="Google Shape;284;p35"/>
            <p:cNvSpPr/>
            <p:nvPr/>
          </p:nvSpPr>
          <p:spPr>
            <a:xfrm>
              <a:off x="2767925" y="3055625"/>
              <a:ext cx="1892400" cy="1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txBox="1"/>
            <p:nvPr/>
          </p:nvSpPr>
          <p:spPr>
            <a:xfrm>
              <a:off x="2901650" y="3166125"/>
              <a:ext cx="162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Logic</a:t>
              </a:r>
              <a:endParaRPr sz="1200">
                <a:latin typeface="Ubuntu"/>
                <a:ea typeface="Ubuntu"/>
                <a:cs typeface="Ubuntu"/>
                <a:sym typeface="Ubuntu"/>
              </a:endParaRPr>
            </a:p>
          </p:txBody>
        </p:sp>
        <p:sp>
          <p:nvSpPr>
            <p:cNvPr id="286" name="Google Shape;286;p35"/>
            <p:cNvSpPr/>
            <p:nvPr/>
          </p:nvSpPr>
          <p:spPr>
            <a:xfrm>
              <a:off x="2926900" y="36076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Models</a:t>
              </a:r>
              <a:endParaRPr sz="1200">
                <a:latin typeface="Ubuntu"/>
                <a:ea typeface="Ubuntu"/>
                <a:cs typeface="Ubuntu"/>
                <a:sym typeface="Ubuntu"/>
              </a:endParaRPr>
            </a:p>
          </p:txBody>
        </p:sp>
        <p:sp>
          <p:nvSpPr>
            <p:cNvPr id="287" name="Google Shape;287;p35"/>
            <p:cNvSpPr/>
            <p:nvPr/>
          </p:nvSpPr>
          <p:spPr>
            <a:xfrm>
              <a:off x="2926900" y="40648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Views</a:t>
              </a:r>
              <a:endParaRPr sz="1200">
                <a:latin typeface="Ubuntu"/>
                <a:ea typeface="Ubuntu"/>
                <a:cs typeface="Ubuntu"/>
                <a:sym typeface="Ubuntu"/>
              </a:endParaRPr>
            </a:p>
          </p:txBody>
        </p:sp>
      </p:grpSp>
      <p:sp>
        <p:nvSpPr>
          <p:cNvPr id="288" name="Google Shape;288;p35"/>
          <p:cNvSpPr/>
          <p:nvPr/>
        </p:nvSpPr>
        <p:spPr>
          <a:xfrm>
            <a:off x="6145975" y="48465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Final Response</a:t>
            </a:r>
            <a:endParaRPr sz="1200">
              <a:latin typeface="Ubuntu"/>
              <a:ea typeface="Ubuntu"/>
              <a:cs typeface="Ubuntu"/>
              <a:sym typeface="Ubuntu"/>
            </a:endParaRPr>
          </a:p>
        </p:txBody>
      </p:sp>
      <p:cxnSp>
        <p:nvCxnSpPr>
          <p:cNvPr id="289" name="Google Shape;289;p35"/>
          <p:cNvCxnSpPr>
            <a:stCxn id="282" idx="2"/>
            <a:endCxn id="280" idx="1"/>
          </p:cNvCxnSpPr>
          <p:nvPr/>
        </p:nvCxnSpPr>
        <p:spPr>
          <a:xfrm flipH="1" rot="-5400000">
            <a:off x="1515475" y="1586225"/>
            <a:ext cx="404400" cy="234300"/>
          </a:xfrm>
          <a:prstGeom prst="bentConnector2">
            <a:avLst/>
          </a:prstGeom>
          <a:noFill/>
          <a:ln cap="flat" cmpd="sng" w="19050">
            <a:solidFill>
              <a:schemeClr val="dk2"/>
            </a:solidFill>
            <a:prstDash val="solid"/>
            <a:round/>
            <a:headEnd len="med" w="med" type="none"/>
            <a:tailEnd len="med" w="med" type="triangle"/>
          </a:ln>
        </p:spPr>
      </p:cxnSp>
      <p:cxnSp>
        <p:nvCxnSpPr>
          <p:cNvPr id="290" name="Google Shape;290;p35"/>
          <p:cNvCxnSpPr>
            <a:stCxn id="280" idx="2"/>
            <a:endCxn id="281" idx="1"/>
          </p:cNvCxnSpPr>
          <p:nvPr/>
        </p:nvCxnSpPr>
        <p:spPr>
          <a:xfrm flipH="1" rot="-5400000">
            <a:off x="2684000" y="2153775"/>
            <a:ext cx="499500" cy="305400"/>
          </a:xfrm>
          <a:prstGeom prst="bentConnector2">
            <a:avLst/>
          </a:prstGeom>
          <a:noFill/>
          <a:ln cap="flat" cmpd="sng" w="19050">
            <a:solidFill>
              <a:schemeClr val="dk2"/>
            </a:solidFill>
            <a:prstDash val="solid"/>
            <a:round/>
            <a:headEnd len="med" w="med" type="none"/>
            <a:tailEnd len="med" w="med" type="triangle"/>
          </a:ln>
        </p:spPr>
      </p:cxnSp>
      <p:cxnSp>
        <p:nvCxnSpPr>
          <p:cNvPr id="291" name="Google Shape;291;p35"/>
          <p:cNvCxnSpPr>
            <a:stCxn id="281" idx="2"/>
            <a:endCxn id="284" idx="1"/>
          </p:cNvCxnSpPr>
          <p:nvPr/>
        </p:nvCxnSpPr>
        <p:spPr>
          <a:xfrm flipH="1" rot="-5400000">
            <a:off x="3784725" y="3049975"/>
            <a:ext cx="983700" cy="488100"/>
          </a:xfrm>
          <a:prstGeom prst="bentConnector2">
            <a:avLst/>
          </a:prstGeom>
          <a:noFill/>
          <a:ln cap="flat" cmpd="sng" w="19050">
            <a:solidFill>
              <a:schemeClr val="dk2"/>
            </a:solidFill>
            <a:prstDash val="solid"/>
            <a:round/>
            <a:headEnd len="med" w="med" type="none"/>
            <a:tailEnd len="med" w="med" type="triangle"/>
          </a:ln>
        </p:spPr>
      </p:cxnSp>
      <p:cxnSp>
        <p:nvCxnSpPr>
          <p:cNvPr id="292" name="Google Shape;292;p35"/>
          <p:cNvCxnSpPr>
            <a:stCxn id="284" idx="2"/>
            <a:endCxn id="288" idx="1"/>
          </p:cNvCxnSpPr>
          <p:nvPr/>
        </p:nvCxnSpPr>
        <p:spPr>
          <a:xfrm flipH="1" rot="-5400000">
            <a:off x="5565575" y="4417175"/>
            <a:ext cx="481500" cy="6792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Mini-Blog application</a:t>
            </a:r>
            <a:endParaRPr>
              <a:latin typeface="Ubuntu"/>
              <a:ea typeface="Ubuntu"/>
              <a:cs typeface="Ubuntu"/>
              <a:sym typeface="Ubuntu"/>
            </a:endParaRPr>
          </a:p>
        </p:txBody>
      </p:sp>
      <p:sp>
        <p:nvSpPr>
          <p:cNvPr id="298" name="Google Shape;298;p36"/>
          <p:cNvSpPr txBox="1"/>
          <p:nvPr>
            <p:ph idx="1" type="body"/>
          </p:nvPr>
        </p:nvSpPr>
        <p:spPr>
          <a:xfrm>
            <a:off x="311700" y="638750"/>
            <a:ext cx="8520600" cy="4937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Building a Laravel application from zero</a:t>
            </a:r>
            <a:endParaRPr sz="2400">
              <a:latin typeface="Ubuntu"/>
              <a:ea typeface="Ubuntu"/>
              <a:cs typeface="Ubuntu"/>
              <a:sym typeface="Ubuntu"/>
            </a:endParaRPr>
          </a:p>
          <a:p>
            <a:pPr indent="-381000" lvl="0" marL="457200" rtl="0" algn="l">
              <a:lnSpc>
                <a:spcPct val="100000"/>
              </a:lnSpc>
              <a:spcBef>
                <a:spcPts val="1000"/>
              </a:spcBef>
              <a:spcAft>
                <a:spcPts val="0"/>
              </a:spcAft>
              <a:buSzPts val="2400"/>
              <a:buFont typeface="Ubuntu"/>
              <a:buAutoNum type="arabicParenR"/>
            </a:pPr>
            <a:r>
              <a:rPr lang="en" sz="2400">
                <a:latin typeface="Ubuntu"/>
                <a:ea typeface="Ubuntu"/>
                <a:cs typeface="Ubuntu"/>
                <a:sym typeface="Ubuntu"/>
              </a:rPr>
              <a:t>Laravel setup</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Project</a:t>
            </a:r>
            <a:r>
              <a:rPr lang="en" sz="2400">
                <a:latin typeface="Ubuntu"/>
                <a:ea typeface="Ubuntu"/>
                <a:cs typeface="Ubuntu"/>
                <a:sym typeface="Ubuntu"/>
              </a:rPr>
              <a:t> configuration</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Coding steps (suggested):</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DB definition and migrations creation</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Models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Routes - Navigation Setup </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Migrate regular Views to Blade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Initial Controllers and Navigation Ready</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Controllers and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Users and authentication</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1200">
              <a:latin typeface="Ubuntu"/>
              <a:ea typeface="Ubuntu"/>
              <a:cs typeface="Ubuntu"/>
              <a:sym typeface="Ubuntu"/>
            </a:endParaRPr>
          </a:p>
        </p:txBody>
      </p:sp>
      <p:pic>
        <p:nvPicPr>
          <p:cNvPr id="299" name="Google Shape;299;p36"/>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sp>
        <p:nvSpPr>
          <p:cNvPr id="305" name="Google Shape;305;p37"/>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latin typeface="Ubuntu"/>
                <a:ea typeface="Ubuntu"/>
                <a:cs typeface="Ubuntu"/>
                <a:sym typeface="Ubuntu"/>
              </a:rPr>
              <a:t>Versions for Windows, Linux, Mac, BSD</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a:solidFill>
                  <a:srgbClr val="3A3A3A"/>
                </a:solidFill>
                <a:latin typeface="Ubuntu"/>
                <a:ea typeface="Ubuntu"/>
                <a:cs typeface="Ubuntu"/>
                <a:sym typeface="Ubuntu"/>
              </a:rPr>
              <a:t>On Linux - execute the following commands:</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sz="1400">
                <a:solidFill>
                  <a:srgbClr val="3A3A3A"/>
                </a:solidFill>
                <a:latin typeface="Courier New"/>
                <a:ea typeface="Courier New"/>
                <a:cs typeface="Courier New"/>
                <a:sym typeface="Courier New"/>
              </a:rPr>
              <a:t>curl -sS https://getcomposer.org/installer -o composer-setup.php</a:t>
            </a:r>
            <a:endParaRPr sz="1400">
              <a:solidFill>
                <a:srgbClr val="3A3A3A"/>
              </a:solidFill>
              <a:latin typeface="Courier New"/>
              <a:ea typeface="Courier New"/>
              <a:cs typeface="Courier New"/>
              <a:sym typeface="Courier New"/>
            </a:endParaRPr>
          </a:p>
          <a:p>
            <a:pPr indent="0" lvl="0" marL="0" rtl="0" algn="l">
              <a:spcBef>
                <a:spcPts val="1600"/>
              </a:spcBef>
              <a:spcAft>
                <a:spcPts val="0"/>
              </a:spcAft>
              <a:buNone/>
            </a:pPr>
            <a:r>
              <a:t/>
            </a:r>
            <a:endParaRPr sz="1400">
              <a:solidFill>
                <a:srgbClr val="3A3A3A"/>
              </a:solidFill>
            </a:endParaRPr>
          </a:p>
          <a:p>
            <a:pPr indent="0" lvl="0" marL="0" rtl="0" algn="l">
              <a:spcBef>
                <a:spcPts val="1600"/>
              </a:spcBef>
              <a:spcAft>
                <a:spcPts val="0"/>
              </a:spcAft>
              <a:buClr>
                <a:schemeClr val="dk1"/>
              </a:buClr>
              <a:buSzPts val="1100"/>
              <a:buFont typeface="Arial"/>
              <a:buNone/>
            </a:pPr>
            <a:r>
              <a:rPr lang="en" sz="1400">
                <a:solidFill>
                  <a:srgbClr val="3A3A3A"/>
                </a:solidFill>
                <a:latin typeface="Courier New"/>
                <a:ea typeface="Courier New"/>
                <a:cs typeface="Courier New"/>
                <a:sym typeface="Courier New"/>
              </a:rPr>
              <a:t>sudo php composer-setup.php --install-dir=/usr/local/bin --filename=composer</a:t>
            </a:r>
            <a:endParaRPr sz="1400">
              <a:solidFill>
                <a:srgbClr val="3A3A3A"/>
              </a:solidFill>
              <a:latin typeface="Courier New"/>
              <a:ea typeface="Courier New"/>
              <a:cs typeface="Courier New"/>
              <a:sym typeface="Courier New"/>
            </a:endParaRPr>
          </a:p>
          <a:p>
            <a:pPr indent="0" lvl="0" marL="0" rtl="0" algn="l">
              <a:spcBef>
                <a:spcPts val="1600"/>
              </a:spcBef>
              <a:spcAft>
                <a:spcPts val="1600"/>
              </a:spcAft>
              <a:buNone/>
            </a:pPr>
            <a:r>
              <a:t/>
            </a:r>
            <a:endParaRPr sz="1050">
              <a:solidFill>
                <a:srgbClr val="3A3A3A"/>
              </a:solidFill>
              <a:latin typeface="Courier New"/>
              <a:ea typeface="Courier New"/>
              <a:cs typeface="Courier New"/>
              <a:sym typeface="Courier New"/>
            </a:endParaRPr>
          </a:p>
        </p:txBody>
      </p:sp>
      <p:pic>
        <p:nvPicPr>
          <p:cNvPr id="306" name="Google Shape;306;p37"/>
          <p:cNvPicPr preferRelativeResize="0"/>
          <p:nvPr/>
        </p:nvPicPr>
        <p:blipFill>
          <a:blip r:embed="rId3">
            <a:alphaModFix/>
          </a:blip>
          <a:stretch>
            <a:fillRect/>
          </a:stretch>
        </p:blipFill>
        <p:spPr>
          <a:xfrm>
            <a:off x="6880800" y="203225"/>
            <a:ext cx="1951500" cy="239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pic>
        <p:nvPicPr>
          <p:cNvPr id="312" name="Google Shape;312;p38"/>
          <p:cNvPicPr preferRelativeResize="0"/>
          <p:nvPr/>
        </p:nvPicPr>
        <p:blipFill>
          <a:blip r:embed="rId3">
            <a:alphaModFix/>
          </a:blip>
          <a:stretch>
            <a:fillRect/>
          </a:stretch>
        </p:blipFill>
        <p:spPr>
          <a:xfrm>
            <a:off x="6880800" y="203225"/>
            <a:ext cx="1951500" cy="2395625"/>
          </a:xfrm>
          <a:prstGeom prst="rect">
            <a:avLst/>
          </a:prstGeom>
          <a:noFill/>
          <a:ln>
            <a:noFill/>
          </a:ln>
        </p:spPr>
      </p:pic>
      <p:pic>
        <p:nvPicPr>
          <p:cNvPr id="313" name="Google Shape;313;p38" title="composer.mp4">
            <a:hlinkClick r:id="rId4"/>
          </p:cNvPr>
          <p:cNvPicPr preferRelativeResize="0"/>
          <p:nvPr/>
        </p:nvPicPr>
        <p:blipFill>
          <a:blip r:embed="rId5">
            <a:alphaModFix/>
          </a:blip>
          <a:stretch>
            <a:fillRect/>
          </a:stretch>
        </p:blipFill>
        <p:spPr>
          <a:xfrm>
            <a:off x="1013950" y="1143000"/>
            <a:ext cx="5866850" cy="44001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sp>
        <p:nvSpPr>
          <p:cNvPr id="319" name="Google Shape;319;p39"/>
          <p:cNvSpPr txBox="1"/>
          <p:nvPr>
            <p:ph idx="1" type="body"/>
          </p:nvPr>
        </p:nvSpPr>
        <p:spPr>
          <a:xfrm>
            <a:off x="311700" y="790150"/>
            <a:ext cx="8520600" cy="4333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2400">
                <a:latin typeface="Ubuntu"/>
                <a:ea typeface="Ubuntu"/>
                <a:cs typeface="Ubuntu"/>
                <a:sym typeface="Ubuntu"/>
              </a:rPr>
              <a:t>Create a Laravel project by executing:</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1600">
                <a:latin typeface="Courier New"/>
                <a:ea typeface="Courier New"/>
                <a:cs typeface="Courier New"/>
                <a:sym typeface="Courier New"/>
              </a:rPr>
              <a:t>composer create-project --prefer-dist laravel/laravel </a:t>
            </a:r>
            <a:r>
              <a:rPr b="1" lang="en" sz="1600">
                <a:latin typeface="Courier New"/>
                <a:ea typeface="Courier New"/>
                <a:cs typeface="Courier New"/>
                <a:sym typeface="Courier New"/>
              </a:rPr>
              <a:t>mini_blog</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rPr lang="en" sz="2400">
                <a:latin typeface="Ubuntu"/>
                <a:ea typeface="Ubuntu"/>
                <a:cs typeface="Ubuntu"/>
                <a:sym typeface="Ubuntu"/>
              </a:rPr>
              <a:t>… and wait</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a:p>
            <a:pPr indent="457200" lvl="0" marL="914400" rtl="0" algn="l">
              <a:lnSpc>
                <a:spcPct val="100000"/>
              </a:lnSpc>
              <a:spcBef>
                <a:spcPts val="1000"/>
              </a:spcBef>
              <a:spcAft>
                <a:spcPts val="0"/>
              </a:spcAft>
              <a:buClr>
                <a:schemeClr val="dk1"/>
              </a:buClr>
              <a:buSzPts val="1100"/>
              <a:buFont typeface="Arial"/>
              <a:buNone/>
            </a:pPr>
            <a:r>
              <a:rPr b="1" lang="en" sz="1600">
                <a:latin typeface="Courier New"/>
                <a:ea typeface="Courier New"/>
                <a:cs typeface="Courier New"/>
                <a:sym typeface="Courier New"/>
              </a:rPr>
              <a:t>(mini_blog is the name of our application)</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p:txBody>
      </p:sp>
      <p:pic>
        <p:nvPicPr>
          <p:cNvPr id="320" name="Google Shape;320;p39"/>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pic>
        <p:nvPicPr>
          <p:cNvPr id="326" name="Google Shape;326;p40"/>
          <p:cNvPicPr preferRelativeResize="0"/>
          <p:nvPr/>
        </p:nvPicPr>
        <p:blipFill>
          <a:blip r:embed="rId3">
            <a:alphaModFix/>
          </a:blip>
          <a:stretch>
            <a:fillRect/>
          </a:stretch>
        </p:blipFill>
        <p:spPr>
          <a:xfrm>
            <a:off x="7017978" y="153847"/>
            <a:ext cx="1760174" cy="1204509"/>
          </a:xfrm>
          <a:prstGeom prst="rect">
            <a:avLst/>
          </a:prstGeom>
          <a:noFill/>
          <a:ln>
            <a:noFill/>
          </a:ln>
        </p:spPr>
      </p:pic>
      <p:pic>
        <p:nvPicPr>
          <p:cNvPr id="327" name="Google Shape;327;p40" title="create-project.mp4">
            <a:hlinkClick r:id="rId4"/>
          </p:cNvPr>
          <p:cNvPicPr preferRelativeResize="0"/>
          <p:nvPr/>
        </p:nvPicPr>
        <p:blipFill>
          <a:blip r:embed="rId5">
            <a:alphaModFix/>
          </a:blip>
          <a:stretch>
            <a:fillRect/>
          </a:stretch>
        </p:blipFill>
        <p:spPr>
          <a:xfrm>
            <a:off x="1820838" y="1258219"/>
            <a:ext cx="5368874" cy="402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Laravel project structure</a:t>
            </a:r>
            <a:endParaRPr>
              <a:latin typeface="Ubuntu"/>
              <a:ea typeface="Ubuntu"/>
              <a:cs typeface="Ubuntu"/>
              <a:sym typeface="Ubuntu"/>
            </a:endParaRPr>
          </a:p>
        </p:txBody>
      </p:sp>
      <p:pic>
        <p:nvPicPr>
          <p:cNvPr id="333" name="Google Shape;333;p41"/>
          <p:cNvPicPr preferRelativeResize="0"/>
          <p:nvPr/>
        </p:nvPicPr>
        <p:blipFill>
          <a:blip r:embed="rId3">
            <a:alphaModFix/>
          </a:blip>
          <a:stretch>
            <a:fillRect/>
          </a:stretch>
        </p:blipFill>
        <p:spPr>
          <a:xfrm>
            <a:off x="492350" y="790150"/>
            <a:ext cx="1220445" cy="4735600"/>
          </a:xfrm>
          <a:prstGeom prst="rect">
            <a:avLst/>
          </a:prstGeom>
          <a:noFill/>
          <a:ln>
            <a:noFill/>
          </a:ln>
        </p:spPr>
      </p:pic>
      <p:cxnSp>
        <p:nvCxnSpPr>
          <p:cNvPr id="334" name="Google Shape;334;p41"/>
          <p:cNvCxnSpPr>
            <a:endCxn id="335" idx="1"/>
          </p:cNvCxnSpPr>
          <p:nvPr/>
        </p:nvCxnSpPr>
        <p:spPr>
          <a:xfrm flipH="1" rot="10800000">
            <a:off x="1116575" y="1009250"/>
            <a:ext cx="1553100" cy="6300"/>
          </a:xfrm>
          <a:prstGeom prst="straightConnector1">
            <a:avLst/>
          </a:prstGeom>
          <a:noFill/>
          <a:ln cap="flat" cmpd="sng" w="9525">
            <a:solidFill>
              <a:srgbClr val="FF0000"/>
            </a:solidFill>
            <a:prstDash val="solid"/>
            <a:round/>
            <a:headEnd len="med" w="med" type="none"/>
            <a:tailEnd len="med" w="med" type="triangle"/>
          </a:ln>
        </p:spPr>
      </p:cxnSp>
      <p:cxnSp>
        <p:nvCxnSpPr>
          <p:cNvPr id="336" name="Google Shape;336;p41"/>
          <p:cNvCxnSpPr>
            <a:endCxn id="337" idx="1"/>
          </p:cNvCxnSpPr>
          <p:nvPr/>
        </p:nvCxnSpPr>
        <p:spPr>
          <a:xfrm>
            <a:off x="1552775" y="1628450"/>
            <a:ext cx="1096200" cy="0"/>
          </a:xfrm>
          <a:prstGeom prst="straightConnector1">
            <a:avLst/>
          </a:prstGeom>
          <a:noFill/>
          <a:ln cap="flat" cmpd="sng" w="9525">
            <a:solidFill>
              <a:srgbClr val="FF0000"/>
            </a:solidFill>
            <a:prstDash val="solid"/>
            <a:round/>
            <a:headEnd len="med" w="med" type="none"/>
            <a:tailEnd len="med" w="med" type="triangle"/>
          </a:ln>
        </p:spPr>
      </p:cxnSp>
      <p:cxnSp>
        <p:nvCxnSpPr>
          <p:cNvPr id="338" name="Google Shape;338;p41"/>
          <p:cNvCxnSpPr>
            <a:endCxn id="339" idx="1"/>
          </p:cNvCxnSpPr>
          <p:nvPr/>
        </p:nvCxnSpPr>
        <p:spPr>
          <a:xfrm flipH="1" rot="10800000">
            <a:off x="1400325" y="2247650"/>
            <a:ext cx="1282200" cy="10500"/>
          </a:xfrm>
          <a:prstGeom prst="straightConnector1">
            <a:avLst/>
          </a:prstGeom>
          <a:noFill/>
          <a:ln cap="flat" cmpd="sng" w="9525">
            <a:solidFill>
              <a:srgbClr val="FF0000"/>
            </a:solidFill>
            <a:prstDash val="solid"/>
            <a:round/>
            <a:headEnd len="med" w="med" type="none"/>
            <a:tailEnd len="med" w="med" type="triangle"/>
          </a:ln>
        </p:spPr>
      </p:cxnSp>
      <p:cxnSp>
        <p:nvCxnSpPr>
          <p:cNvPr id="340" name="Google Shape;340;p41"/>
          <p:cNvCxnSpPr>
            <a:endCxn id="341" idx="1"/>
          </p:cNvCxnSpPr>
          <p:nvPr/>
        </p:nvCxnSpPr>
        <p:spPr>
          <a:xfrm flipH="1" rot="10800000">
            <a:off x="1204700" y="2857500"/>
            <a:ext cx="1485900" cy="18900"/>
          </a:xfrm>
          <a:prstGeom prst="straightConnector1">
            <a:avLst/>
          </a:prstGeom>
          <a:noFill/>
          <a:ln cap="flat" cmpd="sng" w="9525">
            <a:solidFill>
              <a:srgbClr val="FF0000"/>
            </a:solidFill>
            <a:prstDash val="solid"/>
            <a:round/>
            <a:headEnd len="med" w="med" type="none"/>
            <a:tailEnd len="med" w="med" type="triangle"/>
          </a:ln>
        </p:spPr>
      </p:cxnSp>
      <p:cxnSp>
        <p:nvCxnSpPr>
          <p:cNvPr id="342" name="Google Shape;342;p41"/>
          <p:cNvCxnSpPr/>
          <p:nvPr/>
        </p:nvCxnSpPr>
        <p:spPr>
          <a:xfrm>
            <a:off x="1286825" y="3627075"/>
            <a:ext cx="1449000" cy="900"/>
          </a:xfrm>
          <a:prstGeom prst="straightConnector1">
            <a:avLst/>
          </a:prstGeom>
          <a:noFill/>
          <a:ln cap="flat" cmpd="sng" w="9525">
            <a:solidFill>
              <a:srgbClr val="FF0000"/>
            </a:solidFill>
            <a:prstDash val="solid"/>
            <a:round/>
            <a:headEnd len="med" w="med" type="none"/>
            <a:tailEnd len="med" w="med" type="triangle"/>
          </a:ln>
        </p:spPr>
      </p:cxnSp>
      <p:cxnSp>
        <p:nvCxnSpPr>
          <p:cNvPr id="343" name="Google Shape;343;p41"/>
          <p:cNvCxnSpPr>
            <a:endCxn id="344" idx="1"/>
          </p:cNvCxnSpPr>
          <p:nvPr/>
        </p:nvCxnSpPr>
        <p:spPr>
          <a:xfrm>
            <a:off x="1248275" y="4398650"/>
            <a:ext cx="1476900" cy="0"/>
          </a:xfrm>
          <a:prstGeom prst="straightConnector1">
            <a:avLst/>
          </a:prstGeom>
          <a:noFill/>
          <a:ln cap="flat" cmpd="sng" w="9525">
            <a:solidFill>
              <a:srgbClr val="FF0000"/>
            </a:solidFill>
            <a:prstDash val="solid"/>
            <a:round/>
            <a:headEnd len="med" w="med" type="none"/>
            <a:tailEnd len="med" w="med" type="triangle"/>
          </a:ln>
        </p:spPr>
      </p:cxnSp>
      <p:sp>
        <p:nvSpPr>
          <p:cNvPr id="335" name="Google Shape;335;p41"/>
          <p:cNvSpPr txBox="1"/>
          <p:nvPr/>
        </p:nvSpPr>
        <p:spPr>
          <a:xfrm>
            <a:off x="2669675" y="8484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Models</a:t>
            </a:r>
            <a:r>
              <a:rPr lang="en" sz="1200">
                <a:latin typeface="Ubuntu"/>
                <a:ea typeface="Ubuntu"/>
                <a:cs typeface="Ubuntu"/>
                <a:sym typeface="Ubuntu"/>
              </a:rPr>
              <a:t> (and Controllers)</a:t>
            </a:r>
            <a:endParaRPr sz="1200">
              <a:latin typeface="Ubuntu"/>
              <a:ea typeface="Ubuntu"/>
              <a:cs typeface="Ubuntu"/>
              <a:sym typeface="Ubuntu"/>
            </a:endParaRPr>
          </a:p>
        </p:txBody>
      </p:sp>
      <p:sp>
        <p:nvSpPr>
          <p:cNvPr id="337" name="Google Shape;337;p41"/>
          <p:cNvSpPr txBox="1"/>
          <p:nvPr/>
        </p:nvSpPr>
        <p:spPr>
          <a:xfrm>
            <a:off x="2648975" y="14676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Controllers</a:t>
            </a:r>
            <a:endParaRPr b="1" sz="1200">
              <a:latin typeface="Ubuntu"/>
              <a:ea typeface="Ubuntu"/>
              <a:cs typeface="Ubuntu"/>
              <a:sym typeface="Ubuntu"/>
            </a:endParaRPr>
          </a:p>
        </p:txBody>
      </p:sp>
      <p:sp>
        <p:nvSpPr>
          <p:cNvPr id="339" name="Google Shape;339;p41"/>
          <p:cNvSpPr txBox="1"/>
          <p:nvPr/>
        </p:nvSpPr>
        <p:spPr>
          <a:xfrm>
            <a:off x="2682525" y="2086850"/>
            <a:ext cx="2856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Default Model for Users</a:t>
            </a:r>
            <a:endParaRPr sz="1200">
              <a:latin typeface="Ubuntu"/>
              <a:ea typeface="Ubuntu"/>
              <a:cs typeface="Ubuntu"/>
              <a:sym typeface="Ubuntu"/>
            </a:endParaRPr>
          </a:p>
        </p:txBody>
      </p:sp>
      <p:sp>
        <p:nvSpPr>
          <p:cNvPr id="341" name="Google Shape;341;p41"/>
          <p:cNvSpPr txBox="1"/>
          <p:nvPr/>
        </p:nvSpPr>
        <p:spPr>
          <a:xfrm>
            <a:off x="2690600" y="2696700"/>
            <a:ext cx="5837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Entry point of our application</a:t>
            </a:r>
            <a:endParaRPr sz="1200">
              <a:latin typeface="Ubuntu"/>
              <a:ea typeface="Ubuntu"/>
              <a:cs typeface="Ubuntu"/>
              <a:sym typeface="Ubuntu"/>
            </a:endParaRPr>
          </a:p>
        </p:txBody>
      </p:sp>
      <p:sp>
        <p:nvSpPr>
          <p:cNvPr id="345" name="Google Shape;345;p41"/>
          <p:cNvSpPr txBox="1"/>
          <p:nvPr/>
        </p:nvSpPr>
        <p:spPr>
          <a:xfrm>
            <a:off x="2729450" y="3467275"/>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Views</a:t>
            </a:r>
            <a:endParaRPr b="1" sz="1200">
              <a:latin typeface="Ubuntu"/>
              <a:ea typeface="Ubuntu"/>
              <a:cs typeface="Ubuntu"/>
              <a:sym typeface="Ubuntu"/>
            </a:endParaRPr>
          </a:p>
        </p:txBody>
      </p:sp>
      <p:sp>
        <p:nvSpPr>
          <p:cNvPr id="344" name="Google Shape;344;p41"/>
          <p:cNvSpPr txBox="1"/>
          <p:nvPr/>
        </p:nvSpPr>
        <p:spPr>
          <a:xfrm>
            <a:off x="2725175" y="4237850"/>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Environment variables of our application</a:t>
            </a:r>
            <a:endParaRPr sz="1200">
              <a:latin typeface="Ubuntu"/>
              <a:ea typeface="Ubuntu"/>
              <a:cs typeface="Ubuntu"/>
              <a:sym typeface="Ubuntu"/>
            </a:endParaRPr>
          </a:p>
        </p:txBody>
      </p:sp>
      <p:sp>
        <p:nvSpPr>
          <p:cNvPr id="346" name="Google Shape;346;p41"/>
          <p:cNvSpPr/>
          <p:nvPr/>
        </p:nvSpPr>
        <p:spPr>
          <a:xfrm>
            <a:off x="643400" y="9335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1035500" y="1555925"/>
            <a:ext cx="5172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927275" y="21782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839975" y="2781750"/>
            <a:ext cx="4083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807575" y="3551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807575" y="4313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41"/>
          <p:cNvCxnSpPr/>
          <p:nvPr/>
        </p:nvCxnSpPr>
        <p:spPr>
          <a:xfrm>
            <a:off x="1210625" y="4998675"/>
            <a:ext cx="1449000" cy="900"/>
          </a:xfrm>
          <a:prstGeom prst="straightConnector1">
            <a:avLst/>
          </a:prstGeom>
          <a:noFill/>
          <a:ln cap="flat" cmpd="sng" w="9525">
            <a:solidFill>
              <a:srgbClr val="FF0000"/>
            </a:solidFill>
            <a:prstDash val="solid"/>
            <a:round/>
            <a:headEnd len="med" w="med" type="none"/>
            <a:tailEnd len="med" w="med" type="triangle"/>
          </a:ln>
        </p:spPr>
      </p:cxnSp>
      <p:sp>
        <p:nvSpPr>
          <p:cNvPr id="353" name="Google Shape;353;p41"/>
          <p:cNvSpPr/>
          <p:nvPr/>
        </p:nvSpPr>
        <p:spPr>
          <a:xfrm>
            <a:off x="731375" y="49233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txBox="1"/>
          <p:nvPr/>
        </p:nvSpPr>
        <p:spPr>
          <a:xfrm>
            <a:off x="2725175" y="4847450"/>
            <a:ext cx="4196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artisan</a:t>
            </a:r>
            <a:r>
              <a:rPr lang="en" sz="1200">
                <a:latin typeface="Ubuntu"/>
                <a:ea typeface="Ubuntu"/>
                <a:cs typeface="Ubuntu"/>
                <a:sym typeface="Ubuntu"/>
              </a:rPr>
              <a:t> , php script really </a:t>
            </a:r>
            <a:r>
              <a:rPr lang="en" sz="1200">
                <a:latin typeface="Ubuntu"/>
                <a:ea typeface="Ubuntu"/>
                <a:cs typeface="Ubuntu"/>
                <a:sym typeface="Ubuntu"/>
              </a:rPr>
              <a:t>useful</a:t>
            </a:r>
            <a:r>
              <a:rPr lang="en" sz="1200">
                <a:latin typeface="Ubuntu"/>
                <a:ea typeface="Ubuntu"/>
                <a:cs typeface="Ubuntu"/>
                <a:sym typeface="Ubuntu"/>
              </a:rPr>
              <a:t> … believe me</a:t>
            </a:r>
            <a:endParaRPr sz="12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62175" y="19831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What are we going to do today? ….</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Initial configuration</a:t>
            </a:r>
            <a:endParaRPr>
              <a:latin typeface="Ubuntu"/>
              <a:ea typeface="Ubuntu"/>
              <a:cs typeface="Ubuntu"/>
              <a:sym typeface="Ubuntu"/>
            </a:endParaRPr>
          </a:p>
        </p:txBody>
      </p:sp>
      <p:sp>
        <p:nvSpPr>
          <p:cNvPr id="360" name="Google Shape;360;p42"/>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First</a:t>
            </a:r>
            <a:r>
              <a:rPr lang="en">
                <a:latin typeface="Ubuntu"/>
                <a:ea typeface="Ubuntu"/>
                <a:cs typeface="Ubuntu"/>
                <a:sym typeface="Ubuntu"/>
              </a:rPr>
              <a:t>, edit/create your </a:t>
            </a:r>
            <a:r>
              <a:rPr b="1" lang="en">
                <a:latin typeface="Ubuntu"/>
                <a:ea typeface="Ubuntu"/>
                <a:cs typeface="Ubuntu"/>
                <a:sym typeface="Ubuntu"/>
              </a:rPr>
              <a:t>.env </a:t>
            </a:r>
            <a:r>
              <a:rPr lang="en">
                <a:latin typeface="Ubuntu"/>
                <a:ea typeface="Ubuntu"/>
                <a:cs typeface="Ubuntu"/>
                <a:sym typeface="Ubuntu"/>
              </a:rPr>
              <a:t>file, and set the environmental variables related with the execution of our application</a:t>
            </a:r>
            <a:r>
              <a:rPr lang="en">
                <a:latin typeface="Ubuntu"/>
                <a:ea typeface="Ubuntu"/>
                <a:cs typeface="Ubuntu"/>
                <a:sym typeface="Ubuntu"/>
              </a:rPr>
              <a:t>.</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Special attention to this variables:</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APP_NAME=miniblog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DB_CONNECTION=mysql</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DB_HOST=127.0.0.1</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DB_PORT=3306</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DB_DATABASE=miniblog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DB_USERNAME=</a:t>
            </a:r>
            <a:r>
              <a:rPr b="1" lang="en" sz="1400">
                <a:latin typeface="Ubuntu"/>
                <a:ea typeface="Ubuntu"/>
                <a:cs typeface="Ubuntu"/>
                <a:sym typeface="Ubuntu"/>
              </a:rPr>
              <a:t>YourDbUserHere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DB_PASSWORD=</a:t>
            </a:r>
            <a:r>
              <a:rPr b="1" lang="en" sz="1400">
                <a:latin typeface="Ubuntu"/>
                <a:ea typeface="Ubuntu"/>
                <a:cs typeface="Ubuntu"/>
                <a:sym typeface="Ubuntu"/>
              </a:rPr>
              <a:t>PasswordForDbUserHere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Create your database</a:t>
            </a:r>
            <a:endParaRPr>
              <a:latin typeface="Ubuntu"/>
              <a:ea typeface="Ubuntu"/>
              <a:cs typeface="Ubuntu"/>
              <a:sym typeface="Ubuntu"/>
            </a:endParaRPr>
          </a:p>
        </p:txBody>
      </p:sp>
      <p:sp>
        <p:nvSpPr>
          <p:cNvPr id="366" name="Google Shape;366;p43"/>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Create a database called </a:t>
            </a:r>
            <a:r>
              <a:rPr b="1" lang="en" sz="2400">
                <a:latin typeface="Ubuntu"/>
                <a:ea typeface="Ubuntu"/>
                <a:cs typeface="Ubuntu"/>
                <a:sym typeface="Ubuntu"/>
              </a:rPr>
              <a:t>miniblog</a:t>
            </a:r>
            <a:r>
              <a:rPr lang="en" sz="2400">
                <a:latin typeface="Ubuntu"/>
                <a:ea typeface="Ubuntu"/>
                <a:cs typeface="Ubuntu"/>
                <a:sym typeface="Ubuntu"/>
              </a:rPr>
              <a:t>, and … why this name?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Because that is what we declared in the </a:t>
            </a:r>
            <a:r>
              <a:rPr b="1" lang="en" sz="2400">
                <a:latin typeface="Ubuntu"/>
                <a:ea typeface="Ubuntu"/>
                <a:cs typeface="Ubuntu"/>
                <a:sym typeface="Ubuntu"/>
              </a:rPr>
              <a:t>.env</a:t>
            </a:r>
            <a:r>
              <a:rPr lang="en" sz="2400">
                <a:latin typeface="Ubuntu"/>
                <a:ea typeface="Ubuntu"/>
                <a:cs typeface="Ubuntu"/>
                <a:sym typeface="Ubuntu"/>
              </a:rPr>
              <a:t> file.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If you want to have a different name, don’t forget to change the </a:t>
            </a:r>
            <a:r>
              <a:rPr b="1" lang="en" sz="2400">
                <a:latin typeface="Ubuntu"/>
                <a:ea typeface="Ubuntu"/>
                <a:cs typeface="Ubuntu"/>
                <a:sym typeface="Ubuntu"/>
              </a:rPr>
              <a:t>.env</a:t>
            </a:r>
            <a:r>
              <a:rPr lang="en" sz="2400">
                <a:latin typeface="Ubuntu"/>
                <a:ea typeface="Ubuntu"/>
                <a:cs typeface="Ubuntu"/>
                <a:sym typeface="Ubuntu"/>
              </a:rPr>
              <a:t> file too.</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First run</a:t>
            </a:r>
            <a:endParaRPr>
              <a:latin typeface="Ubuntu"/>
              <a:ea typeface="Ubuntu"/>
              <a:cs typeface="Ubuntu"/>
              <a:sym typeface="Ubuntu"/>
            </a:endParaRPr>
          </a:p>
        </p:txBody>
      </p:sp>
      <p:sp>
        <p:nvSpPr>
          <p:cNvPr id="372" name="Google Shape;372;p44"/>
          <p:cNvSpPr txBox="1"/>
          <p:nvPr/>
        </p:nvSpPr>
        <p:spPr>
          <a:xfrm>
            <a:off x="416800" y="1350900"/>
            <a:ext cx="8250900" cy="261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Execute the following command in a terminal, located at our project path.</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serve</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Ubuntu"/>
              <a:ea typeface="Ubuntu"/>
              <a:cs typeface="Ubuntu"/>
              <a:sym typeface="Ubuntu"/>
            </a:endParaRPr>
          </a:p>
          <a:p>
            <a:pPr indent="0" lvl="0" marL="0" rtl="0" algn="l">
              <a:spcBef>
                <a:spcPts val="0"/>
              </a:spcBef>
              <a:spcAft>
                <a:spcPts val="0"/>
              </a:spcAft>
              <a:buNone/>
            </a:pPr>
            <a:r>
              <a:rPr lang="en" sz="2000">
                <a:solidFill>
                  <a:schemeClr val="dk2"/>
                </a:solidFill>
                <a:latin typeface="Ubuntu"/>
                <a:ea typeface="Ubuntu"/>
                <a:cs typeface="Ubuntu"/>
                <a:sym typeface="Ubuntu"/>
              </a:rPr>
              <a:t>This will launch a development web server for our application</a:t>
            </a:r>
            <a:endParaRPr sz="2000">
              <a:solidFill>
                <a:schemeClr val="dk2"/>
              </a:solidFill>
              <a:latin typeface="Ubuntu"/>
              <a:ea typeface="Ubuntu"/>
              <a:cs typeface="Ubuntu"/>
              <a:sym typeface="Ubuntu"/>
            </a:endParaRPr>
          </a:p>
        </p:txBody>
      </p:sp>
      <p:sp>
        <p:nvSpPr>
          <p:cNvPr id="373" name="Google Shape;373;p44"/>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Data definition</a:t>
            </a:r>
            <a:endParaRPr>
              <a:latin typeface="Ubuntu"/>
              <a:ea typeface="Ubuntu"/>
              <a:cs typeface="Ubuntu"/>
              <a:sym typeface="Ubuntu"/>
            </a:endParaRPr>
          </a:p>
        </p:txBody>
      </p:sp>
      <p:sp>
        <p:nvSpPr>
          <p:cNvPr id="379" name="Google Shape;379;p45"/>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In Laravel, the data abstraction </a:t>
            </a:r>
            <a:r>
              <a:rPr lang="en">
                <a:latin typeface="Ubuntu"/>
                <a:ea typeface="Ubuntu"/>
                <a:cs typeface="Ubuntu"/>
                <a:sym typeface="Ubuntu"/>
              </a:rPr>
              <a:t>is</a:t>
            </a:r>
            <a:r>
              <a:rPr lang="en">
                <a:latin typeface="Ubuntu"/>
                <a:ea typeface="Ubuntu"/>
                <a:cs typeface="Ubuntu"/>
                <a:sym typeface="Ubuntu"/>
              </a:rPr>
              <a:t> achieved by using Models and Migrations</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Migrations: </a:t>
            </a:r>
            <a:endParaRPr>
              <a:latin typeface="Ubuntu"/>
              <a:ea typeface="Ubuntu"/>
              <a:cs typeface="Ubuntu"/>
              <a:sym typeface="Ubuntu"/>
            </a:endParaRPr>
          </a:p>
          <a:p>
            <a:pPr indent="-342900" lvl="0" marL="457200" rtl="0" algn="l">
              <a:lnSpc>
                <a:spcPct val="100000"/>
              </a:lnSpc>
              <a:spcBef>
                <a:spcPts val="1000"/>
              </a:spcBef>
              <a:spcAft>
                <a:spcPts val="0"/>
              </a:spcAft>
              <a:buSzPts val="1800"/>
              <a:buFont typeface="Ubuntu"/>
              <a:buChar char="-"/>
            </a:pPr>
            <a:r>
              <a:rPr lang="en">
                <a:latin typeface="Ubuntu"/>
                <a:ea typeface="Ubuntu"/>
                <a:cs typeface="Ubuntu"/>
                <a:sym typeface="Ubuntu"/>
              </a:rPr>
              <a:t>PHP Classes</a:t>
            </a:r>
            <a:endParaRPr>
              <a:latin typeface="Ubuntu"/>
              <a:ea typeface="Ubuntu"/>
              <a:cs typeface="Ubuntu"/>
              <a:sym typeface="Ubuntu"/>
            </a:endParaRPr>
          </a:p>
          <a:p>
            <a:pPr indent="-342900" lvl="0" marL="457200" rtl="0" algn="l">
              <a:lnSpc>
                <a:spcPct val="100000"/>
              </a:lnSpc>
              <a:spcBef>
                <a:spcPts val="0"/>
              </a:spcBef>
              <a:spcAft>
                <a:spcPts val="0"/>
              </a:spcAft>
              <a:buSzPts val="1800"/>
              <a:buFont typeface="Ubuntu"/>
              <a:buChar char="-"/>
            </a:pPr>
            <a:r>
              <a:rPr lang="en">
                <a:latin typeface="Ubuntu"/>
                <a:ea typeface="Ubuntu"/>
                <a:cs typeface="Ubuntu"/>
                <a:sym typeface="Ubuntu"/>
              </a:rPr>
              <a:t>Define the structure of a data resource at a lower level than a Model (db tables, collections, etc)</a:t>
            </a:r>
            <a:endParaRPr>
              <a:latin typeface="Ubuntu"/>
              <a:ea typeface="Ubuntu"/>
              <a:cs typeface="Ubuntu"/>
              <a:sym typeface="Ubuntu"/>
            </a:endParaRPr>
          </a:p>
          <a:p>
            <a:pPr indent="0" lvl="0" marL="45720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    We are not force to use them, but used in a proper way, they really help you ;)</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Definicion de DB</a:t>
            </a:r>
            <a:endParaRPr>
              <a:latin typeface="Ubuntu"/>
              <a:ea typeface="Ubuntu"/>
              <a:cs typeface="Ubuntu"/>
              <a:sym typeface="Ubuntu"/>
            </a:endParaRPr>
          </a:p>
        </p:txBody>
      </p:sp>
      <p:sp>
        <p:nvSpPr>
          <p:cNvPr id="385" name="Google Shape;385;p46"/>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DB Tables for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386" name="Google Shape;386;p46"/>
          <p:cNvSpPr txBox="1"/>
          <p:nvPr/>
        </p:nvSpPr>
        <p:spPr>
          <a:xfrm>
            <a:off x="441550" y="150130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Posts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title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body</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387" name="Google Shape;387;p46"/>
          <p:cNvSpPr txBox="1"/>
          <p:nvPr/>
        </p:nvSpPr>
        <p:spPr>
          <a:xfrm>
            <a:off x="5274425" y="146345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Comments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message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b="1" lang="en" sz="1800">
                <a:solidFill>
                  <a:schemeClr val="dk2"/>
                </a:solidFill>
                <a:latin typeface="Ubuntu"/>
                <a:ea typeface="Ubuntu"/>
                <a:cs typeface="Ubuntu"/>
                <a:sym typeface="Ubuntu"/>
              </a:rPr>
              <a:t>post_id *</a:t>
            </a:r>
            <a:endParaRPr b="1"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388" name="Google Shape;388;p46"/>
          <p:cNvSpPr txBox="1"/>
          <p:nvPr>
            <p:ph idx="1" type="body"/>
          </p:nvPr>
        </p:nvSpPr>
        <p:spPr>
          <a:xfrm>
            <a:off x="311700" y="3594625"/>
            <a:ext cx="8520600" cy="1422900"/>
          </a:xfrm>
          <a:prstGeom prst="rect">
            <a:avLst/>
          </a:prstGeom>
        </p:spPr>
        <p:txBody>
          <a:bodyPr anchorCtr="0" anchor="t" bIns="91425" lIns="91425" spcFirstLastPara="1" rIns="91425" wrap="square" tIns="91425">
            <a:noAutofit/>
          </a:bodyPr>
          <a:lstStyle/>
          <a:p>
            <a:pPr indent="0" lvl="0" marL="0" rtl="0" algn="ctr">
              <a:lnSpc>
                <a:spcPct val="100000"/>
              </a:lnSpc>
              <a:spcBef>
                <a:spcPts val="1000"/>
              </a:spcBef>
              <a:spcAft>
                <a:spcPts val="0"/>
              </a:spcAft>
              <a:buNone/>
            </a:pPr>
            <a:r>
              <a:rPr i="1" lang="en">
                <a:latin typeface="Ubuntu"/>
                <a:ea typeface="Ubuntu"/>
                <a:cs typeface="Ubuntu"/>
                <a:sym typeface="Ubuntu"/>
              </a:rPr>
              <a:t>“1 Post can have N Comments // A Comment belongs to only 1 Post”</a:t>
            </a:r>
            <a:endParaRPr i="1">
              <a:latin typeface="Ubuntu"/>
              <a:ea typeface="Ubuntu"/>
              <a:cs typeface="Ubuntu"/>
              <a:sym typeface="Ubuntu"/>
            </a:endParaRPr>
          </a:p>
          <a:p>
            <a:pPr indent="0" lvl="0" marL="0" rtl="0" algn="l">
              <a:lnSpc>
                <a:spcPct val="100000"/>
              </a:lnSpc>
              <a:spcBef>
                <a:spcPts val="1000"/>
              </a:spcBef>
              <a:spcAft>
                <a:spcPts val="0"/>
              </a:spcAft>
              <a:buNone/>
            </a:pPr>
            <a:r>
              <a:t/>
            </a:r>
            <a:endParaRPr b="1">
              <a:latin typeface="Ubuntu"/>
              <a:ea typeface="Ubuntu"/>
              <a:cs typeface="Ubuntu"/>
              <a:sym typeface="Ubuntu"/>
            </a:endParaRPr>
          </a:p>
          <a:p>
            <a:pPr indent="0" lvl="0" marL="0" rtl="0" algn="l">
              <a:lnSpc>
                <a:spcPct val="100000"/>
              </a:lnSpc>
              <a:spcBef>
                <a:spcPts val="1000"/>
              </a:spcBef>
              <a:spcAft>
                <a:spcPts val="0"/>
              </a:spcAft>
              <a:buNone/>
            </a:pPr>
            <a:r>
              <a:rPr b="1" lang="en">
                <a:latin typeface="Ubuntu"/>
                <a:ea typeface="Ubuntu"/>
                <a:cs typeface="Ubuntu"/>
                <a:sym typeface="Ubuntu"/>
              </a:rPr>
              <a:t>… Let’s define the migrations for this structures!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cxnSp>
        <p:nvCxnSpPr>
          <p:cNvPr id="389" name="Google Shape;389;p46"/>
          <p:cNvCxnSpPr/>
          <p:nvPr/>
        </p:nvCxnSpPr>
        <p:spPr>
          <a:xfrm rot="10800000">
            <a:off x="1364150" y="2268850"/>
            <a:ext cx="4121100" cy="502500"/>
          </a:xfrm>
          <a:prstGeom prst="bentConnector3">
            <a:avLst>
              <a:gd fmla="val 50000" name="adj1"/>
            </a:avLst>
          </a:prstGeom>
          <a:noFill/>
          <a:ln cap="flat" cmpd="sng" w="19050">
            <a:solidFill>
              <a:schemeClr val="dk2"/>
            </a:solidFill>
            <a:prstDash val="solid"/>
            <a:round/>
            <a:headEnd len="med" w="med" type="diamond"/>
            <a:tailEnd len="med" w="med" type="triangle"/>
          </a:ln>
        </p:spPr>
      </p:cxnSp>
      <p:sp>
        <p:nvSpPr>
          <p:cNvPr id="390" name="Google Shape;390;p46"/>
          <p:cNvSpPr txBox="1"/>
          <p:nvPr/>
        </p:nvSpPr>
        <p:spPr>
          <a:xfrm>
            <a:off x="1507725" y="18579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1" name="Google Shape;391;p46"/>
          <p:cNvSpPr txBox="1"/>
          <p:nvPr/>
        </p:nvSpPr>
        <p:spPr>
          <a:xfrm>
            <a:off x="5089125" y="23913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Migrations creation</a:t>
            </a:r>
            <a:endParaRPr>
              <a:latin typeface="Ubuntu"/>
              <a:ea typeface="Ubuntu"/>
              <a:cs typeface="Ubuntu"/>
              <a:sym typeface="Ubuntu"/>
            </a:endParaRPr>
          </a:p>
        </p:txBody>
      </p:sp>
      <p:sp>
        <p:nvSpPr>
          <p:cNvPr id="397" name="Google Shape;397;p47"/>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To create a migration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make:migration </a:t>
            </a:r>
            <a:r>
              <a:rPr b="1" lang="en" sz="2000">
                <a:solidFill>
                  <a:schemeClr val="dk2"/>
                </a:solidFill>
                <a:latin typeface="Courier New"/>
                <a:ea typeface="Courier New"/>
                <a:cs typeface="Courier New"/>
                <a:sym typeface="Courier New"/>
              </a:rPr>
              <a:t>&lt;migration_name&gt;</a:t>
            </a:r>
            <a:endParaRPr b="1" sz="2000">
              <a:solidFill>
                <a:schemeClr val="dk2"/>
              </a:solidFill>
              <a:latin typeface="Courier New"/>
              <a:ea typeface="Courier New"/>
              <a:cs typeface="Courier New"/>
              <a:sym typeface="Courier New"/>
            </a:endParaRPr>
          </a:p>
        </p:txBody>
      </p:sp>
      <p:sp>
        <p:nvSpPr>
          <p:cNvPr id="398" name="Google Shape;398;p47"/>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Models definition</a:t>
            </a:r>
            <a:endParaRPr>
              <a:latin typeface="Ubuntu"/>
              <a:ea typeface="Ubuntu"/>
              <a:cs typeface="Ubuntu"/>
              <a:sym typeface="Ubuntu"/>
            </a:endParaRPr>
          </a:p>
        </p:txBody>
      </p:sp>
      <p:sp>
        <p:nvSpPr>
          <p:cNvPr id="404" name="Google Shape;404;p48"/>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The models of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05" name="Google Shape;405;p48"/>
          <p:cNvSpPr txBox="1"/>
          <p:nvPr/>
        </p:nvSpPr>
        <p:spPr>
          <a:xfrm>
            <a:off x="311700" y="1546500"/>
            <a:ext cx="8520600" cy="141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For every DB table, we will create a model representing them.</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AutoNum type="arabicParenR"/>
            </a:pPr>
            <a:r>
              <a:rPr b="1" lang="en" sz="1800">
                <a:solidFill>
                  <a:schemeClr val="dk2"/>
                </a:solidFill>
                <a:latin typeface="Ubuntu"/>
                <a:ea typeface="Ubuntu"/>
                <a:cs typeface="Ubuntu"/>
                <a:sym typeface="Ubuntu"/>
              </a:rPr>
              <a:t>Post</a:t>
            </a:r>
            <a:r>
              <a:rPr lang="en" sz="1800">
                <a:solidFill>
                  <a:schemeClr val="dk2"/>
                </a:solidFill>
                <a:latin typeface="Ubuntu"/>
                <a:ea typeface="Ubuntu"/>
                <a:cs typeface="Ubuntu"/>
                <a:sym typeface="Ubuntu"/>
              </a:rPr>
              <a:t> representing the Posts table in our database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AutoNum type="arabicParenR"/>
            </a:pPr>
            <a:r>
              <a:rPr b="1" lang="en" sz="1800">
                <a:solidFill>
                  <a:schemeClr val="dk2"/>
                </a:solidFill>
                <a:latin typeface="Ubuntu"/>
                <a:ea typeface="Ubuntu"/>
                <a:cs typeface="Ubuntu"/>
                <a:sym typeface="Ubuntu"/>
              </a:rPr>
              <a:t>Comment</a:t>
            </a:r>
            <a:r>
              <a:rPr lang="en" sz="1800">
                <a:solidFill>
                  <a:schemeClr val="dk2"/>
                </a:solidFill>
                <a:latin typeface="Ubuntu"/>
                <a:ea typeface="Ubuntu"/>
                <a:cs typeface="Ubuntu"/>
                <a:sym typeface="Ubuntu"/>
              </a:rPr>
              <a:t> representing the Comments table in our database</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06" name="Google Shape;406;p48"/>
          <p:cNvSpPr txBox="1"/>
          <p:nvPr>
            <p:ph idx="1" type="body"/>
          </p:nvPr>
        </p:nvSpPr>
        <p:spPr>
          <a:xfrm>
            <a:off x="311700" y="4128025"/>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a:latin typeface="Ubuntu"/>
                <a:ea typeface="Ubuntu"/>
                <a:cs typeface="Ubuntu"/>
                <a:sym typeface="Ubuntu"/>
              </a:rPr>
              <a:t>… Let’s define some models!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Models creation</a:t>
            </a:r>
            <a:endParaRPr>
              <a:latin typeface="Ubuntu"/>
              <a:ea typeface="Ubuntu"/>
              <a:cs typeface="Ubuntu"/>
              <a:sym typeface="Ubuntu"/>
            </a:endParaRPr>
          </a:p>
        </p:txBody>
      </p:sp>
      <p:sp>
        <p:nvSpPr>
          <p:cNvPr id="412" name="Google Shape;412;p49"/>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To create a model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make:model </a:t>
            </a:r>
            <a:r>
              <a:rPr b="1" lang="en" sz="2000">
                <a:solidFill>
                  <a:schemeClr val="dk2"/>
                </a:solidFill>
                <a:latin typeface="Courier New"/>
                <a:ea typeface="Courier New"/>
                <a:cs typeface="Courier New"/>
                <a:sym typeface="Courier New"/>
              </a:rPr>
              <a:t>&lt;name&gt;</a:t>
            </a:r>
            <a:endParaRPr b="1" sz="2000">
              <a:solidFill>
                <a:schemeClr val="dk2"/>
              </a:solidFill>
              <a:latin typeface="Courier New"/>
              <a:ea typeface="Courier New"/>
              <a:cs typeface="Courier New"/>
              <a:sym typeface="Courier New"/>
            </a:endParaRPr>
          </a:p>
        </p:txBody>
      </p:sp>
      <p:sp>
        <p:nvSpPr>
          <p:cNvPr id="413" name="Google Shape;413;p49"/>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t>
            </a:r>
            <a:r>
              <a:rPr lang="en">
                <a:latin typeface="Ubuntu"/>
                <a:ea typeface="Ubuntu"/>
                <a:cs typeface="Ubuntu"/>
                <a:sym typeface="Ubuntu"/>
              </a:rPr>
              <a:t>Routes - Navigation Setup</a:t>
            </a:r>
            <a:endParaRPr>
              <a:latin typeface="Ubuntu"/>
              <a:ea typeface="Ubuntu"/>
              <a:cs typeface="Ubuntu"/>
              <a:sym typeface="Ubuntu"/>
            </a:endParaRPr>
          </a:p>
        </p:txBody>
      </p:sp>
      <p:sp>
        <p:nvSpPr>
          <p:cNvPr id="419" name="Google Shape;419;p50"/>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Analyse the static/regular templates again, and let’s define the routes/url’s needed in our Laravel project to bring this static project to life.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Once defined, write them. Routes have to be written in file </a:t>
            </a:r>
            <a:r>
              <a:rPr b="1" lang="en" sz="1800">
                <a:solidFill>
                  <a:schemeClr val="dk2"/>
                </a:solidFill>
                <a:latin typeface="Ubuntu"/>
                <a:ea typeface="Ubuntu"/>
                <a:cs typeface="Ubuntu"/>
                <a:sym typeface="Ubuntu"/>
              </a:rPr>
              <a:t>routes/web.php</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Check them using your development web server (</a:t>
            </a:r>
            <a:r>
              <a:rPr i="1" lang="en" sz="1800">
                <a:solidFill>
                  <a:schemeClr val="dk2"/>
                </a:solidFill>
                <a:latin typeface="Ubuntu"/>
                <a:ea typeface="Ubuntu"/>
                <a:cs typeface="Ubuntu"/>
                <a:sym typeface="Ubuntu"/>
              </a:rPr>
              <a:t>php artisan serve</a:t>
            </a:r>
            <a:r>
              <a:rPr lang="en" sz="1800">
                <a:solidFill>
                  <a:schemeClr val="dk2"/>
                </a:solidFill>
                <a:latin typeface="Ubuntu"/>
                <a:ea typeface="Ubuntu"/>
                <a:cs typeface="Ubuntu"/>
                <a:sym typeface="Ubuntu"/>
              </a:rPr>
              <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chemeClr val="dk2"/>
              </a:solidFill>
              <a:latin typeface="Courier New"/>
              <a:ea typeface="Courier New"/>
              <a:cs typeface="Courier New"/>
              <a:sym typeface="Courier New"/>
            </a:endParaRPr>
          </a:p>
        </p:txBody>
      </p:sp>
      <p:sp>
        <p:nvSpPr>
          <p:cNvPr id="420" name="Google Shape;420;p50"/>
          <p:cNvSpPr txBox="1"/>
          <p:nvPr/>
        </p:nvSpPr>
        <p:spPr>
          <a:xfrm>
            <a:off x="736725" y="3816950"/>
            <a:ext cx="7538700" cy="1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Check the Templates and …  </a:t>
            </a: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a:t>
            </a:r>
            <a:r>
              <a:rPr lang="en">
                <a:latin typeface="Ubuntu"/>
                <a:ea typeface="Ubuntu"/>
                <a:cs typeface="Ubuntu"/>
                <a:sym typeface="Ubuntu"/>
              </a:rPr>
              <a:t>- Views (regular) → Views (Blade)</a:t>
            </a:r>
            <a:endParaRPr>
              <a:latin typeface="Ubuntu"/>
              <a:ea typeface="Ubuntu"/>
              <a:cs typeface="Ubuntu"/>
              <a:sym typeface="Ubuntu"/>
            </a:endParaRPr>
          </a:p>
        </p:txBody>
      </p:sp>
      <p:sp>
        <p:nvSpPr>
          <p:cNvPr id="426" name="Google Shape;426;p51"/>
          <p:cNvSpPr txBox="1"/>
          <p:nvPr/>
        </p:nvSpPr>
        <p:spPr>
          <a:xfrm>
            <a:off x="464125" y="2014275"/>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A not so practical example of HTML files</a:t>
            </a:r>
            <a:endParaRPr sz="2200">
              <a:latin typeface="Ubuntu"/>
              <a:ea typeface="Ubuntu"/>
              <a:cs typeface="Ubuntu"/>
              <a:sym typeface="Ubuntu"/>
            </a:endParaRPr>
          </a:p>
        </p:txBody>
      </p:sp>
      <p:sp>
        <p:nvSpPr>
          <p:cNvPr id="427" name="Google Shape;427;p5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2533850" y="0"/>
            <a:ext cx="4076300" cy="58650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2"/>
          <p:cNvSpPr txBox="1"/>
          <p:nvPr/>
        </p:nvSpPr>
        <p:spPr>
          <a:xfrm>
            <a:off x="311700" y="1958750"/>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Example: Templates as get could get it from an online store</a:t>
            </a:r>
            <a:endParaRPr sz="2200">
              <a:latin typeface="Ubuntu"/>
              <a:ea typeface="Ubuntu"/>
              <a:cs typeface="Ubuntu"/>
              <a:sym typeface="Ubuntu"/>
            </a:endParaRPr>
          </a:p>
        </p:txBody>
      </p:sp>
      <p:sp>
        <p:nvSpPr>
          <p:cNvPr id="433" name="Google Shape;433;p5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434" name="Google Shape;434;p5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a:t>
            </a:r>
            <a:r>
              <a:rPr lang="en">
                <a:latin typeface="Ubuntu"/>
                <a:ea typeface="Ubuntu"/>
                <a:cs typeface="Ubuntu"/>
                <a:sym typeface="Ubuntu"/>
              </a:rPr>
              <a:t> Actual structure of the templates</a:t>
            </a:r>
            <a:endParaRPr/>
          </a:p>
        </p:txBody>
      </p:sp>
      <p:pic>
        <p:nvPicPr>
          <p:cNvPr id="440" name="Google Shape;440;p53"/>
          <p:cNvPicPr preferRelativeResize="0"/>
          <p:nvPr/>
        </p:nvPicPr>
        <p:blipFill>
          <a:blip r:embed="rId3">
            <a:alphaModFix/>
          </a:blip>
          <a:stretch>
            <a:fillRect/>
          </a:stretch>
        </p:blipFill>
        <p:spPr>
          <a:xfrm>
            <a:off x="113475" y="1875428"/>
            <a:ext cx="8839196" cy="2314468"/>
          </a:xfrm>
          <a:prstGeom prst="rect">
            <a:avLst/>
          </a:prstGeom>
          <a:noFill/>
          <a:ln>
            <a:noFill/>
          </a:ln>
        </p:spPr>
      </p:pic>
      <p:sp>
        <p:nvSpPr>
          <p:cNvPr id="441" name="Google Shape;441;p53"/>
          <p:cNvSpPr/>
          <p:nvPr/>
        </p:nvSpPr>
        <p:spPr>
          <a:xfrm>
            <a:off x="132375" y="1814150"/>
            <a:ext cx="8876100" cy="38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3"/>
          <p:cNvSpPr txBox="1"/>
          <p:nvPr/>
        </p:nvSpPr>
        <p:spPr>
          <a:xfrm>
            <a:off x="3137800" y="1393725"/>
            <a:ext cx="37995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Same header on all views</a:t>
            </a:r>
            <a:endParaRPr>
              <a:solidFill>
                <a:srgbClr val="FF0000"/>
              </a:solidFill>
            </a:endParaRPr>
          </a:p>
        </p:txBody>
      </p:sp>
      <p:sp>
        <p:nvSpPr>
          <p:cNvPr id="443" name="Google Shape;443;p53"/>
          <p:cNvSpPr/>
          <p:nvPr/>
        </p:nvSpPr>
        <p:spPr>
          <a:xfrm>
            <a:off x="1424875" y="1393725"/>
            <a:ext cx="194700" cy="342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3"/>
          <p:cNvSpPr/>
          <p:nvPr/>
        </p:nvSpPr>
        <p:spPr>
          <a:xfrm>
            <a:off x="6696050" y="2281325"/>
            <a:ext cx="241200" cy="342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structure of the templates</a:t>
            </a:r>
            <a:endParaRPr/>
          </a:p>
        </p:txBody>
      </p:sp>
      <p:pic>
        <p:nvPicPr>
          <p:cNvPr id="450" name="Google Shape;450;p54"/>
          <p:cNvPicPr preferRelativeResize="0"/>
          <p:nvPr/>
        </p:nvPicPr>
        <p:blipFill>
          <a:blip r:embed="rId3">
            <a:alphaModFix/>
          </a:blip>
          <a:stretch>
            <a:fillRect/>
          </a:stretch>
        </p:blipFill>
        <p:spPr>
          <a:xfrm>
            <a:off x="152400" y="871600"/>
            <a:ext cx="4059877" cy="1263725"/>
          </a:xfrm>
          <a:prstGeom prst="rect">
            <a:avLst/>
          </a:prstGeom>
          <a:noFill/>
          <a:ln>
            <a:noFill/>
          </a:ln>
        </p:spPr>
      </p:pic>
      <p:pic>
        <p:nvPicPr>
          <p:cNvPr id="451" name="Google Shape;451;p54"/>
          <p:cNvPicPr preferRelativeResize="0"/>
          <p:nvPr/>
        </p:nvPicPr>
        <p:blipFill>
          <a:blip r:embed="rId4">
            <a:alphaModFix/>
          </a:blip>
          <a:stretch>
            <a:fillRect/>
          </a:stretch>
        </p:blipFill>
        <p:spPr>
          <a:xfrm>
            <a:off x="3920700" y="2135325"/>
            <a:ext cx="4911598" cy="1194575"/>
          </a:xfrm>
          <a:prstGeom prst="rect">
            <a:avLst/>
          </a:prstGeom>
          <a:noFill/>
          <a:ln>
            <a:noFill/>
          </a:ln>
        </p:spPr>
      </p:pic>
      <p:pic>
        <p:nvPicPr>
          <p:cNvPr id="452" name="Google Shape;452;p54"/>
          <p:cNvPicPr preferRelativeResize="0"/>
          <p:nvPr/>
        </p:nvPicPr>
        <p:blipFill>
          <a:blip r:embed="rId5">
            <a:alphaModFix/>
          </a:blip>
          <a:stretch>
            <a:fillRect/>
          </a:stretch>
        </p:blipFill>
        <p:spPr>
          <a:xfrm>
            <a:off x="152400" y="3482300"/>
            <a:ext cx="4619097" cy="2080301"/>
          </a:xfrm>
          <a:prstGeom prst="rect">
            <a:avLst/>
          </a:prstGeom>
          <a:noFill/>
          <a:ln>
            <a:noFill/>
          </a:ln>
        </p:spPr>
      </p:pic>
      <p:sp>
        <p:nvSpPr>
          <p:cNvPr id="453" name="Google Shape;453;p54"/>
          <p:cNvSpPr txBox="1"/>
          <p:nvPr/>
        </p:nvSpPr>
        <p:spPr>
          <a:xfrm>
            <a:off x="1091325" y="4134700"/>
            <a:ext cx="7495500" cy="7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This is telling us something, let’s check the code!</a:t>
            </a:r>
            <a:endParaRPr sz="2400">
              <a:latin typeface="Ubuntu"/>
              <a:ea typeface="Ubuntu"/>
              <a:cs typeface="Ubuntu"/>
              <a:sym typeface="Ubuntu"/>
            </a:endParaRPr>
          </a:p>
        </p:txBody>
      </p:sp>
      <p:sp>
        <p:nvSpPr>
          <p:cNvPr id="454" name="Google Shape;454;p54"/>
          <p:cNvSpPr txBox="1"/>
          <p:nvPr/>
        </p:nvSpPr>
        <p:spPr>
          <a:xfrm>
            <a:off x="2865275" y="48075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grpSp>
        <p:nvGrpSpPr>
          <p:cNvPr id="460" name="Google Shape;460;p55"/>
          <p:cNvGrpSpPr/>
          <p:nvPr/>
        </p:nvGrpSpPr>
        <p:grpSpPr>
          <a:xfrm>
            <a:off x="170578" y="1850012"/>
            <a:ext cx="1514689" cy="2865788"/>
            <a:chOff x="170575" y="1299950"/>
            <a:chExt cx="2434800" cy="4101600"/>
          </a:xfrm>
        </p:grpSpPr>
        <p:sp>
          <p:nvSpPr>
            <p:cNvPr id="461" name="Google Shape;461;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63" name="Google Shape;463;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Content</a:t>
              </a:r>
              <a:endParaRPr>
                <a:latin typeface="Ubuntu"/>
                <a:ea typeface="Ubuntu"/>
                <a:cs typeface="Ubuntu"/>
                <a:sym typeface="Ubuntu"/>
              </a:endParaRPr>
            </a:p>
          </p:txBody>
        </p:sp>
        <p:sp>
          <p:nvSpPr>
            <p:cNvPr id="464" name="Google Shape;464;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65" name="Google Shape;465;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66" name="Google Shape;466;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Login</a:t>
              </a:r>
              <a:endParaRPr b="1" sz="1600">
                <a:latin typeface="Ubuntu"/>
                <a:ea typeface="Ubuntu"/>
                <a:cs typeface="Ubuntu"/>
                <a:sym typeface="Ubuntu"/>
              </a:endParaRPr>
            </a:p>
          </p:txBody>
        </p:sp>
      </p:grpSp>
      <p:grpSp>
        <p:nvGrpSpPr>
          <p:cNvPr id="467" name="Google Shape;467;p55"/>
          <p:cNvGrpSpPr/>
          <p:nvPr/>
        </p:nvGrpSpPr>
        <p:grpSpPr>
          <a:xfrm>
            <a:off x="1756530" y="1850012"/>
            <a:ext cx="1514689" cy="2865788"/>
            <a:chOff x="170575" y="1299950"/>
            <a:chExt cx="2434800" cy="4101600"/>
          </a:xfrm>
        </p:grpSpPr>
        <p:sp>
          <p:nvSpPr>
            <p:cNvPr id="468" name="Google Shape;468;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70" name="Google Shape;470;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71" name="Google Shape;471;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72" name="Google Shape;472;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73" name="Google Shape;473;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Register</a:t>
              </a:r>
              <a:endParaRPr b="1" sz="1600">
                <a:latin typeface="Ubuntu"/>
                <a:ea typeface="Ubuntu"/>
                <a:cs typeface="Ubuntu"/>
                <a:sym typeface="Ubuntu"/>
              </a:endParaRPr>
            </a:p>
          </p:txBody>
        </p:sp>
      </p:grpSp>
      <p:grpSp>
        <p:nvGrpSpPr>
          <p:cNvPr id="474" name="Google Shape;474;p55"/>
          <p:cNvGrpSpPr/>
          <p:nvPr/>
        </p:nvGrpSpPr>
        <p:grpSpPr>
          <a:xfrm>
            <a:off x="3342482" y="1850012"/>
            <a:ext cx="1514689" cy="2865788"/>
            <a:chOff x="170575" y="1299950"/>
            <a:chExt cx="2434800" cy="4101600"/>
          </a:xfrm>
        </p:grpSpPr>
        <p:sp>
          <p:nvSpPr>
            <p:cNvPr id="475" name="Google Shape;475;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77" name="Google Shape;477;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78" name="Google Shape;478;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79" name="Google Shape;479;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80" name="Google Shape;480;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Main</a:t>
              </a:r>
              <a:endParaRPr b="1" sz="1600">
                <a:latin typeface="Ubuntu"/>
                <a:ea typeface="Ubuntu"/>
                <a:cs typeface="Ubuntu"/>
                <a:sym typeface="Ubuntu"/>
              </a:endParaRPr>
            </a:p>
          </p:txBody>
        </p:sp>
      </p:grpSp>
      <p:grpSp>
        <p:nvGrpSpPr>
          <p:cNvPr id="481" name="Google Shape;481;p55"/>
          <p:cNvGrpSpPr/>
          <p:nvPr/>
        </p:nvGrpSpPr>
        <p:grpSpPr>
          <a:xfrm>
            <a:off x="7533482" y="1850012"/>
            <a:ext cx="1514689" cy="2865788"/>
            <a:chOff x="170575" y="1299950"/>
            <a:chExt cx="2434800" cy="4101600"/>
          </a:xfrm>
        </p:grpSpPr>
        <p:sp>
          <p:nvSpPr>
            <p:cNvPr id="482" name="Google Shape;482;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84" name="Google Shape;484;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85" name="Google Shape;485;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86" name="Google Shape;486;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87" name="Google Shape;487;p55"/>
            <p:cNvSpPr txBox="1"/>
            <p:nvPr/>
          </p:nvSpPr>
          <p:spPr>
            <a:xfrm>
              <a:off x="271391" y="1412655"/>
              <a:ext cx="22203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Ubuntu"/>
                  <a:ea typeface="Ubuntu"/>
                  <a:cs typeface="Ubuntu"/>
                  <a:sym typeface="Ubuntu"/>
                </a:rPr>
                <a:t>Etc.</a:t>
              </a:r>
              <a:endParaRPr b="1">
                <a:latin typeface="Ubuntu"/>
                <a:ea typeface="Ubuntu"/>
                <a:cs typeface="Ubuntu"/>
                <a:sym typeface="Ubuntu"/>
              </a:endParaRPr>
            </a:p>
          </p:txBody>
        </p:sp>
      </p:grpSp>
      <p:cxnSp>
        <p:nvCxnSpPr>
          <p:cNvPr id="488" name="Google Shape;488;p55"/>
          <p:cNvCxnSpPr>
            <a:stCxn id="475" idx="3"/>
            <a:endCxn id="482" idx="1"/>
          </p:cNvCxnSpPr>
          <p:nvPr/>
        </p:nvCxnSpPr>
        <p:spPr>
          <a:xfrm>
            <a:off x="4857171" y="3282906"/>
            <a:ext cx="2676300" cy="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sp>
        <p:nvSpPr>
          <p:cNvPr id="494" name="Google Shape;494;p56"/>
          <p:cNvSpPr txBox="1"/>
          <p:nvPr/>
        </p:nvSpPr>
        <p:spPr>
          <a:xfrm>
            <a:off x="2195675" y="1004400"/>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Problem:</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Repeated code in all our views</a:t>
            </a:r>
            <a:endParaRPr sz="2400">
              <a:latin typeface="Ubuntu"/>
              <a:ea typeface="Ubuntu"/>
              <a:cs typeface="Ubuntu"/>
              <a:sym typeface="Ubuntu"/>
            </a:endParaRPr>
          </a:p>
        </p:txBody>
      </p:sp>
      <p:sp>
        <p:nvSpPr>
          <p:cNvPr id="495" name="Google Shape;495;p56"/>
          <p:cNvSpPr txBox="1"/>
          <p:nvPr/>
        </p:nvSpPr>
        <p:spPr>
          <a:xfrm>
            <a:off x="2226825" y="3157825"/>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Solution</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Structure our views using Blade</a:t>
            </a:r>
            <a:endParaRPr sz="2400">
              <a:latin typeface="Ubuntu"/>
              <a:ea typeface="Ubuntu"/>
              <a:cs typeface="Ubuntu"/>
              <a:sym typeface="Ubuntu"/>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7"/>
          <p:cNvSpPr txBox="1"/>
          <p:nvPr>
            <p:ph idx="1" type="body"/>
          </p:nvPr>
        </p:nvSpPr>
        <p:spPr>
          <a:xfrm>
            <a:off x="444175" y="597375"/>
            <a:ext cx="2105400" cy="534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rgbClr val="000000"/>
              </a:buClr>
              <a:buSzPts val="1100"/>
              <a:buFont typeface="Arial"/>
              <a:buNone/>
            </a:pPr>
            <a:r>
              <a:rPr lang="en" sz="1400">
                <a:latin typeface="Ubuntu"/>
                <a:ea typeface="Ubuntu"/>
                <a:cs typeface="Ubuntu"/>
                <a:sym typeface="Ubuntu"/>
              </a:rPr>
              <a:t>New structure</a:t>
            </a:r>
            <a:endParaRPr sz="1400">
              <a:solidFill>
                <a:srgbClr val="000000"/>
              </a:solidFill>
              <a:latin typeface="Ubuntu"/>
              <a:ea typeface="Ubuntu"/>
              <a:cs typeface="Ubuntu"/>
              <a:sym typeface="Ubuntu"/>
            </a:endParaRPr>
          </a:p>
          <a:p>
            <a:pPr indent="0" lvl="0" marL="0" rtl="0" algn="l">
              <a:spcBef>
                <a:spcPts val="0"/>
              </a:spcBef>
              <a:spcAft>
                <a:spcPts val="1600"/>
              </a:spcAft>
              <a:buNone/>
            </a:pPr>
            <a:r>
              <a:t/>
            </a:r>
            <a:endParaRPr sz="1400"/>
          </a:p>
        </p:txBody>
      </p:sp>
      <p:sp>
        <p:nvSpPr>
          <p:cNvPr id="501" name="Google Shape;501;p57"/>
          <p:cNvSpPr/>
          <p:nvPr/>
        </p:nvSpPr>
        <p:spPr>
          <a:xfrm>
            <a:off x="1999375" y="12237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7"/>
          <p:cNvSpPr/>
          <p:nvPr/>
        </p:nvSpPr>
        <p:spPr>
          <a:xfrm>
            <a:off x="2100300" y="25761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include(Header)</a:t>
            </a:r>
            <a:endParaRPr>
              <a:solidFill>
                <a:srgbClr val="666666"/>
              </a:solidFill>
              <a:latin typeface="Ubuntu"/>
              <a:ea typeface="Ubuntu"/>
              <a:cs typeface="Ubuntu"/>
              <a:sym typeface="Ubuntu"/>
            </a:endParaRPr>
          </a:p>
        </p:txBody>
      </p:sp>
      <p:sp>
        <p:nvSpPr>
          <p:cNvPr id="503" name="Google Shape;503;p57"/>
          <p:cNvSpPr/>
          <p:nvPr/>
        </p:nvSpPr>
        <p:spPr>
          <a:xfrm>
            <a:off x="2106625" y="3094425"/>
            <a:ext cx="2220300" cy="14373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Def(Content)</a:t>
            </a:r>
            <a:endParaRPr>
              <a:solidFill>
                <a:srgbClr val="666666"/>
              </a:solidFill>
              <a:latin typeface="Ubuntu"/>
              <a:ea typeface="Ubuntu"/>
              <a:cs typeface="Ubuntu"/>
              <a:sym typeface="Ubuntu"/>
            </a:endParaRPr>
          </a:p>
        </p:txBody>
      </p:sp>
      <p:sp>
        <p:nvSpPr>
          <p:cNvPr id="504" name="Google Shape;504;p57"/>
          <p:cNvSpPr/>
          <p:nvPr/>
        </p:nvSpPr>
        <p:spPr>
          <a:xfrm>
            <a:off x="158125" y="25640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cxnSp>
        <p:nvCxnSpPr>
          <p:cNvPr id="505" name="Google Shape;505;p57"/>
          <p:cNvCxnSpPr>
            <a:stCxn id="504" idx="3"/>
            <a:endCxn id="502" idx="1"/>
          </p:cNvCxnSpPr>
          <p:nvPr/>
        </p:nvCxnSpPr>
        <p:spPr>
          <a:xfrm>
            <a:off x="1476025" y="2791125"/>
            <a:ext cx="624300" cy="12300"/>
          </a:xfrm>
          <a:prstGeom prst="straightConnector1">
            <a:avLst/>
          </a:prstGeom>
          <a:noFill/>
          <a:ln cap="flat" cmpd="sng" w="19050">
            <a:solidFill>
              <a:srgbClr val="FF0000"/>
            </a:solidFill>
            <a:prstDash val="dash"/>
            <a:round/>
            <a:headEnd len="med" w="med" type="triangle"/>
            <a:tailEnd len="med" w="med" type="none"/>
          </a:ln>
        </p:spPr>
      </p:cxnSp>
      <p:sp>
        <p:nvSpPr>
          <p:cNvPr id="506" name="Google Shape;506;p57"/>
          <p:cNvSpPr/>
          <p:nvPr/>
        </p:nvSpPr>
        <p:spPr>
          <a:xfrm>
            <a:off x="5635975" y="15921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Login</a:t>
            </a:r>
            <a:endParaRPr>
              <a:latin typeface="Ubuntu"/>
              <a:ea typeface="Ubuntu"/>
              <a:cs typeface="Ubuntu"/>
              <a:sym typeface="Ubuntu"/>
            </a:endParaRPr>
          </a:p>
        </p:txBody>
      </p:sp>
      <p:sp>
        <p:nvSpPr>
          <p:cNvPr id="507" name="Google Shape;507;p57"/>
          <p:cNvSpPr/>
          <p:nvPr/>
        </p:nvSpPr>
        <p:spPr>
          <a:xfrm>
            <a:off x="5635975" y="212667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Register</a:t>
            </a:r>
            <a:endParaRPr>
              <a:latin typeface="Ubuntu"/>
              <a:ea typeface="Ubuntu"/>
              <a:cs typeface="Ubuntu"/>
              <a:sym typeface="Ubuntu"/>
            </a:endParaRPr>
          </a:p>
        </p:txBody>
      </p:sp>
      <p:sp>
        <p:nvSpPr>
          <p:cNvPr id="508" name="Google Shape;508;p57"/>
          <p:cNvSpPr/>
          <p:nvPr/>
        </p:nvSpPr>
        <p:spPr>
          <a:xfrm>
            <a:off x="5635975" y="26612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Posts</a:t>
            </a:r>
            <a:endParaRPr sz="1200">
              <a:latin typeface="Ubuntu"/>
              <a:ea typeface="Ubuntu"/>
              <a:cs typeface="Ubuntu"/>
              <a:sym typeface="Ubuntu"/>
            </a:endParaRPr>
          </a:p>
        </p:txBody>
      </p:sp>
      <p:sp>
        <p:nvSpPr>
          <p:cNvPr id="509" name="Google Shape;509;p57"/>
          <p:cNvSpPr/>
          <p:nvPr/>
        </p:nvSpPr>
        <p:spPr>
          <a:xfrm>
            <a:off x="5635975" y="31946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Create</a:t>
            </a:r>
            <a:endParaRPr sz="1200">
              <a:latin typeface="Ubuntu"/>
              <a:ea typeface="Ubuntu"/>
              <a:cs typeface="Ubuntu"/>
              <a:sym typeface="Ubuntu"/>
            </a:endParaRPr>
          </a:p>
        </p:txBody>
      </p:sp>
      <p:sp>
        <p:nvSpPr>
          <p:cNvPr id="510" name="Google Shape;510;p57"/>
          <p:cNvSpPr/>
          <p:nvPr/>
        </p:nvSpPr>
        <p:spPr>
          <a:xfrm>
            <a:off x="5635975" y="3728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Update</a:t>
            </a:r>
            <a:endParaRPr sz="1200">
              <a:latin typeface="Ubuntu"/>
              <a:ea typeface="Ubuntu"/>
              <a:cs typeface="Ubuntu"/>
              <a:sym typeface="Ubuntu"/>
            </a:endParaRPr>
          </a:p>
        </p:txBody>
      </p:sp>
      <p:sp>
        <p:nvSpPr>
          <p:cNvPr id="511" name="Google Shape;511;p57"/>
          <p:cNvSpPr/>
          <p:nvPr/>
        </p:nvSpPr>
        <p:spPr>
          <a:xfrm>
            <a:off x="5635975" y="4871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Etc</a:t>
            </a:r>
            <a:endParaRPr sz="1200">
              <a:latin typeface="Ubuntu"/>
              <a:ea typeface="Ubuntu"/>
              <a:cs typeface="Ubuntu"/>
              <a:sym typeface="Ubuntu"/>
            </a:endParaRPr>
          </a:p>
        </p:txBody>
      </p:sp>
      <p:cxnSp>
        <p:nvCxnSpPr>
          <p:cNvPr id="512" name="Google Shape;512;p57"/>
          <p:cNvCxnSpPr>
            <a:stCxn id="510" idx="2"/>
            <a:endCxn id="511" idx="0"/>
          </p:cNvCxnSpPr>
          <p:nvPr/>
        </p:nvCxnSpPr>
        <p:spPr>
          <a:xfrm>
            <a:off x="6206125" y="4182225"/>
            <a:ext cx="0" cy="688800"/>
          </a:xfrm>
          <a:prstGeom prst="straightConnector1">
            <a:avLst/>
          </a:prstGeom>
          <a:noFill/>
          <a:ln cap="flat" cmpd="sng" w="9525">
            <a:solidFill>
              <a:srgbClr val="FF0000"/>
            </a:solidFill>
            <a:prstDash val="dash"/>
            <a:round/>
            <a:headEnd len="med" w="med" type="none"/>
            <a:tailEnd len="med" w="med" type="none"/>
          </a:ln>
        </p:spPr>
      </p:cxnSp>
      <p:cxnSp>
        <p:nvCxnSpPr>
          <p:cNvPr id="513" name="Google Shape;513;p57"/>
          <p:cNvCxnSpPr>
            <a:stCxn id="506" idx="1"/>
            <a:endCxn id="511" idx="1"/>
          </p:cNvCxnSpPr>
          <p:nvPr/>
        </p:nvCxnSpPr>
        <p:spPr>
          <a:xfrm>
            <a:off x="5635975" y="1819225"/>
            <a:ext cx="600" cy="3279000"/>
          </a:xfrm>
          <a:prstGeom prst="bentConnector3">
            <a:avLst>
              <a:gd fmla="val -39687500" name="adj1"/>
            </a:avLst>
          </a:prstGeom>
          <a:noFill/>
          <a:ln cap="flat" cmpd="sng" w="19050">
            <a:solidFill>
              <a:srgbClr val="FF00FF"/>
            </a:solidFill>
            <a:prstDash val="dash"/>
            <a:round/>
            <a:headEnd len="med" w="med" type="none"/>
            <a:tailEnd len="med" w="med" type="none"/>
          </a:ln>
        </p:spPr>
      </p:cxnSp>
      <p:cxnSp>
        <p:nvCxnSpPr>
          <p:cNvPr id="514" name="Google Shape;514;p57"/>
          <p:cNvCxnSpPr>
            <a:endCxn id="503" idx="3"/>
          </p:cNvCxnSpPr>
          <p:nvPr/>
        </p:nvCxnSpPr>
        <p:spPr>
          <a:xfrm flipH="1">
            <a:off x="4326925" y="3810075"/>
            <a:ext cx="1034700" cy="3000"/>
          </a:xfrm>
          <a:prstGeom prst="straightConnector1">
            <a:avLst/>
          </a:prstGeom>
          <a:noFill/>
          <a:ln cap="flat" cmpd="sng" w="19050">
            <a:solidFill>
              <a:srgbClr val="FF00FF"/>
            </a:solidFill>
            <a:prstDash val="dash"/>
            <a:round/>
            <a:headEnd len="med" w="med" type="none"/>
            <a:tailEnd len="med" w="med" type="triangle"/>
          </a:ln>
        </p:spPr>
      </p:cxnSp>
      <p:sp>
        <p:nvSpPr>
          <p:cNvPr id="515" name="Google Shape;515;p57"/>
          <p:cNvSpPr/>
          <p:nvPr/>
        </p:nvSpPr>
        <p:spPr>
          <a:xfrm>
            <a:off x="2100300" y="20427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include(CSS)</a:t>
            </a:r>
            <a:endParaRPr>
              <a:solidFill>
                <a:srgbClr val="666666"/>
              </a:solidFill>
              <a:latin typeface="Ubuntu"/>
              <a:ea typeface="Ubuntu"/>
              <a:cs typeface="Ubuntu"/>
              <a:sym typeface="Ubuntu"/>
            </a:endParaRPr>
          </a:p>
        </p:txBody>
      </p:sp>
      <p:sp>
        <p:nvSpPr>
          <p:cNvPr id="516" name="Google Shape;516;p57"/>
          <p:cNvSpPr/>
          <p:nvPr/>
        </p:nvSpPr>
        <p:spPr>
          <a:xfrm>
            <a:off x="2100300" y="47859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include(Javascript)</a:t>
            </a:r>
            <a:endParaRPr>
              <a:solidFill>
                <a:srgbClr val="666666"/>
              </a:solidFill>
              <a:latin typeface="Ubuntu"/>
              <a:ea typeface="Ubuntu"/>
              <a:cs typeface="Ubuntu"/>
              <a:sym typeface="Ubuntu"/>
            </a:endParaRPr>
          </a:p>
        </p:txBody>
      </p:sp>
      <p:sp>
        <p:nvSpPr>
          <p:cNvPr id="517" name="Google Shape;517;p57"/>
          <p:cNvSpPr/>
          <p:nvPr/>
        </p:nvSpPr>
        <p:spPr>
          <a:xfrm>
            <a:off x="158125" y="14972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18" name="Google Shape;518;p57"/>
          <p:cNvSpPr/>
          <p:nvPr/>
        </p:nvSpPr>
        <p:spPr>
          <a:xfrm>
            <a:off x="158125" y="42404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cxnSp>
        <p:nvCxnSpPr>
          <p:cNvPr id="519" name="Google Shape;519;p57"/>
          <p:cNvCxnSpPr>
            <a:stCxn id="517" idx="2"/>
            <a:endCxn id="515" idx="1"/>
          </p:cNvCxnSpPr>
          <p:nvPr/>
        </p:nvCxnSpPr>
        <p:spPr>
          <a:xfrm flipH="1" rot="-5400000">
            <a:off x="1299325" y="1469175"/>
            <a:ext cx="318600" cy="1283100"/>
          </a:xfrm>
          <a:prstGeom prst="bentConnector2">
            <a:avLst/>
          </a:prstGeom>
          <a:noFill/>
          <a:ln cap="flat" cmpd="sng" w="19050">
            <a:solidFill>
              <a:srgbClr val="FF0000"/>
            </a:solidFill>
            <a:prstDash val="dash"/>
            <a:round/>
            <a:headEnd len="med" w="med" type="triangle"/>
            <a:tailEnd len="med" w="med" type="none"/>
          </a:ln>
        </p:spPr>
      </p:cxnSp>
      <p:cxnSp>
        <p:nvCxnSpPr>
          <p:cNvPr id="520" name="Google Shape;520;p57"/>
          <p:cNvCxnSpPr>
            <a:stCxn id="518" idx="2"/>
            <a:endCxn id="516" idx="1"/>
          </p:cNvCxnSpPr>
          <p:nvPr/>
        </p:nvCxnSpPr>
        <p:spPr>
          <a:xfrm flipH="1" rot="-5400000">
            <a:off x="1299325" y="4212375"/>
            <a:ext cx="318600" cy="1283100"/>
          </a:xfrm>
          <a:prstGeom prst="bentConnector2">
            <a:avLst/>
          </a:prstGeom>
          <a:noFill/>
          <a:ln cap="flat" cmpd="sng" w="19050">
            <a:solidFill>
              <a:srgbClr val="FF0000"/>
            </a:solidFill>
            <a:prstDash val="dash"/>
            <a:round/>
            <a:headEnd len="med" w="med" type="triangle"/>
            <a:tailEnd len="med" w="med" type="none"/>
          </a:ln>
        </p:spPr>
      </p:cxnSp>
      <p:sp>
        <p:nvSpPr>
          <p:cNvPr id="521" name="Google Shape;521;p57"/>
          <p:cNvSpPr txBox="1"/>
          <p:nvPr/>
        </p:nvSpPr>
        <p:spPr>
          <a:xfrm>
            <a:off x="2100175" y="13364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Master Template</a:t>
            </a:r>
            <a:endParaRPr b="1" sz="1600">
              <a:latin typeface="Ubuntu"/>
              <a:ea typeface="Ubuntu"/>
              <a:cs typeface="Ubuntu"/>
              <a:sym typeface="Ubuntu"/>
            </a:endParaRPr>
          </a:p>
        </p:txBody>
      </p:sp>
      <p:sp>
        <p:nvSpPr>
          <p:cNvPr id="522" name="Google Shape;522;p57"/>
          <p:cNvSpPr txBox="1"/>
          <p:nvPr/>
        </p:nvSpPr>
        <p:spPr>
          <a:xfrm>
            <a:off x="4517759" y="3189675"/>
            <a:ext cx="8727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extend</a:t>
            </a:r>
            <a:endParaRPr/>
          </a:p>
        </p:txBody>
      </p:sp>
      <p:sp>
        <p:nvSpPr>
          <p:cNvPr id="523" name="Google Shape;523;p57"/>
          <p:cNvSpPr/>
          <p:nvPr/>
        </p:nvSpPr>
        <p:spPr>
          <a:xfrm>
            <a:off x="6888275" y="3166600"/>
            <a:ext cx="1944000" cy="4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7"/>
          <p:cNvSpPr txBox="1"/>
          <p:nvPr/>
        </p:nvSpPr>
        <p:spPr>
          <a:xfrm>
            <a:off x="7248425" y="2270025"/>
            <a:ext cx="12237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Access by URL</a:t>
            </a:r>
            <a:endParaRPr/>
          </a:p>
        </p:txBody>
      </p:sp>
      <p:sp>
        <p:nvSpPr>
          <p:cNvPr id="525" name="Google Shape;525;p5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8"/>
          <p:cNvSpPr txBox="1"/>
          <p:nvPr/>
        </p:nvSpPr>
        <p:spPr>
          <a:xfrm>
            <a:off x="311700" y="2005600"/>
            <a:ext cx="8520600" cy="240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3000">
                <a:solidFill>
                  <a:schemeClr val="dk2"/>
                </a:solidFill>
                <a:latin typeface="Ubuntu"/>
                <a:ea typeface="Ubuntu"/>
                <a:cs typeface="Ubuntu"/>
                <a:sym typeface="Ubuntu"/>
              </a:rPr>
              <a:t>Let’s structure our code in the Laravel way</a:t>
            </a:r>
            <a:r>
              <a:rPr lang="en" sz="3000">
                <a:solidFill>
                  <a:schemeClr val="dk2"/>
                </a:solidFill>
                <a:latin typeface="Ubuntu"/>
                <a:ea typeface="Ubuntu"/>
                <a:cs typeface="Ubuntu"/>
                <a:sym typeface="Ubuntu"/>
              </a:rPr>
              <a:t> (Blade):</a:t>
            </a:r>
            <a:endParaRPr sz="3000">
              <a:solidFill>
                <a:schemeClr val="dk2"/>
              </a:solidFill>
              <a:latin typeface="Ubuntu"/>
              <a:ea typeface="Ubuntu"/>
              <a:cs typeface="Ubuntu"/>
              <a:sym typeface="Ubuntu"/>
            </a:endParaRPr>
          </a:p>
          <a:p>
            <a:pPr indent="0" lvl="0" marL="0" rtl="0" algn="l">
              <a:spcBef>
                <a:spcPts val="1000"/>
              </a:spcBef>
              <a:spcAft>
                <a:spcPts val="0"/>
              </a:spcAft>
              <a:buNone/>
            </a:pPr>
            <a:r>
              <a:t/>
            </a:r>
            <a:endParaRPr sz="3000">
              <a:solidFill>
                <a:schemeClr val="dk2"/>
              </a:solidFill>
              <a:latin typeface="Ubuntu"/>
              <a:ea typeface="Ubuntu"/>
              <a:cs typeface="Ubuntu"/>
              <a:sym typeface="Ubuntu"/>
            </a:endParaRPr>
          </a:p>
          <a:p>
            <a:pPr indent="0" lvl="0" marL="0" rtl="0" algn="l">
              <a:spcBef>
                <a:spcPts val="1000"/>
              </a:spcBef>
              <a:spcAft>
                <a:spcPts val="0"/>
              </a:spcAft>
              <a:buNone/>
            </a:pPr>
            <a:r>
              <a:rPr lang="en" sz="3000">
                <a:solidFill>
                  <a:schemeClr val="dk2"/>
                </a:solidFill>
                <a:latin typeface="Ubuntu"/>
                <a:ea typeface="Ubuntu"/>
                <a:cs typeface="Ubuntu"/>
                <a:sym typeface="Ubuntu"/>
              </a:rPr>
              <a:t>in 3 … 2 … 1</a:t>
            </a:r>
            <a:endParaRPr sz="3000">
              <a:latin typeface="Ubuntu"/>
              <a:ea typeface="Ubuntu"/>
              <a:cs typeface="Ubuntu"/>
              <a:sym typeface="Ubuntu"/>
            </a:endParaRPr>
          </a:p>
        </p:txBody>
      </p:sp>
      <p:sp>
        <p:nvSpPr>
          <p:cNvPr id="531" name="Google Shape;531;p5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532" name="Google Shape;532;p58"/>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9"/>
          <p:cNvSpPr txBox="1"/>
          <p:nvPr/>
        </p:nvSpPr>
        <p:spPr>
          <a:xfrm>
            <a:off x="311700" y="1978400"/>
            <a:ext cx="8520600" cy="1364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Our templates are showing us the different sections and functionalities of our application, so now let’s create the URL Routes and Controllers needed to access them.</a:t>
            </a:r>
            <a:endParaRPr sz="2400">
              <a:solidFill>
                <a:schemeClr val="dk2"/>
              </a:solidFill>
              <a:latin typeface="Ubuntu"/>
              <a:ea typeface="Ubuntu"/>
              <a:cs typeface="Ubuntu"/>
              <a:sym typeface="Ubuntu"/>
            </a:endParaRPr>
          </a:p>
        </p:txBody>
      </p:sp>
      <p:sp>
        <p:nvSpPr>
          <p:cNvPr id="538" name="Google Shape;538;p5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0"/>
          <p:cNvSpPr txBox="1"/>
          <p:nvPr/>
        </p:nvSpPr>
        <p:spPr>
          <a:xfrm>
            <a:off x="261225" y="790150"/>
            <a:ext cx="8520600" cy="458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u="sng">
                <a:solidFill>
                  <a:schemeClr val="dk2"/>
                </a:solidFill>
                <a:latin typeface="Ubuntu"/>
                <a:ea typeface="Ubuntu"/>
                <a:cs typeface="Ubuntu"/>
                <a:sym typeface="Ubuntu"/>
              </a:rPr>
              <a:t>URLs Routes</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a:solidFill>
                  <a:schemeClr val="dk2"/>
                </a:solidFill>
                <a:latin typeface="Ubuntu"/>
                <a:ea typeface="Ubuntu"/>
                <a:cs typeface="Ubuntu"/>
                <a:sym typeface="Ubuntu"/>
              </a:rPr>
              <a:t>File: &lt;path_to_project&gt;/routes/web.php</a:t>
            </a:r>
            <a:endParaRPr sz="2400">
              <a:solidFill>
                <a:schemeClr val="dk2"/>
              </a:solidFill>
              <a:latin typeface="Ubuntu"/>
              <a:ea typeface="Ubuntu"/>
              <a:cs typeface="Ubuntu"/>
              <a:sym typeface="Ubuntu"/>
            </a:endParaRPr>
          </a:p>
          <a:p>
            <a:pPr indent="0" lvl="0" marL="0" rtl="0" algn="l">
              <a:spcBef>
                <a:spcPts val="1000"/>
              </a:spcBef>
              <a:spcAft>
                <a:spcPts val="0"/>
              </a:spcAft>
              <a:buNone/>
            </a:pPr>
            <a:r>
              <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u="sng">
                <a:solidFill>
                  <a:schemeClr val="dk2"/>
                </a:solidFill>
                <a:latin typeface="Ubuntu"/>
                <a:ea typeface="Ubuntu"/>
                <a:cs typeface="Ubuntu"/>
                <a:sym typeface="Ubuntu"/>
              </a:rPr>
              <a:t>Create the Controllers executing</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1800">
                <a:solidFill>
                  <a:schemeClr val="dk2"/>
                </a:solidFill>
                <a:latin typeface="Courier New"/>
                <a:ea typeface="Courier New"/>
                <a:cs typeface="Courier New"/>
                <a:sym typeface="Courier New"/>
              </a:rPr>
              <a:t>php artisan make:controller </a:t>
            </a:r>
            <a:r>
              <a:rPr b="1" lang="en" sz="1800">
                <a:solidFill>
                  <a:schemeClr val="dk2"/>
                </a:solidFill>
                <a:latin typeface="Courier New"/>
                <a:ea typeface="Courier New"/>
                <a:cs typeface="Courier New"/>
                <a:sym typeface="Courier New"/>
              </a:rPr>
              <a:t>&lt;name&gt;</a:t>
            </a:r>
            <a:endParaRPr b="1" sz="1800">
              <a:solidFill>
                <a:schemeClr val="dk2"/>
              </a:solidFill>
              <a:latin typeface="Courier New"/>
              <a:ea typeface="Courier New"/>
              <a:cs typeface="Courier New"/>
              <a:sym typeface="Courier New"/>
            </a:endParaRPr>
          </a:p>
        </p:txBody>
      </p:sp>
      <p:sp>
        <p:nvSpPr>
          <p:cNvPr id="544" name="Google Shape;544;p6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
        <p:nvSpPr>
          <p:cNvPr id="545" name="Google Shape;545;p60"/>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Controllers and Views in detail</a:t>
            </a:r>
            <a:endParaRPr>
              <a:latin typeface="Ubuntu"/>
              <a:ea typeface="Ubuntu"/>
              <a:cs typeface="Ubuntu"/>
              <a:sym typeface="Ubuntu"/>
            </a:endParaRPr>
          </a:p>
        </p:txBody>
      </p:sp>
      <p:sp>
        <p:nvSpPr>
          <p:cNvPr id="551" name="Google Shape;551;p61"/>
          <p:cNvSpPr txBox="1"/>
          <p:nvPr/>
        </p:nvSpPr>
        <p:spPr>
          <a:xfrm>
            <a:off x="311700" y="2159850"/>
            <a:ext cx="8520600" cy="1624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At this point we can navigate through our application, now let’s complete the job of creating the controllers and views remaining left.</a:t>
            </a:r>
            <a:endParaRPr sz="2400">
              <a:latin typeface="Ubuntu"/>
              <a:ea typeface="Ubuntu"/>
              <a:cs typeface="Ubuntu"/>
              <a:sym typeface="Ubuntu"/>
            </a:endParaRPr>
          </a:p>
        </p:txBody>
      </p:sp>
      <p:sp>
        <p:nvSpPr>
          <p:cNvPr id="552" name="Google Shape;552;p6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36000" y="27375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PHP: PHP (PHP: Hypertext Preprocessor) open source programming language. </a:t>
            </a:r>
            <a:r>
              <a:rPr lang="en" sz="2400">
                <a:latin typeface="Ubuntu"/>
                <a:ea typeface="Ubuntu"/>
                <a:cs typeface="Ubuntu"/>
                <a:sym typeface="Ubuntu"/>
              </a:rPr>
              <a:t>Very popular and specially suitable for the development of web applications. It can also be embedded inside HTML code</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2" name="Google Shape;82;p17"/>
          <p:cNvPicPr preferRelativeResize="0"/>
          <p:nvPr/>
        </p:nvPicPr>
        <p:blipFill>
          <a:blip r:embed="rId3">
            <a:alphaModFix/>
          </a:blip>
          <a:stretch>
            <a:fillRect/>
          </a:stretch>
        </p:blipFill>
        <p:spPr>
          <a:xfrm>
            <a:off x="3695513" y="1327525"/>
            <a:ext cx="1438275" cy="771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Users and Authentication</a:t>
            </a:r>
            <a:endParaRPr>
              <a:latin typeface="Ubuntu"/>
              <a:ea typeface="Ubuntu"/>
              <a:cs typeface="Ubuntu"/>
              <a:sym typeface="Ubuntu"/>
            </a:endParaRPr>
          </a:p>
        </p:txBody>
      </p:sp>
      <p:sp>
        <p:nvSpPr>
          <p:cNvPr id="558" name="Google Shape;558;p62"/>
          <p:cNvSpPr txBox="1"/>
          <p:nvPr/>
        </p:nvSpPr>
        <p:spPr>
          <a:xfrm>
            <a:off x="311700" y="790150"/>
            <a:ext cx="8520600" cy="1584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Ubuntu"/>
                <a:ea typeface="Ubuntu"/>
                <a:cs typeface="Ubuntu"/>
                <a:sym typeface="Ubuntu"/>
              </a:rPr>
              <a:t>Laravel provides an authentication system that uses sessions and cookies.</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rPr lang="en" sz="1800">
                <a:latin typeface="Ubuntu"/>
                <a:ea typeface="Ubuntu"/>
                <a:cs typeface="Ubuntu"/>
                <a:sym typeface="Ubuntu"/>
              </a:rPr>
              <a:t>You are not forced to use this of course.</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b="1"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p:txBody>
      </p:sp>
      <p:sp>
        <p:nvSpPr>
          <p:cNvPr id="559" name="Google Shape;559;p62"/>
          <p:cNvSpPr txBox="1"/>
          <p:nvPr/>
        </p:nvSpPr>
        <p:spPr>
          <a:xfrm>
            <a:off x="412675" y="2604450"/>
            <a:ext cx="8419500" cy="506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chemeClr val="dk1"/>
                </a:solidFill>
                <a:latin typeface="Ubuntu"/>
                <a:ea typeface="Ubuntu"/>
                <a:cs typeface="Ubuntu"/>
                <a:sym typeface="Ubuntu"/>
              </a:rPr>
              <a:t>So let’s use this, to provide our application authentication capabilities.</a:t>
            </a:r>
            <a:endParaRPr/>
          </a:p>
        </p:txBody>
      </p:sp>
      <p:sp>
        <p:nvSpPr>
          <p:cNvPr id="560" name="Google Shape;560;p6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66" name="Google Shape;566;p63"/>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67" name="Google Shape;567;p63"/>
          <p:cNvSpPr txBox="1"/>
          <p:nvPr/>
        </p:nvSpPr>
        <p:spPr>
          <a:xfrm>
            <a:off x="2639475" y="2334875"/>
            <a:ext cx="35505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Questions ?</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1000"/>
                                        <p:tgtEl>
                                          <p:spTgt spid="5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1000"/>
                                        <p:tgtEl>
                                          <p:spTgt spid="5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6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73" name="Google Shape;573;p64"/>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74" name="Google Shape;574;p64"/>
          <p:cNvSpPr txBox="1"/>
          <p:nvPr/>
        </p:nvSpPr>
        <p:spPr>
          <a:xfrm>
            <a:off x="1284675" y="2373800"/>
            <a:ext cx="66804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Thanks very very much!</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23" presetSubtype="16">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1000"/>
                                        <p:tgtEl>
                                          <p:spTgt spid="574"/>
                                        </p:tgtEl>
                                        <p:attrNameLst>
                                          <p:attrName>ppt_w</p:attrName>
                                        </p:attrNameLst>
                                      </p:cBhvr>
                                      <p:tavLst>
                                        <p:tav fmla="" tm="0">
                                          <p:val>
                                            <p:strVal val="0"/>
                                          </p:val>
                                        </p:tav>
                                        <p:tav fmla="" tm="100000">
                                          <p:val>
                                            <p:strVal val="#ppt_w"/>
                                          </p:val>
                                        </p:tav>
                                      </p:tavLst>
                                    </p:anim>
                                    <p:anim calcmode="lin" valueType="num">
                                      <p:cBhvr additive="base">
                                        <p:cTn dur="1000"/>
                                        <p:tgtEl>
                                          <p:spTgt spid="574"/>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574"/>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62175" y="2055075"/>
            <a:ext cx="8520600" cy="3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PHP code gets executed in the server-side, and the result becomes part of the response received by the client.</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2400">
                <a:latin typeface="Ubuntu"/>
                <a:ea typeface="Ubuntu"/>
                <a:cs typeface="Ubuntu"/>
                <a:sym typeface="Ubuntu"/>
              </a:rPr>
              <a:t>Even Though the client receives the result of the execution of certain php code/script, the client will never know the actual php code.</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8" name="Google Shape;88;p18"/>
          <p:cNvPicPr preferRelativeResize="0"/>
          <p:nvPr/>
        </p:nvPicPr>
        <p:blipFill>
          <a:blip r:embed="rId3">
            <a:alphaModFix/>
          </a:blip>
          <a:stretch>
            <a:fillRect/>
          </a:stretch>
        </p:blipFill>
        <p:spPr>
          <a:xfrm>
            <a:off x="3852850" y="1062600"/>
            <a:ext cx="143827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94" name="Google Shape;94;p19"/>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&lt;!DOCTYPE 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&lt;html&gt;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&lt;title&gt;Example&lt;/title&gt;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&lt;?php</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$t = date("Y-m-d h:i:s");</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a:t>
            </a:r>
            <a:r>
              <a:rPr lang="en" sz="1400">
                <a:solidFill>
                  <a:srgbClr val="007700"/>
                </a:solidFill>
                <a:highlight>
                  <a:srgbClr val="FFFFFF"/>
                </a:highlight>
                <a:latin typeface="Courier New"/>
                <a:ea typeface="Courier New"/>
                <a:cs typeface="Courier New"/>
                <a:sym typeface="Courier New"/>
              </a:rPr>
              <a:t>echo </a:t>
            </a:r>
            <a:r>
              <a:rPr lang="en" sz="1400">
                <a:solidFill>
                  <a:srgbClr val="DD0000"/>
                </a:solidFill>
                <a:highlight>
                  <a:srgbClr val="FFFFFF"/>
                </a:highlight>
                <a:latin typeface="Courier New"/>
                <a:ea typeface="Courier New"/>
                <a:cs typeface="Courier New"/>
                <a:sym typeface="Courier New"/>
              </a:rPr>
              <a:t>"Startup time: " . $t</a:t>
            </a:r>
            <a:r>
              <a:rPr lang="en" sz="1400">
                <a:solidFill>
                  <a:srgbClr val="007700"/>
                </a:solidFill>
                <a:highlight>
                  <a:srgbClr val="FFFFFF"/>
                </a:highlight>
                <a:latin typeface="Courier New"/>
                <a:ea typeface="Courier New"/>
                <a:cs typeface="Courier New"/>
                <a:sym typeface="Courier New"/>
              </a:rPr>
              <a:t>;</a:t>
            </a:r>
            <a:endParaRPr sz="1400">
              <a:solidFill>
                <a:srgbClr val="0077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7700"/>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?&gt;</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p:txBody>
      </p:sp>
      <p:sp>
        <p:nvSpPr>
          <p:cNvPr id="95" name="Google Shape;95;p19"/>
          <p:cNvSpPr/>
          <p:nvPr/>
        </p:nvSpPr>
        <p:spPr>
          <a:xfrm>
            <a:off x="240850" y="1149908"/>
            <a:ext cx="4462200" cy="161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240725" y="3634375"/>
            <a:ext cx="4462200" cy="63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240725" y="2816275"/>
            <a:ext cx="4462200" cy="766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5655600" y="1047875"/>
            <a:ext cx="3488400" cy="44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user opens the browser and goes to the URL</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URL gets “resolved” in the internet cloud until it gets to the server that hosts the desired website.</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request is handle by the remote server, generally a web server like Apache, NGinx, etc.</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a:t>
            </a:r>
            <a:r>
              <a:rPr lang="en" sz="1400">
                <a:latin typeface="Ubuntu"/>
                <a:ea typeface="Ubuntu"/>
                <a:cs typeface="Ubuntu"/>
                <a:sym typeface="Ubuntu"/>
              </a:rPr>
              <a:t>he server realizes that the web page is a php webpage, so before the page is send the PHP code needs to be resolved.</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final result of this processing is what the user receives. Only HTML, CSS and Javascript.</a:t>
            </a:r>
            <a:endParaRPr sz="1400">
              <a:latin typeface="Ubuntu"/>
              <a:ea typeface="Ubuntu"/>
              <a:cs typeface="Ubuntu"/>
              <a:sym typeface="Ubuntu"/>
            </a:endParaRPr>
          </a:p>
        </p:txBody>
      </p:sp>
      <p:sp>
        <p:nvSpPr>
          <p:cNvPr id="99" name="Google Shape;99;p19"/>
          <p:cNvSpPr txBox="1"/>
          <p:nvPr/>
        </p:nvSpPr>
        <p:spPr>
          <a:xfrm>
            <a:off x="2422275" y="44282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HTML code</a:t>
            </a:r>
            <a:endParaRPr b="1">
              <a:solidFill>
                <a:srgbClr val="FF0000"/>
              </a:solidFill>
            </a:endParaRPr>
          </a:p>
        </p:txBody>
      </p:sp>
      <p:sp>
        <p:nvSpPr>
          <p:cNvPr id="100" name="Google Shape;100;p19"/>
          <p:cNvSpPr txBox="1"/>
          <p:nvPr/>
        </p:nvSpPr>
        <p:spPr>
          <a:xfrm>
            <a:off x="2498975" y="48960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PHP code</a:t>
            </a:r>
            <a:endParaRPr b="1">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9"/>
                                        </p:tgtEl>
                                      </p:cBhvr>
                                    </p:animEffect>
                                    <p:set>
                                      <p:cBhvr>
                                        <p:cTn dur="1" fill="hold">
                                          <p:stCondLst>
                                            <p:cond delay="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106" name="Google Shape;106;p20"/>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&lt;!DOCTYPE 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&lt;title&gt;Example&lt;/title&gt;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&lt;span&gt;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a:t>
            </a:r>
            <a:r>
              <a:rPr b="1" lang="en" sz="1400">
                <a:solidFill>
                  <a:schemeClr val="dk1"/>
                </a:solidFill>
                <a:highlight>
                  <a:schemeClr val="lt1"/>
                </a:highlight>
                <a:latin typeface="Courier New"/>
                <a:ea typeface="Courier New"/>
                <a:cs typeface="Courier New"/>
                <a:sym typeface="Courier New"/>
              </a:rPr>
              <a:t>Startup time: 2018-01-02 13:23:44</a:t>
            </a:r>
            <a:endParaRPr b="1"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DD0000"/>
                </a:solidFill>
                <a:highlight>
                  <a:schemeClr val="lt1"/>
                </a:highlight>
                <a:latin typeface="Courier New"/>
                <a:ea typeface="Courier New"/>
                <a:cs typeface="Courier New"/>
                <a:sym typeface="Courier New"/>
              </a:rPr>
              <a:t>		</a:t>
            </a:r>
            <a:r>
              <a:rPr lang="en" sz="1400">
                <a:solidFill>
                  <a:schemeClr val="dk1"/>
                </a:solidFill>
                <a:highlight>
                  <a:schemeClr val="lt1"/>
                </a:highlight>
                <a:latin typeface="Courier New"/>
                <a:ea typeface="Courier New"/>
                <a:cs typeface="Courier New"/>
                <a:sym typeface="Courier New"/>
              </a:rPr>
              <a:t>&lt;/span&gt;</a:t>
            </a:r>
            <a:endParaRPr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07" name="Google Shape;107;p20"/>
          <p:cNvSpPr txBox="1"/>
          <p:nvPr/>
        </p:nvSpPr>
        <p:spPr>
          <a:xfrm>
            <a:off x="5434700" y="1027775"/>
            <a:ext cx="3560700" cy="405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user opens the browser and goes to the URL</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URL gets “resolved” in the internet cloud until it gets to the server that hosts the desired website.</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request is handle by the remote server, generally a web server like Apache, NGinx, etc.</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server realizes that the web page is a php webpage, so before the page is send the PHP code needs to be resolved.</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final result of this processing is what the user receives. Only HTML, CSS and Javascript.</a:t>
            </a:r>
            <a:endParaRPr/>
          </a:p>
        </p:txBody>
      </p:sp>
      <p:sp>
        <p:nvSpPr>
          <p:cNvPr id="108" name="Google Shape;108;p20"/>
          <p:cNvSpPr txBox="1"/>
          <p:nvPr/>
        </p:nvSpPr>
        <p:spPr>
          <a:xfrm>
            <a:off x="2743700" y="4356875"/>
            <a:ext cx="17640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OK?</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1347075" y="494475"/>
            <a:ext cx="14148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Laravel</a:t>
            </a:r>
            <a:endParaRPr>
              <a:latin typeface="Ubuntu"/>
              <a:ea typeface="Ubuntu"/>
              <a:cs typeface="Ubuntu"/>
              <a:sym typeface="Ubuntu"/>
            </a:endParaRPr>
          </a:p>
        </p:txBody>
      </p:sp>
      <p:pic>
        <p:nvPicPr>
          <p:cNvPr id="114" name="Google Shape;114;p21"/>
          <p:cNvPicPr preferRelativeResize="0"/>
          <p:nvPr/>
        </p:nvPicPr>
        <p:blipFill>
          <a:blip r:embed="rId3">
            <a:alphaModFix/>
          </a:blip>
          <a:stretch>
            <a:fillRect/>
          </a:stretch>
        </p:blipFill>
        <p:spPr>
          <a:xfrm>
            <a:off x="410349" y="494475"/>
            <a:ext cx="929843" cy="636299"/>
          </a:xfrm>
          <a:prstGeom prst="rect">
            <a:avLst/>
          </a:prstGeom>
          <a:noFill/>
          <a:ln>
            <a:noFill/>
          </a:ln>
        </p:spPr>
      </p:pic>
      <p:sp>
        <p:nvSpPr>
          <p:cNvPr id="115" name="Google Shape;115;p21"/>
          <p:cNvSpPr txBox="1"/>
          <p:nvPr>
            <p:ph idx="1" type="body"/>
          </p:nvPr>
        </p:nvSpPr>
        <p:spPr>
          <a:xfrm>
            <a:off x="311700" y="1217550"/>
            <a:ext cx="85206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Ubuntu"/>
                <a:ea typeface="Ubuntu"/>
                <a:cs typeface="Ubuntu"/>
                <a:sym typeface="Ubuntu"/>
              </a:rPr>
              <a:t>What is Laravel</a:t>
            </a:r>
            <a:r>
              <a:rPr b="1" lang="en" sz="2200">
                <a:latin typeface="Ubuntu"/>
                <a:ea typeface="Ubuntu"/>
                <a:cs typeface="Ubuntu"/>
                <a:sym typeface="Ubuntu"/>
              </a:rPr>
              <a:t>?</a:t>
            </a:r>
            <a:endParaRPr b="1"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It’s a framework to create software applications (mostly to create web applications) using the PHP programming language.</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Easy to learn.</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Well organized and well documented.</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Free and Open Source</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MVC programming model</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