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7370e28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7370e28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500"/>
              <a:t>Description of data preprocessing</a:t>
            </a:r>
            <a:endParaRPr sz="500"/>
          </a:p>
          <a:p>
            <a:pPr indent="0" lvl="0" marL="0" rtl="0" algn="l">
              <a:lnSpc>
                <a:spcPct val="115000"/>
              </a:lnSpc>
              <a:spcBef>
                <a:spcPts val="1200"/>
              </a:spcBef>
              <a:spcAft>
                <a:spcPts val="0"/>
              </a:spcAft>
              <a:buNone/>
            </a:pPr>
            <a:r>
              <a:rPr lang="en" sz="500"/>
              <a:t>✓</a:t>
            </a:r>
            <a:r>
              <a:rPr lang="en" sz="1200"/>
              <a:t> Description of feature engineering and the feature selection, including the team's decision-making process</a:t>
            </a:r>
            <a:endParaRPr sz="1200"/>
          </a:p>
          <a:p>
            <a:pPr indent="0" lvl="0" marL="0" rtl="0" algn="l">
              <a:lnSpc>
                <a:spcPct val="115000"/>
              </a:lnSpc>
              <a:spcBef>
                <a:spcPts val="1200"/>
              </a:spcBef>
              <a:spcAft>
                <a:spcPts val="0"/>
              </a:spcAft>
              <a:buNone/>
            </a:pPr>
            <a:r>
              <a:rPr lang="en">
                <a:latin typeface="Average"/>
                <a:ea typeface="Average"/>
                <a:cs typeface="Average"/>
                <a:sym typeface="Average"/>
              </a:rPr>
              <a:t>This change allowed the data to be clear and concise.  The dataset went from 10,964 inputs to 834. </a:t>
            </a:r>
            <a:endParaRPr>
              <a:latin typeface="Average"/>
              <a:ea typeface="Average"/>
              <a:cs typeface="Average"/>
              <a:sym typeface="Average"/>
            </a:endParaRPr>
          </a:p>
          <a:p>
            <a:pPr indent="0" lvl="0" marL="0" rtl="0" algn="l">
              <a:lnSpc>
                <a:spcPct val="115000"/>
              </a:lnSpc>
              <a:spcBef>
                <a:spcPts val="1600"/>
              </a:spcBef>
              <a:spcAft>
                <a:spcPts val="1200"/>
              </a:spcAft>
              <a:buNone/>
            </a:pPr>
            <a:r>
              <a:rPr lang="en" sz="1200"/>
              <a:t>Description of how data was split into training and testing sets, we went from a monthly comparison to a weekly comparison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74ff742d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74ff742d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500"/>
              <a:t>Description of data preprocessing</a:t>
            </a:r>
            <a:endParaRPr sz="500"/>
          </a:p>
          <a:p>
            <a:pPr indent="0" lvl="0" marL="0" rtl="0" algn="l">
              <a:lnSpc>
                <a:spcPct val="115000"/>
              </a:lnSpc>
              <a:spcBef>
                <a:spcPts val="1200"/>
              </a:spcBef>
              <a:spcAft>
                <a:spcPts val="0"/>
              </a:spcAft>
              <a:buNone/>
            </a:pPr>
            <a:r>
              <a:rPr lang="en" sz="1200"/>
              <a:t>This  model choice is quick and clearly displays the dependent gas prices on the independent oil price axis</a:t>
            </a:r>
            <a:endParaRPr sz="1200"/>
          </a:p>
          <a:p>
            <a:pPr indent="0" lvl="0" marL="0" rtl="0" algn="l">
              <a:lnSpc>
                <a:spcPct val="115000"/>
              </a:lnSpc>
              <a:spcBef>
                <a:spcPts val="1200"/>
              </a:spcBef>
              <a:spcAft>
                <a:spcPts val="0"/>
              </a:spcAft>
              <a:buNone/>
            </a:pPr>
            <a:r>
              <a:rPr lang="en" sz="1200"/>
              <a:t>Description of how model was trained..</a:t>
            </a:r>
            <a:endParaRPr sz="1200"/>
          </a:p>
          <a:p>
            <a:pPr indent="0" lvl="0" marL="0" rtl="0" algn="l">
              <a:lnSpc>
                <a:spcPct val="115000"/>
              </a:lnSpc>
              <a:spcBef>
                <a:spcPts val="1200"/>
              </a:spcBef>
              <a:spcAft>
                <a:spcPts val="0"/>
              </a:spcAft>
              <a:buNone/>
            </a:pPr>
            <a:r>
              <a:rPr lang="en" sz="1200"/>
              <a:t>With this graph you can see the accuracy of the</a:t>
            </a:r>
            <a:r>
              <a:rPr lang="en" sz="1200"/>
              <a:t> model</a:t>
            </a:r>
            <a:endParaRPr sz="1200"/>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7370e28c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7370e28c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chose tableau to allow interactive participation of the data.  You can select a data point and see the specific year or month and view the results.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37a9e05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37a9e05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(say after 1st bullet) </a:t>
            </a:r>
            <a:r>
              <a:rPr lang="en" sz="1400">
                <a:solidFill>
                  <a:schemeClr val="accent3"/>
                </a:solidFill>
                <a:latin typeface="Average"/>
                <a:ea typeface="Average"/>
                <a:cs typeface="Average"/>
                <a:sym typeface="Average"/>
              </a:rPr>
              <a:t>This means that as gas prices increase, oil prices also increase. If we were to approach this problem in a different manner, we would have chosen to analyze the  data either state by state or compare different countries. </a:t>
            </a:r>
            <a:endParaRPr sz="1400">
              <a:solidFill>
                <a:schemeClr val="accent3"/>
              </a:solidFill>
              <a:latin typeface="Average"/>
              <a:ea typeface="Average"/>
              <a:cs typeface="Average"/>
              <a:sym typeface="Average"/>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6e9fc69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6e9fc69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a:t>
            </a:r>
            <a:r>
              <a:rPr lang="en" sz="1800">
                <a:latin typeface="Average"/>
                <a:ea typeface="Average"/>
                <a:cs typeface="Average"/>
                <a:sym typeface="Average"/>
              </a:rPr>
              <a:t>the same algorithm used to establish a correlation between oil and gas prices can be used to analyze how world events will impact oil and gas prices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fdcc20837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fdcc20837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Suggestions: </a:t>
            </a:r>
            <a:r>
              <a:rPr lang="en" sz="1800">
                <a:solidFill>
                  <a:schemeClr val="accent3"/>
                </a:solidFill>
                <a:latin typeface="Average"/>
                <a:ea typeface="Average"/>
                <a:cs typeface="Average"/>
                <a:sym typeface="Average"/>
              </a:rPr>
              <a:t>Oil prices trends, add in market for coronavirus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33b3da9fb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33b3da9f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33b3da9f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33b3da9f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 Elaborate on what a positive correlation is) A Positive correlation means that as oil prices increase, gas prices will also increase.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33b3da9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33b3da9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Specifically talk about transportation, a shipping company looking to lower costs can use this data to better understand when to ship an item across the country using the predictive model established by the correlation of oil and gas prices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750">
                <a:solidFill>
                  <a:srgbClr val="999999"/>
                </a:solidFill>
                <a:highlight>
                  <a:srgbClr val="FFFFFF"/>
                </a:highlight>
              </a:rPr>
              <a:t>lifeblood of the industrialised nations Oil has become the world's most important source of energy since the mid-1950s. Its products underpin modern society, mainly supplying energy to power industry, heat homes and provide fuel for vehicles and aeroplanes to carry goods and people all over the world. </a:t>
            </a:r>
            <a:r>
              <a:rPr lang="en" sz="1400">
                <a:solidFill>
                  <a:srgbClr val="474747"/>
                </a:solidFill>
                <a:highlight>
                  <a:srgbClr val="FFFFFF"/>
                </a:highlight>
              </a:rPr>
              <a:t>Oil’s refined products are used to manufacture almost all chemical products, such as plastics, fertilisers, detergents, paints and even medicines, plus a whole host of other products that you might not expect. Most oil is used for transport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7130d0fd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7130d0fd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 mention that the data sets will help us answer the question of whether or not there is a correlation between the oil and gas prices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fdcc2083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fdcc2083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(say after 1st bullet point)  </a:t>
            </a:r>
            <a:r>
              <a:rPr lang="en" sz="1200">
                <a:latin typeface="Average"/>
                <a:ea typeface="Average"/>
                <a:cs typeface="Average"/>
                <a:sym typeface="Average"/>
              </a:rPr>
              <a:t>Prior to delving into linear regression, it is first important to understand the term regression. Regression is a modelling method used to identify a target value based on independent predictors</a:t>
            </a:r>
            <a:endParaRPr sz="1200">
              <a:latin typeface="Average"/>
              <a:ea typeface="Average"/>
              <a:cs typeface="Average"/>
              <a:sym typeface="Average"/>
            </a:endParaRPr>
          </a:p>
          <a:p>
            <a:pPr indent="0" lvl="0" marL="0" rtl="0" algn="l">
              <a:spcBef>
                <a:spcPts val="0"/>
              </a:spcBef>
              <a:spcAft>
                <a:spcPts val="0"/>
              </a:spcAft>
              <a:buNone/>
            </a:pPr>
            <a:r>
              <a:t/>
            </a:r>
            <a:endParaRPr sz="1200">
              <a:latin typeface="Average"/>
              <a:ea typeface="Average"/>
              <a:cs typeface="Average"/>
              <a:sym typeface="Average"/>
            </a:endParaRPr>
          </a:p>
          <a:p>
            <a:pPr indent="0" lvl="0" marL="0" rtl="0" algn="l">
              <a:spcBef>
                <a:spcPts val="0"/>
              </a:spcBef>
              <a:spcAft>
                <a:spcPts val="0"/>
              </a:spcAft>
              <a:buNone/>
            </a:pPr>
            <a:r>
              <a:rPr b="1" lang="en" sz="1400">
                <a:latin typeface="Average"/>
                <a:ea typeface="Average"/>
                <a:cs typeface="Average"/>
                <a:sym typeface="Average"/>
              </a:rPr>
              <a:t> </a:t>
            </a:r>
            <a:r>
              <a:rPr b="1" lang="en" sz="1400">
                <a:latin typeface="Average"/>
                <a:ea typeface="Average"/>
                <a:cs typeface="Average"/>
                <a:sym typeface="Average"/>
              </a:rPr>
              <a:t>y = mx + b / scikitlearn.LinearRegression </a:t>
            </a:r>
            <a:endParaRPr b="1" sz="1400">
              <a:latin typeface="Average"/>
              <a:ea typeface="Average"/>
              <a:cs typeface="Average"/>
              <a:sym typeface="Average"/>
            </a:endParaRPr>
          </a:p>
          <a:p>
            <a:pPr indent="0" lvl="0" marL="0" rtl="0" algn="l">
              <a:spcBef>
                <a:spcPts val="0"/>
              </a:spcBef>
              <a:spcAft>
                <a:spcPts val="0"/>
              </a:spcAft>
              <a:buNone/>
            </a:pPr>
            <a:r>
              <a:t/>
            </a:r>
            <a:endParaRPr sz="1200">
              <a:latin typeface="Average"/>
              <a:ea typeface="Average"/>
              <a:cs typeface="Average"/>
              <a:sym typeface="Average"/>
            </a:endParaRPr>
          </a:p>
          <a:p>
            <a:pPr indent="0" lvl="0" marL="0" rtl="0" algn="l">
              <a:spcBef>
                <a:spcPts val="0"/>
              </a:spcBef>
              <a:spcAft>
                <a:spcPts val="0"/>
              </a:spcAft>
              <a:buNone/>
            </a:pPr>
            <a:r>
              <a:t/>
            </a:r>
            <a:endParaRPr sz="1200">
              <a:latin typeface="Average"/>
              <a:ea typeface="Average"/>
              <a:cs typeface="Average"/>
              <a:sym typeface="Averag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fdcc20837_2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fdcc20837_2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accent3"/>
                </a:solidFill>
                <a:latin typeface="Average"/>
                <a:ea typeface="Average"/>
                <a:cs typeface="Average"/>
                <a:sym typeface="Average"/>
              </a:rPr>
              <a:t>https://www.ecosia.org/images?q=linear+regression+line#id=F25EA6D5BC19D0AC83B34C93415AF7C4100D68A1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fdcc20837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fdcc20837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(say after last bullet) </a:t>
            </a:r>
            <a:r>
              <a:rPr lang="en" sz="1500">
                <a:latin typeface="Average"/>
                <a:ea typeface="Average"/>
                <a:cs typeface="Average"/>
                <a:sym typeface="Average"/>
              </a:rPr>
              <a:t>All</a:t>
            </a:r>
            <a:r>
              <a:rPr lang="en" sz="1500">
                <a:latin typeface="Average"/>
                <a:ea typeface="Average"/>
                <a:cs typeface="Average"/>
                <a:sym typeface="Average"/>
              </a:rPr>
              <a:t> of these qualities are desirable for very large and complex datasets such as the ones we are using for this project.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fdcc20837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fdcc20837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Using the Linear </a:t>
            </a:r>
            <a:r>
              <a:rPr lang="en"/>
              <a:t>Regression</a:t>
            </a:r>
            <a:r>
              <a:rPr lang="en"/>
              <a:t> model predictions and comparing to actual results we can see we have a very </a:t>
            </a:r>
            <a:r>
              <a:rPr lang="en"/>
              <a:t>accurate</a:t>
            </a:r>
            <a:r>
              <a:rPr lang="en"/>
              <a:t> model as we will show during data analysis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skotagiri95/Oil-and-Dollar-Value-Analysis-/tree/master/LINEAR%20REGRESSION_OI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ublic.tableau.com/profile/juan.m.pacheco#!/vizhome/OilAnalysis_15884725810310/Dashboard" TargetMode="Externa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investopedia.com/articles/investing/032515/how-oil-prices-impact-us-economy.asp" TargetMode="External"/><Relationship Id="rId4" Type="http://schemas.openxmlformats.org/officeDocument/2006/relationships/hyperlink" Target="https://towardsdatascience.com/introduction-to-machine-learning-algorithms-linear-regression-14c4e325882a" TargetMode="External"/><Relationship Id="rId5" Type="http://schemas.openxmlformats.org/officeDocument/2006/relationships/hyperlink" Target="https://economictimes.indiatimes.com/markets/commodities/news/oil-spikes-30-logs-biggest-one-day-rise-after-trump-says-saudis-and-russians-to-cut-output/articleshow/74953484.c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jpg"/><Relationship Id="rId5"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impact of oil prices on the gas prices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92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Data Analysis</a:t>
            </a:r>
            <a:endParaRPr>
              <a:latin typeface="Average"/>
              <a:ea typeface="Average"/>
              <a:cs typeface="Average"/>
              <a:sym typeface="Average"/>
            </a:endParaRPr>
          </a:p>
        </p:txBody>
      </p:sp>
      <p:sp>
        <p:nvSpPr>
          <p:cNvPr id="128" name="Google Shape;128;p22"/>
          <p:cNvSpPr txBox="1"/>
          <p:nvPr>
            <p:ph idx="1" type="body"/>
          </p:nvPr>
        </p:nvSpPr>
        <p:spPr>
          <a:xfrm>
            <a:off x="311700" y="767350"/>
            <a:ext cx="8520600" cy="437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D9D9D9"/>
              </a:buClr>
              <a:buSzPts val="1800"/>
              <a:buChar char="●"/>
            </a:pPr>
            <a:r>
              <a:rPr lang="en">
                <a:solidFill>
                  <a:srgbClr val="D9D9D9"/>
                </a:solidFill>
              </a:rPr>
              <a:t>Working Code Link:  </a:t>
            </a:r>
            <a:r>
              <a:rPr lang="en" u="sng">
                <a:solidFill>
                  <a:schemeClr val="hlink"/>
                </a:solidFill>
                <a:hlinkClick r:id="rId3"/>
              </a:rPr>
              <a:t>https://github.com/skotagiri95/Oil-and-Dollar-Value-Analysis-/tree/master/LINEAR%20REGRESSION_OIL</a:t>
            </a:r>
            <a:endParaRPr>
              <a:solidFill>
                <a:srgbClr val="D9D9D9"/>
              </a:solidFill>
            </a:endParaRPr>
          </a:p>
          <a:p>
            <a:pPr indent="0" lvl="0" marL="0" rtl="0" algn="l">
              <a:spcBef>
                <a:spcPts val="1600"/>
              </a:spcBef>
              <a:spcAft>
                <a:spcPts val="0"/>
              </a:spcAft>
              <a:buNone/>
            </a:pPr>
            <a:r>
              <a:t/>
            </a:r>
            <a:endParaRPr>
              <a:solidFill>
                <a:srgbClr val="D9D9D9"/>
              </a:solidFill>
            </a:endParaRPr>
          </a:p>
          <a:p>
            <a:pPr indent="-342900" lvl="0" marL="457200" rtl="0" algn="l">
              <a:spcBef>
                <a:spcPts val="1600"/>
              </a:spcBef>
              <a:spcAft>
                <a:spcPts val="0"/>
              </a:spcAft>
              <a:buClr>
                <a:srgbClr val="D9D9D9"/>
              </a:buClr>
              <a:buSzPts val="1800"/>
              <a:buChar char="●"/>
            </a:pPr>
            <a:r>
              <a:rPr lang="en">
                <a:solidFill>
                  <a:srgbClr val="D9D9D9"/>
                </a:solidFill>
              </a:rPr>
              <a:t>Oil is independent variable and gas price is the dependent variable.   The formula utilized P-value:  &lt;0.0001, Equation:  Gas Price ($) = 0.0212924*Oil Price ($) + 1.50941</a:t>
            </a:r>
            <a:endParaRPr>
              <a:solidFill>
                <a:srgbClr val="D9D9D9"/>
              </a:solidFill>
            </a:endParaRPr>
          </a:p>
          <a:p>
            <a:pPr indent="0" lvl="0" marL="0" rtl="0" algn="l">
              <a:spcBef>
                <a:spcPts val="1600"/>
              </a:spcBef>
              <a:spcAft>
                <a:spcPts val="0"/>
              </a:spcAft>
              <a:buNone/>
            </a:pPr>
            <a:r>
              <a:t/>
            </a:r>
            <a:endParaRPr>
              <a:solidFill>
                <a:srgbClr val="D9D9D9"/>
              </a:solidFill>
            </a:endParaRPr>
          </a:p>
          <a:p>
            <a:pPr indent="-342900" lvl="0" marL="457200" rtl="0" algn="l">
              <a:spcBef>
                <a:spcPts val="1600"/>
              </a:spcBef>
              <a:spcAft>
                <a:spcPts val="0"/>
              </a:spcAft>
              <a:buClr>
                <a:srgbClr val="D9D9D9"/>
              </a:buClr>
              <a:buSzPts val="1800"/>
              <a:buChar char="●"/>
            </a:pPr>
            <a:r>
              <a:rPr lang="en">
                <a:solidFill>
                  <a:srgbClr val="D9D9D9"/>
                </a:solidFill>
              </a:rPr>
              <a:t>Moved from a monthly comparison of the variables to a </a:t>
            </a:r>
            <a:r>
              <a:rPr lang="en">
                <a:solidFill>
                  <a:srgbClr val="D9D9D9"/>
                </a:solidFill>
              </a:rPr>
              <a:t>week by week comparison.   </a:t>
            </a:r>
            <a:endParaRPr>
              <a:solidFill>
                <a:srgbClr val="D9D9D9"/>
              </a:solidFill>
            </a:endParaRPr>
          </a:p>
          <a:p>
            <a:pPr indent="0" lvl="0" marL="0" rtl="0" algn="l">
              <a:spcBef>
                <a:spcPts val="1600"/>
              </a:spcBef>
              <a:spcAft>
                <a:spcPts val="0"/>
              </a:spcAft>
              <a:buNone/>
            </a:pPr>
            <a:r>
              <a:t/>
            </a:r>
            <a:endParaRPr>
              <a:solidFill>
                <a:srgbClr val="D9D9D9"/>
              </a:solidFill>
            </a:endParaRPr>
          </a:p>
          <a:p>
            <a:pPr indent="-342900" lvl="0" marL="457200" rtl="0" algn="l">
              <a:spcBef>
                <a:spcPts val="1600"/>
              </a:spcBef>
              <a:spcAft>
                <a:spcPts val="0"/>
              </a:spcAft>
              <a:buSzPts val="1800"/>
              <a:buChar char="●"/>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Data Analysis</a:t>
            </a:r>
            <a:endParaRPr>
              <a:latin typeface="Average"/>
              <a:ea typeface="Average"/>
              <a:cs typeface="Average"/>
              <a:sym typeface="Average"/>
            </a:endParaRPr>
          </a:p>
        </p:txBody>
      </p:sp>
      <p:sp>
        <p:nvSpPr>
          <p:cNvPr id="134" name="Google Shape;134;p23"/>
          <p:cNvSpPr txBox="1"/>
          <p:nvPr>
            <p:ph idx="1" type="body"/>
          </p:nvPr>
        </p:nvSpPr>
        <p:spPr>
          <a:xfrm>
            <a:off x="197050" y="554400"/>
            <a:ext cx="8635200" cy="4589100"/>
          </a:xfrm>
          <a:prstGeom prst="rect">
            <a:avLst/>
          </a:prstGeom>
        </p:spPr>
        <p:txBody>
          <a:bodyPr anchorCtr="0" anchor="t" bIns="91425" lIns="91425" spcFirstLastPara="1" rIns="91425" wrap="square" tIns="91425">
            <a:noAutofit/>
          </a:bodyPr>
          <a:lstStyle/>
          <a:p>
            <a:pPr indent="-342900" lvl="0" marL="457200" rtl="0" algn="l">
              <a:lnSpc>
                <a:spcPct val="80000"/>
              </a:lnSpc>
              <a:spcBef>
                <a:spcPts val="0"/>
              </a:spcBef>
              <a:spcAft>
                <a:spcPts val="0"/>
              </a:spcAft>
              <a:buClr>
                <a:srgbClr val="D9D9D9"/>
              </a:buClr>
              <a:buSzPts val="1800"/>
              <a:buChar char="●"/>
            </a:pPr>
            <a:r>
              <a:rPr lang="en">
                <a:solidFill>
                  <a:srgbClr val="D9D9D9"/>
                </a:solidFill>
              </a:rPr>
              <a:t>Data was split into a 70%-30% datasets.  After training and testing the results, the data fell within the actual data versus the prediction.</a:t>
            </a:r>
            <a:endParaRPr>
              <a:solidFill>
                <a:srgbClr val="D9D9D9"/>
              </a:solidFill>
            </a:endParaRPr>
          </a:p>
          <a:p>
            <a:pPr indent="0" lvl="0" marL="914400" rtl="0" algn="l">
              <a:lnSpc>
                <a:spcPct val="80000"/>
              </a:lnSpc>
              <a:spcBef>
                <a:spcPts val="1600"/>
              </a:spcBef>
              <a:spcAft>
                <a:spcPts val="0"/>
              </a:spcAft>
              <a:buNone/>
            </a:pPr>
            <a:r>
              <a:t/>
            </a:r>
            <a:endParaRPr>
              <a:solidFill>
                <a:srgbClr val="D9D9D9"/>
              </a:solidFill>
            </a:endParaRPr>
          </a:p>
          <a:p>
            <a:pPr indent="-342900" lvl="0" marL="457200" rtl="0" algn="l">
              <a:lnSpc>
                <a:spcPct val="80000"/>
              </a:lnSpc>
              <a:spcBef>
                <a:spcPts val="1600"/>
              </a:spcBef>
              <a:spcAft>
                <a:spcPts val="0"/>
              </a:spcAft>
              <a:buClr>
                <a:srgbClr val="D9D9D9"/>
              </a:buClr>
              <a:buSzPts val="1800"/>
              <a:buChar char="●"/>
            </a:pPr>
            <a:r>
              <a:rPr lang="en">
                <a:solidFill>
                  <a:srgbClr val="D9D9D9"/>
                </a:solidFill>
              </a:rPr>
              <a:t> The linear regression model works well we you have an dependent value such as gas and independent value such as oil.  </a:t>
            </a:r>
            <a:endParaRPr>
              <a:solidFill>
                <a:srgbClr val="D9D9D9"/>
              </a:solidFill>
            </a:endParaRPr>
          </a:p>
          <a:p>
            <a:pPr indent="0" lvl="0" marL="0" rtl="0" algn="l">
              <a:lnSpc>
                <a:spcPct val="80000"/>
              </a:lnSpc>
              <a:spcBef>
                <a:spcPts val="1600"/>
              </a:spcBef>
              <a:spcAft>
                <a:spcPts val="0"/>
              </a:spcAft>
              <a:buNone/>
            </a:pPr>
            <a:r>
              <a:t/>
            </a:r>
            <a:endParaRPr>
              <a:solidFill>
                <a:srgbClr val="D9D9D9"/>
              </a:solidFill>
            </a:endParaRPr>
          </a:p>
          <a:p>
            <a:pPr indent="-342900" lvl="0" marL="457200" rtl="0" algn="l">
              <a:lnSpc>
                <a:spcPct val="80000"/>
              </a:lnSpc>
              <a:spcBef>
                <a:spcPts val="1600"/>
              </a:spcBef>
              <a:spcAft>
                <a:spcPts val="0"/>
              </a:spcAft>
              <a:buClr>
                <a:srgbClr val="D9D9D9"/>
              </a:buClr>
              <a:buSzPts val="1800"/>
              <a:buChar char="●"/>
            </a:pPr>
            <a:r>
              <a:rPr lang="en">
                <a:solidFill>
                  <a:srgbClr val="D9D9D9"/>
                </a:solidFill>
              </a:rPr>
              <a:t> The advantage of linear regression allows for an easy modeling of your dependent and dependent values.  The disadvantage is it can only be used with linear data.</a:t>
            </a:r>
            <a:endParaRPr>
              <a:solidFill>
                <a:srgbClr val="D9D9D9"/>
              </a:solidFill>
            </a:endParaRPr>
          </a:p>
          <a:p>
            <a:pPr indent="0" lvl="0" marL="0" rtl="0" algn="l">
              <a:lnSpc>
                <a:spcPct val="80000"/>
              </a:lnSpc>
              <a:spcBef>
                <a:spcPts val="1600"/>
              </a:spcBef>
              <a:spcAft>
                <a:spcPts val="0"/>
              </a:spcAft>
              <a:buNone/>
            </a:pPr>
            <a:r>
              <a:t/>
            </a:r>
            <a:endParaRPr>
              <a:solidFill>
                <a:srgbClr val="D9D9D9"/>
              </a:solidFill>
            </a:endParaRPr>
          </a:p>
          <a:p>
            <a:pPr indent="0" lvl="0" marL="914400" rtl="0" algn="l">
              <a:spcBef>
                <a:spcPts val="1600"/>
              </a:spcBef>
              <a:spcAft>
                <a:spcPts val="0"/>
              </a:spcAft>
              <a:buNone/>
            </a:pPr>
            <a:r>
              <a:t/>
            </a:r>
            <a:endParaRPr>
              <a:solidFill>
                <a:srgbClr val="D9D9D9"/>
              </a:solidFill>
            </a:endParaRPr>
          </a:p>
          <a:p>
            <a:pPr indent="0" lvl="0" marL="0" rtl="0" algn="l">
              <a:spcBef>
                <a:spcPts val="1600"/>
              </a:spcBef>
              <a:spcAft>
                <a:spcPts val="0"/>
              </a:spcAft>
              <a:buNone/>
            </a:pPr>
            <a:r>
              <a:t/>
            </a:r>
            <a:endParaRPr>
              <a:solidFill>
                <a:srgbClr val="D9D9D9"/>
              </a:solidFill>
            </a:endParaRPr>
          </a:p>
          <a:p>
            <a:pPr indent="0" lvl="0" marL="0" rtl="0" algn="l">
              <a:spcBef>
                <a:spcPts val="1600"/>
              </a:spcBef>
              <a:spcAft>
                <a:spcPts val="1600"/>
              </a:spcAft>
              <a:buNone/>
            </a:pPr>
            <a:r>
              <a:t/>
            </a:r>
            <a:endParaRPr/>
          </a:p>
        </p:txBody>
      </p:sp>
      <p:pic>
        <p:nvPicPr>
          <p:cNvPr id="135" name="Google Shape;135;p23"/>
          <p:cNvPicPr preferRelativeResize="0"/>
          <p:nvPr/>
        </p:nvPicPr>
        <p:blipFill>
          <a:blip r:embed="rId3">
            <a:alphaModFix/>
          </a:blip>
          <a:stretch>
            <a:fillRect/>
          </a:stretch>
        </p:blipFill>
        <p:spPr>
          <a:xfrm>
            <a:off x="5127100" y="3390725"/>
            <a:ext cx="3390576" cy="167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0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Project Dashboard </a:t>
            </a:r>
            <a:endParaRPr>
              <a:latin typeface="Average"/>
              <a:ea typeface="Average"/>
              <a:cs typeface="Average"/>
              <a:sym typeface="Average"/>
            </a:endParaRPr>
          </a:p>
        </p:txBody>
      </p:sp>
      <p:sp>
        <p:nvSpPr>
          <p:cNvPr id="141" name="Google Shape;141;p24"/>
          <p:cNvSpPr txBox="1"/>
          <p:nvPr>
            <p:ph idx="1" type="body"/>
          </p:nvPr>
        </p:nvSpPr>
        <p:spPr>
          <a:xfrm>
            <a:off x="311700" y="1049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https://public.tableau.com/profile/juan.m.pacheco#!/vizhome/OilAnalysis_15884725810310/Dashboard</a:t>
            </a:r>
            <a:endParaRPr/>
          </a:p>
        </p:txBody>
      </p:sp>
      <p:pic>
        <p:nvPicPr>
          <p:cNvPr id="142" name="Google Shape;142;p24"/>
          <p:cNvPicPr preferRelativeResize="0"/>
          <p:nvPr/>
        </p:nvPicPr>
        <p:blipFill rotWithShape="1">
          <a:blip r:embed="rId4">
            <a:alphaModFix/>
          </a:blip>
          <a:srcRect b="1810" l="0" r="0" t="-1810"/>
          <a:stretch/>
        </p:blipFill>
        <p:spPr>
          <a:xfrm>
            <a:off x="2497000" y="1698500"/>
            <a:ext cx="5233225" cy="3135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278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Results of Data Analysis</a:t>
            </a:r>
            <a:endParaRPr>
              <a:latin typeface="Average"/>
              <a:ea typeface="Average"/>
              <a:cs typeface="Average"/>
              <a:sym typeface="Average"/>
            </a:endParaRPr>
          </a:p>
        </p:txBody>
      </p:sp>
      <p:sp>
        <p:nvSpPr>
          <p:cNvPr id="148" name="Google Shape;148;p25"/>
          <p:cNvSpPr txBox="1"/>
          <p:nvPr>
            <p:ph idx="1" type="body"/>
          </p:nvPr>
        </p:nvSpPr>
        <p:spPr>
          <a:xfrm>
            <a:off x="311700" y="972000"/>
            <a:ext cx="8520600" cy="3416400"/>
          </a:xfrm>
          <a:prstGeom prst="rect">
            <a:avLst/>
          </a:prstGeom>
        </p:spPr>
        <p:txBody>
          <a:bodyPr anchorCtr="0" anchor="t" bIns="91425" lIns="91425" spcFirstLastPara="1" rIns="91425" wrap="square" tIns="91425">
            <a:noAutofit/>
          </a:bodyPr>
          <a:lstStyle/>
          <a:p>
            <a:pPr indent="-342900" lvl="0" marL="457200" rtl="0" algn="l">
              <a:lnSpc>
                <a:spcPct val="80000"/>
              </a:lnSpc>
              <a:spcBef>
                <a:spcPts val="0"/>
              </a:spcBef>
              <a:spcAft>
                <a:spcPts val="0"/>
              </a:spcAft>
              <a:buSzPts val="1800"/>
              <a:buChar char="●"/>
            </a:pPr>
            <a:r>
              <a:rPr lang="en"/>
              <a:t>The results show us that there is a strong positive correlation between the oil prices and gas prices</a:t>
            </a:r>
            <a:endParaRPr/>
          </a:p>
          <a:p>
            <a:pPr indent="0" lvl="0" marL="914400" rtl="0" algn="l">
              <a:lnSpc>
                <a:spcPct val="80000"/>
              </a:lnSpc>
              <a:spcBef>
                <a:spcPts val="1600"/>
              </a:spcBef>
              <a:spcAft>
                <a:spcPts val="0"/>
              </a:spcAft>
              <a:buNone/>
            </a:pPr>
            <a:r>
              <a:t/>
            </a:r>
            <a:endParaRPr/>
          </a:p>
          <a:p>
            <a:pPr indent="-342900" lvl="0" marL="457200" rtl="0" algn="l">
              <a:lnSpc>
                <a:spcPct val="80000"/>
              </a:lnSpc>
              <a:spcBef>
                <a:spcPts val="1600"/>
              </a:spcBef>
              <a:spcAft>
                <a:spcPts val="0"/>
              </a:spcAft>
              <a:buSzPts val="1800"/>
              <a:buChar char="●"/>
            </a:pPr>
            <a:r>
              <a:rPr lang="en"/>
              <a:t>We explored the best fit line while changing the number of data points in the model and the line showed no difference in the slope</a:t>
            </a:r>
            <a:endParaRPr/>
          </a:p>
        </p:txBody>
      </p:sp>
      <p:pic>
        <p:nvPicPr>
          <p:cNvPr id="149" name="Google Shape;149;p25"/>
          <p:cNvPicPr preferRelativeResize="0"/>
          <p:nvPr/>
        </p:nvPicPr>
        <p:blipFill>
          <a:blip r:embed="rId3">
            <a:alphaModFix/>
          </a:blip>
          <a:stretch>
            <a:fillRect/>
          </a:stretch>
        </p:blipFill>
        <p:spPr>
          <a:xfrm>
            <a:off x="6148475" y="2571750"/>
            <a:ext cx="2683824" cy="23426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Future</a:t>
            </a:r>
            <a:r>
              <a:rPr lang="en"/>
              <a:t> </a:t>
            </a:r>
            <a:r>
              <a:rPr lang="en">
                <a:latin typeface="Average"/>
                <a:ea typeface="Average"/>
                <a:cs typeface="Average"/>
                <a:sym typeface="Average"/>
              </a:rPr>
              <a:t>Exploration</a:t>
            </a:r>
            <a:endParaRPr>
              <a:latin typeface="Average"/>
              <a:ea typeface="Average"/>
              <a:cs typeface="Average"/>
              <a:sym typeface="Average"/>
            </a:endParaRPr>
          </a:p>
        </p:txBody>
      </p:sp>
      <p:sp>
        <p:nvSpPr>
          <p:cNvPr id="155" name="Google Shape;15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future work, we would like to examine the effect external factors will have on the correlation between oil and gas prices</a:t>
            </a:r>
            <a:endParaRPr/>
          </a:p>
          <a:p>
            <a:pPr indent="-317500" lvl="1" marL="914400" rtl="0" algn="l">
              <a:spcBef>
                <a:spcPts val="0"/>
              </a:spcBef>
              <a:spcAft>
                <a:spcPts val="0"/>
              </a:spcAft>
              <a:buSzPts val="1400"/>
              <a:buChar char="○"/>
            </a:pPr>
            <a:r>
              <a:rPr lang="en"/>
              <a:t>External factors include</a:t>
            </a:r>
            <a:endParaRPr/>
          </a:p>
          <a:p>
            <a:pPr indent="-317500" lvl="2" marL="1371600" rtl="0" algn="l">
              <a:spcBef>
                <a:spcPts val="0"/>
              </a:spcBef>
              <a:spcAft>
                <a:spcPts val="0"/>
              </a:spcAft>
              <a:buSzPts val="1400"/>
              <a:buChar char="■"/>
            </a:pPr>
            <a:r>
              <a:rPr lang="en"/>
              <a:t>Pandemic </a:t>
            </a:r>
            <a:endParaRPr/>
          </a:p>
          <a:p>
            <a:pPr indent="-317500" lvl="2" marL="1371600" rtl="0" algn="l">
              <a:spcBef>
                <a:spcPts val="0"/>
              </a:spcBef>
              <a:spcAft>
                <a:spcPts val="0"/>
              </a:spcAft>
              <a:buSzPts val="1400"/>
              <a:buChar char="■"/>
            </a:pPr>
            <a:r>
              <a:rPr lang="en"/>
              <a:t>Election</a:t>
            </a:r>
            <a:endParaRPr/>
          </a:p>
          <a:p>
            <a:pPr indent="-317500" lvl="2" marL="1371600" rtl="0" algn="l">
              <a:spcBef>
                <a:spcPts val="0"/>
              </a:spcBef>
              <a:spcAft>
                <a:spcPts val="0"/>
              </a:spcAft>
              <a:buSzPts val="1400"/>
              <a:buChar char="■"/>
            </a:pPr>
            <a:r>
              <a:rPr lang="en"/>
              <a:t>A natural disaster </a:t>
            </a:r>
            <a:endParaRPr/>
          </a:p>
          <a:p>
            <a:pPr indent="0" lvl="0" marL="457200" rtl="0" algn="l">
              <a:spcBef>
                <a:spcPts val="1600"/>
              </a:spcBef>
              <a:spcAft>
                <a:spcPts val="1600"/>
              </a:spcAft>
              <a:buNone/>
            </a:pPr>
            <a:r>
              <a:t/>
            </a:r>
            <a:endParaRPr/>
          </a:p>
        </p:txBody>
      </p:sp>
      <p:pic>
        <p:nvPicPr>
          <p:cNvPr id="156" name="Google Shape;156;p26"/>
          <p:cNvPicPr preferRelativeResize="0"/>
          <p:nvPr/>
        </p:nvPicPr>
        <p:blipFill>
          <a:blip r:embed="rId3">
            <a:alphaModFix/>
          </a:blip>
          <a:stretch>
            <a:fillRect/>
          </a:stretch>
        </p:blipFill>
        <p:spPr>
          <a:xfrm>
            <a:off x="311700" y="3207125"/>
            <a:ext cx="2574826" cy="1673874"/>
          </a:xfrm>
          <a:prstGeom prst="rect">
            <a:avLst/>
          </a:prstGeom>
          <a:noFill/>
          <a:ln>
            <a:noFill/>
          </a:ln>
        </p:spPr>
      </p:pic>
      <p:pic>
        <p:nvPicPr>
          <p:cNvPr id="157" name="Google Shape;157;p26"/>
          <p:cNvPicPr preferRelativeResize="0"/>
          <p:nvPr/>
        </p:nvPicPr>
        <p:blipFill>
          <a:blip r:embed="rId4">
            <a:alphaModFix/>
          </a:blip>
          <a:stretch>
            <a:fillRect/>
          </a:stretch>
        </p:blipFill>
        <p:spPr>
          <a:xfrm>
            <a:off x="3470215" y="3207125"/>
            <a:ext cx="2076260" cy="1673875"/>
          </a:xfrm>
          <a:prstGeom prst="rect">
            <a:avLst/>
          </a:prstGeom>
          <a:noFill/>
          <a:ln>
            <a:noFill/>
          </a:ln>
        </p:spPr>
      </p:pic>
      <p:pic>
        <p:nvPicPr>
          <p:cNvPr id="158" name="Google Shape;158;p26"/>
          <p:cNvPicPr preferRelativeResize="0"/>
          <p:nvPr/>
        </p:nvPicPr>
        <p:blipFill>
          <a:blip r:embed="rId5">
            <a:alphaModFix/>
          </a:blip>
          <a:stretch>
            <a:fillRect/>
          </a:stretch>
        </p:blipFill>
        <p:spPr>
          <a:xfrm>
            <a:off x="6382525" y="3207125"/>
            <a:ext cx="2495475" cy="1673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Resources</a:t>
            </a:r>
            <a:endParaRPr>
              <a:latin typeface="Average"/>
              <a:ea typeface="Average"/>
              <a:cs typeface="Average"/>
              <a:sym typeface="Average"/>
            </a:endParaRPr>
          </a:p>
        </p:txBody>
      </p:sp>
      <p:sp>
        <p:nvSpPr>
          <p:cNvPr id="164" name="Google Shape;16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EFEFEF"/>
              </a:buClr>
              <a:buSzPts val="1100"/>
              <a:buChar char="●"/>
            </a:pPr>
            <a:r>
              <a:rPr lang="en" sz="1100" u="sng">
                <a:solidFill>
                  <a:srgbClr val="EFEFEF"/>
                </a:solidFill>
                <a:hlinkClick r:id="rId3"/>
              </a:rPr>
              <a:t>https://www.investopedia.com/articles/investing/032515/how-oil-prices-impact-us-economy.asp</a:t>
            </a:r>
            <a:endParaRPr sz="1100">
              <a:solidFill>
                <a:srgbClr val="EFEFEF"/>
              </a:solidFill>
            </a:endParaRPr>
          </a:p>
          <a:p>
            <a:pPr indent="-298450" lvl="0" marL="457200" rtl="0" algn="l">
              <a:spcBef>
                <a:spcPts val="0"/>
              </a:spcBef>
              <a:spcAft>
                <a:spcPts val="0"/>
              </a:spcAft>
              <a:buClr>
                <a:srgbClr val="EFEFEF"/>
              </a:buClr>
              <a:buSzPts val="1100"/>
              <a:buChar char="●"/>
            </a:pPr>
            <a:r>
              <a:t/>
            </a:r>
            <a:endParaRPr sz="1100">
              <a:solidFill>
                <a:srgbClr val="EFEFEF"/>
              </a:solidFill>
            </a:endParaRPr>
          </a:p>
          <a:p>
            <a:pPr indent="-298450" lvl="0" marL="457200" rtl="0" algn="l">
              <a:spcBef>
                <a:spcPts val="0"/>
              </a:spcBef>
              <a:spcAft>
                <a:spcPts val="0"/>
              </a:spcAft>
              <a:buClr>
                <a:srgbClr val="EFEFEF"/>
              </a:buClr>
              <a:buSzPts val="1100"/>
              <a:buChar char="●"/>
            </a:pPr>
            <a:r>
              <a:rPr lang="en" sz="1100" u="sng">
                <a:solidFill>
                  <a:srgbClr val="EFEFEF"/>
                </a:solidFill>
                <a:hlinkClick r:id="rId4"/>
              </a:rPr>
              <a:t>https://towardsdatascience.com/introduction-to-machine-learning-algorithms-linear-regression-14c4e325882a</a:t>
            </a:r>
            <a:endParaRPr sz="1100">
              <a:solidFill>
                <a:srgbClr val="EFEFEF"/>
              </a:solidFill>
            </a:endParaRPr>
          </a:p>
          <a:p>
            <a:pPr indent="-298450" lvl="0" marL="457200" rtl="0" algn="l">
              <a:spcBef>
                <a:spcPts val="0"/>
              </a:spcBef>
              <a:spcAft>
                <a:spcPts val="0"/>
              </a:spcAft>
              <a:buClr>
                <a:srgbClr val="EFEFEF"/>
              </a:buClr>
              <a:buSzPts val="1100"/>
              <a:buChar char="●"/>
            </a:pPr>
            <a:r>
              <a:t/>
            </a:r>
            <a:endParaRPr sz="1100">
              <a:solidFill>
                <a:srgbClr val="EFEFEF"/>
              </a:solidFill>
            </a:endParaRPr>
          </a:p>
          <a:p>
            <a:pPr indent="-298450" lvl="0" marL="457200" rtl="0" algn="l">
              <a:lnSpc>
                <a:spcPct val="100000"/>
              </a:lnSpc>
              <a:spcBef>
                <a:spcPts val="0"/>
              </a:spcBef>
              <a:spcAft>
                <a:spcPts val="0"/>
              </a:spcAft>
              <a:buClr>
                <a:srgbClr val="EFEFEF"/>
              </a:buClr>
              <a:buSzPts val="1100"/>
              <a:buChar char="●"/>
            </a:pPr>
            <a:r>
              <a:rPr lang="en" sz="1100" u="sng">
                <a:solidFill>
                  <a:srgbClr val="EFEFEF"/>
                </a:solidFill>
                <a:hlinkClick r:id="rId5"/>
              </a:rPr>
              <a:t>https://economictimes.indiatimes.com/markets/commodities/news/oil-spikes-30-logs-biggest-one-day-rise-after-trump-says-saudis-and-russians-to-cut-output/articleshow/74953484.cms</a:t>
            </a:r>
            <a:endParaRPr sz="1100">
              <a:solidFill>
                <a:srgbClr val="EFEFEF"/>
              </a:solidFill>
            </a:endParaRPr>
          </a:p>
          <a:p>
            <a:pPr indent="-298450" lvl="0" marL="457200" rtl="0" algn="l">
              <a:lnSpc>
                <a:spcPct val="100000"/>
              </a:lnSpc>
              <a:spcBef>
                <a:spcPts val="0"/>
              </a:spcBef>
              <a:spcAft>
                <a:spcPts val="0"/>
              </a:spcAft>
              <a:buClr>
                <a:srgbClr val="EFEFEF"/>
              </a:buClr>
              <a:buSzPts val="1100"/>
              <a:buChar char="●"/>
            </a:pPr>
            <a:r>
              <a:t/>
            </a:r>
            <a:endParaRPr sz="1100">
              <a:solidFill>
                <a:srgbClr val="EFEFEF"/>
              </a:solidFill>
            </a:endParaRPr>
          </a:p>
          <a:p>
            <a:pPr indent="-298450" lvl="0" marL="457200" rtl="0" algn="l">
              <a:spcBef>
                <a:spcPts val="0"/>
              </a:spcBef>
              <a:spcAft>
                <a:spcPts val="1600"/>
              </a:spcAft>
              <a:buClr>
                <a:srgbClr val="EFEFEF"/>
              </a:buClr>
              <a:buSzPts val="1100"/>
              <a:buChar char="●"/>
            </a:pPr>
            <a:r>
              <a:rPr lang="en" sz="1100">
                <a:solidFill>
                  <a:srgbClr val="EFEFEF"/>
                </a:solidFill>
              </a:rPr>
              <a:t>https://www.whatissixsigma.net/wp-content/uploads/2013/12/Correlation-V1.0-Figure-A-and-B.png</a:t>
            </a:r>
            <a:endParaRPr sz="1100">
              <a:solidFill>
                <a:srgbClr val="EFEFE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250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Team Members </a:t>
            </a:r>
            <a:endParaRPr>
              <a:latin typeface="Average"/>
              <a:ea typeface="Average"/>
              <a:cs typeface="Average"/>
              <a:sym typeface="Average"/>
            </a:endParaRPr>
          </a:p>
        </p:txBody>
      </p:sp>
      <p:sp>
        <p:nvSpPr>
          <p:cNvPr id="66" name="Google Shape;66;p14"/>
          <p:cNvSpPr txBox="1"/>
          <p:nvPr>
            <p:ph idx="1" type="body"/>
          </p:nvPr>
        </p:nvSpPr>
        <p:spPr>
          <a:xfrm>
            <a:off x="311700" y="1015375"/>
            <a:ext cx="2866200" cy="27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Rita </a:t>
            </a:r>
            <a:endParaRPr/>
          </a:p>
        </p:txBody>
      </p:sp>
      <p:sp>
        <p:nvSpPr>
          <p:cNvPr id="67" name="Google Shape;67;p14"/>
          <p:cNvSpPr txBox="1"/>
          <p:nvPr>
            <p:ph idx="1" type="body"/>
          </p:nvPr>
        </p:nvSpPr>
        <p:spPr>
          <a:xfrm>
            <a:off x="6183700" y="983000"/>
            <a:ext cx="16170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Sheela</a:t>
            </a:r>
            <a:endParaRPr/>
          </a:p>
          <a:p>
            <a:pPr indent="0" lvl="0" marL="0" rtl="0" algn="l">
              <a:spcBef>
                <a:spcPts val="1600"/>
              </a:spcBef>
              <a:spcAft>
                <a:spcPts val="1600"/>
              </a:spcAft>
              <a:buNone/>
            </a:pPr>
            <a:r>
              <a:t/>
            </a:r>
            <a:endParaRPr/>
          </a:p>
        </p:txBody>
      </p:sp>
      <p:sp>
        <p:nvSpPr>
          <p:cNvPr id="68" name="Google Shape;68;p14"/>
          <p:cNvSpPr txBox="1"/>
          <p:nvPr>
            <p:ph idx="1" type="body"/>
          </p:nvPr>
        </p:nvSpPr>
        <p:spPr>
          <a:xfrm>
            <a:off x="3247700" y="1015363"/>
            <a:ext cx="2866200" cy="259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Juan</a:t>
            </a:r>
            <a:endParaRPr/>
          </a:p>
        </p:txBody>
      </p:sp>
      <p:pic>
        <p:nvPicPr>
          <p:cNvPr id="69" name="Google Shape;69;p14"/>
          <p:cNvPicPr preferRelativeResize="0"/>
          <p:nvPr/>
        </p:nvPicPr>
        <p:blipFill rotWithShape="1">
          <a:blip r:embed="rId3">
            <a:alphaModFix/>
          </a:blip>
          <a:srcRect b="0" l="2419" r="0" t="0"/>
          <a:stretch/>
        </p:blipFill>
        <p:spPr>
          <a:xfrm>
            <a:off x="6433475" y="1381740"/>
            <a:ext cx="1707525" cy="2309875"/>
          </a:xfrm>
          <a:prstGeom prst="rect">
            <a:avLst/>
          </a:prstGeom>
          <a:noFill/>
          <a:ln>
            <a:noFill/>
          </a:ln>
        </p:spPr>
      </p:pic>
      <p:sp>
        <p:nvSpPr>
          <p:cNvPr id="70" name="Google Shape;70;p14"/>
          <p:cNvSpPr txBox="1"/>
          <p:nvPr/>
        </p:nvSpPr>
        <p:spPr>
          <a:xfrm>
            <a:off x="6357150" y="3643325"/>
            <a:ext cx="2367000" cy="12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D9D9D9"/>
                </a:solidFill>
                <a:latin typeface="Average"/>
                <a:ea typeface="Average"/>
                <a:cs typeface="Average"/>
                <a:sym typeface="Average"/>
              </a:rPr>
              <a:t>Sheela graduated from UC Berkeley in 2017 with a degree in Human Biology. Currently is a project manager at AstraZeneca. She is passionate about using data to support business development and growth needs of healthcare systems and biopharmaceuticals.</a:t>
            </a:r>
            <a:endParaRPr sz="1100">
              <a:solidFill>
                <a:srgbClr val="D9D9D9"/>
              </a:solidFill>
              <a:latin typeface="Average"/>
              <a:ea typeface="Average"/>
              <a:cs typeface="Average"/>
              <a:sym typeface="Average"/>
            </a:endParaRPr>
          </a:p>
        </p:txBody>
      </p:sp>
      <p:pic>
        <p:nvPicPr>
          <p:cNvPr id="71" name="Google Shape;71;p14"/>
          <p:cNvPicPr preferRelativeResize="0"/>
          <p:nvPr/>
        </p:nvPicPr>
        <p:blipFill rotWithShape="1">
          <a:blip r:embed="rId4">
            <a:alphaModFix/>
          </a:blip>
          <a:srcRect b="-16090" l="0" r="0" t="0"/>
          <a:stretch/>
        </p:blipFill>
        <p:spPr>
          <a:xfrm>
            <a:off x="3384175" y="1431800"/>
            <a:ext cx="1862425" cy="2495788"/>
          </a:xfrm>
          <a:prstGeom prst="rect">
            <a:avLst/>
          </a:prstGeom>
          <a:noFill/>
          <a:ln>
            <a:noFill/>
          </a:ln>
        </p:spPr>
      </p:pic>
      <p:sp>
        <p:nvSpPr>
          <p:cNvPr id="72" name="Google Shape;72;p14"/>
          <p:cNvSpPr txBox="1"/>
          <p:nvPr/>
        </p:nvSpPr>
        <p:spPr>
          <a:xfrm>
            <a:off x="3343875" y="3643325"/>
            <a:ext cx="2137800" cy="12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D9D9D9"/>
                </a:solidFill>
                <a:latin typeface="Average"/>
                <a:ea typeface="Average"/>
                <a:cs typeface="Average"/>
                <a:sym typeface="Average"/>
              </a:rPr>
              <a:t>Juan works at Kings Hawaiian as </a:t>
            </a:r>
            <a:r>
              <a:rPr lang="en" sz="1100">
                <a:solidFill>
                  <a:srgbClr val="D9D9D9"/>
                </a:solidFill>
                <a:latin typeface="Average"/>
                <a:ea typeface="Average"/>
                <a:cs typeface="Average"/>
                <a:sym typeface="Average"/>
              </a:rPr>
              <a:t>Business</a:t>
            </a:r>
            <a:r>
              <a:rPr lang="en" sz="1100">
                <a:solidFill>
                  <a:srgbClr val="D9D9D9"/>
                </a:solidFill>
                <a:latin typeface="Average"/>
                <a:ea typeface="Average"/>
                <a:cs typeface="Average"/>
                <a:sym typeface="Average"/>
              </a:rPr>
              <a:t> Solution Analyst  in the Data &amp; Technology Services department. He is very excited to learn about ML and to be able to use it at his work, which will enable ML Analysis.</a:t>
            </a:r>
            <a:endParaRPr sz="1100">
              <a:solidFill>
                <a:srgbClr val="D9D9D9"/>
              </a:solidFill>
              <a:latin typeface="Average"/>
              <a:ea typeface="Average"/>
              <a:cs typeface="Average"/>
              <a:sym typeface="Average"/>
            </a:endParaRPr>
          </a:p>
        </p:txBody>
      </p:sp>
      <p:pic>
        <p:nvPicPr>
          <p:cNvPr id="73" name="Google Shape;73;p14"/>
          <p:cNvPicPr preferRelativeResize="0"/>
          <p:nvPr/>
        </p:nvPicPr>
        <p:blipFill>
          <a:blip r:embed="rId5">
            <a:alphaModFix/>
          </a:blip>
          <a:stretch>
            <a:fillRect/>
          </a:stretch>
        </p:blipFill>
        <p:spPr>
          <a:xfrm>
            <a:off x="367075" y="1431800"/>
            <a:ext cx="1781650" cy="2211525"/>
          </a:xfrm>
          <a:prstGeom prst="rect">
            <a:avLst/>
          </a:prstGeom>
          <a:noFill/>
          <a:ln>
            <a:noFill/>
          </a:ln>
        </p:spPr>
      </p:pic>
      <p:sp>
        <p:nvSpPr>
          <p:cNvPr id="74" name="Google Shape;74;p14"/>
          <p:cNvSpPr txBox="1"/>
          <p:nvPr/>
        </p:nvSpPr>
        <p:spPr>
          <a:xfrm>
            <a:off x="245925" y="3691625"/>
            <a:ext cx="2027700" cy="14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D9D9D9"/>
                </a:solidFill>
                <a:latin typeface="Average"/>
                <a:ea typeface="Average"/>
                <a:cs typeface="Average"/>
                <a:sym typeface="Average"/>
              </a:rPr>
              <a:t>Rita works at Frontier</a:t>
            </a:r>
            <a:endParaRPr sz="1100">
              <a:solidFill>
                <a:srgbClr val="D9D9D9"/>
              </a:solidFill>
              <a:latin typeface="Average"/>
              <a:ea typeface="Average"/>
              <a:cs typeface="Average"/>
              <a:sym typeface="Average"/>
            </a:endParaRPr>
          </a:p>
          <a:p>
            <a:pPr indent="0" lvl="0" marL="0" rtl="0" algn="l">
              <a:spcBef>
                <a:spcPts val="0"/>
              </a:spcBef>
              <a:spcAft>
                <a:spcPts val="0"/>
              </a:spcAft>
              <a:buNone/>
            </a:pPr>
            <a:r>
              <a:rPr lang="en" sz="1100">
                <a:solidFill>
                  <a:srgbClr val="D9D9D9"/>
                </a:solidFill>
                <a:latin typeface="Average"/>
                <a:ea typeface="Average"/>
                <a:cs typeface="Average"/>
                <a:sym typeface="Average"/>
              </a:rPr>
              <a:t>Communications as a Network Planner.  At her director’s prompting, she chose the Berkeley Bootcamp Data Analytics program to gain relevant analysis skills.</a:t>
            </a:r>
            <a:endParaRPr sz="1100">
              <a:solidFill>
                <a:srgbClr val="D9D9D9"/>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Claim</a:t>
            </a:r>
            <a:endParaRPr>
              <a:latin typeface="Average"/>
              <a:ea typeface="Average"/>
              <a:cs typeface="Average"/>
              <a:sym typeface="Average"/>
            </a:endParaRPr>
          </a:p>
        </p:txBody>
      </p:sp>
      <p:sp>
        <p:nvSpPr>
          <p:cNvPr id="80" name="Google Shape;8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question posed in this project is “what is the correlation </a:t>
            </a:r>
            <a:r>
              <a:rPr lang="en"/>
              <a:t>between oil prices and gas prices?” The hypothesis is that there will be a strong positive correlation between the oil prices data set and the gas prices data set. </a:t>
            </a:r>
            <a:endParaRPr/>
          </a:p>
          <a:p>
            <a:pPr indent="0" lvl="0" marL="0" rtl="0" algn="l">
              <a:spcBef>
                <a:spcPts val="1600"/>
              </a:spcBef>
              <a:spcAft>
                <a:spcPts val="1600"/>
              </a:spcAft>
              <a:buNone/>
            </a:pPr>
            <a:r>
              <a:t/>
            </a:r>
            <a:endParaRPr sz="900"/>
          </a:p>
        </p:txBody>
      </p:sp>
      <p:pic>
        <p:nvPicPr>
          <p:cNvPr id="81" name="Google Shape;81;p15"/>
          <p:cNvPicPr preferRelativeResize="0"/>
          <p:nvPr/>
        </p:nvPicPr>
        <p:blipFill>
          <a:blip r:embed="rId3">
            <a:alphaModFix/>
          </a:blip>
          <a:stretch>
            <a:fillRect/>
          </a:stretch>
        </p:blipFill>
        <p:spPr>
          <a:xfrm>
            <a:off x="2955638" y="2364425"/>
            <a:ext cx="3232724" cy="2295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311700" y="23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Project Background</a:t>
            </a:r>
            <a:endParaRPr>
              <a:latin typeface="Average"/>
              <a:ea typeface="Average"/>
              <a:cs typeface="Average"/>
              <a:sym typeface="Average"/>
            </a:endParaRPr>
          </a:p>
        </p:txBody>
      </p:sp>
      <p:sp>
        <p:nvSpPr>
          <p:cNvPr id="87" name="Google Shape;87;p16"/>
          <p:cNvSpPr txBox="1"/>
          <p:nvPr>
            <p:ph idx="1" type="body"/>
          </p:nvPr>
        </p:nvSpPr>
        <p:spPr>
          <a:xfrm>
            <a:off x="311700" y="955925"/>
            <a:ext cx="8520600" cy="3416400"/>
          </a:xfrm>
          <a:prstGeom prst="rect">
            <a:avLst/>
          </a:prstGeom>
        </p:spPr>
        <p:txBody>
          <a:bodyPr anchorCtr="0" anchor="t" bIns="91425" lIns="91425" spcFirstLastPara="1" rIns="91425" wrap="square" tIns="91425">
            <a:noAutofit/>
          </a:bodyPr>
          <a:lstStyle/>
          <a:p>
            <a:pPr indent="-342900" lvl="0" marL="457200" rtl="0" algn="l">
              <a:lnSpc>
                <a:spcPct val="80000"/>
              </a:lnSpc>
              <a:spcBef>
                <a:spcPts val="0"/>
              </a:spcBef>
              <a:spcAft>
                <a:spcPts val="0"/>
              </a:spcAft>
              <a:buSzPts val="1800"/>
              <a:buChar char="●"/>
            </a:pPr>
            <a:r>
              <a:rPr lang="en"/>
              <a:t>The goal of this project is to establish a correlation between oil prices and gas price. </a:t>
            </a:r>
            <a:endParaRPr/>
          </a:p>
          <a:p>
            <a:pPr indent="0" lvl="0" marL="457200" rtl="0" algn="l">
              <a:lnSpc>
                <a:spcPct val="80000"/>
              </a:lnSpc>
              <a:spcBef>
                <a:spcPts val="1600"/>
              </a:spcBef>
              <a:spcAft>
                <a:spcPts val="0"/>
              </a:spcAft>
              <a:buNone/>
            </a:pPr>
            <a:r>
              <a:t/>
            </a:r>
            <a:endParaRPr/>
          </a:p>
          <a:p>
            <a:pPr indent="-342900" lvl="0" marL="457200" rtl="0" algn="l">
              <a:lnSpc>
                <a:spcPct val="80000"/>
              </a:lnSpc>
              <a:spcBef>
                <a:spcPts val="1600"/>
              </a:spcBef>
              <a:spcAft>
                <a:spcPts val="0"/>
              </a:spcAft>
              <a:buSzPts val="1800"/>
              <a:buChar char="●"/>
            </a:pPr>
            <a:r>
              <a:rPr lang="en"/>
              <a:t>This project has real world applications because oil prices will impact transportation, manufacturing and production of goods. Oil prices will also strongly impact the way people travel and will allow for greater discretionary income. </a:t>
            </a:r>
            <a:endParaRPr/>
          </a:p>
        </p:txBody>
      </p:sp>
      <p:pic>
        <p:nvPicPr>
          <p:cNvPr id="88" name="Google Shape;88;p16"/>
          <p:cNvPicPr preferRelativeResize="0"/>
          <p:nvPr/>
        </p:nvPicPr>
        <p:blipFill>
          <a:blip r:embed="rId3">
            <a:alphaModFix/>
          </a:blip>
          <a:stretch>
            <a:fillRect/>
          </a:stretch>
        </p:blipFill>
        <p:spPr>
          <a:xfrm>
            <a:off x="5262775" y="3167925"/>
            <a:ext cx="3264576" cy="1780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27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Data Exploration</a:t>
            </a:r>
            <a:endParaRPr>
              <a:latin typeface="Average"/>
              <a:ea typeface="Average"/>
              <a:cs typeface="Average"/>
              <a:sym typeface="Average"/>
            </a:endParaRPr>
          </a:p>
        </p:txBody>
      </p:sp>
      <p:sp>
        <p:nvSpPr>
          <p:cNvPr id="94" name="Google Shape;94;p17"/>
          <p:cNvSpPr txBox="1"/>
          <p:nvPr>
            <p:ph idx="1" type="body"/>
          </p:nvPr>
        </p:nvSpPr>
        <p:spPr>
          <a:xfrm>
            <a:off x="311700" y="9559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this project, we have chosen to analyze data sets of oil and gas prices throughout the last decade. These datasets will help establish a trend and can be used to identify any fluctuations in oil and gas prices</a:t>
            </a:r>
            <a:endParaRPr/>
          </a:p>
          <a:p>
            <a:pPr indent="0" lvl="0" marL="457200" rtl="0" algn="l">
              <a:lnSpc>
                <a:spcPct val="100000"/>
              </a:lnSpc>
              <a:spcBef>
                <a:spcPts val="1600"/>
              </a:spcBef>
              <a:spcAft>
                <a:spcPts val="0"/>
              </a:spcAft>
              <a:buNone/>
            </a:pPr>
            <a:r>
              <a:t/>
            </a:r>
            <a:endParaRPr/>
          </a:p>
          <a:p>
            <a:pPr indent="-342900" lvl="0" marL="457200" rtl="0" algn="l">
              <a:spcBef>
                <a:spcPts val="1600"/>
              </a:spcBef>
              <a:spcAft>
                <a:spcPts val="0"/>
              </a:spcAft>
              <a:buSzPts val="1800"/>
              <a:buChar char="●"/>
            </a:pPr>
            <a:r>
              <a:rPr lang="en"/>
              <a:t>The data sets provide a weekly overview of the relationship between oil and gas prices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The technologies used during the data exploration segment are Jupyter Notebook,</a:t>
            </a:r>
            <a:r>
              <a:rPr lang="en"/>
              <a:t> pgAdmin4, Python, Tableau, Scikit</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2400">
                <a:solidFill>
                  <a:srgbClr val="FFFFFF"/>
                </a:solidFill>
                <a:latin typeface="Average"/>
                <a:ea typeface="Average"/>
                <a:cs typeface="Average"/>
                <a:sym typeface="Average"/>
              </a:rPr>
              <a:t>Machine Learning Model          </a:t>
            </a:r>
            <a:endParaRPr sz="2400">
              <a:solidFill>
                <a:srgbClr val="FFFFFF"/>
              </a:solidFill>
              <a:latin typeface="Average"/>
              <a:ea typeface="Average"/>
              <a:cs typeface="Average"/>
              <a:sym typeface="Average"/>
            </a:endParaRPr>
          </a:p>
          <a:p>
            <a:pPr indent="0" lvl="0" marL="0" rtl="0" algn="l">
              <a:spcBef>
                <a:spcPts val="1200"/>
              </a:spcBef>
              <a:spcAft>
                <a:spcPts val="0"/>
              </a:spcAft>
              <a:buNone/>
            </a:pPr>
            <a:r>
              <a:t/>
            </a:r>
            <a:endParaRPr sz="3000">
              <a:solidFill>
                <a:srgbClr val="D9D9D9"/>
              </a:solidFill>
              <a:latin typeface="Average"/>
              <a:ea typeface="Average"/>
              <a:cs typeface="Average"/>
              <a:sym typeface="Average"/>
            </a:endParaRPr>
          </a:p>
        </p:txBody>
      </p:sp>
      <p:sp>
        <p:nvSpPr>
          <p:cNvPr id="100" name="Google Shape;100;p18"/>
          <p:cNvSpPr txBox="1"/>
          <p:nvPr>
            <p:ph idx="1" type="body"/>
          </p:nvPr>
        </p:nvSpPr>
        <p:spPr>
          <a:xfrm>
            <a:off x="311700" y="796575"/>
            <a:ext cx="8520600" cy="3416400"/>
          </a:xfrm>
          <a:prstGeom prst="rect">
            <a:avLst/>
          </a:prstGeom>
        </p:spPr>
        <p:txBody>
          <a:bodyPr anchorCtr="0" anchor="t" bIns="91425" lIns="91425" spcFirstLastPara="1" rIns="91425" wrap="square" tIns="91425">
            <a:noAutofit/>
          </a:bodyPr>
          <a:lstStyle/>
          <a:p>
            <a:pPr indent="-342900" lvl="0" marL="457200" rtl="0" algn="l">
              <a:lnSpc>
                <a:spcPct val="80000"/>
              </a:lnSpc>
              <a:spcBef>
                <a:spcPts val="0"/>
              </a:spcBef>
              <a:spcAft>
                <a:spcPts val="0"/>
              </a:spcAft>
              <a:buClr>
                <a:srgbClr val="D9D9D9"/>
              </a:buClr>
              <a:buSzPts val="1800"/>
              <a:buChar char="●"/>
            </a:pPr>
            <a:r>
              <a:rPr lang="en">
                <a:solidFill>
                  <a:srgbClr val="D9D9D9"/>
                </a:solidFill>
              </a:rPr>
              <a:t>To visualize the correlation between oil and gas prices,</a:t>
            </a:r>
            <a:r>
              <a:rPr lang="en">
                <a:solidFill>
                  <a:srgbClr val="D9D9D9"/>
                </a:solidFill>
                <a:latin typeface="Average"/>
                <a:ea typeface="Average"/>
                <a:cs typeface="Average"/>
                <a:sym typeface="Average"/>
              </a:rPr>
              <a:t> we </a:t>
            </a:r>
            <a:r>
              <a:rPr lang="en">
                <a:solidFill>
                  <a:srgbClr val="D9D9D9"/>
                </a:solidFill>
              </a:rPr>
              <a:t>are</a:t>
            </a:r>
            <a:r>
              <a:rPr lang="en">
                <a:solidFill>
                  <a:srgbClr val="D9D9D9"/>
                </a:solidFill>
                <a:latin typeface="Average"/>
                <a:ea typeface="Average"/>
                <a:cs typeface="Average"/>
                <a:sym typeface="Average"/>
              </a:rPr>
              <a:t> </a:t>
            </a:r>
            <a:r>
              <a:rPr lang="en">
                <a:solidFill>
                  <a:srgbClr val="D9D9D9"/>
                </a:solidFill>
              </a:rPr>
              <a:t>utilizing </a:t>
            </a:r>
            <a:r>
              <a:rPr lang="en">
                <a:solidFill>
                  <a:srgbClr val="D9D9D9"/>
                </a:solidFill>
                <a:latin typeface="Average"/>
                <a:ea typeface="Average"/>
                <a:cs typeface="Average"/>
                <a:sym typeface="Average"/>
              </a:rPr>
              <a:t> a </a:t>
            </a:r>
            <a:r>
              <a:rPr lang="en">
                <a:solidFill>
                  <a:srgbClr val="D9D9D9"/>
                </a:solidFill>
              </a:rPr>
              <a:t>linear regression model</a:t>
            </a:r>
            <a:r>
              <a:rPr lang="en">
                <a:solidFill>
                  <a:srgbClr val="D9D9D9"/>
                </a:solidFill>
                <a:latin typeface="Average"/>
                <a:ea typeface="Average"/>
                <a:cs typeface="Average"/>
                <a:sym typeface="Average"/>
              </a:rPr>
              <a:t> </a:t>
            </a:r>
            <a:endParaRPr>
              <a:solidFill>
                <a:srgbClr val="D9D9D9"/>
              </a:solidFill>
              <a:latin typeface="Average"/>
              <a:ea typeface="Average"/>
              <a:cs typeface="Average"/>
              <a:sym typeface="Average"/>
            </a:endParaRPr>
          </a:p>
          <a:p>
            <a:pPr indent="0" lvl="0" marL="914400" rtl="0" algn="l">
              <a:lnSpc>
                <a:spcPct val="80000"/>
              </a:lnSpc>
              <a:spcBef>
                <a:spcPts val="0"/>
              </a:spcBef>
              <a:spcAft>
                <a:spcPts val="0"/>
              </a:spcAft>
              <a:buNone/>
            </a:pPr>
            <a:r>
              <a:t/>
            </a:r>
            <a:endParaRPr>
              <a:solidFill>
                <a:srgbClr val="D9D9D9"/>
              </a:solidFill>
            </a:endParaRPr>
          </a:p>
          <a:p>
            <a:pPr indent="0" lvl="0" marL="0" rtl="0" algn="l">
              <a:lnSpc>
                <a:spcPct val="80000"/>
              </a:lnSpc>
              <a:spcBef>
                <a:spcPts val="0"/>
              </a:spcBef>
              <a:spcAft>
                <a:spcPts val="0"/>
              </a:spcAft>
              <a:buNone/>
            </a:pPr>
            <a:r>
              <a:t/>
            </a:r>
            <a:endParaRPr>
              <a:solidFill>
                <a:srgbClr val="D9D9D9"/>
              </a:solidFill>
            </a:endParaRPr>
          </a:p>
          <a:p>
            <a:pPr indent="-342900" lvl="0" marL="457200" rtl="0" algn="l">
              <a:lnSpc>
                <a:spcPct val="80000"/>
              </a:lnSpc>
              <a:spcBef>
                <a:spcPts val="0"/>
              </a:spcBef>
              <a:spcAft>
                <a:spcPts val="0"/>
              </a:spcAft>
              <a:buClr>
                <a:srgbClr val="D9D9D9"/>
              </a:buClr>
              <a:buSzPts val="1800"/>
              <a:buChar char="●"/>
            </a:pPr>
            <a:r>
              <a:rPr lang="en">
                <a:solidFill>
                  <a:srgbClr val="D9D9D9"/>
                </a:solidFill>
              </a:rPr>
              <a:t>Linear regression is a type of regression analysis where there is a linear relationship between the independent and dependent variable </a:t>
            </a:r>
            <a:endParaRPr>
              <a:solidFill>
                <a:srgbClr val="D9D9D9"/>
              </a:solidFill>
            </a:endParaRPr>
          </a:p>
          <a:p>
            <a:pPr indent="-317500" lvl="1" marL="914400" rtl="0" algn="l">
              <a:lnSpc>
                <a:spcPct val="80000"/>
              </a:lnSpc>
              <a:spcBef>
                <a:spcPts val="0"/>
              </a:spcBef>
              <a:spcAft>
                <a:spcPts val="0"/>
              </a:spcAft>
              <a:buClr>
                <a:srgbClr val="D9D9D9"/>
              </a:buClr>
              <a:buSzPts val="1400"/>
              <a:buAutoNum type="alphaLcPeriod"/>
            </a:pPr>
            <a:r>
              <a:rPr lang="en">
                <a:solidFill>
                  <a:srgbClr val="D9D9D9"/>
                </a:solidFill>
              </a:rPr>
              <a:t>The independent variable lies on the x axis </a:t>
            </a:r>
            <a:endParaRPr>
              <a:solidFill>
                <a:srgbClr val="D9D9D9"/>
              </a:solidFill>
            </a:endParaRPr>
          </a:p>
          <a:p>
            <a:pPr indent="-317500" lvl="1" marL="914400" rtl="0" algn="l">
              <a:lnSpc>
                <a:spcPct val="80000"/>
              </a:lnSpc>
              <a:spcBef>
                <a:spcPts val="0"/>
              </a:spcBef>
              <a:spcAft>
                <a:spcPts val="0"/>
              </a:spcAft>
              <a:buClr>
                <a:srgbClr val="D9D9D9"/>
              </a:buClr>
              <a:buSzPts val="1400"/>
              <a:buAutoNum type="alphaLcPeriod"/>
            </a:pPr>
            <a:r>
              <a:rPr lang="en">
                <a:solidFill>
                  <a:srgbClr val="D9D9D9"/>
                </a:solidFill>
              </a:rPr>
              <a:t>The dependent variable lies on the y axis</a:t>
            </a:r>
            <a:endParaRPr>
              <a:solidFill>
                <a:srgbClr val="D9D9D9"/>
              </a:solidFill>
            </a:endParaRPr>
          </a:p>
          <a:p>
            <a:pPr indent="0" lvl="0" marL="0" rtl="0" algn="l">
              <a:lnSpc>
                <a:spcPct val="80000"/>
              </a:lnSpc>
              <a:spcBef>
                <a:spcPts val="0"/>
              </a:spcBef>
              <a:spcAft>
                <a:spcPts val="0"/>
              </a:spcAft>
              <a:buNone/>
            </a:pPr>
            <a:r>
              <a:t/>
            </a:r>
            <a:endParaRPr>
              <a:solidFill>
                <a:srgbClr val="D9D9D9"/>
              </a:solidFill>
            </a:endParaRPr>
          </a:p>
          <a:p>
            <a:pPr indent="-342900" lvl="0" marL="457200" rtl="0" algn="l">
              <a:lnSpc>
                <a:spcPct val="80000"/>
              </a:lnSpc>
              <a:spcBef>
                <a:spcPts val="0"/>
              </a:spcBef>
              <a:spcAft>
                <a:spcPts val="0"/>
              </a:spcAft>
              <a:buClr>
                <a:srgbClr val="D9D9D9"/>
              </a:buClr>
              <a:buSzPts val="1800"/>
              <a:buChar char="●"/>
            </a:pPr>
            <a:r>
              <a:rPr lang="en">
                <a:solidFill>
                  <a:srgbClr val="D9D9D9"/>
                </a:solidFill>
              </a:rPr>
              <a:t>For this project, the independent variable is the oil prices, the dependent variable is the gas prices </a:t>
            </a:r>
            <a:endParaRPr>
              <a:solidFill>
                <a:srgbClr val="D9D9D9"/>
              </a:solidFill>
            </a:endParaRPr>
          </a:p>
          <a:p>
            <a:pPr indent="0" lvl="0" marL="457200" rtl="0" algn="l">
              <a:lnSpc>
                <a:spcPct val="50000"/>
              </a:lnSpc>
              <a:spcBef>
                <a:spcPts val="0"/>
              </a:spcBef>
              <a:spcAft>
                <a:spcPts val="0"/>
              </a:spcAft>
              <a:buNone/>
            </a:pPr>
            <a:r>
              <a:t/>
            </a:r>
            <a:endParaRPr>
              <a:solidFill>
                <a:srgbClr val="D9D9D9"/>
              </a:solidFill>
            </a:endParaRPr>
          </a:p>
          <a:p>
            <a:pPr indent="0" lvl="0" marL="457200" rtl="0" algn="l">
              <a:spcBef>
                <a:spcPts val="1600"/>
              </a:spcBef>
              <a:spcAft>
                <a:spcPts val="1200"/>
              </a:spcAft>
              <a:buNone/>
            </a:pPr>
            <a:r>
              <a:t/>
            </a:r>
            <a:endParaRPr>
              <a:solidFill>
                <a:srgbClr val="D9D9D9"/>
              </a:solidFill>
              <a:latin typeface="Average"/>
              <a:ea typeface="Average"/>
              <a:cs typeface="Average"/>
              <a:sym typeface="Average"/>
            </a:endParaRPr>
          </a:p>
        </p:txBody>
      </p:sp>
      <p:pic>
        <p:nvPicPr>
          <p:cNvPr id="101" name="Google Shape;101;p18"/>
          <p:cNvPicPr preferRelativeResize="0"/>
          <p:nvPr/>
        </p:nvPicPr>
        <p:blipFill>
          <a:blip r:embed="rId3">
            <a:alphaModFix/>
          </a:blip>
          <a:stretch>
            <a:fillRect/>
          </a:stretch>
        </p:blipFill>
        <p:spPr>
          <a:xfrm>
            <a:off x="6523243" y="3314700"/>
            <a:ext cx="1691032" cy="1508800"/>
          </a:xfrm>
          <a:prstGeom prst="rect">
            <a:avLst/>
          </a:prstGeom>
          <a:noFill/>
          <a:ln>
            <a:noFill/>
          </a:ln>
        </p:spPr>
      </p:pic>
      <p:pic>
        <p:nvPicPr>
          <p:cNvPr id="102" name="Google Shape;102;p18"/>
          <p:cNvPicPr preferRelativeResize="0"/>
          <p:nvPr/>
        </p:nvPicPr>
        <p:blipFill rotWithShape="1">
          <a:blip r:embed="rId4">
            <a:alphaModFix/>
          </a:blip>
          <a:srcRect b="0" l="10849" r="0" t="0"/>
          <a:stretch/>
        </p:blipFill>
        <p:spPr>
          <a:xfrm>
            <a:off x="4003500" y="3314700"/>
            <a:ext cx="2051900" cy="150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verage"/>
                <a:ea typeface="Average"/>
                <a:cs typeface="Average"/>
                <a:sym typeface="Average"/>
              </a:rPr>
              <a:t>Linear Regression</a:t>
            </a:r>
            <a:endParaRPr sz="2400">
              <a:latin typeface="Average"/>
              <a:ea typeface="Average"/>
              <a:cs typeface="Average"/>
              <a:sym typeface="Average"/>
            </a:endParaRPr>
          </a:p>
        </p:txBody>
      </p:sp>
      <p:pic>
        <p:nvPicPr>
          <p:cNvPr id="108" name="Google Shape;108;p19"/>
          <p:cNvPicPr preferRelativeResize="0"/>
          <p:nvPr/>
        </p:nvPicPr>
        <p:blipFill>
          <a:blip r:embed="rId3">
            <a:alphaModFix/>
          </a:blip>
          <a:stretch>
            <a:fillRect/>
          </a:stretch>
        </p:blipFill>
        <p:spPr>
          <a:xfrm>
            <a:off x="646325" y="1017736"/>
            <a:ext cx="7050201" cy="2621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06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Average"/>
                <a:ea typeface="Average"/>
                <a:cs typeface="Average"/>
                <a:sym typeface="Average"/>
              </a:rPr>
              <a:t>Benefits of Linear Regression for Oil Data Analysis</a:t>
            </a:r>
            <a:endParaRPr sz="2400">
              <a:solidFill>
                <a:srgbClr val="FFFFFF"/>
              </a:solidFill>
              <a:latin typeface="Average"/>
              <a:ea typeface="Average"/>
              <a:cs typeface="Average"/>
              <a:sym typeface="Average"/>
            </a:endParaRPr>
          </a:p>
          <a:p>
            <a:pPr indent="0" lvl="0" marL="0" rtl="0" algn="l">
              <a:spcBef>
                <a:spcPts val="0"/>
              </a:spcBef>
              <a:spcAft>
                <a:spcPts val="0"/>
              </a:spcAft>
              <a:buNone/>
            </a:pPr>
            <a:r>
              <a:t/>
            </a:r>
            <a:endParaRPr/>
          </a:p>
        </p:txBody>
      </p:sp>
      <p:sp>
        <p:nvSpPr>
          <p:cNvPr id="114" name="Google Shape;11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80000"/>
              </a:lnSpc>
              <a:spcBef>
                <a:spcPts val="0"/>
              </a:spcBef>
              <a:spcAft>
                <a:spcPts val="0"/>
              </a:spcAft>
              <a:buClr>
                <a:srgbClr val="EFEFEF"/>
              </a:buClr>
              <a:buSzPts val="1800"/>
              <a:buFont typeface="Average"/>
              <a:buChar char="●"/>
            </a:pPr>
            <a:r>
              <a:rPr lang="en">
                <a:solidFill>
                  <a:srgbClr val="EFEFEF"/>
                </a:solidFill>
              </a:rPr>
              <a:t>Linear regression is a supervised machine learning model </a:t>
            </a:r>
            <a:endParaRPr>
              <a:solidFill>
                <a:srgbClr val="EFEFEF"/>
              </a:solidFill>
            </a:endParaRPr>
          </a:p>
          <a:p>
            <a:pPr indent="0" lvl="0" marL="457200" rtl="0" algn="l">
              <a:lnSpc>
                <a:spcPct val="80000"/>
              </a:lnSpc>
              <a:spcBef>
                <a:spcPts val="0"/>
              </a:spcBef>
              <a:spcAft>
                <a:spcPts val="0"/>
              </a:spcAft>
              <a:buNone/>
            </a:pPr>
            <a:r>
              <a:t/>
            </a:r>
            <a:endParaRPr>
              <a:solidFill>
                <a:srgbClr val="EFEFEF"/>
              </a:solidFill>
            </a:endParaRPr>
          </a:p>
          <a:p>
            <a:pPr indent="-342900" lvl="0" marL="457200" rtl="0" algn="l">
              <a:lnSpc>
                <a:spcPct val="80000"/>
              </a:lnSpc>
              <a:spcBef>
                <a:spcPts val="0"/>
              </a:spcBef>
              <a:spcAft>
                <a:spcPts val="0"/>
              </a:spcAft>
              <a:buClr>
                <a:srgbClr val="EFEFEF"/>
              </a:buClr>
              <a:buSzPts val="1800"/>
              <a:buChar char="●"/>
            </a:pPr>
            <a:r>
              <a:rPr lang="en">
                <a:solidFill>
                  <a:srgbClr val="EFEFEF"/>
                </a:solidFill>
              </a:rPr>
              <a:t>Assumes nothing about the data, heuristics are not used</a:t>
            </a:r>
            <a:endParaRPr>
              <a:solidFill>
                <a:srgbClr val="EFEFEF"/>
              </a:solidFill>
            </a:endParaRPr>
          </a:p>
          <a:p>
            <a:pPr indent="0" lvl="0" marL="457200" rtl="0" algn="l">
              <a:lnSpc>
                <a:spcPct val="80000"/>
              </a:lnSpc>
              <a:spcBef>
                <a:spcPts val="0"/>
              </a:spcBef>
              <a:spcAft>
                <a:spcPts val="0"/>
              </a:spcAft>
              <a:buNone/>
            </a:pPr>
            <a:r>
              <a:t/>
            </a:r>
            <a:endParaRPr>
              <a:solidFill>
                <a:srgbClr val="EFEFEF"/>
              </a:solidFill>
            </a:endParaRPr>
          </a:p>
          <a:p>
            <a:pPr indent="-342900" lvl="0" marL="457200" rtl="0" algn="l">
              <a:lnSpc>
                <a:spcPct val="80000"/>
              </a:lnSpc>
              <a:spcBef>
                <a:spcPts val="0"/>
              </a:spcBef>
              <a:spcAft>
                <a:spcPts val="0"/>
              </a:spcAft>
              <a:buClr>
                <a:srgbClr val="EFEFEF"/>
              </a:buClr>
              <a:buSzPts val="1800"/>
              <a:buChar char="●"/>
            </a:pPr>
            <a:r>
              <a:rPr lang="en">
                <a:solidFill>
                  <a:srgbClr val="EFEFEF"/>
                </a:solidFill>
              </a:rPr>
              <a:t>Fast execution</a:t>
            </a:r>
            <a:endParaRPr>
              <a:solidFill>
                <a:srgbClr val="EFEFEF"/>
              </a:solidFill>
            </a:endParaRPr>
          </a:p>
          <a:p>
            <a:pPr indent="0" lvl="0" marL="457200" rtl="0" algn="l">
              <a:lnSpc>
                <a:spcPct val="80000"/>
              </a:lnSpc>
              <a:spcBef>
                <a:spcPts val="0"/>
              </a:spcBef>
              <a:spcAft>
                <a:spcPts val="0"/>
              </a:spcAft>
              <a:buNone/>
            </a:pPr>
            <a:r>
              <a:t/>
            </a:r>
            <a:endParaRPr>
              <a:solidFill>
                <a:srgbClr val="EFEFEF"/>
              </a:solidFill>
            </a:endParaRPr>
          </a:p>
          <a:p>
            <a:pPr indent="-342900" lvl="0" marL="457200" rtl="0" algn="l">
              <a:lnSpc>
                <a:spcPct val="80000"/>
              </a:lnSpc>
              <a:spcBef>
                <a:spcPts val="0"/>
              </a:spcBef>
              <a:spcAft>
                <a:spcPts val="0"/>
              </a:spcAft>
              <a:buClr>
                <a:srgbClr val="EFEFEF"/>
              </a:buClr>
              <a:buSzPts val="1800"/>
              <a:buChar char="●"/>
            </a:pPr>
            <a:r>
              <a:rPr lang="en">
                <a:solidFill>
                  <a:srgbClr val="EFEFEF"/>
                </a:solidFill>
              </a:rPr>
              <a:t>No autocorrelation of errors</a:t>
            </a:r>
            <a:endParaRPr>
              <a:solidFill>
                <a:srgbClr val="EFEFEF"/>
              </a:solidFill>
            </a:endParaRPr>
          </a:p>
          <a:p>
            <a:pPr indent="0" lvl="0" marL="457200" rtl="0" algn="l">
              <a:lnSpc>
                <a:spcPct val="80000"/>
              </a:lnSpc>
              <a:spcBef>
                <a:spcPts val="0"/>
              </a:spcBef>
              <a:spcAft>
                <a:spcPts val="0"/>
              </a:spcAft>
              <a:buNone/>
            </a:pPr>
            <a:r>
              <a:t/>
            </a:r>
            <a:endParaRPr>
              <a:solidFill>
                <a:srgbClr val="EFEFEF"/>
              </a:solidFill>
            </a:endParaRPr>
          </a:p>
          <a:p>
            <a:pPr indent="-342900" lvl="0" marL="457200" rtl="0" algn="l">
              <a:lnSpc>
                <a:spcPct val="80000"/>
              </a:lnSpc>
              <a:spcBef>
                <a:spcPts val="0"/>
              </a:spcBef>
              <a:spcAft>
                <a:spcPts val="0"/>
              </a:spcAft>
              <a:buClr>
                <a:srgbClr val="EFEFEF"/>
              </a:buClr>
              <a:buSzPts val="1800"/>
              <a:buChar char="●"/>
            </a:pPr>
            <a:r>
              <a:rPr lang="en">
                <a:solidFill>
                  <a:srgbClr val="EFEFEF"/>
                </a:solidFill>
              </a:rPr>
              <a:t>No outlier distortion</a:t>
            </a:r>
            <a:endParaRPr>
              <a:solidFill>
                <a:srgbClr val="EFEFEF"/>
              </a:solidFill>
            </a:endParaRPr>
          </a:p>
          <a:p>
            <a:pPr indent="0" lvl="0" marL="457200" rtl="0" algn="l">
              <a:spcBef>
                <a:spcPts val="0"/>
              </a:spcBef>
              <a:spcAft>
                <a:spcPts val="1600"/>
              </a:spcAft>
              <a:buNone/>
            </a:pPr>
            <a:r>
              <a:t/>
            </a:r>
            <a:endParaRPr>
              <a:solidFill>
                <a:srgbClr val="EFEFEF"/>
              </a:solidFill>
            </a:endParaRPr>
          </a:p>
        </p:txBody>
      </p:sp>
      <p:pic>
        <p:nvPicPr>
          <p:cNvPr id="115" name="Google Shape;115;p20"/>
          <p:cNvPicPr preferRelativeResize="0"/>
          <p:nvPr/>
        </p:nvPicPr>
        <p:blipFill>
          <a:blip r:embed="rId3">
            <a:alphaModFix/>
          </a:blip>
          <a:stretch>
            <a:fillRect/>
          </a:stretch>
        </p:blipFill>
        <p:spPr>
          <a:xfrm>
            <a:off x="6270938" y="3082975"/>
            <a:ext cx="2200275" cy="1485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27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Accuracy of Linear Regression</a:t>
            </a:r>
            <a:endParaRPr>
              <a:latin typeface="Average"/>
              <a:ea typeface="Average"/>
              <a:cs typeface="Average"/>
              <a:sym typeface="Average"/>
            </a:endParaRPr>
          </a:p>
        </p:txBody>
      </p:sp>
      <p:sp>
        <p:nvSpPr>
          <p:cNvPr id="121" name="Google Shape;12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80000"/>
              </a:lnSpc>
              <a:spcBef>
                <a:spcPts val="0"/>
              </a:spcBef>
              <a:spcAft>
                <a:spcPts val="0"/>
              </a:spcAft>
              <a:buClr>
                <a:srgbClr val="EFEFEF"/>
              </a:buClr>
              <a:buSzPts val="1800"/>
              <a:buFont typeface="Average"/>
              <a:buChar char="●"/>
            </a:pPr>
            <a:r>
              <a:rPr lang="en">
                <a:solidFill>
                  <a:srgbClr val="EFEFEF"/>
                </a:solidFill>
              </a:rPr>
              <a:t>The linear regression line is an accurate model because it establishes a correlation between two values that have dependencies on each other </a:t>
            </a:r>
            <a:endParaRPr>
              <a:solidFill>
                <a:srgbClr val="EFEFEF"/>
              </a:solidFill>
            </a:endParaRPr>
          </a:p>
          <a:p>
            <a:pPr indent="0" lvl="0" marL="0" rtl="0" algn="l">
              <a:lnSpc>
                <a:spcPct val="80000"/>
              </a:lnSpc>
              <a:spcBef>
                <a:spcPts val="1600"/>
              </a:spcBef>
              <a:spcAft>
                <a:spcPts val="0"/>
              </a:spcAft>
              <a:buNone/>
            </a:pPr>
            <a:r>
              <a:t/>
            </a:r>
            <a:endParaRPr>
              <a:solidFill>
                <a:srgbClr val="EFEFEF"/>
              </a:solidFill>
            </a:endParaRPr>
          </a:p>
          <a:p>
            <a:pPr indent="-342900" lvl="0" marL="457200" rtl="0" algn="l">
              <a:lnSpc>
                <a:spcPct val="80000"/>
              </a:lnSpc>
              <a:spcBef>
                <a:spcPts val="1600"/>
              </a:spcBef>
              <a:spcAft>
                <a:spcPts val="0"/>
              </a:spcAft>
              <a:buClr>
                <a:srgbClr val="EFEFEF"/>
              </a:buClr>
              <a:buSzPts val="1800"/>
              <a:buChar char="●"/>
            </a:pPr>
            <a:r>
              <a:rPr lang="en">
                <a:solidFill>
                  <a:srgbClr val="EFEFEF"/>
                </a:solidFill>
              </a:rPr>
              <a:t>It is also an accurate predictor of future trends. In this project we will be able to use the established correlation between oil and gas prices to determine how fluctuations in the price of oil will affect future changes in gas price.</a:t>
            </a:r>
            <a:endParaRPr>
              <a:solidFill>
                <a:srgbClr val="EFEFEF"/>
              </a:solidFill>
            </a:endParaRPr>
          </a:p>
          <a:p>
            <a:pPr indent="0" lvl="0" marL="0" rtl="0" algn="l">
              <a:spcBef>
                <a:spcPts val="1600"/>
              </a:spcBef>
              <a:spcAft>
                <a:spcPts val="0"/>
              </a:spcAft>
              <a:buNone/>
            </a:pPr>
            <a:r>
              <a:t/>
            </a:r>
            <a:endParaRPr>
              <a:solidFill>
                <a:srgbClr val="EFEFEF"/>
              </a:solidFill>
            </a:endParaRPr>
          </a:p>
          <a:p>
            <a:pPr indent="0" lvl="0" marL="0" rtl="0" algn="l">
              <a:spcBef>
                <a:spcPts val="1600"/>
              </a:spcBef>
              <a:spcAft>
                <a:spcPts val="0"/>
              </a:spcAft>
              <a:buNone/>
            </a:pPr>
            <a:r>
              <a:t/>
            </a:r>
            <a:endParaRPr>
              <a:solidFill>
                <a:srgbClr val="EFEFEF"/>
              </a:solidFill>
              <a:latin typeface="Average"/>
              <a:ea typeface="Average"/>
              <a:cs typeface="Average"/>
              <a:sym typeface="Average"/>
            </a:endParaRPr>
          </a:p>
          <a:p>
            <a:pPr indent="0" lvl="0" marL="0" rtl="0" algn="l">
              <a:spcBef>
                <a:spcPts val="1600"/>
              </a:spcBef>
              <a:spcAft>
                <a:spcPts val="0"/>
              </a:spcAft>
              <a:buNone/>
            </a:pPr>
            <a:r>
              <a:t/>
            </a:r>
            <a:endParaRPr>
              <a:solidFill>
                <a:srgbClr val="EFEFEF"/>
              </a:solidFill>
            </a:endParaRPr>
          </a:p>
          <a:p>
            <a:pPr indent="0" lvl="0" marL="0" rtl="0" algn="l">
              <a:spcBef>
                <a:spcPts val="1600"/>
              </a:spcBef>
              <a:spcAft>
                <a:spcPts val="1600"/>
              </a:spcAft>
              <a:buNone/>
            </a:pPr>
            <a:r>
              <a:t/>
            </a:r>
            <a:endParaRPr sz="1150">
              <a:solidFill>
                <a:srgbClr val="555555"/>
              </a:solidFill>
              <a:highlight>
                <a:srgbClr val="FFFFFF"/>
              </a:highlight>
            </a:endParaRPr>
          </a:p>
        </p:txBody>
      </p:sp>
      <p:pic>
        <p:nvPicPr>
          <p:cNvPr id="122" name="Google Shape;122;p21"/>
          <p:cNvPicPr preferRelativeResize="0"/>
          <p:nvPr/>
        </p:nvPicPr>
        <p:blipFill>
          <a:blip r:embed="rId3">
            <a:alphaModFix/>
          </a:blip>
          <a:stretch>
            <a:fillRect/>
          </a:stretch>
        </p:blipFill>
        <p:spPr>
          <a:xfrm>
            <a:off x="7078788" y="3073438"/>
            <a:ext cx="1400175" cy="149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