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4" r:id="rId2"/>
    <p:sldId id="265" r:id="rId3"/>
    <p:sldId id="266" r:id="rId4"/>
    <p:sldId id="267" r:id="rId5"/>
    <p:sldId id="282" r:id="rId6"/>
    <p:sldId id="270" r:id="rId7"/>
    <p:sldId id="268" r:id="rId8"/>
    <p:sldId id="272" r:id="rId9"/>
    <p:sldId id="274" r:id="rId10"/>
    <p:sldId id="284" r:id="rId11"/>
    <p:sldId id="290" r:id="rId12"/>
    <p:sldId id="291" r:id="rId13"/>
    <p:sldId id="275" r:id="rId14"/>
    <p:sldId id="285" r:id="rId15"/>
    <p:sldId id="286" r:id="rId16"/>
    <p:sldId id="292" r:id="rId17"/>
    <p:sldId id="293" r:id="rId18"/>
    <p:sldId id="281" r:id="rId19"/>
    <p:sldId id="276" r:id="rId20"/>
    <p:sldId id="287" r:id="rId21"/>
    <p:sldId id="289"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2F5597"/>
    <a:srgbClr val="000000"/>
    <a:srgbClr val="FFC000"/>
    <a:srgbClr val="F2CE2F"/>
    <a:srgbClr val="F2F2F2"/>
    <a:srgbClr val="EFF2CE"/>
    <a:srgbClr val="B9C837"/>
    <a:srgbClr val="869F45"/>
    <a:srgbClr val="0091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1760" autoAdjust="0"/>
  </p:normalViewPr>
  <p:slideViewPr>
    <p:cSldViewPr snapToGrid="0">
      <p:cViewPr varScale="1">
        <p:scale>
          <a:sx n="102" d="100"/>
          <a:sy n="102"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ACFE6-A36D-4C8E-AF3E-AC20E40F8245}" type="datetimeFigureOut">
              <a:rPr lang="es-CO" smtClean="0"/>
              <a:t>10/08/2022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508E0-92DD-41AA-A35D-96343EF6C626}" type="slidenum">
              <a:rPr lang="es-CO" smtClean="0"/>
              <a:t>‹Nº›</a:t>
            </a:fld>
            <a:endParaRPr lang="es-CO"/>
          </a:p>
        </p:txBody>
      </p:sp>
    </p:spTree>
    <p:extLst>
      <p:ext uri="{BB962C8B-B14F-4D97-AF65-F5344CB8AC3E}">
        <p14:creationId xmlns:p14="http://schemas.microsoft.com/office/powerpoint/2010/main" val="237012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La idea es que sea una casilla por pregunta donde aparezca la pregunta y la persona pueda escribir encima  para saber </a:t>
            </a:r>
          </a:p>
          <a:p>
            <a:r>
              <a:rPr lang="es-CO" dirty="0"/>
              <a:t>En programación no dejar continuar sin que nos den la autorización de manejo de datos. </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2</a:t>
            </a:fld>
            <a:endParaRPr lang="es-CO"/>
          </a:p>
        </p:txBody>
      </p:sp>
    </p:spTree>
    <p:extLst>
      <p:ext uri="{BB962C8B-B14F-4D97-AF65-F5344CB8AC3E}">
        <p14:creationId xmlns:p14="http://schemas.microsoft.com/office/powerpoint/2010/main" val="1196096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Acá encuentras los textos de cada temor para que los puedas copiar</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11</a:t>
            </a:fld>
            <a:endParaRPr lang="es-CO"/>
          </a:p>
        </p:txBody>
      </p:sp>
    </p:spTree>
    <p:extLst>
      <p:ext uri="{BB962C8B-B14F-4D97-AF65-F5344CB8AC3E}">
        <p14:creationId xmlns:p14="http://schemas.microsoft.com/office/powerpoint/2010/main" val="931072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Acá encuentras los textos de cada temor para que los puedas copiar</a:t>
            </a:r>
          </a:p>
          <a:p>
            <a:endParaRPr lang="es-CO"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12</a:t>
            </a:fld>
            <a:endParaRPr lang="es-CO"/>
          </a:p>
        </p:txBody>
      </p:sp>
    </p:spTree>
    <p:extLst>
      <p:ext uri="{BB962C8B-B14F-4D97-AF65-F5344CB8AC3E}">
        <p14:creationId xmlns:p14="http://schemas.microsoft.com/office/powerpoint/2010/main" val="118163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Animación con elementos y movimiento para pasar a la siguiente pregunta del Test.  Una vez finalice esta sesión lo dirige al contenido del SLIDE15y continuar desde allí con lo que sigue</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13</a:t>
            </a:fld>
            <a:endParaRPr lang="es-CO"/>
          </a:p>
        </p:txBody>
      </p:sp>
    </p:spTree>
    <p:extLst>
      <p:ext uri="{BB962C8B-B14F-4D97-AF65-F5344CB8AC3E}">
        <p14:creationId xmlns:p14="http://schemas.microsoft.com/office/powerpoint/2010/main" val="2196988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muestran las ilustraciones de los diferentes tipos de temores, la persona intuitivamente le da clic a los que se siente identificado, al darle </a:t>
            </a:r>
            <a:r>
              <a:rPr lang="es-ES" dirty="0" err="1"/>
              <a:t>click</a:t>
            </a:r>
            <a:r>
              <a:rPr lang="es-ES" dirty="0"/>
              <a:t> se abre un Pop Up con el contenido del temor para que puedan votar por uno más temores que le corresponden. </a:t>
            </a:r>
            <a:r>
              <a:rPr lang="es-ES" b="1" dirty="0"/>
              <a:t>Tener presente que aunque son parecidos cambian en redacción</a:t>
            </a:r>
          </a:p>
          <a:p>
            <a:r>
              <a:rPr lang="es-ES" b="1" dirty="0"/>
              <a:t>Importante: </a:t>
            </a:r>
            <a:r>
              <a:rPr lang="es-ES" dirty="0"/>
              <a:t>Para evitar sesgos siempre las preguntas que estén de primero tienen probabilidad de más respuesta, para mitigar eso poner en desorden cada opción cada vez que entre una persona nueva a responder</a:t>
            </a:r>
          </a:p>
          <a:p>
            <a:endParaRPr lang="es-ES"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14</a:t>
            </a:fld>
            <a:endParaRPr lang="es-CO"/>
          </a:p>
        </p:txBody>
      </p:sp>
    </p:spTree>
    <p:extLst>
      <p:ext uri="{BB962C8B-B14F-4D97-AF65-F5344CB8AC3E}">
        <p14:creationId xmlns:p14="http://schemas.microsoft.com/office/powerpoint/2010/main" val="4035854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Se abre en grande la ilustración que se escoge para que la persona pueda seleccionar uno o varios de los temores con los que se siente identificado.</a:t>
            </a:r>
          </a:p>
          <a:p>
            <a:endParaRPr lang="es-ES"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15</a:t>
            </a:fld>
            <a:endParaRPr lang="es-CO"/>
          </a:p>
        </p:txBody>
      </p:sp>
    </p:spTree>
    <p:extLst>
      <p:ext uri="{BB962C8B-B14F-4D97-AF65-F5344CB8AC3E}">
        <p14:creationId xmlns:p14="http://schemas.microsoft.com/office/powerpoint/2010/main" val="3574916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Acá encuentras los textos de cada temor para que los puedas copiar</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16</a:t>
            </a:fld>
            <a:endParaRPr lang="es-CO"/>
          </a:p>
        </p:txBody>
      </p:sp>
    </p:spTree>
    <p:extLst>
      <p:ext uri="{BB962C8B-B14F-4D97-AF65-F5344CB8AC3E}">
        <p14:creationId xmlns:p14="http://schemas.microsoft.com/office/powerpoint/2010/main" val="3010884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Acá encuentras los textos de cada temor para que los puedas copiar</a:t>
            </a:r>
          </a:p>
          <a:p>
            <a:endParaRPr lang="es-CO"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17</a:t>
            </a:fld>
            <a:endParaRPr lang="es-CO"/>
          </a:p>
        </p:txBody>
      </p:sp>
    </p:spTree>
    <p:extLst>
      <p:ext uri="{BB962C8B-B14F-4D97-AF65-F5344CB8AC3E}">
        <p14:creationId xmlns:p14="http://schemas.microsoft.com/office/powerpoint/2010/main" val="898712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Animación con elementos y movimiento para pasar a la siguiente pregunta del Test.  Una vez finalice esta sesión lo dirige al contenido del SLIDE 15 y continuar desde allí con lo que sigue</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18</a:t>
            </a:fld>
            <a:endParaRPr lang="es-CO"/>
          </a:p>
        </p:txBody>
      </p:sp>
    </p:spTree>
    <p:extLst>
      <p:ext uri="{BB962C8B-B14F-4D97-AF65-F5344CB8AC3E}">
        <p14:creationId xmlns:p14="http://schemas.microsoft.com/office/powerpoint/2010/main" val="2887494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muestran esta página acorde a los temores marcados en la pregunta (este se repite en la otra opción cuando finalicen el test de esa parte)</a:t>
            </a:r>
          </a:p>
          <a:p>
            <a:r>
              <a:rPr lang="es-ES" sz="1200" b="0" i="0" dirty="0">
                <a:solidFill>
                  <a:srgbClr val="000000"/>
                </a:solidFill>
                <a:effectLst/>
                <a:latin typeface="Calibri" panose="020F0502020204030204" pitchFamily="34" charset="0"/>
              </a:rPr>
              <a:t>Se muestran los miedos seleccionados en la pregunta anterior para que la persona seleccione una o más de esas opciones</a:t>
            </a:r>
            <a:endParaRPr lang="es-ES"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19</a:t>
            </a:fld>
            <a:endParaRPr lang="es-CO"/>
          </a:p>
        </p:txBody>
      </p:sp>
    </p:spTree>
    <p:extLst>
      <p:ext uri="{BB962C8B-B14F-4D97-AF65-F5344CB8AC3E}">
        <p14:creationId xmlns:p14="http://schemas.microsoft.com/office/powerpoint/2010/main" val="3032583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Cambiamos la sección final por esta, donde las personas puede encontrar claramente las acciones que puede tomar al dar clic en cada botón amarillo </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20</a:t>
            </a:fld>
            <a:endParaRPr lang="es-CO"/>
          </a:p>
        </p:txBody>
      </p:sp>
    </p:spTree>
    <p:extLst>
      <p:ext uri="{BB962C8B-B14F-4D97-AF65-F5344CB8AC3E}">
        <p14:creationId xmlns:p14="http://schemas.microsoft.com/office/powerpoint/2010/main" val="191793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Animación con elementos y movimiento para pasar a la siguiente pregunta del Test. </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3</a:t>
            </a:fld>
            <a:endParaRPr lang="es-CO"/>
          </a:p>
        </p:txBody>
      </p:sp>
    </p:spTree>
    <p:extLst>
      <p:ext uri="{BB962C8B-B14F-4D97-AF65-F5344CB8AC3E}">
        <p14:creationId xmlns:p14="http://schemas.microsoft.com/office/powerpoint/2010/main" val="1814526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Esta es la página de contacto para las personas que deseen ver nuestros servicios, todas son respuestas abiertas menos las pregunta de ¿Cuáles opciones te conectan para iniciar? En esta debe desplegarse la lista  para que puedan escoger la opción que te indicamos en la flecha</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21</a:t>
            </a:fld>
            <a:endParaRPr lang="es-CO"/>
          </a:p>
        </p:txBody>
      </p:sp>
    </p:spTree>
    <p:extLst>
      <p:ext uri="{BB962C8B-B14F-4D97-AF65-F5344CB8AC3E}">
        <p14:creationId xmlns:p14="http://schemas.microsoft.com/office/powerpoint/2010/main" val="270215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contestan NO abrir la casilla que pregunte por qué y nos deje sus motivos, no debe permitir continuar sin llenar el por qué</a:t>
            </a:r>
            <a:endParaRPr lang="es-CO"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4</a:t>
            </a:fld>
            <a:endParaRPr lang="es-CO"/>
          </a:p>
        </p:txBody>
      </p:sp>
    </p:spTree>
    <p:extLst>
      <p:ext uri="{BB962C8B-B14F-4D97-AF65-F5344CB8AC3E}">
        <p14:creationId xmlns:p14="http://schemas.microsoft.com/office/powerpoint/2010/main" val="390731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contestan NO abrir la casilla que pregunte por qué y nos deje sus motivos </a:t>
            </a:r>
            <a:endParaRPr lang="es-CO"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5</a:t>
            </a:fld>
            <a:endParaRPr lang="es-CO"/>
          </a:p>
        </p:txBody>
      </p:sp>
    </p:spTree>
    <p:extLst>
      <p:ext uri="{BB962C8B-B14F-4D97-AF65-F5344CB8AC3E}">
        <p14:creationId xmlns:p14="http://schemas.microsoft.com/office/powerpoint/2010/main" val="101007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Animación con elementos y movimiento para pasar a la siguiente pregunta del Test. </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6</a:t>
            </a:fld>
            <a:endParaRPr lang="es-CO"/>
          </a:p>
        </p:txBody>
      </p:sp>
    </p:spTree>
    <p:extLst>
      <p:ext uri="{BB962C8B-B14F-4D97-AF65-F5344CB8AC3E}">
        <p14:creationId xmlns:p14="http://schemas.microsoft.com/office/powerpoint/2010/main" val="74560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 acuerdo a las respuestas que escojan se direccionarán a los test de los colores correspondientes. </a:t>
            </a:r>
            <a:endParaRPr lang="es-CO" dirty="0"/>
          </a:p>
        </p:txBody>
      </p:sp>
      <p:sp>
        <p:nvSpPr>
          <p:cNvPr id="4" name="Marcador de número de diapositiva 3"/>
          <p:cNvSpPr>
            <a:spLocks noGrp="1"/>
          </p:cNvSpPr>
          <p:nvPr>
            <p:ph type="sldNum" sz="quarter" idx="5"/>
          </p:nvPr>
        </p:nvSpPr>
        <p:spPr/>
        <p:txBody>
          <a:bodyPr/>
          <a:lstStyle/>
          <a:p>
            <a:fld id="{33F508E0-92DD-41AA-A35D-96343EF6C626}" type="slidenum">
              <a:rPr lang="es-CO" smtClean="0"/>
              <a:t>7</a:t>
            </a:fld>
            <a:endParaRPr lang="es-CO"/>
          </a:p>
        </p:txBody>
      </p:sp>
    </p:spTree>
    <p:extLst>
      <p:ext uri="{BB962C8B-B14F-4D97-AF65-F5344CB8AC3E}">
        <p14:creationId xmlns:p14="http://schemas.microsoft.com/office/powerpoint/2010/main" val="2904231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contestan NO abrir la casilla que pregunte por qué y nos deje sus motivos, no debe permitir continuar sin llenar el por qué</a:t>
            </a:r>
          </a:p>
          <a:p>
            <a:r>
              <a:rPr lang="es-ES" b="1" dirty="0">
                <a:solidFill>
                  <a:srgbClr val="C00000"/>
                </a:solidFill>
              </a:rPr>
              <a:t>Para los que respondan que no los sigue direccionando a los miedos?</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8</a:t>
            </a:fld>
            <a:endParaRPr lang="es-CO"/>
          </a:p>
        </p:txBody>
      </p:sp>
    </p:spTree>
    <p:extLst>
      <p:ext uri="{BB962C8B-B14F-4D97-AF65-F5344CB8AC3E}">
        <p14:creationId xmlns:p14="http://schemas.microsoft.com/office/powerpoint/2010/main" val="3062069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muestran las ilustraciones de los diferentes tipos de temores, la persona intuitivamente le da clic a los que se siente identificado, al darle </a:t>
            </a:r>
            <a:r>
              <a:rPr lang="es-ES" dirty="0" err="1"/>
              <a:t>click</a:t>
            </a:r>
            <a:r>
              <a:rPr lang="es-ES" dirty="0"/>
              <a:t> se abre un Pop Up con el contenido del temor para que puedan votar por uno más temores que le corresponden. </a:t>
            </a:r>
          </a:p>
          <a:p>
            <a:r>
              <a:rPr lang="es-ES" b="1" dirty="0"/>
              <a:t>Importante: </a:t>
            </a:r>
            <a:r>
              <a:rPr lang="es-ES" dirty="0"/>
              <a:t>Para evitar sesgos siempre las preguntas que estén de primero tienen probabilidad de más respuesta, para mitigar eso poner en desorden cada opción cada vez que entre una persona nueva a responder</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9</a:t>
            </a:fld>
            <a:endParaRPr lang="es-CO"/>
          </a:p>
        </p:txBody>
      </p:sp>
    </p:spTree>
    <p:extLst>
      <p:ext uri="{BB962C8B-B14F-4D97-AF65-F5344CB8AC3E}">
        <p14:creationId xmlns:p14="http://schemas.microsoft.com/office/powerpoint/2010/main" val="1932108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abre en grande la ilustración que se escoge para que la persona pueda seleccionar uno o varios de los temores con los que se siente identificado.</a:t>
            </a:r>
          </a:p>
        </p:txBody>
      </p:sp>
      <p:sp>
        <p:nvSpPr>
          <p:cNvPr id="4" name="Marcador de número de diapositiva 3"/>
          <p:cNvSpPr>
            <a:spLocks noGrp="1"/>
          </p:cNvSpPr>
          <p:nvPr>
            <p:ph type="sldNum" sz="quarter" idx="5"/>
          </p:nvPr>
        </p:nvSpPr>
        <p:spPr/>
        <p:txBody>
          <a:bodyPr/>
          <a:lstStyle/>
          <a:p>
            <a:fld id="{33F508E0-92DD-41AA-A35D-96343EF6C626}" type="slidenum">
              <a:rPr lang="es-CO" smtClean="0"/>
              <a:t>10</a:t>
            </a:fld>
            <a:endParaRPr lang="es-CO"/>
          </a:p>
        </p:txBody>
      </p:sp>
    </p:spTree>
    <p:extLst>
      <p:ext uri="{BB962C8B-B14F-4D97-AF65-F5344CB8AC3E}">
        <p14:creationId xmlns:p14="http://schemas.microsoft.com/office/powerpoint/2010/main" val="317150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D9CE6-1CB3-42DF-8CA4-F8B26139044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986EC96C-0D7D-4B30-90B1-B7C54D3AA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5841DA8-8B5E-4B4A-B80C-EC4D403F1459}"/>
              </a:ext>
            </a:extLst>
          </p:cNvPr>
          <p:cNvSpPr>
            <a:spLocks noGrp="1"/>
          </p:cNvSpPr>
          <p:nvPr>
            <p:ph type="dt" sz="half" idx="10"/>
          </p:nvPr>
        </p:nvSpPr>
        <p:spPr/>
        <p:txBody>
          <a:bodyPr/>
          <a:lstStyle/>
          <a:p>
            <a:fld id="{7B3E1AC9-1956-4DAA-856A-B452B598EC7E}" type="datetimeFigureOut">
              <a:rPr lang="es-CO" smtClean="0"/>
              <a:t>10/08/2022</a:t>
            </a:fld>
            <a:endParaRPr lang="es-CO"/>
          </a:p>
        </p:txBody>
      </p:sp>
      <p:sp>
        <p:nvSpPr>
          <p:cNvPr id="5" name="Marcador de pie de página 4">
            <a:extLst>
              <a:ext uri="{FF2B5EF4-FFF2-40B4-BE49-F238E27FC236}">
                <a16:creationId xmlns:a16="http://schemas.microsoft.com/office/drawing/2014/main" id="{80386D15-F046-4132-A925-B8761872493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007AE4-62FC-4F1D-B008-45D866E8D6C0}"/>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224775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58E4F-5134-46FC-A254-AFE8E5C7204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707B0BE-0296-4426-8AB5-80CFE8BFFD5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FAD55F7-A49D-4A8E-902D-9E6E5658E53E}"/>
              </a:ext>
            </a:extLst>
          </p:cNvPr>
          <p:cNvSpPr>
            <a:spLocks noGrp="1"/>
          </p:cNvSpPr>
          <p:nvPr>
            <p:ph type="dt" sz="half" idx="10"/>
          </p:nvPr>
        </p:nvSpPr>
        <p:spPr/>
        <p:txBody>
          <a:bodyPr/>
          <a:lstStyle/>
          <a:p>
            <a:fld id="{7B3E1AC9-1956-4DAA-856A-B452B598EC7E}" type="datetimeFigureOut">
              <a:rPr lang="es-CO" smtClean="0"/>
              <a:t>10/08/2022</a:t>
            </a:fld>
            <a:endParaRPr lang="es-CO"/>
          </a:p>
        </p:txBody>
      </p:sp>
      <p:sp>
        <p:nvSpPr>
          <p:cNvPr id="5" name="Marcador de pie de página 4">
            <a:extLst>
              <a:ext uri="{FF2B5EF4-FFF2-40B4-BE49-F238E27FC236}">
                <a16:creationId xmlns:a16="http://schemas.microsoft.com/office/drawing/2014/main" id="{9CDBC9AF-C25A-4C1C-A22B-1260E2271BF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379CD3C-E2DC-4A4D-9CFC-9279285D1E03}"/>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889704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BCDDAB3-948B-4E0B-8208-6F219829200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A07E04-83A7-4BC9-A629-4271030B57E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AC0F13A-BC4E-4A5B-B858-D362B0A90430}"/>
              </a:ext>
            </a:extLst>
          </p:cNvPr>
          <p:cNvSpPr>
            <a:spLocks noGrp="1"/>
          </p:cNvSpPr>
          <p:nvPr>
            <p:ph type="dt" sz="half" idx="10"/>
          </p:nvPr>
        </p:nvSpPr>
        <p:spPr/>
        <p:txBody>
          <a:bodyPr/>
          <a:lstStyle/>
          <a:p>
            <a:fld id="{7B3E1AC9-1956-4DAA-856A-B452B598EC7E}" type="datetimeFigureOut">
              <a:rPr lang="es-CO" smtClean="0"/>
              <a:t>10/08/2022</a:t>
            </a:fld>
            <a:endParaRPr lang="es-CO"/>
          </a:p>
        </p:txBody>
      </p:sp>
      <p:sp>
        <p:nvSpPr>
          <p:cNvPr id="5" name="Marcador de pie de página 4">
            <a:extLst>
              <a:ext uri="{FF2B5EF4-FFF2-40B4-BE49-F238E27FC236}">
                <a16:creationId xmlns:a16="http://schemas.microsoft.com/office/drawing/2014/main" id="{ACC2E257-87F3-43D4-8FB1-F4CD13EA782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9F2482F-20A2-47A6-B5B2-947CD11634A2}"/>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170839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7A0FE-E2BC-47B4-9FE9-D194490AD7C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BBAEF91-9A7B-4535-8A32-B26422E4DE1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FCEE303-FAE3-426C-ADA5-9FC7849349D1}"/>
              </a:ext>
            </a:extLst>
          </p:cNvPr>
          <p:cNvSpPr>
            <a:spLocks noGrp="1"/>
          </p:cNvSpPr>
          <p:nvPr>
            <p:ph type="dt" sz="half" idx="10"/>
          </p:nvPr>
        </p:nvSpPr>
        <p:spPr/>
        <p:txBody>
          <a:bodyPr/>
          <a:lstStyle/>
          <a:p>
            <a:fld id="{7B3E1AC9-1956-4DAA-856A-B452B598EC7E}" type="datetimeFigureOut">
              <a:rPr lang="es-CO" smtClean="0"/>
              <a:t>10/08/2022</a:t>
            </a:fld>
            <a:endParaRPr lang="es-CO"/>
          </a:p>
        </p:txBody>
      </p:sp>
      <p:sp>
        <p:nvSpPr>
          <p:cNvPr id="5" name="Marcador de pie de página 4">
            <a:extLst>
              <a:ext uri="{FF2B5EF4-FFF2-40B4-BE49-F238E27FC236}">
                <a16:creationId xmlns:a16="http://schemas.microsoft.com/office/drawing/2014/main" id="{2188D7B4-1E32-4E48-937A-07E7E10BB7C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8758E76-D232-4ED1-ABB8-BCAD165020F2}"/>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135704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B7D15B-C9C2-4508-B2E0-F0EDC96ED8F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958335E-5C2E-4CDE-9606-FEF6FE7977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78BC5E6-517D-4C4D-B46A-C47AF4067F9B}"/>
              </a:ext>
            </a:extLst>
          </p:cNvPr>
          <p:cNvSpPr>
            <a:spLocks noGrp="1"/>
          </p:cNvSpPr>
          <p:nvPr>
            <p:ph type="dt" sz="half" idx="10"/>
          </p:nvPr>
        </p:nvSpPr>
        <p:spPr/>
        <p:txBody>
          <a:bodyPr/>
          <a:lstStyle/>
          <a:p>
            <a:fld id="{7B3E1AC9-1956-4DAA-856A-B452B598EC7E}" type="datetimeFigureOut">
              <a:rPr lang="es-CO" smtClean="0"/>
              <a:t>10/08/2022</a:t>
            </a:fld>
            <a:endParaRPr lang="es-CO"/>
          </a:p>
        </p:txBody>
      </p:sp>
      <p:sp>
        <p:nvSpPr>
          <p:cNvPr id="5" name="Marcador de pie de página 4">
            <a:extLst>
              <a:ext uri="{FF2B5EF4-FFF2-40B4-BE49-F238E27FC236}">
                <a16:creationId xmlns:a16="http://schemas.microsoft.com/office/drawing/2014/main" id="{08F7EF33-48A5-42A6-A9F4-6674B1040F5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D7CD538-D74F-4318-A08D-5AAD5ECDE219}"/>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6673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B1252-25D9-4007-AFE1-D759678B2C3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B7C5664-A2B5-466E-BD36-49ADC232DE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9C9D6119-8260-4CD4-A6BD-80A57BFD0AA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A3495130-7F89-44C3-95DD-46390D78D596}"/>
              </a:ext>
            </a:extLst>
          </p:cNvPr>
          <p:cNvSpPr>
            <a:spLocks noGrp="1"/>
          </p:cNvSpPr>
          <p:nvPr>
            <p:ph type="dt" sz="half" idx="10"/>
          </p:nvPr>
        </p:nvSpPr>
        <p:spPr/>
        <p:txBody>
          <a:bodyPr/>
          <a:lstStyle/>
          <a:p>
            <a:fld id="{7B3E1AC9-1956-4DAA-856A-B452B598EC7E}" type="datetimeFigureOut">
              <a:rPr lang="es-CO" smtClean="0"/>
              <a:t>10/08/2022</a:t>
            </a:fld>
            <a:endParaRPr lang="es-CO"/>
          </a:p>
        </p:txBody>
      </p:sp>
      <p:sp>
        <p:nvSpPr>
          <p:cNvPr id="6" name="Marcador de pie de página 5">
            <a:extLst>
              <a:ext uri="{FF2B5EF4-FFF2-40B4-BE49-F238E27FC236}">
                <a16:creationId xmlns:a16="http://schemas.microsoft.com/office/drawing/2014/main" id="{883539E4-E9DA-44E8-910F-33105F670AF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B891A1D-C477-4C0A-B3D7-7A3F7A060D87}"/>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120264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12B68-A268-4324-BB1A-39B174725D3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F83B3BA-F0D5-4732-A302-07854EA825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CD3178C-F3FD-4A00-90FF-41525AE327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3742AE9-54B3-4546-91C1-163D1C9EE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6FBB6C3-9D41-4E47-A584-5A7F8C4681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17DA347D-1324-42CD-883F-BAA211B5E984}"/>
              </a:ext>
            </a:extLst>
          </p:cNvPr>
          <p:cNvSpPr>
            <a:spLocks noGrp="1"/>
          </p:cNvSpPr>
          <p:nvPr>
            <p:ph type="dt" sz="half" idx="10"/>
          </p:nvPr>
        </p:nvSpPr>
        <p:spPr/>
        <p:txBody>
          <a:bodyPr/>
          <a:lstStyle/>
          <a:p>
            <a:fld id="{7B3E1AC9-1956-4DAA-856A-B452B598EC7E}" type="datetimeFigureOut">
              <a:rPr lang="es-CO" smtClean="0"/>
              <a:t>10/08/2022</a:t>
            </a:fld>
            <a:endParaRPr lang="es-CO"/>
          </a:p>
        </p:txBody>
      </p:sp>
      <p:sp>
        <p:nvSpPr>
          <p:cNvPr id="8" name="Marcador de pie de página 7">
            <a:extLst>
              <a:ext uri="{FF2B5EF4-FFF2-40B4-BE49-F238E27FC236}">
                <a16:creationId xmlns:a16="http://schemas.microsoft.com/office/drawing/2014/main" id="{A3474C94-4B60-4F7D-8AFD-1BE9882AEAB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126B525-2940-40C8-861E-7EC97221FE64}"/>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272904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2D9DE-3AED-4FD3-80B4-7857106936D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A59370B-05C9-4035-96AE-C7BE923BD3B7}"/>
              </a:ext>
            </a:extLst>
          </p:cNvPr>
          <p:cNvSpPr>
            <a:spLocks noGrp="1"/>
          </p:cNvSpPr>
          <p:nvPr>
            <p:ph type="dt" sz="half" idx="10"/>
          </p:nvPr>
        </p:nvSpPr>
        <p:spPr/>
        <p:txBody>
          <a:bodyPr/>
          <a:lstStyle/>
          <a:p>
            <a:fld id="{7B3E1AC9-1956-4DAA-856A-B452B598EC7E}" type="datetimeFigureOut">
              <a:rPr lang="es-CO" smtClean="0"/>
              <a:t>10/08/2022</a:t>
            </a:fld>
            <a:endParaRPr lang="es-CO"/>
          </a:p>
        </p:txBody>
      </p:sp>
      <p:sp>
        <p:nvSpPr>
          <p:cNvPr id="4" name="Marcador de pie de página 3">
            <a:extLst>
              <a:ext uri="{FF2B5EF4-FFF2-40B4-BE49-F238E27FC236}">
                <a16:creationId xmlns:a16="http://schemas.microsoft.com/office/drawing/2014/main" id="{614501BC-B2BF-43A4-BE0F-E00F31F92A0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03319F05-7092-4F25-8DA9-A5C3FBA2C707}"/>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208063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8D452C7-88B3-4DAE-9867-C1A5E871585F}"/>
              </a:ext>
            </a:extLst>
          </p:cNvPr>
          <p:cNvSpPr>
            <a:spLocks noGrp="1"/>
          </p:cNvSpPr>
          <p:nvPr>
            <p:ph type="dt" sz="half" idx="10"/>
          </p:nvPr>
        </p:nvSpPr>
        <p:spPr/>
        <p:txBody>
          <a:bodyPr/>
          <a:lstStyle/>
          <a:p>
            <a:fld id="{7B3E1AC9-1956-4DAA-856A-B452B598EC7E}" type="datetimeFigureOut">
              <a:rPr lang="es-CO" smtClean="0"/>
              <a:t>10/08/2022</a:t>
            </a:fld>
            <a:endParaRPr lang="es-CO"/>
          </a:p>
        </p:txBody>
      </p:sp>
      <p:sp>
        <p:nvSpPr>
          <p:cNvPr id="3" name="Marcador de pie de página 2">
            <a:extLst>
              <a:ext uri="{FF2B5EF4-FFF2-40B4-BE49-F238E27FC236}">
                <a16:creationId xmlns:a16="http://schemas.microsoft.com/office/drawing/2014/main" id="{1A4A7A04-0069-4FCF-942C-5EF04356214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D02F374B-3D80-4C76-8901-8D0E2CE1C1EB}"/>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160503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0439A-CFC6-4D68-9637-B7D32A5F08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91BB0CD-5D06-4F03-8166-0629FFE882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7AEB6B9-A846-414F-9190-13BA1C287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4119295-A446-4015-B99F-71D23CD07DF7}"/>
              </a:ext>
            </a:extLst>
          </p:cNvPr>
          <p:cNvSpPr>
            <a:spLocks noGrp="1"/>
          </p:cNvSpPr>
          <p:nvPr>
            <p:ph type="dt" sz="half" idx="10"/>
          </p:nvPr>
        </p:nvSpPr>
        <p:spPr/>
        <p:txBody>
          <a:bodyPr/>
          <a:lstStyle/>
          <a:p>
            <a:fld id="{7B3E1AC9-1956-4DAA-856A-B452B598EC7E}" type="datetimeFigureOut">
              <a:rPr lang="es-CO" smtClean="0"/>
              <a:t>10/08/2022</a:t>
            </a:fld>
            <a:endParaRPr lang="es-CO"/>
          </a:p>
        </p:txBody>
      </p:sp>
      <p:sp>
        <p:nvSpPr>
          <p:cNvPr id="6" name="Marcador de pie de página 5">
            <a:extLst>
              <a:ext uri="{FF2B5EF4-FFF2-40B4-BE49-F238E27FC236}">
                <a16:creationId xmlns:a16="http://schemas.microsoft.com/office/drawing/2014/main" id="{E6AF0AAE-64FB-4612-8A45-6FB00D57940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2FED0F7-1FED-40D4-B3DA-2467CC94099E}"/>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227288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70200-0966-4CB4-BF68-4A3BA7F7AD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F360C64-0E2A-4157-8C35-6575CC758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1958DE8-897D-4310-85B0-521310FF0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8EAABFD-AD09-4391-88C9-756E2EE09095}"/>
              </a:ext>
            </a:extLst>
          </p:cNvPr>
          <p:cNvSpPr>
            <a:spLocks noGrp="1"/>
          </p:cNvSpPr>
          <p:nvPr>
            <p:ph type="dt" sz="half" idx="10"/>
          </p:nvPr>
        </p:nvSpPr>
        <p:spPr/>
        <p:txBody>
          <a:bodyPr/>
          <a:lstStyle/>
          <a:p>
            <a:fld id="{7B3E1AC9-1956-4DAA-856A-B452B598EC7E}" type="datetimeFigureOut">
              <a:rPr lang="es-CO" smtClean="0"/>
              <a:t>10/08/2022</a:t>
            </a:fld>
            <a:endParaRPr lang="es-CO"/>
          </a:p>
        </p:txBody>
      </p:sp>
      <p:sp>
        <p:nvSpPr>
          <p:cNvPr id="6" name="Marcador de pie de página 5">
            <a:extLst>
              <a:ext uri="{FF2B5EF4-FFF2-40B4-BE49-F238E27FC236}">
                <a16:creationId xmlns:a16="http://schemas.microsoft.com/office/drawing/2014/main" id="{2A1FCD87-9E60-4227-B660-BB098A8E6CC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67DE06E-38C0-4564-B747-8A9DF29FE01F}"/>
              </a:ext>
            </a:extLst>
          </p:cNvPr>
          <p:cNvSpPr>
            <a:spLocks noGrp="1"/>
          </p:cNvSpPr>
          <p:nvPr>
            <p:ph type="sldNum" sz="quarter" idx="12"/>
          </p:nvPr>
        </p:nvSpPr>
        <p:spPr/>
        <p:txBody>
          <a:bodyPr/>
          <a:lstStyle/>
          <a:p>
            <a:fld id="{7ACE246E-AF05-449B-8245-8D611BDDCD84}" type="slidenum">
              <a:rPr lang="es-CO" smtClean="0"/>
              <a:t>‹Nº›</a:t>
            </a:fld>
            <a:endParaRPr lang="es-CO"/>
          </a:p>
        </p:txBody>
      </p:sp>
    </p:spTree>
    <p:extLst>
      <p:ext uri="{BB962C8B-B14F-4D97-AF65-F5344CB8AC3E}">
        <p14:creationId xmlns:p14="http://schemas.microsoft.com/office/powerpoint/2010/main" val="394979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03EBB38-D888-4251-BFF6-0B03781BD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F796E7F-CA02-4AFD-A5DD-EFF36C4B8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394C1C-11DC-4CBA-A1C2-4C99E786C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E1AC9-1956-4DAA-856A-B452B598EC7E}" type="datetimeFigureOut">
              <a:rPr lang="es-CO" smtClean="0"/>
              <a:t>10/08/2022</a:t>
            </a:fld>
            <a:endParaRPr lang="es-CO"/>
          </a:p>
        </p:txBody>
      </p:sp>
      <p:sp>
        <p:nvSpPr>
          <p:cNvPr id="5" name="Marcador de pie de página 4">
            <a:extLst>
              <a:ext uri="{FF2B5EF4-FFF2-40B4-BE49-F238E27FC236}">
                <a16:creationId xmlns:a16="http://schemas.microsoft.com/office/drawing/2014/main" id="{1BE7116D-3F82-4C29-A288-3B4D44B10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41906266-266A-4B68-B584-675D71487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E246E-AF05-449B-8245-8D611BDDCD84}" type="slidenum">
              <a:rPr lang="es-CO" smtClean="0"/>
              <a:t>‹Nº›</a:t>
            </a:fld>
            <a:endParaRPr lang="es-CO"/>
          </a:p>
        </p:txBody>
      </p:sp>
    </p:spTree>
    <p:extLst>
      <p:ext uri="{BB962C8B-B14F-4D97-AF65-F5344CB8AC3E}">
        <p14:creationId xmlns:p14="http://schemas.microsoft.com/office/powerpoint/2010/main" val="1356516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3.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3.jpe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6BC3883-AA06-4C6A-9519-EBE36AFF9326}"/>
              </a:ext>
            </a:extLst>
          </p:cNvPr>
          <p:cNvSpPr/>
          <p:nvPr/>
        </p:nvSpPr>
        <p:spPr>
          <a:xfrm>
            <a:off x="128187" y="111095"/>
            <a:ext cx="11935626" cy="660589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D7DEADE1-DF8C-4C45-80CC-7F6A6E433D6D}"/>
              </a:ext>
            </a:extLst>
          </p:cNvPr>
          <p:cNvSpPr txBox="1"/>
          <p:nvPr/>
        </p:nvSpPr>
        <p:spPr>
          <a:xfrm>
            <a:off x="1290415" y="1980532"/>
            <a:ext cx="9533368" cy="830997"/>
          </a:xfrm>
          <a:prstGeom prst="rect">
            <a:avLst/>
          </a:prstGeom>
          <a:noFill/>
        </p:spPr>
        <p:txBody>
          <a:bodyPr wrap="square" rtlCol="0">
            <a:spAutoFit/>
          </a:bodyPr>
          <a:lstStyle/>
          <a:p>
            <a:pPr algn="ctr"/>
            <a:r>
              <a:rPr lang="es-ES" sz="4800" b="1" dirty="0">
                <a:latin typeface="Dosis" panose="02010503020202060003" pitchFamily="2" charset="0"/>
              </a:rPr>
              <a:t>Las creencias y temores </a:t>
            </a:r>
            <a:r>
              <a:rPr lang="es-ES" sz="4400" dirty="0">
                <a:latin typeface="Dosis" panose="02010503020202060003" pitchFamily="2" charset="0"/>
              </a:rPr>
              <a:t>que nos limitan</a:t>
            </a:r>
            <a:endParaRPr lang="es-CO" sz="4400" b="1" dirty="0">
              <a:latin typeface="Dosis" panose="02010503020202060003" pitchFamily="2" charset="0"/>
            </a:endParaRPr>
          </a:p>
        </p:txBody>
      </p:sp>
      <p:sp>
        <p:nvSpPr>
          <p:cNvPr id="6" name="Rectángulo: esquinas redondeadas 5">
            <a:extLst>
              <a:ext uri="{FF2B5EF4-FFF2-40B4-BE49-F238E27FC236}">
                <a16:creationId xmlns:a16="http://schemas.microsoft.com/office/drawing/2014/main" id="{D4A14D96-0F0B-4870-9C78-0F5B99BE9636}"/>
              </a:ext>
            </a:extLst>
          </p:cNvPr>
          <p:cNvSpPr/>
          <p:nvPr/>
        </p:nvSpPr>
        <p:spPr>
          <a:xfrm>
            <a:off x="4773628" y="5152402"/>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BE0652B3-A632-4C6B-BEA2-01ABC8D9D8AE}"/>
              </a:ext>
            </a:extLst>
          </p:cNvPr>
          <p:cNvSpPr txBox="1"/>
          <p:nvPr/>
        </p:nvSpPr>
        <p:spPr>
          <a:xfrm>
            <a:off x="5082344" y="5176210"/>
            <a:ext cx="1459195" cy="461665"/>
          </a:xfrm>
          <a:prstGeom prst="rect">
            <a:avLst/>
          </a:prstGeom>
          <a:noFill/>
        </p:spPr>
        <p:txBody>
          <a:bodyPr wrap="square" rtlCol="0">
            <a:spAutoFit/>
          </a:bodyPr>
          <a:lstStyle/>
          <a:p>
            <a:pPr algn="ctr"/>
            <a:r>
              <a:rPr lang="es-ES" sz="2400" dirty="0">
                <a:latin typeface="Dosis" panose="02010503020202060003" pitchFamily="2" charset="0"/>
              </a:rPr>
              <a:t>Iniciemos</a:t>
            </a:r>
            <a:endParaRPr lang="es-CO" sz="2400" b="1" dirty="0">
              <a:latin typeface="Dosis" panose="02010503020202060003" pitchFamily="2" charset="0"/>
            </a:endParaRPr>
          </a:p>
        </p:txBody>
      </p:sp>
      <p:sp>
        <p:nvSpPr>
          <p:cNvPr id="10" name="CuadroTexto 9">
            <a:extLst>
              <a:ext uri="{FF2B5EF4-FFF2-40B4-BE49-F238E27FC236}">
                <a16:creationId xmlns:a16="http://schemas.microsoft.com/office/drawing/2014/main" id="{BEEFCD4B-600A-415A-9097-96D4E0F754F4}"/>
              </a:ext>
            </a:extLst>
          </p:cNvPr>
          <p:cNvSpPr txBox="1"/>
          <p:nvPr/>
        </p:nvSpPr>
        <p:spPr>
          <a:xfrm>
            <a:off x="468198" y="3058046"/>
            <a:ext cx="11255604" cy="707886"/>
          </a:xfrm>
          <a:prstGeom prst="rect">
            <a:avLst/>
          </a:prstGeom>
          <a:noFill/>
        </p:spPr>
        <p:txBody>
          <a:bodyPr wrap="square" rtlCol="0">
            <a:spAutoFit/>
          </a:bodyPr>
          <a:lstStyle/>
          <a:p>
            <a:pPr algn="ctr"/>
            <a:r>
              <a:rPr lang="es-ES" sz="2000" dirty="0">
                <a:latin typeface="Work Sans" panose="00000500000000000000" pitchFamily="50" charset="0"/>
              </a:rPr>
              <a:t>¿Te ha pasado que cuando tienes un impulso y un sueño por hacer algo o materializar una idea, aparece una voz o un miedo que hace que retrocedas y no lo hagas? </a:t>
            </a:r>
            <a:endParaRPr lang="es-CO" sz="2000" b="1" dirty="0">
              <a:latin typeface="Work Sans" panose="00000500000000000000" pitchFamily="50" charset="0"/>
            </a:endParaRPr>
          </a:p>
        </p:txBody>
      </p:sp>
      <p:sp>
        <p:nvSpPr>
          <p:cNvPr id="11" name="CuadroTexto 10">
            <a:extLst>
              <a:ext uri="{FF2B5EF4-FFF2-40B4-BE49-F238E27FC236}">
                <a16:creationId xmlns:a16="http://schemas.microsoft.com/office/drawing/2014/main" id="{6CCE67A8-CAC3-40D0-BC66-B98FD90CAAFC}"/>
              </a:ext>
            </a:extLst>
          </p:cNvPr>
          <p:cNvSpPr txBox="1"/>
          <p:nvPr/>
        </p:nvSpPr>
        <p:spPr>
          <a:xfrm>
            <a:off x="1368217" y="1546662"/>
            <a:ext cx="8732022" cy="461665"/>
          </a:xfrm>
          <a:prstGeom prst="rect">
            <a:avLst/>
          </a:prstGeom>
          <a:noFill/>
        </p:spPr>
        <p:txBody>
          <a:bodyPr wrap="square" rtlCol="0">
            <a:spAutoFit/>
          </a:bodyPr>
          <a:lstStyle/>
          <a:p>
            <a:pPr algn="ctr"/>
            <a:r>
              <a:rPr lang="es-ES" sz="2400" b="1" dirty="0">
                <a:latin typeface="Dosis" panose="02010503020202060003" pitchFamily="2" charset="0"/>
              </a:rPr>
              <a:t>Te damos la bienvenida a </a:t>
            </a:r>
            <a:endParaRPr lang="es-CO" sz="2400" b="1" dirty="0">
              <a:latin typeface="Dosis" panose="02010503020202060003" pitchFamily="2" charset="0"/>
            </a:endParaRPr>
          </a:p>
        </p:txBody>
      </p:sp>
      <p:sp>
        <p:nvSpPr>
          <p:cNvPr id="12" name="CuadroTexto 11">
            <a:extLst>
              <a:ext uri="{FF2B5EF4-FFF2-40B4-BE49-F238E27FC236}">
                <a16:creationId xmlns:a16="http://schemas.microsoft.com/office/drawing/2014/main" id="{5A3F4340-4B6C-4CF1-94B0-128C947FDDE5}"/>
              </a:ext>
            </a:extLst>
          </p:cNvPr>
          <p:cNvSpPr txBox="1"/>
          <p:nvPr/>
        </p:nvSpPr>
        <p:spPr>
          <a:xfrm>
            <a:off x="2735500" y="3874833"/>
            <a:ext cx="5997456" cy="646331"/>
          </a:xfrm>
          <a:prstGeom prst="rect">
            <a:avLst/>
          </a:prstGeom>
          <a:noFill/>
        </p:spPr>
        <p:txBody>
          <a:bodyPr wrap="square" rtlCol="0">
            <a:spAutoFit/>
          </a:bodyPr>
          <a:lstStyle/>
          <a:p>
            <a:pPr algn="ctr"/>
            <a:r>
              <a:rPr lang="es-ES" b="1" dirty="0">
                <a:latin typeface="Work Sans" panose="00000500000000000000" pitchFamily="50" charset="0"/>
              </a:rPr>
              <a:t>Ayúdanos a descubrir cuales son esas creencias y temores que impiden que lo logremos</a:t>
            </a:r>
            <a:endParaRPr lang="es-CO" b="1" dirty="0">
              <a:latin typeface="Work Sans" panose="00000500000000000000" pitchFamily="50" charset="0"/>
            </a:endParaRPr>
          </a:p>
        </p:txBody>
      </p:sp>
    </p:spTree>
    <p:extLst>
      <p:ext uri="{BB962C8B-B14F-4D97-AF65-F5344CB8AC3E}">
        <p14:creationId xmlns:p14="http://schemas.microsoft.com/office/powerpoint/2010/main" val="2010049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F26A7838-253B-40D4-BB2B-7EB699DED923}"/>
              </a:ext>
            </a:extLst>
          </p:cNvPr>
          <p:cNvSpPr txBox="1"/>
          <p:nvPr/>
        </p:nvSpPr>
        <p:spPr>
          <a:xfrm>
            <a:off x="1349039" y="1007744"/>
            <a:ext cx="8906493" cy="461665"/>
          </a:xfrm>
          <a:prstGeom prst="rect">
            <a:avLst/>
          </a:prstGeom>
          <a:noFill/>
        </p:spPr>
        <p:txBody>
          <a:bodyPr wrap="square" rtlCol="0">
            <a:spAutoFit/>
          </a:bodyPr>
          <a:lstStyle/>
          <a:p>
            <a:pPr algn="ctr"/>
            <a:r>
              <a:rPr lang="es-ES" sz="2400" b="1" dirty="0">
                <a:latin typeface="Dosis" panose="02010503020202060003" pitchFamily="2" charset="0"/>
              </a:rPr>
              <a:t>¿Cuáles son los principales temores de dedicarte a lo que te apasiona? </a:t>
            </a:r>
            <a:endParaRPr lang="es-CO" sz="24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726708" y="5599023"/>
            <a:ext cx="2076628" cy="510694"/>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10035425" y="5599023"/>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2" name="Rectángulo 1">
            <a:extLst>
              <a:ext uri="{FF2B5EF4-FFF2-40B4-BE49-F238E27FC236}">
                <a16:creationId xmlns:a16="http://schemas.microsoft.com/office/drawing/2014/main" id="{2BDAA8C8-81E1-4BD5-9DF6-21E5A97BA7D3}"/>
              </a:ext>
            </a:extLst>
          </p:cNvPr>
          <p:cNvSpPr/>
          <p:nvPr/>
        </p:nvSpPr>
        <p:spPr>
          <a:xfrm>
            <a:off x="2490787" y="2172212"/>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63C64427-73AE-4AC8-B6F3-A52FFBC15D49}"/>
              </a:ext>
            </a:extLst>
          </p:cNvPr>
          <p:cNvSpPr/>
          <p:nvPr/>
        </p:nvSpPr>
        <p:spPr>
          <a:xfrm>
            <a:off x="2496671" y="3974711"/>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a:extLst>
              <a:ext uri="{FF2B5EF4-FFF2-40B4-BE49-F238E27FC236}">
                <a16:creationId xmlns:a16="http://schemas.microsoft.com/office/drawing/2014/main" id="{098B5735-D1A5-4D7F-962E-DD8E4E50D3C7}"/>
              </a:ext>
            </a:extLst>
          </p:cNvPr>
          <p:cNvSpPr/>
          <p:nvPr/>
        </p:nvSpPr>
        <p:spPr>
          <a:xfrm>
            <a:off x="4265788" y="2172211"/>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a:extLst>
              <a:ext uri="{FF2B5EF4-FFF2-40B4-BE49-F238E27FC236}">
                <a16:creationId xmlns:a16="http://schemas.microsoft.com/office/drawing/2014/main" id="{C4F37EFA-9E4E-4D07-8B10-59DC825D8D5A}"/>
              </a:ext>
            </a:extLst>
          </p:cNvPr>
          <p:cNvSpPr/>
          <p:nvPr/>
        </p:nvSpPr>
        <p:spPr>
          <a:xfrm>
            <a:off x="4265790" y="3974711"/>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00A2C0AC-92AE-4A4B-A083-205BE3DE678D}"/>
              </a:ext>
            </a:extLst>
          </p:cNvPr>
          <p:cNvSpPr/>
          <p:nvPr/>
        </p:nvSpPr>
        <p:spPr>
          <a:xfrm>
            <a:off x="6013436" y="2172209"/>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573D543E-DE3C-4269-930E-9DE2F69FCAFB}"/>
              </a:ext>
            </a:extLst>
          </p:cNvPr>
          <p:cNvSpPr/>
          <p:nvPr/>
        </p:nvSpPr>
        <p:spPr>
          <a:xfrm>
            <a:off x="6048023" y="3979342"/>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a:extLst>
              <a:ext uri="{FF2B5EF4-FFF2-40B4-BE49-F238E27FC236}">
                <a16:creationId xmlns:a16="http://schemas.microsoft.com/office/drawing/2014/main" id="{BB8C9983-952F-46B1-A463-A0C10B786885}"/>
              </a:ext>
            </a:extLst>
          </p:cNvPr>
          <p:cNvSpPr txBox="1"/>
          <p:nvPr/>
        </p:nvSpPr>
        <p:spPr>
          <a:xfrm>
            <a:off x="2489424" y="2571904"/>
            <a:ext cx="1378151" cy="1077218"/>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Temores de autoestima</a:t>
            </a:r>
          </a:p>
          <a:p>
            <a:pPr algn="ctr"/>
            <a:endParaRPr lang="es-CO" sz="1600" b="1" dirty="0">
              <a:latin typeface="Dosis" panose="02010503020202060003" pitchFamily="2" charset="0"/>
            </a:endParaRPr>
          </a:p>
        </p:txBody>
      </p:sp>
      <p:sp>
        <p:nvSpPr>
          <p:cNvPr id="36" name="CuadroTexto 35">
            <a:extLst>
              <a:ext uri="{FF2B5EF4-FFF2-40B4-BE49-F238E27FC236}">
                <a16:creationId xmlns:a16="http://schemas.microsoft.com/office/drawing/2014/main" id="{841A9952-3460-429A-9B0E-5FD943650267}"/>
              </a:ext>
            </a:extLst>
          </p:cNvPr>
          <p:cNvSpPr txBox="1"/>
          <p:nvPr/>
        </p:nvSpPr>
        <p:spPr>
          <a:xfrm>
            <a:off x="4204320" y="2436356"/>
            <a:ext cx="1501086" cy="1323439"/>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Temores Sociales y de reconocimiento</a:t>
            </a:r>
          </a:p>
          <a:p>
            <a:pPr algn="ctr"/>
            <a:endParaRPr lang="es-CO" sz="1600" b="1" dirty="0">
              <a:latin typeface="Dosis" panose="02010503020202060003" pitchFamily="2" charset="0"/>
            </a:endParaRPr>
          </a:p>
        </p:txBody>
      </p:sp>
      <p:sp>
        <p:nvSpPr>
          <p:cNvPr id="37" name="CuadroTexto 36">
            <a:extLst>
              <a:ext uri="{FF2B5EF4-FFF2-40B4-BE49-F238E27FC236}">
                <a16:creationId xmlns:a16="http://schemas.microsoft.com/office/drawing/2014/main" id="{134A789D-EFA9-41EE-84C0-BF1D7CB875A4}"/>
              </a:ext>
            </a:extLst>
          </p:cNvPr>
          <p:cNvSpPr txBox="1"/>
          <p:nvPr/>
        </p:nvSpPr>
        <p:spPr>
          <a:xfrm>
            <a:off x="6155542" y="2545692"/>
            <a:ext cx="1090851" cy="830997"/>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 a las ideas</a:t>
            </a:r>
            <a:endParaRPr lang="es-CO" sz="1600" b="1" dirty="0">
              <a:latin typeface="Dosis" panose="02010503020202060003" pitchFamily="2" charset="0"/>
            </a:endParaRPr>
          </a:p>
        </p:txBody>
      </p:sp>
      <p:sp>
        <p:nvSpPr>
          <p:cNvPr id="38" name="CuadroTexto 37">
            <a:extLst>
              <a:ext uri="{FF2B5EF4-FFF2-40B4-BE49-F238E27FC236}">
                <a16:creationId xmlns:a16="http://schemas.microsoft.com/office/drawing/2014/main" id="{A5035AA7-605B-4CFA-ADC1-F6BF42D34530}"/>
              </a:ext>
            </a:extLst>
          </p:cNvPr>
          <p:cNvSpPr txBox="1"/>
          <p:nvPr/>
        </p:nvSpPr>
        <p:spPr>
          <a:xfrm>
            <a:off x="2510898" y="4340303"/>
            <a:ext cx="1378151" cy="1077218"/>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 hacia el mercado</a:t>
            </a:r>
          </a:p>
          <a:p>
            <a:pPr algn="ctr"/>
            <a:endParaRPr lang="es-CO" sz="1600" b="1" dirty="0">
              <a:latin typeface="Dosis" panose="02010503020202060003" pitchFamily="2" charset="0"/>
            </a:endParaRPr>
          </a:p>
        </p:txBody>
      </p:sp>
      <p:sp>
        <p:nvSpPr>
          <p:cNvPr id="39" name="CuadroTexto 38">
            <a:extLst>
              <a:ext uri="{FF2B5EF4-FFF2-40B4-BE49-F238E27FC236}">
                <a16:creationId xmlns:a16="http://schemas.microsoft.com/office/drawing/2014/main" id="{D9D635A8-D893-48DB-A8C4-4069471F6EB7}"/>
              </a:ext>
            </a:extLst>
          </p:cNvPr>
          <p:cNvSpPr txBox="1"/>
          <p:nvPr/>
        </p:nvSpPr>
        <p:spPr>
          <a:xfrm>
            <a:off x="4265789" y="4253820"/>
            <a:ext cx="1378151" cy="1077218"/>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 al fracaso</a:t>
            </a:r>
          </a:p>
          <a:p>
            <a:pPr algn="ctr"/>
            <a:endParaRPr lang="es-CO" sz="1600" b="1" dirty="0">
              <a:latin typeface="Dosis" panose="02010503020202060003" pitchFamily="2" charset="0"/>
            </a:endParaRPr>
          </a:p>
        </p:txBody>
      </p:sp>
      <p:sp>
        <p:nvSpPr>
          <p:cNvPr id="40" name="CuadroTexto 39">
            <a:extLst>
              <a:ext uri="{FF2B5EF4-FFF2-40B4-BE49-F238E27FC236}">
                <a16:creationId xmlns:a16="http://schemas.microsoft.com/office/drawing/2014/main" id="{8F46F749-0232-4A4B-9431-0E6C772D2997}"/>
              </a:ext>
            </a:extLst>
          </p:cNvPr>
          <p:cNvSpPr txBox="1"/>
          <p:nvPr/>
        </p:nvSpPr>
        <p:spPr>
          <a:xfrm>
            <a:off x="6101651" y="4123404"/>
            <a:ext cx="1378151" cy="1569660"/>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Temores por falta de tiempo y recursos</a:t>
            </a:r>
          </a:p>
          <a:p>
            <a:pPr algn="ctr"/>
            <a:endParaRPr lang="es-CO" sz="1600" b="1" dirty="0">
              <a:latin typeface="Dosis" panose="02010503020202060003" pitchFamily="2" charset="0"/>
            </a:endParaRPr>
          </a:p>
        </p:txBody>
      </p:sp>
      <p:sp>
        <p:nvSpPr>
          <p:cNvPr id="42" name="Rectángulo 41">
            <a:extLst>
              <a:ext uri="{FF2B5EF4-FFF2-40B4-BE49-F238E27FC236}">
                <a16:creationId xmlns:a16="http://schemas.microsoft.com/office/drawing/2014/main" id="{F7311685-4791-427A-A390-9D3918A422F8}"/>
              </a:ext>
            </a:extLst>
          </p:cNvPr>
          <p:cNvSpPr/>
          <p:nvPr/>
        </p:nvSpPr>
        <p:spPr>
          <a:xfrm>
            <a:off x="7761085" y="2184868"/>
            <a:ext cx="1378151" cy="16354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CuadroTexto 43">
            <a:extLst>
              <a:ext uri="{FF2B5EF4-FFF2-40B4-BE49-F238E27FC236}">
                <a16:creationId xmlns:a16="http://schemas.microsoft.com/office/drawing/2014/main" id="{8154C3DA-955F-4B8C-ADF4-D40D0B15D643}"/>
              </a:ext>
            </a:extLst>
          </p:cNvPr>
          <p:cNvSpPr txBox="1"/>
          <p:nvPr/>
        </p:nvSpPr>
        <p:spPr>
          <a:xfrm>
            <a:off x="7822552" y="2451319"/>
            <a:ext cx="1378151" cy="1077218"/>
          </a:xfrm>
          <a:prstGeom prst="rect">
            <a:avLst/>
          </a:prstGeom>
          <a:noFill/>
        </p:spPr>
        <p:txBody>
          <a:bodyPr wrap="square" rtlCol="0">
            <a:spAutoFit/>
          </a:bodyPr>
          <a:lstStyle/>
          <a:p>
            <a:pPr algn="ctr"/>
            <a:r>
              <a:rPr lang="es-ES" sz="1600" b="1" dirty="0">
                <a:latin typeface="Dosis" panose="02010503020202060003" pitchFamily="2" charset="0"/>
              </a:rPr>
              <a:t>Ilustración</a:t>
            </a:r>
          </a:p>
          <a:p>
            <a:pPr algn="ctr"/>
            <a:r>
              <a:rPr lang="es-ES" sz="1600" b="1" dirty="0">
                <a:latin typeface="Dosis" panose="02010503020202060003" pitchFamily="2" charset="0"/>
              </a:rPr>
              <a:t>Temor a que sea tarde</a:t>
            </a:r>
          </a:p>
          <a:p>
            <a:pPr algn="ctr"/>
            <a:endParaRPr lang="es-CO" sz="1600" b="1" dirty="0">
              <a:latin typeface="Dosis" panose="02010503020202060003" pitchFamily="2" charset="0"/>
            </a:endParaRPr>
          </a:p>
        </p:txBody>
      </p:sp>
      <p:sp>
        <p:nvSpPr>
          <p:cNvPr id="41" name="CuadroTexto 40">
            <a:extLst>
              <a:ext uri="{FF2B5EF4-FFF2-40B4-BE49-F238E27FC236}">
                <a16:creationId xmlns:a16="http://schemas.microsoft.com/office/drawing/2014/main" id="{45884756-C0E3-4728-ABF6-759E534C277C}"/>
              </a:ext>
            </a:extLst>
          </p:cNvPr>
          <p:cNvSpPr txBox="1"/>
          <p:nvPr/>
        </p:nvSpPr>
        <p:spPr>
          <a:xfrm>
            <a:off x="2838057" y="1384053"/>
            <a:ext cx="5928455" cy="369332"/>
          </a:xfrm>
          <a:prstGeom prst="rect">
            <a:avLst/>
          </a:prstGeom>
          <a:noFill/>
        </p:spPr>
        <p:txBody>
          <a:bodyPr wrap="square" rtlCol="0">
            <a:spAutoFit/>
          </a:bodyPr>
          <a:lstStyle/>
          <a:p>
            <a:pPr algn="ctr"/>
            <a:r>
              <a:rPr lang="es-ES" dirty="0">
                <a:latin typeface="Dosis" panose="02010503020202060003" pitchFamily="2" charset="0"/>
              </a:rPr>
              <a:t>Escoge las ilustraciones de los temores que más te identifiquen</a:t>
            </a:r>
            <a:endParaRPr lang="es-CO" dirty="0">
              <a:latin typeface="Dosis" panose="02010503020202060003" pitchFamily="2" charset="0"/>
            </a:endParaRPr>
          </a:p>
        </p:txBody>
      </p:sp>
      <p:sp>
        <p:nvSpPr>
          <p:cNvPr id="23" name="Rectángulo 22">
            <a:extLst>
              <a:ext uri="{FF2B5EF4-FFF2-40B4-BE49-F238E27FC236}">
                <a16:creationId xmlns:a16="http://schemas.microsoft.com/office/drawing/2014/main" id="{32B507C3-2987-7494-7EA3-AAD765A30C3B}"/>
              </a:ext>
            </a:extLst>
          </p:cNvPr>
          <p:cNvSpPr/>
          <p:nvPr/>
        </p:nvSpPr>
        <p:spPr>
          <a:xfrm>
            <a:off x="80210" y="0"/>
            <a:ext cx="12111790" cy="685800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a:extLst>
              <a:ext uri="{FF2B5EF4-FFF2-40B4-BE49-F238E27FC236}">
                <a16:creationId xmlns:a16="http://schemas.microsoft.com/office/drawing/2014/main" id="{3BE66448-7EFB-A504-31B2-67E85D41AAAD}"/>
              </a:ext>
            </a:extLst>
          </p:cNvPr>
          <p:cNvSpPr/>
          <p:nvPr/>
        </p:nvSpPr>
        <p:spPr>
          <a:xfrm>
            <a:off x="6228287" y="847230"/>
            <a:ext cx="3993615" cy="49941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CuadroTexto 25">
            <a:extLst>
              <a:ext uri="{FF2B5EF4-FFF2-40B4-BE49-F238E27FC236}">
                <a16:creationId xmlns:a16="http://schemas.microsoft.com/office/drawing/2014/main" id="{EE137AC3-4934-D5D3-7904-6CFBD1411E8D}"/>
              </a:ext>
            </a:extLst>
          </p:cNvPr>
          <p:cNvSpPr txBox="1"/>
          <p:nvPr/>
        </p:nvSpPr>
        <p:spPr>
          <a:xfrm>
            <a:off x="1672632" y="556368"/>
            <a:ext cx="4484554" cy="400110"/>
          </a:xfrm>
          <a:prstGeom prst="rect">
            <a:avLst/>
          </a:prstGeom>
          <a:noFill/>
        </p:spPr>
        <p:txBody>
          <a:bodyPr wrap="square" rtlCol="0">
            <a:spAutoFit/>
          </a:bodyPr>
          <a:lstStyle/>
          <a:p>
            <a:pPr algn="ctr"/>
            <a:r>
              <a:rPr lang="es-ES" sz="2000" b="1" dirty="0">
                <a:latin typeface="Dosis" panose="02010503020202060003" pitchFamily="2" charset="0"/>
              </a:rPr>
              <a:t>Temor Social y de reconocimiento</a:t>
            </a:r>
            <a:endParaRPr lang="es-CO" sz="2000" b="1" dirty="0">
              <a:latin typeface="Dosis" panose="02010503020202060003" pitchFamily="2" charset="0"/>
            </a:endParaRPr>
          </a:p>
        </p:txBody>
      </p:sp>
      <p:sp>
        <p:nvSpPr>
          <p:cNvPr id="28" name="CuadroTexto 27">
            <a:extLst>
              <a:ext uri="{FF2B5EF4-FFF2-40B4-BE49-F238E27FC236}">
                <a16:creationId xmlns:a16="http://schemas.microsoft.com/office/drawing/2014/main" id="{4008C82B-1D4B-E315-15EB-3F3DFA91C669}"/>
              </a:ext>
            </a:extLst>
          </p:cNvPr>
          <p:cNvSpPr txBox="1"/>
          <p:nvPr/>
        </p:nvSpPr>
        <p:spPr>
          <a:xfrm>
            <a:off x="6699254" y="1668029"/>
            <a:ext cx="3165796" cy="923330"/>
          </a:xfrm>
          <a:prstGeom prst="rect">
            <a:avLst/>
          </a:prstGeom>
          <a:noFill/>
        </p:spPr>
        <p:txBody>
          <a:bodyPr wrap="square" rtlCol="0">
            <a:spAutoFit/>
          </a:bodyPr>
          <a:lstStyle/>
          <a:p>
            <a:r>
              <a:rPr lang="es-ES" b="1" dirty="0">
                <a:latin typeface="Dosis" panose="02010503020202060003" pitchFamily="2" charset="0"/>
              </a:rPr>
              <a:t>Escoge uno o varios de estos temores:</a:t>
            </a:r>
          </a:p>
          <a:p>
            <a:pPr algn="ctr"/>
            <a:endParaRPr lang="es-CO" b="1" dirty="0">
              <a:latin typeface="Dosis" panose="02010503020202060003" pitchFamily="2" charset="0"/>
            </a:endParaRPr>
          </a:p>
        </p:txBody>
      </p:sp>
      <p:sp>
        <p:nvSpPr>
          <p:cNvPr id="3" name="Elipse 2">
            <a:extLst>
              <a:ext uri="{FF2B5EF4-FFF2-40B4-BE49-F238E27FC236}">
                <a16:creationId xmlns:a16="http://schemas.microsoft.com/office/drawing/2014/main" id="{97B0B2E6-E638-581A-F751-4481F1A09AE3}"/>
              </a:ext>
            </a:extLst>
          </p:cNvPr>
          <p:cNvSpPr/>
          <p:nvPr/>
        </p:nvSpPr>
        <p:spPr>
          <a:xfrm>
            <a:off x="9746398" y="670318"/>
            <a:ext cx="635770" cy="63577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CuadroTexto 28">
            <a:extLst>
              <a:ext uri="{FF2B5EF4-FFF2-40B4-BE49-F238E27FC236}">
                <a16:creationId xmlns:a16="http://schemas.microsoft.com/office/drawing/2014/main" id="{A45676A1-1B98-3909-51A8-3077D0C03A4F}"/>
              </a:ext>
            </a:extLst>
          </p:cNvPr>
          <p:cNvSpPr txBox="1"/>
          <p:nvPr/>
        </p:nvSpPr>
        <p:spPr>
          <a:xfrm>
            <a:off x="9746398" y="614612"/>
            <a:ext cx="674647" cy="769441"/>
          </a:xfrm>
          <a:prstGeom prst="rect">
            <a:avLst/>
          </a:prstGeom>
          <a:noFill/>
        </p:spPr>
        <p:txBody>
          <a:bodyPr wrap="square" rtlCol="0">
            <a:spAutoFit/>
          </a:bodyPr>
          <a:lstStyle/>
          <a:p>
            <a:pPr algn="ctr"/>
            <a:r>
              <a:rPr lang="es-ES" sz="4400" b="1" dirty="0">
                <a:latin typeface="Dosis" panose="02010503020202060003" pitchFamily="2" charset="0"/>
              </a:rPr>
              <a:t>X</a:t>
            </a:r>
            <a:endParaRPr lang="es-CO" sz="4400" b="1" dirty="0">
              <a:latin typeface="Dosis" panose="02010503020202060003" pitchFamily="2" charset="0"/>
            </a:endParaRPr>
          </a:p>
        </p:txBody>
      </p:sp>
      <p:sp>
        <p:nvSpPr>
          <p:cNvPr id="30" name="CuadroTexto 29">
            <a:extLst>
              <a:ext uri="{FF2B5EF4-FFF2-40B4-BE49-F238E27FC236}">
                <a16:creationId xmlns:a16="http://schemas.microsoft.com/office/drawing/2014/main" id="{46E84D7B-B1CD-22D8-00E1-6055C86E4146}"/>
              </a:ext>
            </a:extLst>
          </p:cNvPr>
          <p:cNvSpPr txBox="1"/>
          <p:nvPr/>
        </p:nvSpPr>
        <p:spPr>
          <a:xfrm>
            <a:off x="328329" y="363367"/>
            <a:ext cx="1217667" cy="707886"/>
          </a:xfrm>
          <a:prstGeom prst="rect">
            <a:avLst/>
          </a:prstGeom>
          <a:noFill/>
        </p:spPr>
        <p:txBody>
          <a:bodyPr wrap="square" rtlCol="0">
            <a:spAutoFit/>
          </a:bodyPr>
          <a:lstStyle/>
          <a:p>
            <a:r>
              <a:rPr lang="es-ES" sz="2000" b="1" dirty="0">
                <a:solidFill>
                  <a:schemeClr val="bg2">
                    <a:lumMod val="50000"/>
                  </a:schemeClr>
                </a:solidFill>
                <a:latin typeface="Dosis" panose="02010503020202060003" pitchFamily="2" charset="0"/>
              </a:rPr>
              <a:t>Ejemplo: </a:t>
            </a:r>
          </a:p>
          <a:p>
            <a:endParaRPr lang="es-CO" sz="2000" b="1" dirty="0">
              <a:solidFill>
                <a:schemeClr val="bg2">
                  <a:lumMod val="50000"/>
                </a:schemeClr>
              </a:solidFill>
              <a:latin typeface="Dosis" panose="02010503020202060003" pitchFamily="2" charset="0"/>
            </a:endParaRPr>
          </a:p>
        </p:txBody>
      </p:sp>
      <p:sp>
        <p:nvSpPr>
          <p:cNvPr id="34" name="Elipse 33">
            <a:extLst>
              <a:ext uri="{FF2B5EF4-FFF2-40B4-BE49-F238E27FC236}">
                <a16:creationId xmlns:a16="http://schemas.microsoft.com/office/drawing/2014/main" id="{50BF8177-584B-FF15-26E8-82E9D8F19137}"/>
              </a:ext>
            </a:extLst>
          </p:cNvPr>
          <p:cNvSpPr/>
          <p:nvPr/>
        </p:nvSpPr>
        <p:spPr>
          <a:xfrm>
            <a:off x="9236129" y="5175133"/>
            <a:ext cx="538819" cy="53881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CuadroTexto 42">
            <a:extLst>
              <a:ext uri="{FF2B5EF4-FFF2-40B4-BE49-F238E27FC236}">
                <a16:creationId xmlns:a16="http://schemas.microsoft.com/office/drawing/2014/main" id="{F9690291-AA9C-CD93-88FA-ADB50C4F2CC4}"/>
              </a:ext>
            </a:extLst>
          </p:cNvPr>
          <p:cNvSpPr txBox="1"/>
          <p:nvPr/>
        </p:nvSpPr>
        <p:spPr>
          <a:xfrm>
            <a:off x="9168214" y="5223245"/>
            <a:ext cx="674647" cy="523220"/>
          </a:xfrm>
          <a:prstGeom prst="rect">
            <a:avLst/>
          </a:prstGeom>
          <a:noFill/>
        </p:spPr>
        <p:txBody>
          <a:bodyPr wrap="square" rtlCol="0">
            <a:spAutoFit/>
          </a:bodyPr>
          <a:lstStyle/>
          <a:p>
            <a:pPr algn="ctr"/>
            <a:r>
              <a:rPr lang="es-ES" sz="2800" b="1" dirty="0">
                <a:latin typeface="Dosis" panose="02010503020202060003" pitchFamily="2" charset="0"/>
              </a:rPr>
              <a:t>OK</a:t>
            </a:r>
            <a:endParaRPr lang="es-CO" sz="2800" b="1" dirty="0">
              <a:latin typeface="Dosis" panose="02010503020202060003" pitchFamily="2" charset="0"/>
            </a:endParaRPr>
          </a:p>
        </p:txBody>
      </p:sp>
      <p:sp>
        <p:nvSpPr>
          <p:cNvPr id="5" name="Rectángulo 4">
            <a:extLst>
              <a:ext uri="{FF2B5EF4-FFF2-40B4-BE49-F238E27FC236}">
                <a16:creationId xmlns:a16="http://schemas.microsoft.com/office/drawing/2014/main" id="{79C4D5A5-0E97-4923-1C8F-C150DB4E5C40}"/>
              </a:ext>
            </a:extLst>
          </p:cNvPr>
          <p:cNvSpPr/>
          <p:nvPr/>
        </p:nvSpPr>
        <p:spPr>
          <a:xfrm>
            <a:off x="6381127" y="2574416"/>
            <a:ext cx="266607" cy="28548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44">
            <a:extLst>
              <a:ext uri="{FF2B5EF4-FFF2-40B4-BE49-F238E27FC236}">
                <a16:creationId xmlns:a16="http://schemas.microsoft.com/office/drawing/2014/main" id="{5B2E16EE-1797-9C50-78A3-47A958B84035}"/>
              </a:ext>
            </a:extLst>
          </p:cNvPr>
          <p:cNvSpPr/>
          <p:nvPr/>
        </p:nvSpPr>
        <p:spPr>
          <a:xfrm>
            <a:off x="6382408" y="3035622"/>
            <a:ext cx="266607" cy="28548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45">
            <a:extLst>
              <a:ext uri="{FF2B5EF4-FFF2-40B4-BE49-F238E27FC236}">
                <a16:creationId xmlns:a16="http://schemas.microsoft.com/office/drawing/2014/main" id="{1A9F20A5-3A75-FACF-B6A0-9E099CEB9F3C}"/>
              </a:ext>
            </a:extLst>
          </p:cNvPr>
          <p:cNvSpPr/>
          <p:nvPr/>
        </p:nvSpPr>
        <p:spPr>
          <a:xfrm>
            <a:off x="6400509" y="3468016"/>
            <a:ext cx="266607" cy="28548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ectángulo 46">
            <a:extLst>
              <a:ext uri="{FF2B5EF4-FFF2-40B4-BE49-F238E27FC236}">
                <a16:creationId xmlns:a16="http://schemas.microsoft.com/office/drawing/2014/main" id="{F215552B-543A-27C7-ED85-E27034977C7B}"/>
              </a:ext>
            </a:extLst>
          </p:cNvPr>
          <p:cNvSpPr/>
          <p:nvPr/>
        </p:nvSpPr>
        <p:spPr>
          <a:xfrm>
            <a:off x="6392037" y="3898973"/>
            <a:ext cx="266607" cy="28548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Rectángulo 47">
            <a:extLst>
              <a:ext uri="{FF2B5EF4-FFF2-40B4-BE49-F238E27FC236}">
                <a16:creationId xmlns:a16="http://schemas.microsoft.com/office/drawing/2014/main" id="{ACECA0E9-0D99-662F-BCB0-4C8EC18F2204}"/>
              </a:ext>
            </a:extLst>
          </p:cNvPr>
          <p:cNvSpPr/>
          <p:nvPr/>
        </p:nvSpPr>
        <p:spPr>
          <a:xfrm>
            <a:off x="6392037" y="4464001"/>
            <a:ext cx="266607" cy="28548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 name="Conector recto de flecha 6">
            <a:extLst>
              <a:ext uri="{FF2B5EF4-FFF2-40B4-BE49-F238E27FC236}">
                <a16:creationId xmlns:a16="http://schemas.microsoft.com/office/drawing/2014/main" id="{0B68301D-D055-E454-2BF6-76727F1BDD6B}"/>
              </a:ext>
            </a:extLst>
          </p:cNvPr>
          <p:cNvCxnSpPr/>
          <p:nvPr/>
        </p:nvCxnSpPr>
        <p:spPr>
          <a:xfrm flipV="1">
            <a:off x="9774948" y="4253820"/>
            <a:ext cx="790348" cy="96942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D27D80D2-FBB9-7951-1B44-3023ACF5DE89}"/>
              </a:ext>
            </a:extLst>
          </p:cNvPr>
          <p:cNvCxnSpPr>
            <a:cxnSpLocks/>
          </p:cNvCxnSpPr>
          <p:nvPr/>
        </p:nvCxnSpPr>
        <p:spPr>
          <a:xfrm flipV="1">
            <a:off x="6502706" y="1332982"/>
            <a:ext cx="0" cy="1175692"/>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287FAF43-F9F2-B7D0-EC62-665B7D025FA1}"/>
              </a:ext>
            </a:extLst>
          </p:cNvPr>
          <p:cNvSpPr txBox="1"/>
          <p:nvPr/>
        </p:nvSpPr>
        <p:spPr>
          <a:xfrm>
            <a:off x="6289653" y="545904"/>
            <a:ext cx="1813977" cy="738664"/>
          </a:xfrm>
          <a:prstGeom prst="rect">
            <a:avLst/>
          </a:prstGeom>
          <a:noFill/>
        </p:spPr>
        <p:txBody>
          <a:bodyPr wrap="square" rtlCol="0">
            <a:spAutoFit/>
          </a:bodyPr>
          <a:lstStyle/>
          <a:p>
            <a:r>
              <a:rPr lang="es-CO" sz="1400" dirty="0">
                <a:latin typeface="Dosis" panose="02010503020202060003" pitchFamily="2" charset="0"/>
              </a:rPr>
              <a:t>Aquí la idea es que puedan ir </a:t>
            </a:r>
            <a:r>
              <a:rPr lang="es-CO" sz="1400" b="1" dirty="0">
                <a:latin typeface="Dosis" panose="02010503020202060003" pitchFamily="2" charset="0"/>
              </a:rPr>
              <a:t>marcando su selección</a:t>
            </a:r>
          </a:p>
        </p:txBody>
      </p:sp>
      <p:sp>
        <p:nvSpPr>
          <p:cNvPr id="50" name="CuadroTexto 49">
            <a:extLst>
              <a:ext uri="{FF2B5EF4-FFF2-40B4-BE49-F238E27FC236}">
                <a16:creationId xmlns:a16="http://schemas.microsoft.com/office/drawing/2014/main" id="{E5E1B76C-8ABC-C4A3-A340-ED48C492088A}"/>
              </a:ext>
            </a:extLst>
          </p:cNvPr>
          <p:cNvSpPr txBox="1"/>
          <p:nvPr/>
        </p:nvSpPr>
        <p:spPr>
          <a:xfrm>
            <a:off x="9994096" y="2170239"/>
            <a:ext cx="1813977" cy="2031325"/>
          </a:xfrm>
          <a:prstGeom prst="rect">
            <a:avLst/>
          </a:prstGeom>
          <a:noFill/>
        </p:spPr>
        <p:txBody>
          <a:bodyPr wrap="square" rtlCol="0">
            <a:spAutoFit/>
          </a:bodyPr>
          <a:lstStyle/>
          <a:p>
            <a:pPr algn="ctr"/>
            <a:r>
              <a:rPr lang="es-CO" sz="1400" b="1" dirty="0">
                <a:latin typeface="Dosis" panose="02010503020202060003" pitchFamily="2" charset="0"/>
              </a:rPr>
              <a:t>Al dar Ok debe salir el siguiente mensaje: </a:t>
            </a:r>
          </a:p>
          <a:p>
            <a:pPr algn="ctr"/>
            <a:endParaRPr lang="es-CO" sz="1400" b="1" dirty="0">
              <a:latin typeface="Dosis" panose="02010503020202060003" pitchFamily="2" charset="0"/>
            </a:endParaRPr>
          </a:p>
          <a:p>
            <a:pPr algn="ctr"/>
            <a:r>
              <a:rPr lang="es-CO" sz="1400" dirty="0">
                <a:latin typeface="Dosis" panose="02010503020202060003" pitchFamily="2" charset="0"/>
              </a:rPr>
              <a:t>¡Los temores que escogiste se han guardado, continúa explorando las otras ilustraciones que te conectaron!</a:t>
            </a:r>
          </a:p>
        </p:txBody>
      </p:sp>
      <p:pic>
        <p:nvPicPr>
          <p:cNvPr id="8" name="Imagen 7" descr="Imagen que contiene naranja, luz, hidrante&#10;&#10;Descripción generada automáticamente">
            <a:extLst>
              <a:ext uri="{FF2B5EF4-FFF2-40B4-BE49-F238E27FC236}">
                <a16:creationId xmlns:a16="http://schemas.microsoft.com/office/drawing/2014/main" id="{DCC156C6-4F93-341F-8D51-C027F5F394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28025" y="1054263"/>
            <a:ext cx="3862004" cy="4827505"/>
          </a:xfrm>
          <a:prstGeom prst="rect">
            <a:avLst/>
          </a:prstGeom>
        </p:spPr>
      </p:pic>
      <p:graphicFrame>
        <p:nvGraphicFramePr>
          <p:cNvPr id="9" name="Tabla 8">
            <a:extLst>
              <a:ext uri="{FF2B5EF4-FFF2-40B4-BE49-F238E27FC236}">
                <a16:creationId xmlns:a16="http://schemas.microsoft.com/office/drawing/2014/main" id="{929100FD-DCD4-BF71-2D98-1FAF79C6B460}"/>
              </a:ext>
            </a:extLst>
          </p:cNvPr>
          <p:cNvGraphicFramePr>
            <a:graphicFrameLocks noGrp="1"/>
          </p:cNvGraphicFramePr>
          <p:nvPr>
            <p:extLst>
              <p:ext uri="{D42A27DB-BD31-4B8C-83A1-F6EECF244321}">
                <p14:modId xmlns:p14="http://schemas.microsoft.com/office/powerpoint/2010/main" val="2201340811"/>
              </p:ext>
            </p:extLst>
          </p:nvPr>
        </p:nvGraphicFramePr>
        <p:xfrm>
          <a:off x="6830866" y="2471118"/>
          <a:ext cx="3011995" cy="2278380"/>
        </p:xfrm>
        <a:graphic>
          <a:graphicData uri="http://schemas.openxmlformats.org/drawingml/2006/table">
            <a:tbl>
              <a:tblPr>
                <a:tableStyleId>{5C22544A-7EE6-4342-B048-85BDC9FD1C3A}</a:tableStyleId>
              </a:tblPr>
              <a:tblGrid>
                <a:gridCol w="3011995">
                  <a:extLst>
                    <a:ext uri="{9D8B030D-6E8A-4147-A177-3AD203B41FA5}">
                      <a16:colId xmlns:a16="http://schemas.microsoft.com/office/drawing/2014/main" val="2795941674"/>
                    </a:ext>
                  </a:extLst>
                </a:gridCol>
              </a:tblGrid>
              <a:tr h="396240">
                <a:tc>
                  <a:txBody>
                    <a:bodyPr/>
                    <a:lstStyle/>
                    <a:p>
                      <a:pPr algn="l" fontAlgn="ctr"/>
                      <a:r>
                        <a:rPr lang="es-CO" sz="1200" u="none" strike="noStrike">
                          <a:effectLst/>
                        </a:rPr>
                        <a:t>Temo sentirme expuesto o expuesta y ser criticado o criticada, ridiculizado o ridiculizada o rechazado o rechazada.</a:t>
                      </a:r>
                      <a:endParaRPr lang="es-CO"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47173121"/>
                  </a:ext>
                </a:extLst>
              </a:tr>
              <a:tr h="396240">
                <a:tc>
                  <a:txBody>
                    <a:bodyPr/>
                    <a:lstStyle/>
                    <a:p>
                      <a:pPr algn="l" fontAlgn="ctr"/>
                      <a:r>
                        <a:rPr lang="es-ES" sz="1200" u="none" strike="noStrike">
                          <a:effectLst/>
                        </a:rPr>
                        <a:t>Temo que mis sueños sean algo de lo que debas sentirme avergonzado o avergonzada.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58051471"/>
                  </a:ext>
                </a:extLst>
              </a:tr>
              <a:tr h="198120">
                <a:tc>
                  <a:txBody>
                    <a:bodyPr/>
                    <a:lstStyle/>
                    <a:p>
                      <a:pPr algn="l" fontAlgn="ctr"/>
                      <a:r>
                        <a:rPr lang="es-ES" sz="1200" u="none" strike="noStrike">
                          <a:effectLst/>
                        </a:rPr>
                        <a:t>Temo decepcionar a mi familia con mis decisiones de vida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94703922"/>
                  </a:ext>
                </a:extLst>
              </a:tr>
              <a:tr h="396240">
                <a:tc>
                  <a:txBody>
                    <a:bodyPr/>
                    <a:lstStyle/>
                    <a:p>
                      <a:pPr algn="l" fontAlgn="ctr"/>
                      <a:r>
                        <a:rPr lang="es-ES" sz="1200" u="none" strike="noStrike">
                          <a:effectLst/>
                        </a:rPr>
                        <a:t>Temo de las opiniones de mis amigos y colegas si expreso abiertamente la decisión de dedicarme a mi pasión.</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1356778"/>
                  </a:ext>
                </a:extLst>
              </a:tr>
              <a:tr h="396240">
                <a:tc>
                  <a:txBody>
                    <a:bodyPr/>
                    <a:lstStyle/>
                    <a:p>
                      <a:pPr algn="l" fontAlgn="ctr"/>
                      <a:r>
                        <a:rPr lang="es-ES" sz="1200" u="none" strike="noStrike" dirty="0">
                          <a:effectLst/>
                        </a:rPr>
                        <a:t>Temo no tener aún la experiencia y/o habilidad necesaria para salir al mundo con mi propuesta.</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9230828"/>
                  </a:ext>
                </a:extLst>
              </a:tr>
            </a:tbl>
          </a:graphicData>
        </a:graphic>
      </p:graphicFrame>
    </p:spTree>
    <p:extLst>
      <p:ext uri="{BB962C8B-B14F-4D97-AF65-F5344CB8AC3E}">
        <p14:creationId xmlns:p14="http://schemas.microsoft.com/office/powerpoint/2010/main" val="327192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0907AFD-D69D-60E9-B370-B6F152A20016}"/>
              </a:ext>
            </a:extLst>
          </p:cNvPr>
          <p:cNvSpPr txBox="1"/>
          <p:nvPr/>
        </p:nvSpPr>
        <p:spPr>
          <a:xfrm>
            <a:off x="315172" y="330125"/>
            <a:ext cx="2965356" cy="461665"/>
          </a:xfrm>
          <a:prstGeom prst="rect">
            <a:avLst/>
          </a:prstGeom>
          <a:noFill/>
        </p:spPr>
        <p:txBody>
          <a:bodyPr wrap="square" rtlCol="0">
            <a:spAutoFit/>
          </a:bodyPr>
          <a:lstStyle/>
          <a:p>
            <a:r>
              <a:rPr lang="es-ES" sz="2400" b="1" dirty="0">
                <a:latin typeface="Dosis" panose="02010503020202060003" pitchFamily="2" charset="0"/>
              </a:rPr>
              <a:t>Textos de cada temor:</a:t>
            </a:r>
            <a:endParaRPr lang="es-CO" sz="2400" b="1" dirty="0">
              <a:latin typeface="Dosis" panose="02010503020202060003" pitchFamily="2" charset="0"/>
            </a:endParaRPr>
          </a:p>
        </p:txBody>
      </p:sp>
      <p:sp>
        <p:nvSpPr>
          <p:cNvPr id="5" name="CuadroTexto 4">
            <a:extLst>
              <a:ext uri="{FF2B5EF4-FFF2-40B4-BE49-F238E27FC236}">
                <a16:creationId xmlns:a16="http://schemas.microsoft.com/office/drawing/2014/main" id="{431C33AE-046D-23E6-38F3-2150D4F1B9D5}"/>
              </a:ext>
            </a:extLst>
          </p:cNvPr>
          <p:cNvSpPr txBox="1"/>
          <p:nvPr/>
        </p:nvSpPr>
        <p:spPr>
          <a:xfrm>
            <a:off x="459823" y="1184483"/>
            <a:ext cx="1984289" cy="307777"/>
          </a:xfrm>
          <a:prstGeom prst="rect">
            <a:avLst/>
          </a:prstGeom>
          <a:noFill/>
        </p:spPr>
        <p:txBody>
          <a:bodyPr wrap="square" rtlCol="0">
            <a:spAutoFit/>
          </a:bodyPr>
          <a:lstStyle/>
          <a:p>
            <a:pPr algn="ctr"/>
            <a:r>
              <a:rPr lang="es-ES" sz="1400" b="1" dirty="0">
                <a:latin typeface="Dosis" panose="02010503020202060003" pitchFamily="2" charset="0"/>
              </a:rPr>
              <a:t>Temor de autoestima</a:t>
            </a:r>
            <a:endParaRPr lang="es-CO" sz="1400" b="1" dirty="0">
              <a:latin typeface="Dosis" panose="02010503020202060003" pitchFamily="2" charset="0"/>
            </a:endParaRPr>
          </a:p>
        </p:txBody>
      </p:sp>
      <p:pic>
        <p:nvPicPr>
          <p:cNvPr id="6" name="Imagen 5" descr="Imagen que contiene naranja, pequeño, parado, colorido&#10;&#10;Descripción generada automáticamente">
            <a:extLst>
              <a:ext uri="{FF2B5EF4-FFF2-40B4-BE49-F238E27FC236}">
                <a16:creationId xmlns:a16="http://schemas.microsoft.com/office/drawing/2014/main" id="{383B03C5-A14E-3986-A46A-ED491171E20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4726" y="1515205"/>
            <a:ext cx="1344158" cy="1680482"/>
          </a:xfrm>
          <a:prstGeom prst="rect">
            <a:avLst/>
          </a:prstGeom>
        </p:spPr>
      </p:pic>
      <p:sp>
        <p:nvSpPr>
          <p:cNvPr id="7" name="CuadroTexto 6">
            <a:extLst>
              <a:ext uri="{FF2B5EF4-FFF2-40B4-BE49-F238E27FC236}">
                <a16:creationId xmlns:a16="http://schemas.microsoft.com/office/drawing/2014/main" id="{E195FCFF-8CA7-DAD8-2509-F7531E10B8A7}"/>
              </a:ext>
            </a:extLst>
          </p:cNvPr>
          <p:cNvSpPr txBox="1"/>
          <p:nvPr/>
        </p:nvSpPr>
        <p:spPr>
          <a:xfrm>
            <a:off x="5638304" y="1148031"/>
            <a:ext cx="1663922" cy="523220"/>
          </a:xfrm>
          <a:prstGeom prst="rect">
            <a:avLst/>
          </a:prstGeom>
          <a:noFill/>
        </p:spPr>
        <p:txBody>
          <a:bodyPr wrap="square" rtlCol="0">
            <a:spAutoFit/>
          </a:bodyPr>
          <a:lstStyle/>
          <a:p>
            <a:pPr algn="ctr"/>
            <a:r>
              <a:rPr lang="es-ES" sz="1400" b="1" dirty="0">
                <a:latin typeface="Dosis" panose="02010503020202060003" pitchFamily="2" charset="0"/>
              </a:rPr>
              <a:t>Temor Social y de reconocimiento</a:t>
            </a:r>
            <a:endParaRPr lang="es-CO" sz="1400" b="1" dirty="0">
              <a:latin typeface="Dosis" panose="02010503020202060003" pitchFamily="2" charset="0"/>
            </a:endParaRPr>
          </a:p>
        </p:txBody>
      </p:sp>
      <p:pic>
        <p:nvPicPr>
          <p:cNvPr id="8" name="Imagen 7" descr="Imagen que contiene naranja, luz, hidrante&#10;&#10;Descripción generada automáticamente">
            <a:extLst>
              <a:ext uri="{FF2B5EF4-FFF2-40B4-BE49-F238E27FC236}">
                <a16:creationId xmlns:a16="http://schemas.microsoft.com/office/drawing/2014/main" id="{77D52611-AC66-DA61-A435-7B0D66BDBCF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10543" y="1695976"/>
            <a:ext cx="1344385" cy="1680482"/>
          </a:xfrm>
          <a:prstGeom prst="rect">
            <a:avLst/>
          </a:prstGeom>
        </p:spPr>
      </p:pic>
      <p:graphicFrame>
        <p:nvGraphicFramePr>
          <p:cNvPr id="10" name="Tabla 9">
            <a:extLst>
              <a:ext uri="{FF2B5EF4-FFF2-40B4-BE49-F238E27FC236}">
                <a16:creationId xmlns:a16="http://schemas.microsoft.com/office/drawing/2014/main" id="{187941A7-FAC9-AD94-33B6-5F8E50C26CA1}"/>
              </a:ext>
            </a:extLst>
          </p:cNvPr>
          <p:cNvGraphicFramePr>
            <a:graphicFrameLocks noGrp="1"/>
          </p:cNvGraphicFramePr>
          <p:nvPr>
            <p:extLst>
              <p:ext uri="{D42A27DB-BD31-4B8C-83A1-F6EECF244321}">
                <p14:modId xmlns:p14="http://schemas.microsoft.com/office/powerpoint/2010/main" val="3207346851"/>
              </p:ext>
            </p:extLst>
          </p:nvPr>
        </p:nvGraphicFramePr>
        <p:xfrm>
          <a:off x="2315131" y="1622456"/>
          <a:ext cx="2312081" cy="1501140"/>
        </p:xfrm>
        <a:graphic>
          <a:graphicData uri="http://schemas.openxmlformats.org/drawingml/2006/table">
            <a:tbl>
              <a:tblPr>
                <a:tableStyleId>{5C22544A-7EE6-4342-B048-85BDC9FD1C3A}</a:tableStyleId>
              </a:tblPr>
              <a:tblGrid>
                <a:gridCol w="2312081">
                  <a:extLst>
                    <a:ext uri="{9D8B030D-6E8A-4147-A177-3AD203B41FA5}">
                      <a16:colId xmlns:a16="http://schemas.microsoft.com/office/drawing/2014/main" val="1827862966"/>
                    </a:ext>
                  </a:extLst>
                </a:gridCol>
              </a:tblGrid>
              <a:tr h="198120">
                <a:tc>
                  <a:txBody>
                    <a:bodyPr/>
                    <a:lstStyle/>
                    <a:p>
                      <a:pPr algn="l" fontAlgn="ctr"/>
                      <a:r>
                        <a:rPr lang="es-ES" sz="1200" u="none" strike="noStrike">
                          <a:effectLst/>
                        </a:rPr>
                        <a:t>Temo no ser lo suficientemente bueno o buena.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15716577"/>
                  </a:ext>
                </a:extLst>
              </a:tr>
              <a:tr h="198120">
                <a:tc>
                  <a:txBody>
                    <a:bodyPr/>
                    <a:lstStyle/>
                    <a:p>
                      <a:pPr algn="l" fontAlgn="ctr"/>
                      <a:r>
                        <a:rPr lang="pt-BR" sz="1200" u="none" strike="noStrike">
                          <a:effectLst/>
                        </a:rPr>
                        <a:t>Temo estar demasiado gordo o gorda o  ser poco atractivo o atractiva.</a:t>
                      </a:r>
                      <a:endParaRPr lang="pt-BR"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63567346"/>
                  </a:ext>
                </a:extLst>
              </a:tr>
              <a:tr h="198120">
                <a:tc>
                  <a:txBody>
                    <a:bodyPr/>
                    <a:lstStyle/>
                    <a:p>
                      <a:pPr algn="l" fontAlgn="ctr"/>
                      <a:r>
                        <a:rPr lang="es-ES" sz="1200" u="none" strike="noStrike">
                          <a:effectLst/>
                        </a:rPr>
                        <a:t>Temo tener que enfrentarme a mis "demonios interiores"</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00213384"/>
                  </a:ext>
                </a:extLst>
              </a:tr>
              <a:tr h="198120">
                <a:tc>
                  <a:txBody>
                    <a:bodyPr/>
                    <a:lstStyle/>
                    <a:p>
                      <a:pPr algn="l" fontAlgn="ctr"/>
                      <a:r>
                        <a:rPr lang="es-ES" sz="1200" u="none" strike="noStrike" dirty="0">
                          <a:effectLst/>
                        </a:rPr>
                        <a:t>Temo haber dado ya lo mejor de mí.</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10764998"/>
                  </a:ext>
                </a:extLst>
              </a:tr>
            </a:tbl>
          </a:graphicData>
        </a:graphic>
      </p:graphicFrame>
      <p:graphicFrame>
        <p:nvGraphicFramePr>
          <p:cNvPr id="11" name="Tabla 10">
            <a:extLst>
              <a:ext uri="{FF2B5EF4-FFF2-40B4-BE49-F238E27FC236}">
                <a16:creationId xmlns:a16="http://schemas.microsoft.com/office/drawing/2014/main" id="{43FF38C9-EEF0-31EE-DD45-146147C6625B}"/>
              </a:ext>
            </a:extLst>
          </p:cNvPr>
          <p:cNvGraphicFramePr>
            <a:graphicFrameLocks noGrp="1"/>
          </p:cNvGraphicFramePr>
          <p:nvPr>
            <p:extLst>
              <p:ext uri="{D42A27DB-BD31-4B8C-83A1-F6EECF244321}">
                <p14:modId xmlns:p14="http://schemas.microsoft.com/office/powerpoint/2010/main" val="1206687826"/>
              </p:ext>
            </p:extLst>
          </p:nvPr>
        </p:nvGraphicFramePr>
        <p:xfrm>
          <a:off x="7462166" y="1372793"/>
          <a:ext cx="3680316" cy="1943100"/>
        </p:xfrm>
        <a:graphic>
          <a:graphicData uri="http://schemas.openxmlformats.org/drawingml/2006/table">
            <a:tbl>
              <a:tblPr>
                <a:tableStyleId>{5C22544A-7EE6-4342-B048-85BDC9FD1C3A}</a:tableStyleId>
              </a:tblPr>
              <a:tblGrid>
                <a:gridCol w="3680316">
                  <a:extLst>
                    <a:ext uri="{9D8B030D-6E8A-4147-A177-3AD203B41FA5}">
                      <a16:colId xmlns:a16="http://schemas.microsoft.com/office/drawing/2014/main" val="1045805841"/>
                    </a:ext>
                  </a:extLst>
                </a:gridCol>
              </a:tblGrid>
              <a:tr h="396240">
                <a:tc>
                  <a:txBody>
                    <a:bodyPr/>
                    <a:lstStyle/>
                    <a:p>
                      <a:pPr algn="l" fontAlgn="ctr"/>
                      <a:r>
                        <a:rPr lang="es-CO" sz="1200" u="none" strike="noStrike">
                          <a:effectLst/>
                        </a:rPr>
                        <a:t>Temo sentirme expuesto o expuesta y ser criticado o criticada, ridiculizado o ridiculizada o rechazado o rechazada.</a:t>
                      </a:r>
                      <a:endParaRPr lang="es-CO"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2311460"/>
                  </a:ext>
                </a:extLst>
              </a:tr>
              <a:tr h="396240">
                <a:tc>
                  <a:txBody>
                    <a:bodyPr/>
                    <a:lstStyle/>
                    <a:p>
                      <a:pPr algn="l" fontAlgn="ctr"/>
                      <a:r>
                        <a:rPr lang="es-ES" sz="1200" u="none" strike="noStrike">
                          <a:effectLst/>
                        </a:rPr>
                        <a:t>Temo que mis sueños sean algo de lo que debas sentirme avergonzado o avergonzada.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58413003"/>
                  </a:ext>
                </a:extLst>
              </a:tr>
              <a:tr h="198120">
                <a:tc>
                  <a:txBody>
                    <a:bodyPr/>
                    <a:lstStyle/>
                    <a:p>
                      <a:pPr algn="l" fontAlgn="ctr"/>
                      <a:r>
                        <a:rPr lang="es-ES" sz="1200" u="none" strike="noStrike">
                          <a:effectLst/>
                        </a:rPr>
                        <a:t>Temo decepcionar a mi familia con mis decisiones de vida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39340881"/>
                  </a:ext>
                </a:extLst>
              </a:tr>
              <a:tr h="396240">
                <a:tc>
                  <a:txBody>
                    <a:bodyPr/>
                    <a:lstStyle/>
                    <a:p>
                      <a:pPr algn="l" fontAlgn="ctr"/>
                      <a:r>
                        <a:rPr lang="es-ES" sz="1200" u="none" strike="noStrike" dirty="0">
                          <a:effectLst/>
                        </a:rPr>
                        <a:t>Temo de las opiniones de mis amigos y colegas si expreso abiertamente la decisión de dedicarme a mi pasión.</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98634665"/>
                  </a:ext>
                </a:extLst>
              </a:tr>
              <a:tr h="396240">
                <a:tc>
                  <a:txBody>
                    <a:bodyPr/>
                    <a:lstStyle/>
                    <a:p>
                      <a:pPr algn="l" fontAlgn="ctr"/>
                      <a:r>
                        <a:rPr lang="es-ES" sz="1200" u="none" strike="noStrike" dirty="0">
                          <a:effectLst/>
                        </a:rPr>
                        <a:t>Temo no tener aún la experiencia y/o habilidad necesaria para salir al mundo con mi propuesta.</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2715672"/>
                  </a:ext>
                </a:extLst>
              </a:tr>
            </a:tbl>
          </a:graphicData>
        </a:graphic>
      </p:graphicFrame>
      <p:sp>
        <p:nvSpPr>
          <p:cNvPr id="12" name="CuadroTexto 11">
            <a:extLst>
              <a:ext uri="{FF2B5EF4-FFF2-40B4-BE49-F238E27FC236}">
                <a16:creationId xmlns:a16="http://schemas.microsoft.com/office/drawing/2014/main" id="{225B6AE2-18A0-A824-7DF5-5DF7DE7AD3D3}"/>
              </a:ext>
            </a:extLst>
          </p:cNvPr>
          <p:cNvSpPr txBox="1"/>
          <p:nvPr/>
        </p:nvSpPr>
        <p:spPr>
          <a:xfrm>
            <a:off x="418569" y="3607399"/>
            <a:ext cx="1936823" cy="307777"/>
          </a:xfrm>
          <a:prstGeom prst="rect">
            <a:avLst/>
          </a:prstGeom>
          <a:noFill/>
        </p:spPr>
        <p:txBody>
          <a:bodyPr wrap="square" rtlCol="0">
            <a:spAutoFit/>
          </a:bodyPr>
          <a:lstStyle/>
          <a:p>
            <a:pPr algn="ctr"/>
            <a:r>
              <a:rPr lang="es-ES" sz="1400" b="1" dirty="0">
                <a:latin typeface="Dosis" panose="02010503020202060003" pitchFamily="2" charset="0"/>
              </a:rPr>
              <a:t>Temor a las ideas</a:t>
            </a:r>
            <a:endParaRPr lang="es-CO" sz="1400" b="1" dirty="0">
              <a:latin typeface="Dosis" panose="02010503020202060003" pitchFamily="2" charset="0"/>
            </a:endParaRPr>
          </a:p>
        </p:txBody>
      </p:sp>
      <p:pic>
        <p:nvPicPr>
          <p:cNvPr id="14" name="Imagen 13" descr="Imagen que contiene verde, persona, interior, hombre&#10;&#10;Descripción generada automáticamente">
            <a:extLst>
              <a:ext uri="{FF2B5EF4-FFF2-40B4-BE49-F238E27FC236}">
                <a16:creationId xmlns:a16="http://schemas.microsoft.com/office/drawing/2014/main" id="{274C6D61-BC04-1E1D-3B3A-691D330F7EB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1584" y="3954262"/>
            <a:ext cx="1340070" cy="1675088"/>
          </a:xfrm>
          <a:prstGeom prst="rect">
            <a:avLst/>
          </a:prstGeom>
        </p:spPr>
      </p:pic>
      <p:graphicFrame>
        <p:nvGraphicFramePr>
          <p:cNvPr id="16" name="Tabla 15">
            <a:extLst>
              <a:ext uri="{FF2B5EF4-FFF2-40B4-BE49-F238E27FC236}">
                <a16:creationId xmlns:a16="http://schemas.microsoft.com/office/drawing/2014/main" id="{232A4F3C-757B-31BC-6AF5-4D30983DB342}"/>
              </a:ext>
            </a:extLst>
          </p:cNvPr>
          <p:cNvGraphicFramePr>
            <a:graphicFrameLocks noGrp="1"/>
          </p:cNvGraphicFramePr>
          <p:nvPr>
            <p:extLst>
              <p:ext uri="{D42A27DB-BD31-4B8C-83A1-F6EECF244321}">
                <p14:modId xmlns:p14="http://schemas.microsoft.com/office/powerpoint/2010/main" val="2744230017"/>
              </p:ext>
            </p:extLst>
          </p:nvPr>
        </p:nvGraphicFramePr>
        <p:xfrm>
          <a:off x="2315131" y="3954261"/>
          <a:ext cx="2333835" cy="1098505"/>
        </p:xfrm>
        <a:graphic>
          <a:graphicData uri="http://schemas.openxmlformats.org/drawingml/2006/table">
            <a:tbl>
              <a:tblPr>
                <a:tableStyleId>{5C22544A-7EE6-4342-B048-85BDC9FD1C3A}</a:tableStyleId>
              </a:tblPr>
              <a:tblGrid>
                <a:gridCol w="2333835">
                  <a:extLst>
                    <a:ext uri="{9D8B030D-6E8A-4147-A177-3AD203B41FA5}">
                      <a16:colId xmlns:a16="http://schemas.microsoft.com/office/drawing/2014/main" val="1348915749"/>
                    </a:ext>
                  </a:extLst>
                </a:gridCol>
              </a:tblGrid>
              <a:tr h="495566">
                <a:tc>
                  <a:txBody>
                    <a:bodyPr/>
                    <a:lstStyle/>
                    <a:p>
                      <a:pPr algn="l" fontAlgn="ctr"/>
                      <a:r>
                        <a:rPr lang="es-ES" sz="1200" u="none" strike="noStrike">
                          <a:effectLst/>
                        </a:rPr>
                        <a:t>Temo que lo que pueda hacer ya lo haya hecho alguien antes y mejor.</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2700451"/>
                  </a:ext>
                </a:extLst>
              </a:tr>
              <a:tr h="602939">
                <a:tc>
                  <a:txBody>
                    <a:bodyPr/>
                    <a:lstStyle/>
                    <a:p>
                      <a:pPr algn="l" fontAlgn="ctr"/>
                      <a:r>
                        <a:rPr lang="es-ES" sz="1200" u="none" strike="noStrike" dirty="0">
                          <a:effectLst/>
                        </a:rPr>
                        <a:t>Temo que me roben mis ideas, por lo que prefiero mantenerlas escondidas.</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85887550"/>
                  </a:ext>
                </a:extLst>
              </a:tr>
            </a:tbl>
          </a:graphicData>
        </a:graphic>
      </p:graphicFrame>
      <p:sp>
        <p:nvSpPr>
          <p:cNvPr id="17" name="CuadroTexto 16">
            <a:extLst>
              <a:ext uri="{FF2B5EF4-FFF2-40B4-BE49-F238E27FC236}">
                <a16:creationId xmlns:a16="http://schemas.microsoft.com/office/drawing/2014/main" id="{11571A5F-8C5E-E37E-9D95-ACB47E377FAC}"/>
              </a:ext>
            </a:extLst>
          </p:cNvPr>
          <p:cNvSpPr txBox="1"/>
          <p:nvPr/>
        </p:nvSpPr>
        <p:spPr>
          <a:xfrm>
            <a:off x="5339783" y="3568743"/>
            <a:ext cx="2216456" cy="307777"/>
          </a:xfrm>
          <a:prstGeom prst="rect">
            <a:avLst/>
          </a:prstGeom>
          <a:noFill/>
        </p:spPr>
        <p:txBody>
          <a:bodyPr wrap="square" rtlCol="0">
            <a:spAutoFit/>
          </a:bodyPr>
          <a:lstStyle/>
          <a:p>
            <a:pPr algn="ctr"/>
            <a:r>
              <a:rPr lang="es-ES" sz="1400" b="1" dirty="0">
                <a:latin typeface="Dosis" panose="02010503020202060003" pitchFamily="2" charset="0"/>
              </a:rPr>
              <a:t>Temor hacia el mercado</a:t>
            </a:r>
            <a:endParaRPr lang="es-CO" sz="1400" b="1" dirty="0">
              <a:latin typeface="Dosis" panose="02010503020202060003" pitchFamily="2" charset="0"/>
            </a:endParaRPr>
          </a:p>
        </p:txBody>
      </p:sp>
      <p:pic>
        <p:nvPicPr>
          <p:cNvPr id="18" name="Imagen 17" descr="Imagen que contiene tabla, naranja, camiseta&#10;&#10;Descripción generada automáticamente">
            <a:extLst>
              <a:ext uri="{FF2B5EF4-FFF2-40B4-BE49-F238E27FC236}">
                <a16:creationId xmlns:a16="http://schemas.microsoft.com/office/drawing/2014/main" id="{0CB3406D-80DB-3982-16B9-EB80BE03361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815084" y="3963971"/>
            <a:ext cx="1339844" cy="1675089"/>
          </a:xfrm>
          <a:prstGeom prst="rect">
            <a:avLst/>
          </a:prstGeom>
        </p:spPr>
      </p:pic>
      <p:graphicFrame>
        <p:nvGraphicFramePr>
          <p:cNvPr id="19" name="Tabla 18">
            <a:extLst>
              <a:ext uri="{FF2B5EF4-FFF2-40B4-BE49-F238E27FC236}">
                <a16:creationId xmlns:a16="http://schemas.microsoft.com/office/drawing/2014/main" id="{6177A4EC-79F2-6AE1-DD8E-D03517219141}"/>
              </a:ext>
            </a:extLst>
          </p:cNvPr>
          <p:cNvGraphicFramePr>
            <a:graphicFrameLocks noGrp="1"/>
          </p:cNvGraphicFramePr>
          <p:nvPr>
            <p:extLst>
              <p:ext uri="{D42A27DB-BD31-4B8C-83A1-F6EECF244321}">
                <p14:modId xmlns:p14="http://schemas.microsoft.com/office/powerpoint/2010/main" val="423179088"/>
              </p:ext>
            </p:extLst>
          </p:nvPr>
        </p:nvGraphicFramePr>
        <p:xfrm>
          <a:off x="7556239" y="4003056"/>
          <a:ext cx="2945221" cy="762000"/>
        </p:xfrm>
        <a:graphic>
          <a:graphicData uri="http://schemas.openxmlformats.org/drawingml/2006/table">
            <a:tbl>
              <a:tblPr>
                <a:tableStyleId>{5C22544A-7EE6-4342-B048-85BDC9FD1C3A}</a:tableStyleId>
              </a:tblPr>
              <a:tblGrid>
                <a:gridCol w="2945221">
                  <a:extLst>
                    <a:ext uri="{9D8B030D-6E8A-4147-A177-3AD203B41FA5}">
                      <a16:colId xmlns:a16="http://schemas.microsoft.com/office/drawing/2014/main" val="826499627"/>
                    </a:ext>
                  </a:extLst>
                </a:gridCol>
              </a:tblGrid>
              <a:tr h="358140">
                <a:tc>
                  <a:txBody>
                    <a:bodyPr/>
                    <a:lstStyle/>
                    <a:p>
                      <a:pPr algn="l" fontAlgn="ctr"/>
                      <a:r>
                        <a:rPr lang="es-ES" sz="1200" u="none" strike="noStrike">
                          <a:effectLst/>
                        </a:rPr>
                        <a:t>Temo no tener mercado que quiera pagar por lo que puedo hacer con mi pasión</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01694707"/>
                  </a:ext>
                </a:extLst>
              </a:tr>
              <a:tr h="388620">
                <a:tc>
                  <a:txBody>
                    <a:bodyPr/>
                    <a:lstStyle/>
                    <a:p>
                      <a:pPr algn="l" fontAlgn="ctr"/>
                      <a:r>
                        <a:rPr lang="es-ES" sz="1200" u="none" strike="noStrike" dirty="0">
                          <a:effectLst/>
                        </a:rPr>
                        <a:t>Temo que mi trabajo no sea lo suficientemente relevante en la vida de nadie</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8471895"/>
                  </a:ext>
                </a:extLst>
              </a:tr>
            </a:tbl>
          </a:graphicData>
        </a:graphic>
      </p:graphicFrame>
    </p:spTree>
    <p:extLst>
      <p:ext uri="{BB962C8B-B14F-4D97-AF65-F5344CB8AC3E}">
        <p14:creationId xmlns:p14="http://schemas.microsoft.com/office/powerpoint/2010/main" val="39674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61EF876-66D6-76F3-9063-F42CFF67BDDB}"/>
              </a:ext>
            </a:extLst>
          </p:cNvPr>
          <p:cNvSpPr txBox="1"/>
          <p:nvPr/>
        </p:nvSpPr>
        <p:spPr>
          <a:xfrm>
            <a:off x="1039056" y="3258609"/>
            <a:ext cx="1936823" cy="523220"/>
          </a:xfrm>
          <a:prstGeom prst="rect">
            <a:avLst/>
          </a:prstGeom>
          <a:noFill/>
        </p:spPr>
        <p:txBody>
          <a:bodyPr wrap="square" rtlCol="0">
            <a:spAutoFit/>
          </a:bodyPr>
          <a:lstStyle/>
          <a:p>
            <a:pPr algn="ctr"/>
            <a:r>
              <a:rPr lang="es-ES" sz="1400" b="1" dirty="0">
                <a:latin typeface="Dosis" panose="02010503020202060003" pitchFamily="2" charset="0"/>
              </a:rPr>
              <a:t>Temor a que sea tarde</a:t>
            </a:r>
          </a:p>
          <a:p>
            <a:pPr algn="ctr"/>
            <a:endParaRPr lang="es-CO" sz="1400" b="1" dirty="0">
              <a:latin typeface="Dosis" panose="02010503020202060003" pitchFamily="2" charset="0"/>
            </a:endParaRPr>
          </a:p>
        </p:txBody>
      </p:sp>
      <p:pic>
        <p:nvPicPr>
          <p:cNvPr id="6" name="Imagen 5" descr="Un reloj de aguja en una pared roja&#10;&#10;Descripción generada automáticamente con confianza media">
            <a:extLst>
              <a:ext uri="{FF2B5EF4-FFF2-40B4-BE49-F238E27FC236}">
                <a16:creationId xmlns:a16="http://schemas.microsoft.com/office/drawing/2014/main" id="{63793B6E-1AB6-3D25-266F-CE24A4E05D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12437" y="3633752"/>
            <a:ext cx="1351802" cy="1689077"/>
          </a:xfrm>
          <a:prstGeom prst="rect">
            <a:avLst/>
          </a:prstGeom>
        </p:spPr>
      </p:pic>
      <p:graphicFrame>
        <p:nvGraphicFramePr>
          <p:cNvPr id="7" name="Tabla 6">
            <a:extLst>
              <a:ext uri="{FF2B5EF4-FFF2-40B4-BE49-F238E27FC236}">
                <a16:creationId xmlns:a16="http://schemas.microsoft.com/office/drawing/2014/main" id="{E394E7D3-0AB4-419E-BD75-7E6E352820AA}"/>
              </a:ext>
            </a:extLst>
          </p:cNvPr>
          <p:cNvGraphicFramePr>
            <a:graphicFrameLocks noGrp="1"/>
          </p:cNvGraphicFramePr>
          <p:nvPr>
            <p:extLst>
              <p:ext uri="{D42A27DB-BD31-4B8C-83A1-F6EECF244321}">
                <p14:modId xmlns:p14="http://schemas.microsoft.com/office/powerpoint/2010/main" val="4200655955"/>
              </p:ext>
            </p:extLst>
          </p:nvPr>
        </p:nvGraphicFramePr>
        <p:xfrm>
          <a:off x="2748765" y="1340556"/>
          <a:ext cx="2992159" cy="952500"/>
        </p:xfrm>
        <a:graphic>
          <a:graphicData uri="http://schemas.openxmlformats.org/drawingml/2006/table">
            <a:tbl>
              <a:tblPr>
                <a:tableStyleId>{5C22544A-7EE6-4342-B048-85BDC9FD1C3A}</a:tableStyleId>
              </a:tblPr>
              <a:tblGrid>
                <a:gridCol w="2992159">
                  <a:extLst>
                    <a:ext uri="{9D8B030D-6E8A-4147-A177-3AD203B41FA5}">
                      <a16:colId xmlns:a16="http://schemas.microsoft.com/office/drawing/2014/main" val="1636307532"/>
                    </a:ext>
                  </a:extLst>
                </a:gridCol>
              </a:tblGrid>
              <a:tr h="396240">
                <a:tc>
                  <a:txBody>
                    <a:bodyPr/>
                    <a:lstStyle/>
                    <a:p>
                      <a:pPr algn="l" fontAlgn="ctr"/>
                      <a:r>
                        <a:rPr lang="es-ES" sz="1200" u="none" strike="noStrike">
                          <a:effectLst/>
                        </a:rPr>
                        <a:t>Temo que al mirar atrás, mis esfuerzos en torno a mi pasión se hayan convertido en una gigantesca pérdida de dinero y tiempo.</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9687247"/>
                  </a:ext>
                </a:extLst>
              </a:tr>
              <a:tr h="198120">
                <a:tc>
                  <a:txBody>
                    <a:bodyPr/>
                    <a:lstStyle/>
                    <a:p>
                      <a:pPr algn="l" fontAlgn="ctr"/>
                      <a:r>
                        <a:rPr lang="es-ES" sz="1200" u="none" strike="noStrike" dirty="0">
                          <a:effectLst/>
                        </a:rPr>
                        <a:t>Temo fracasar en el intento.</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45321994"/>
                  </a:ext>
                </a:extLst>
              </a:tr>
              <a:tr h="198120">
                <a:tc>
                  <a:txBody>
                    <a:bodyPr/>
                    <a:lstStyle/>
                    <a:p>
                      <a:pPr algn="l" fontAlgn="ctr"/>
                      <a:r>
                        <a:rPr lang="es-ES" sz="1200" u="none" strike="noStrike" dirty="0">
                          <a:effectLst/>
                        </a:rPr>
                        <a:t>Temo no conseguir el resultado esperado.</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2055537"/>
                  </a:ext>
                </a:extLst>
              </a:tr>
            </a:tbl>
          </a:graphicData>
        </a:graphic>
      </p:graphicFrame>
      <p:sp>
        <p:nvSpPr>
          <p:cNvPr id="8" name="CuadroTexto 7">
            <a:extLst>
              <a:ext uri="{FF2B5EF4-FFF2-40B4-BE49-F238E27FC236}">
                <a16:creationId xmlns:a16="http://schemas.microsoft.com/office/drawing/2014/main" id="{93162F45-6074-5C91-95ED-B785D72E9338}"/>
              </a:ext>
            </a:extLst>
          </p:cNvPr>
          <p:cNvSpPr txBox="1"/>
          <p:nvPr/>
        </p:nvSpPr>
        <p:spPr>
          <a:xfrm>
            <a:off x="1128730" y="765297"/>
            <a:ext cx="1535509" cy="307777"/>
          </a:xfrm>
          <a:prstGeom prst="rect">
            <a:avLst/>
          </a:prstGeom>
          <a:noFill/>
        </p:spPr>
        <p:txBody>
          <a:bodyPr wrap="square" rtlCol="0">
            <a:spAutoFit/>
          </a:bodyPr>
          <a:lstStyle/>
          <a:p>
            <a:pPr algn="ctr"/>
            <a:r>
              <a:rPr lang="es-ES" sz="1400" b="1" dirty="0">
                <a:latin typeface="Dosis" panose="02010503020202060003" pitchFamily="2" charset="0"/>
              </a:rPr>
              <a:t>Temor al fracaso</a:t>
            </a:r>
            <a:endParaRPr lang="es-CO" sz="1400" b="1" dirty="0">
              <a:latin typeface="Dosis" panose="02010503020202060003" pitchFamily="2" charset="0"/>
            </a:endParaRPr>
          </a:p>
        </p:txBody>
      </p:sp>
      <p:pic>
        <p:nvPicPr>
          <p:cNvPr id="9" name="Imagen 8" descr="Imagen que contiene pelota, jugador, béisbol, hombre&#10;&#10;Descripción generada automáticamente">
            <a:extLst>
              <a:ext uri="{FF2B5EF4-FFF2-40B4-BE49-F238E27FC236}">
                <a16:creationId xmlns:a16="http://schemas.microsoft.com/office/drawing/2014/main" id="{B6DA8602-B99E-4C77-2D83-6114BC980D0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07635" y="1106757"/>
            <a:ext cx="1339844" cy="1674805"/>
          </a:xfrm>
          <a:prstGeom prst="rect">
            <a:avLst/>
          </a:prstGeom>
        </p:spPr>
      </p:pic>
      <p:graphicFrame>
        <p:nvGraphicFramePr>
          <p:cNvPr id="10" name="Tabla 9">
            <a:extLst>
              <a:ext uri="{FF2B5EF4-FFF2-40B4-BE49-F238E27FC236}">
                <a16:creationId xmlns:a16="http://schemas.microsoft.com/office/drawing/2014/main" id="{39023945-A93B-B33E-C261-571ECC4B47C6}"/>
              </a:ext>
            </a:extLst>
          </p:cNvPr>
          <p:cNvGraphicFramePr>
            <a:graphicFrameLocks noGrp="1"/>
          </p:cNvGraphicFramePr>
          <p:nvPr>
            <p:extLst>
              <p:ext uri="{D42A27DB-BD31-4B8C-83A1-F6EECF244321}">
                <p14:modId xmlns:p14="http://schemas.microsoft.com/office/powerpoint/2010/main" val="1240510387"/>
              </p:ext>
            </p:extLst>
          </p:nvPr>
        </p:nvGraphicFramePr>
        <p:xfrm>
          <a:off x="8363513" y="1287216"/>
          <a:ext cx="2882180" cy="1005840"/>
        </p:xfrm>
        <a:graphic>
          <a:graphicData uri="http://schemas.openxmlformats.org/drawingml/2006/table">
            <a:tbl>
              <a:tblPr>
                <a:tableStyleId>{5C22544A-7EE6-4342-B048-85BDC9FD1C3A}</a:tableStyleId>
              </a:tblPr>
              <a:tblGrid>
                <a:gridCol w="2882180">
                  <a:extLst>
                    <a:ext uri="{9D8B030D-6E8A-4147-A177-3AD203B41FA5}">
                      <a16:colId xmlns:a16="http://schemas.microsoft.com/office/drawing/2014/main" val="1160320891"/>
                    </a:ext>
                  </a:extLst>
                </a:gridCol>
              </a:tblGrid>
              <a:tr h="449580">
                <a:tc>
                  <a:txBody>
                    <a:bodyPr/>
                    <a:lstStyle/>
                    <a:p>
                      <a:pPr algn="l" fontAlgn="ctr"/>
                      <a:r>
                        <a:rPr lang="es-ES" sz="1200" u="none" strike="noStrike">
                          <a:effectLst/>
                        </a:rPr>
                        <a:t>Temo no ser capaz de tener la disciplina necesaria.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80308446"/>
                  </a:ext>
                </a:extLst>
              </a:tr>
              <a:tr h="510540">
                <a:tc>
                  <a:txBody>
                    <a:bodyPr/>
                    <a:lstStyle/>
                    <a:p>
                      <a:pPr algn="l" fontAlgn="ctr"/>
                      <a:r>
                        <a:rPr lang="es-ES" sz="1200" u="none" strike="noStrike" dirty="0">
                          <a:effectLst/>
                        </a:rPr>
                        <a:t>Temo no tener la disponibilidad de tiempo, o la independencia financiera para centrarme en mi pasión.</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99444494"/>
                  </a:ext>
                </a:extLst>
              </a:tr>
            </a:tbl>
          </a:graphicData>
        </a:graphic>
      </p:graphicFrame>
      <p:sp>
        <p:nvSpPr>
          <p:cNvPr id="11" name="CuadroTexto 10">
            <a:extLst>
              <a:ext uri="{FF2B5EF4-FFF2-40B4-BE49-F238E27FC236}">
                <a16:creationId xmlns:a16="http://schemas.microsoft.com/office/drawing/2014/main" id="{8F8E0ED2-5D32-EA4E-7952-B42ECD2F487C}"/>
              </a:ext>
            </a:extLst>
          </p:cNvPr>
          <p:cNvSpPr txBox="1"/>
          <p:nvPr/>
        </p:nvSpPr>
        <p:spPr>
          <a:xfrm>
            <a:off x="6312412" y="497288"/>
            <a:ext cx="1936823" cy="738664"/>
          </a:xfrm>
          <a:prstGeom prst="rect">
            <a:avLst/>
          </a:prstGeom>
          <a:noFill/>
        </p:spPr>
        <p:txBody>
          <a:bodyPr wrap="square" rtlCol="0">
            <a:spAutoFit/>
          </a:bodyPr>
          <a:lstStyle/>
          <a:p>
            <a:pPr algn="ctr"/>
            <a:r>
              <a:rPr lang="es-ES" sz="1400" b="1" dirty="0">
                <a:latin typeface="Dosis" panose="02010503020202060003" pitchFamily="2" charset="0"/>
              </a:rPr>
              <a:t>Temor por falta de tiempo y recursos</a:t>
            </a:r>
          </a:p>
          <a:p>
            <a:pPr algn="ctr"/>
            <a:endParaRPr lang="es-CO" sz="1400" b="1" dirty="0">
              <a:latin typeface="Dosis" panose="02010503020202060003" pitchFamily="2" charset="0"/>
            </a:endParaRPr>
          </a:p>
        </p:txBody>
      </p:sp>
      <p:pic>
        <p:nvPicPr>
          <p:cNvPr id="12" name="Imagen 11" descr="Imagen que contiene azul, agua, hombre&#10;&#10;Descripción generada automáticamente">
            <a:extLst>
              <a:ext uri="{FF2B5EF4-FFF2-40B4-BE49-F238E27FC236}">
                <a16:creationId xmlns:a16="http://schemas.microsoft.com/office/drawing/2014/main" id="{84907F02-2DA6-1A19-5DD2-6BD0CB4B138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663327" y="1073074"/>
            <a:ext cx="1339844" cy="1675088"/>
          </a:xfrm>
          <a:prstGeom prst="rect">
            <a:avLst/>
          </a:prstGeom>
        </p:spPr>
      </p:pic>
      <p:sp>
        <p:nvSpPr>
          <p:cNvPr id="14" name="CuadroTexto 13">
            <a:extLst>
              <a:ext uri="{FF2B5EF4-FFF2-40B4-BE49-F238E27FC236}">
                <a16:creationId xmlns:a16="http://schemas.microsoft.com/office/drawing/2014/main" id="{DD38365B-A359-FA9D-E799-EC3F40DA8277}"/>
              </a:ext>
            </a:extLst>
          </p:cNvPr>
          <p:cNvSpPr txBox="1"/>
          <p:nvPr/>
        </p:nvSpPr>
        <p:spPr>
          <a:xfrm>
            <a:off x="2928033" y="4182997"/>
            <a:ext cx="2633621" cy="738664"/>
          </a:xfrm>
          <a:prstGeom prst="rect">
            <a:avLst/>
          </a:prstGeom>
          <a:solidFill>
            <a:srgbClr val="E9EBF5"/>
          </a:solidFill>
        </p:spPr>
        <p:txBody>
          <a:bodyPr wrap="square">
            <a:spAutoFit/>
          </a:bodyPr>
          <a:lstStyle/>
          <a:p>
            <a:r>
              <a:rPr lang="es-ES" sz="1400" b="0" i="0" u="none" strike="noStrike" dirty="0">
                <a:solidFill>
                  <a:srgbClr val="000000"/>
                </a:solidFill>
                <a:effectLst/>
                <a:latin typeface="Calibri" panose="020F0502020204030204" pitchFamily="34" charset="0"/>
              </a:rPr>
              <a:t>Temo que sea muy tarde o muy temprano para empezar a vivir de mi pasión.</a:t>
            </a:r>
            <a:r>
              <a:rPr lang="es-ES" sz="1400" dirty="0"/>
              <a:t> </a:t>
            </a:r>
            <a:endParaRPr lang="es-CO" sz="1400" dirty="0"/>
          </a:p>
        </p:txBody>
      </p:sp>
    </p:spTree>
    <p:extLst>
      <p:ext uri="{BB962C8B-B14F-4D97-AF65-F5344CB8AC3E}">
        <p14:creationId xmlns:p14="http://schemas.microsoft.com/office/powerpoint/2010/main" val="318194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4942FE1-B94E-42E5-A150-CC20BAC0BB74}"/>
              </a:ext>
            </a:extLst>
          </p:cNvPr>
          <p:cNvSpPr/>
          <p:nvPr/>
        </p:nvSpPr>
        <p:spPr>
          <a:xfrm>
            <a:off x="128187" y="111095"/>
            <a:ext cx="11935626" cy="660589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C83F1F4-7789-467E-B958-FA9372723C91}"/>
              </a:ext>
            </a:extLst>
          </p:cNvPr>
          <p:cNvSpPr txBox="1"/>
          <p:nvPr/>
        </p:nvSpPr>
        <p:spPr>
          <a:xfrm>
            <a:off x="1000469" y="5589985"/>
            <a:ext cx="6003646" cy="369332"/>
          </a:xfrm>
          <a:prstGeom prst="rect">
            <a:avLst/>
          </a:prstGeom>
          <a:noFill/>
        </p:spPr>
        <p:txBody>
          <a:bodyPr wrap="square" rtlCol="0">
            <a:spAutoFit/>
          </a:bodyPr>
          <a:lstStyle/>
          <a:p>
            <a:r>
              <a:rPr lang="es-ES" dirty="0">
                <a:latin typeface="Dosis" panose="02010503020202060003" pitchFamily="2" charset="0"/>
              </a:rPr>
              <a:t>Animación de tránsito para ir al SLIDE  15</a:t>
            </a:r>
            <a:endParaRPr lang="es-CO" dirty="0">
              <a:latin typeface="Dosis" panose="02010503020202060003" pitchFamily="2" charset="0"/>
            </a:endParaRPr>
          </a:p>
        </p:txBody>
      </p:sp>
      <p:sp>
        <p:nvSpPr>
          <p:cNvPr id="6" name="Elipse 5">
            <a:extLst>
              <a:ext uri="{FF2B5EF4-FFF2-40B4-BE49-F238E27FC236}">
                <a16:creationId xmlns:a16="http://schemas.microsoft.com/office/drawing/2014/main" id="{D67F5A42-64BD-4A73-B075-56685C1A07D9}"/>
              </a:ext>
            </a:extLst>
          </p:cNvPr>
          <p:cNvSpPr/>
          <p:nvPr/>
        </p:nvSpPr>
        <p:spPr>
          <a:xfrm>
            <a:off x="1951350" y="1917491"/>
            <a:ext cx="2611225" cy="261122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7ADBAE6F-08D7-4FAE-886B-F1A40FFEBFF8}"/>
              </a:ext>
            </a:extLst>
          </p:cNvPr>
          <p:cNvSpPr/>
          <p:nvPr/>
        </p:nvSpPr>
        <p:spPr>
          <a:xfrm>
            <a:off x="5522697" y="3223103"/>
            <a:ext cx="1146605" cy="11466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A9948BA1-B679-4E23-875E-0E5220431239}"/>
              </a:ext>
            </a:extLst>
          </p:cNvPr>
          <p:cNvSpPr/>
          <p:nvPr/>
        </p:nvSpPr>
        <p:spPr>
          <a:xfrm>
            <a:off x="7994091" y="3557429"/>
            <a:ext cx="753984" cy="7539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6468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F26A7838-253B-40D4-BB2B-7EB699DED923}"/>
              </a:ext>
            </a:extLst>
          </p:cNvPr>
          <p:cNvSpPr txBox="1"/>
          <p:nvPr/>
        </p:nvSpPr>
        <p:spPr>
          <a:xfrm>
            <a:off x="1208734" y="581038"/>
            <a:ext cx="9322103" cy="830997"/>
          </a:xfrm>
          <a:prstGeom prst="rect">
            <a:avLst/>
          </a:prstGeom>
          <a:noFill/>
        </p:spPr>
        <p:txBody>
          <a:bodyPr wrap="square" rtlCol="0">
            <a:spAutoFit/>
          </a:bodyPr>
          <a:lstStyle/>
          <a:p>
            <a:pPr algn="ctr"/>
            <a:r>
              <a:rPr lang="es-ES" sz="2000" b="1" i="0" dirty="0">
                <a:solidFill>
                  <a:srgbClr val="000000"/>
                </a:solidFill>
                <a:effectLst/>
                <a:latin typeface="Dosis" panose="02010503020202060003" pitchFamily="2" charset="0"/>
              </a:rPr>
              <a:t>¿Cuáles son los principales </a:t>
            </a:r>
            <a:r>
              <a:rPr lang="es-ES" sz="2000" b="1" dirty="0">
                <a:solidFill>
                  <a:srgbClr val="000000"/>
                </a:solidFill>
                <a:latin typeface="Dosis" panose="02010503020202060003" pitchFamily="2" charset="0"/>
              </a:rPr>
              <a:t>temores</a:t>
            </a:r>
            <a:r>
              <a:rPr lang="es-ES" sz="2000" b="1" i="0" dirty="0">
                <a:solidFill>
                  <a:srgbClr val="000000"/>
                </a:solidFill>
                <a:effectLst/>
                <a:latin typeface="Dosis" panose="02010503020202060003" pitchFamily="2" charset="0"/>
              </a:rPr>
              <a:t>  que sientes a la hora de proponer y/o materializar un proyecto o idea en tu vida personal y/o  lugar de trabajo?</a:t>
            </a:r>
            <a:r>
              <a:rPr lang="es-ES" sz="2800" b="1" dirty="0">
                <a:latin typeface="Dosis" panose="02010503020202060003" pitchFamily="2" charset="0"/>
              </a:rPr>
              <a:t> </a:t>
            </a:r>
            <a:endParaRPr lang="es-CO" sz="28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726708" y="5599023"/>
            <a:ext cx="2076628" cy="510694"/>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10035425" y="5599023"/>
            <a:ext cx="1459195" cy="461665"/>
          </a:xfrm>
          <a:prstGeom prst="rect">
            <a:avLst/>
          </a:prstGeom>
          <a:noFill/>
        </p:spPr>
        <p:txBody>
          <a:bodyPr wrap="square" rtlCol="0">
            <a:spAutoFit/>
          </a:bodyPr>
          <a:lstStyle/>
          <a:p>
            <a:pPr algn="ctr"/>
            <a:r>
              <a:rPr lang="es-ES" sz="2400" dirty="0">
                <a:solidFill>
                  <a:schemeClr val="bg1"/>
                </a:solidFill>
                <a:latin typeface="Dosis" panose="02010503020202060003" pitchFamily="2" charset="0"/>
              </a:rPr>
              <a:t>Continuar</a:t>
            </a:r>
            <a:endParaRPr lang="es-CO" sz="2400" b="1" dirty="0">
              <a:solidFill>
                <a:schemeClr val="bg1"/>
              </a:solidFill>
              <a:latin typeface="Dosis" panose="02010503020202060003" pitchFamily="2" charset="0"/>
            </a:endParaRPr>
          </a:p>
        </p:txBody>
      </p:sp>
      <p:sp>
        <p:nvSpPr>
          <p:cNvPr id="3" name="CuadroTexto 2">
            <a:extLst>
              <a:ext uri="{FF2B5EF4-FFF2-40B4-BE49-F238E27FC236}">
                <a16:creationId xmlns:a16="http://schemas.microsoft.com/office/drawing/2014/main" id="{5D23625E-4174-8D6E-E068-1F845B751537}"/>
              </a:ext>
            </a:extLst>
          </p:cNvPr>
          <p:cNvSpPr txBox="1"/>
          <p:nvPr/>
        </p:nvSpPr>
        <p:spPr>
          <a:xfrm>
            <a:off x="3146558" y="1826778"/>
            <a:ext cx="1984289" cy="307777"/>
          </a:xfrm>
          <a:prstGeom prst="rect">
            <a:avLst/>
          </a:prstGeom>
          <a:noFill/>
        </p:spPr>
        <p:txBody>
          <a:bodyPr wrap="square" rtlCol="0">
            <a:spAutoFit/>
          </a:bodyPr>
          <a:lstStyle/>
          <a:p>
            <a:pPr algn="ctr"/>
            <a:r>
              <a:rPr lang="es-ES" sz="1400" b="1" dirty="0">
                <a:latin typeface="Dosis" panose="02010503020202060003" pitchFamily="2" charset="0"/>
              </a:rPr>
              <a:t>Temor de autoestima</a:t>
            </a:r>
            <a:endParaRPr lang="es-CO" sz="1400" b="1" dirty="0">
              <a:latin typeface="Dosis" panose="02010503020202060003" pitchFamily="2" charset="0"/>
            </a:endParaRPr>
          </a:p>
        </p:txBody>
      </p:sp>
      <p:sp>
        <p:nvSpPr>
          <p:cNvPr id="5" name="CuadroTexto 4">
            <a:extLst>
              <a:ext uri="{FF2B5EF4-FFF2-40B4-BE49-F238E27FC236}">
                <a16:creationId xmlns:a16="http://schemas.microsoft.com/office/drawing/2014/main" id="{B8A34E96-5670-775F-C7A3-9E977C8CC51B}"/>
              </a:ext>
            </a:extLst>
          </p:cNvPr>
          <p:cNvSpPr txBox="1"/>
          <p:nvPr/>
        </p:nvSpPr>
        <p:spPr>
          <a:xfrm>
            <a:off x="5082219" y="1609555"/>
            <a:ext cx="1663922" cy="523220"/>
          </a:xfrm>
          <a:prstGeom prst="rect">
            <a:avLst/>
          </a:prstGeom>
          <a:noFill/>
        </p:spPr>
        <p:txBody>
          <a:bodyPr wrap="square" rtlCol="0">
            <a:spAutoFit/>
          </a:bodyPr>
          <a:lstStyle/>
          <a:p>
            <a:pPr algn="ctr"/>
            <a:r>
              <a:rPr lang="es-ES" sz="1400" b="1" dirty="0">
                <a:latin typeface="Dosis" panose="02010503020202060003" pitchFamily="2" charset="0"/>
              </a:rPr>
              <a:t>Temor Social y de reconocimiento</a:t>
            </a:r>
            <a:endParaRPr lang="es-CO" sz="1400" b="1" dirty="0">
              <a:latin typeface="Dosis" panose="02010503020202060003" pitchFamily="2" charset="0"/>
            </a:endParaRPr>
          </a:p>
        </p:txBody>
      </p:sp>
      <p:sp>
        <p:nvSpPr>
          <p:cNvPr id="6" name="CuadroTexto 5">
            <a:extLst>
              <a:ext uri="{FF2B5EF4-FFF2-40B4-BE49-F238E27FC236}">
                <a16:creationId xmlns:a16="http://schemas.microsoft.com/office/drawing/2014/main" id="{AA02D56A-9226-D581-95D7-B7620B14713E}"/>
              </a:ext>
            </a:extLst>
          </p:cNvPr>
          <p:cNvSpPr txBox="1"/>
          <p:nvPr/>
        </p:nvSpPr>
        <p:spPr>
          <a:xfrm>
            <a:off x="6711062" y="1810637"/>
            <a:ext cx="1936823" cy="307777"/>
          </a:xfrm>
          <a:prstGeom prst="rect">
            <a:avLst/>
          </a:prstGeom>
          <a:noFill/>
        </p:spPr>
        <p:txBody>
          <a:bodyPr wrap="square" rtlCol="0">
            <a:spAutoFit/>
          </a:bodyPr>
          <a:lstStyle/>
          <a:p>
            <a:pPr algn="ctr"/>
            <a:r>
              <a:rPr lang="es-ES" sz="1400" b="1" dirty="0">
                <a:latin typeface="Dosis" panose="02010503020202060003" pitchFamily="2" charset="0"/>
              </a:rPr>
              <a:t>Temor a las ideas</a:t>
            </a:r>
            <a:endParaRPr lang="es-CO" sz="1400" b="1" dirty="0">
              <a:latin typeface="Dosis" panose="02010503020202060003" pitchFamily="2" charset="0"/>
            </a:endParaRPr>
          </a:p>
        </p:txBody>
      </p:sp>
      <p:pic>
        <p:nvPicPr>
          <p:cNvPr id="7" name="Imagen 6" descr="Imagen que contiene naranja, pequeño, parado, colorido&#10;&#10;Descripción generada automáticamente">
            <a:extLst>
              <a:ext uri="{FF2B5EF4-FFF2-40B4-BE49-F238E27FC236}">
                <a16:creationId xmlns:a16="http://schemas.microsoft.com/office/drawing/2014/main" id="{50FB881C-F9A0-CEFE-7B34-E1CD91CA102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01461" y="2157500"/>
            <a:ext cx="1344158" cy="1680482"/>
          </a:xfrm>
          <a:prstGeom prst="rect">
            <a:avLst/>
          </a:prstGeom>
        </p:spPr>
      </p:pic>
      <p:pic>
        <p:nvPicPr>
          <p:cNvPr id="8" name="Imagen 7" descr="Imagen que contiene naranja, luz, hidrante&#10;&#10;Descripción generada automáticamente">
            <a:extLst>
              <a:ext uri="{FF2B5EF4-FFF2-40B4-BE49-F238E27FC236}">
                <a16:creationId xmlns:a16="http://schemas.microsoft.com/office/drawing/2014/main" id="{929D2BC7-E626-F3FA-5A5E-CBA6A704779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54458" y="2157500"/>
            <a:ext cx="1344385" cy="1680482"/>
          </a:xfrm>
          <a:prstGeom prst="rect">
            <a:avLst/>
          </a:prstGeom>
        </p:spPr>
      </p:pic>
      <p:pic>
        <p:nvPicPr>
          <p:cNvPr id="9" name="Imagen 8" descr="Imagen que contiene verde, persona, interior, hombre&#10;&#10;Descripción generada automáticamente">
            <a:extLst>
              <a:ext uri="{FF2B5EF4-FFF2-40B4-BE49-F238E27FC236}">
                <a16:creationId xmlns:a16="http://schemas.microsoft.com/office/drawing/2014/main" id="{5E137362-EF5F-1269-77D1-DD80DC23ABD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004077" y="2157500"/>
            <a:ext cx="1340070" cy="1675088"/>
          </a:xfrm>
          <a:prstGeom prst="rect">
            <a:avLst/>
          </a:prstGeom>
        </p:spPr>
      </p:pic>
      <p:sp>
        <p:nvSpPr>
          <p:cNvPr id="10" name="CuadroTexto 9">
            <a:extLst>
              <a:ext uri="{FF2B5EF4-FFF2-40B4-BE49-F238E27FC236}">
                <a16:creationId xmlns:a16="http://schemas.microsoft.com/office/drawing/2014/main" id="{2FE4F9C5-C814-6C58-3109-63378010A1F5}"/>
              </a:ext>
            </a:extLst>
          </p:cNvPr>
          <p:cNvSpPr txBox="1"/>
          <p:nvPr/>
        </p:nvSpPr>
        <p:spPr>
          <a:xfrm>
            <a:off x="3410866" y="4042480"/>
            <a:ext cx="1535509" cy="307777"/>
          </a:xfrm>
          <a:prstGeom prst="rect">
            <a:avLst/>
          </a:prstGeom>
          <a:noFill/>
        </p:spPr>
        <p:txBody>
          <a:bodyPr wrap="square" rtlCol="0">
            <a:spAutoFit/>
          </a:bodyPr>
          <a:lstStyle/>
          <a:p>
            <a:pPr algn="ctr"/>
            <a:r>
              <a:rPr lang="es-ES" sz="1400" b="1" dirty="0">
                <a:latin typeface="Dosis" panose="02010503020202060003" pitchFamily="2" charset="0"/>
              </a:rPr>
              <a:t>Temor al fracaso</a:t>
            </a:r>
            <a:endParaRPr lang="es-CO" sz="1400" b="1" dirty="0">
              <a:latin typeface="Dosis" panose="02010503020202060003" pitchFamily="2" charset="0"/>
            </a:endParaRPr>
          </a:p>
        </p:txBody>
      </p:sp>
      <p:sp>
        <p:nvSpPr>
          <p:cNvPr id="11" name="CuadroTexto 10">
            <a:extLst>
              <a:ext uri="{FF2B5EF4-FFF2-40B4-BE49-F238E27FC236}">
                <a16:creationId xmlns:a16="http://schemas.microsoft.com/office/drawing/2014/main" id="{217DC0AA-AA20-738A-F34A-5814F7BD29FA}"/>
              </a:ext>
            </a:extLst>
          </p:cNvPr>
          <p:cNvSpPr txBox="1"/>
          <p:nvPr/>
        </p:nvSpPr>
        <p:spPr>
          <a:xfrm>
            <a:off x="4908084" y="3858843"/>
            <a:ext cx="1936823" cy="738664"/>
          </a:xfrm>
          <a:prstGeom prst="rect">
            <a:avLst/>
          </a:prstGeom>
          <a:noFill/>
        </p:spPr>
        <p:txBody>
          <a:bodyPr wrap="square" rtlCol="0">
            <a:spAutoFit/>
          </a:bodyPr>
          <a:lstStyle/>
          <a:p>
            <a:pPr algn="ctr"/>
            <a:r>
              <a:rPr lang="es-ES" sz="1400" b="1" dirty="0">
                <a:latin typeface="Dosis" panose="02010503020202060003" pitchFamily="2" charset="0"/>
              </a:rPr>
              <a:t>Temor por falta de tiempo y recursos</a:t>
            </a:r>
          </a:p>
          <a:p>
            <a:pPr algn="ctr"/>
            <a:endParaRPr lang="es-CO" sz="1400" b="1" dirty="0">
              <a:latin typeface="Dosis" panose="02010503020202060003" pitchFamily="2" charset="0"/>
            </a:endParaRPr>
          </a:p>
        </p:txBody>
      </p:sp>
      <p:sp>
        <p:nvSpPr>
          <p:cNvPr id="12" name="CuadroTexto 11">
            <a:extLst>
              <a:ext uri="{FF2B5EF4-FFF2-40B4-BE49-F238E27FC236}">
                <a16:creationId xmlns:a16="http://schemas.microsoft.com/office/drawing/2014/main" id="{CB0FBFFD-9B68-AA27-1200-BC5514A1113B}"/>
              </a:ext>
            </a:extLst>
          </p:cNvPr>
          <p:cNvSpPr txBox="1"/>
          <p:nvPr/>
        </p:nvSpPr>
        <p:spPr>
          <a:xfrm>
            <a:off x="6743908" y="3988779"/>
            <a:ext cx="1936823" cy="523220"/>
          </a:xfrm>
          <a:prstGeom prst="rect">
            <a:avLst/>
          </a:prstGeom>
          <a:noFill/>
        </p:spPr>
        <p:txBody>
          <a:bodyPr wrap="square" rtlCol="0">
            <a:spAutoFit/>
          </a:bodyPr>
          <a:lstStyle/>
          <a:p>
            <a:pPr algn="ctr"/>
            <a:r>
              <a:rPr lang="es-ES" sz="1400" b="1">
                <a:latin typeface="Dosis" panose="02010503020202060003" pitchFamily="2" charset="0"/>
              </a:rPr>
              <a:t>Temor a que sea tarde</a:t>
            </a:r>
          </a:p>
          <a:p>
            <a:pPr algn="ctr"/>
            <a:endParaRPr lang="es-CO" sz="1400" b="1" dirty="0">
              <a:latin typeface="Dosis" panose="02010503020202060003" pitchFamily="2" charset="0"/>
            </a:endParaRPr>
          </a:p>
        </p:txBody>
      </p:sp>
      <p:pic>
        <p:nvPicPr>
          <p:cNvPr id="14" name="Imagen 13" descr="Imagen que contiene azul, agua, hombre&#10;&#10;Descripción generada automáticamente">
            <a:extLst>
              <a:ext uri="{FF2B5EF4-FFF2-40B4-BE49-F238E27FC236}">
                <a16:creationId xmlns:a16="http://schemas.microsoft.com/office/drawing/2014/main" id="{3AECD120-1FBF-8DB9-CADB-39854C4BB64D}"/>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258999" y="4434629"/>
            <a:ext cx="1339844" cy="1675088"/>
          </a:xfrm>
          <a:prstGeom prst="rect">
            <a:avLst/>
          </a:prstGeom>
        </p:spPr>
      </p:pic>
      <p:pic>
        <p:nvPicPr>
          <p:cNvPr id="15" name="Imagen 14" descr="Imagen que contiene pelota, jugador, béisbol, hombre&#10;&#10;Descripción generada automáticamente">
            <a:extLst>
              <a:ext uri="{FF2B5EF4-FFF2-40B4-BE49-F238E27FC236}">
                <a16:creationId xmlns:a16="http://schemas.microsoft.com/office/drawing/2014/main" id="{588A3AF2-C129-D642-486F-B71774899F1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489771" y="4434912"/>
            <a:ext cx="1339844" cy="1674805"/>
          </a:xfrm>
          <a:prstGeom prst="rect">
            <a:avLst/>
          </a:prstGeom>
        </p:spPr>
      </p:pic>
      <p:pic>
        <p:nvPicPr>
          <p:cNvPr id="19" name="Imagen 18" descr="Un reloj de aguja en una pared roja&#10;&#10;Descripción generada automáticamente con confianza media">
            <a:extLst>
              <a:ext uri="{FF2B5EF4-FFF2-40B4-BE49-F238E27FC236}">
                <a16:creationId xmlns:a16="http://schemas.microsoft.com/office/drawing/2014/main" id="{84227D66-8D3D-F702-F08E-D1D3A36A3E73}"/>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073850" y="4335642"/>
            <a:ext cx="1351802" cy="1689077"/>
          </a:xfrm>
          <a:prstGeom prst="rect">
            <a:avLst/>
          </a:prstGeom>
        </p:spPr>
      </p:pic>
    </p:spTree>
    <p:extLst>
      <p:ext uri="{BB962C8B-B14F-4D97-AF65-F5344CB8AC3E}">
        <p14:creationId xmlns:p14="http://schemas.microsoft.com/office/powerpoint/2010/main" val="125174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F26A7838-253B-40D4-BB2B-7EB699DED923}"/>
              </a:ext>
            </a:extLst>
          </p:cNvPr>
          <p:cNvSpPr txBox="1"/>
          <p:nvPr/>
        </p:nvSpPr>
        <p:spPr>
          <a:xfrm>
            <a:off x="1189880" y="655448"/>
            <a:ext cx="9322103" cy="954107"/>
          </a:xfrm>
          <a:prstGeom prst="rect">
            <a:avLst/>
          </a:prstGeom>
          <a:noFill/>
        </p:spPr>
        <p:txBody>
          <a:bodyPr wrap="square" rtlCol="0">
            <a:spAutoFit/>
          </a:bodyPr>
          <a:lstStyle/>
          <a:p>
            <a:pPr algn="ctr"/>
            <a:r>
              <a:rPr lang="es-ES" sz="2400" b="1" i="0" dirty="0">
                <a:solidFill>
                  <a:srgbClr val="000000"/>
                </a:solidFill>
                <a:effectLst/>
                <a:latin typeface="Dosis" panose="02010503020202060003" pitchFamily="2" charset="0"/>
              </a:rPr>
              <a:t>¿Cuáles son los principales </a:t>
            </a:r>
            <a:r>
              <a:rPr lang="es-ES" sz="2400" b="1" dirty="0">
                <a:solidFill>
                  <a:srgbClr val="000000"/>
                </a:solidFill>
                <a:latin typeface="Dosis" panose="02010503020202060003" pitchFamily="2" charset="0"/>
              </a:rPr>
              <a:t>temores</a:t>
            </a:r>
            <a:r>
              <a:rPr lang="es-ES" sz="2400" b="1" i="0" dirty="0">
                <a:solidFill>
                  <a:srgbClr val="000000"/>
                </a:solidFill>
                <a:effectLst/>
                <a:latin typeface="Dosis" panose="02010503020202060003" pitchFamily="2" charset="0"/>
              </a:rPr>
              <a:t>  que sientes a la hora de proponer y/o materializar un proyecto o idea en tu vida personal y/o  lugar de trabajo?</a:t>
            </a:r>
            <a:r>
              <a:rPr lang="es-ES" sz="3200" b="1" dirty="0">
                <a:latin typeface="Dosis" panose="02010503020202060003" pitchFamily="2" charset="0"/>
              </a:rPr>
              <a:t> </a:t>
            </a:r>
            <a:endParaRPr lang="es-CO" sz="32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726708" y="5599023"/>
            <a:ext cx="2076628" cy="510694"/>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10035425" y="5599023"/>
            <a:ext cx="1459195" cy="461665"/>
          </a:xfrm>
          <a:prstGeom prst="rect">
            <a:avLst/>
          </a:prstGeom>
          <a:noFill/>
        </p:spPr>
        <p:txBody>
          <a:bodyPr wrap="square" rtlCol="0">
            <a:spAutoFit/>
          </a:bodyPr>
          <a:lstStyle/>
          <a:p>
            <a:pPr algn="ctr"/>
            <a:r>
              <a:rPr lang="es-ES" sz="2400" dirty="0">
                <a:solidFill>
                  <a:schemeClr val="bg1"/>
                </a:solidFill>
                <a:latin typeface="Dosis" panose="02010503020202060003" pitchFamily="2" charset="0"/>
              </a:rPr>
              <a:t>Continuar</a:t>
            </a:r>
            <a:endParaRPr lang="es-CO" sz="2400" b="1" dirty="0">
              <a:solidFill>
                <a:schemeClr val="bg1"/>
              </a:solidFill>
              <a:latin typeface="Dosis" panose="02010503020202060003" pitchFamily="2" charset="0"/>
            </a:endParaRPr>
          </a:p>
        </p:txBody>
      </p:sp>
      <p:sp>
        <p:nvSpPr>
          <p:cNvPr id="2" name="Rectángulo 1">
            <a:extLst>
              <a:ext uri="{FF2B5EF4-FFF2-40B4-BE49-F238E27FC236}">
                <a16:creationId xmlns:a16="http://schemas.microsoft.com/office/drawing/2014/main" id="{2BDAA8C8-81E1-4BD5-9DF6-21E5A97BA7D3}"/>
              </a:ext>
            </a:extLst>
          </p:cNvPr>
          <p:cNvSpPr/>
          <p:nvPr/>
        </p:nvSpPr>
        <p:spPr>
          <a:xfrm>
            <a:off x="3613871" y="2197827"/>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63C64427-73AE-4AC8-B6F3-A52FFBC15D49}"/>
              </a:ext>
            </a:extLst>
          </p:cNvPr>
          <p:cNvSpPr/>
          <p:nvPr/>
        </p:nvSpPr>
        <p:spPr>
          <a:xfrm>
            <a:off x="3629894" y="3963586"/>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a:extLst>
              <a:ext uri="{FF2B5EF4-FFF2-40B4-BE49-F238E27FC236}">
                <a16:creationId xmlns:a16="http://schemas.microsoft.com/office/drawing/2014/main" id="{098B5735-D1A5-4D7F-962E-DD8E4E50D3C7}"/>
              </a:ext>
            </a:extLst>
          </p:cNvPr>
          <p:cNvSpPr/>
          <p:nvPr/>
        </p:nvSpPr>
        <p:spPr>
          <a:xfrm>
            <a:off x="5274458" y="2197827"/>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ectángulo 21">
            <a:extLst>
              <a:ext uri="{FF2B5EF4-FFF2-40B4-BE49-F238E27FC236}">
                <a16:creationId xmlns:a16="http://schemas.microsoft.com/office/drawing/2014/main" id="{C4F37EFA-9E4E-4D07-8B10-59DC825D8D5A}"/>
              </a:ext>
            </a:extLst>
          </p:cNvPr>
          <p:cNvSpPr/>
          <p:nvPr/>
        </p:nvSpPr>
        <p:spPr>
          <a:xfrm>
            <a:off x="5274059" y="3923073"/>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Rectángulo 30">
            <a:extLst>
              <a:ext uri="{FF2B5EF4-FFF2-40B4-BE49-F238E27FC236}">
                <a16:creationId xmlns:a16="http://schemas.microsoft.com/office/drawing/2014/main" id="{00A2C0AC-92AE-4A4B-A083-205BE3DE678D}"/>
              </a:ext>
            </a:extLst>
          </p:cNvPr>
          <p:cNvSpPr/>
          <p:nvPr/>
        </p:nvSpPr>
        <p:spPr>
          <a:xfrm>
            <a:off x="6919021" y="2197827"/>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Rectángulo 31">
            <a:extLst>
              <a:ext uri="{FF2B5EF4-FFF2-40B4-BE49-F238E27FC236}">
                <a16:creationId xmlns:a16="http://schemas.microsoft.com/office/drawing/2014/main" id="{573D543E-DE3C-4269-930E-9DE2F69FCAFB}"/>
              </a:ext>
            </a:extLst>
          </p:cNvPr>
          <p:cNvSpPr/>
          <p:nvPr/>
        </p:nvSpPr>
        <p:spPr>
          <a:xfrm>
            <a:off x="6918224" y="3923072"/>
            <a:ext cx="1378151" cy="16354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a:extLst>
              <a:ext uri="{FF2B5EF4-FFF2-40B4-BE49-F238E27FC236}">
                <a16:creationId xmlns:a16="http://schemas.microsoft.com/office/drawing/2014/main" id="{BB8C9983-952F-46B1-A463-A0C10B786885}"/>
              </a:ext>
            </a:extLst>
          </p:cNvPr>
          <p:cNvSpPr txBox="1"/>
          <p:nvPr/>
        </p:nvSpPr>
        <p:spPr>
          <a:xfrm>
            <a:off x="3629895" y="2603653"/>
            <a:ext cx="1378151" cy="954107"/>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Temores de autoestima</a:t>
            </a:r>
          </a:p>
          <a:p>
            <a:pPr algn="ctr"/>
            <a:endParaRPr lang="es-CO" sz="1400" b="1" dirty="0">
              <a:solidFill>
                <a:schemeClr val="bg1"/>
              </a:solidFill>
              <a:latin typeface="Dosis" panose="02010503020202060003" pitchFamily="2" charset="0"/>
            </a:endParaRPr>
          </a:p>
        </p:txBody>
      </p:sp>
      <p:sp>
        <p:nvSpPr>
          <p:cNvPr id="36" name="CuadroTexto 35">
            <a:extLst>
              <a:ext uri="{FF2B5EF4-FFF2-40B4-BE49-F238E27FC236}">
                <a16:creationId xmlns:a16="http://schemas.microsoft.com/office/drawing/2014/main" id="{841A9952-3460-429A-9B0E-5FD943650267}"/>
              </a:ext>
            </a:extLst>
          </p:cNvPr>
          <p:cNvSpPr txBox="1"/>
          <p:nvPr/>
        </p:nvSpPr>
        <p:spPr>
          <a:xfrm>
            <a:off x="5183571" y="2603653"/>
            <a:ext cx="1501086" cy="1169551"/>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Temores </a:t>
            </a:r>
          </a:p>
          <a:p>
            <a:pPr algn="ctr"/>
            <a:r>
              <a:rPr lang="es-ES" sz="1400" b="1" dirty="0">
                <a:solidFill>
                  <a:schemeClr val="bg1"/>
                </a:solidFill>
                <a:latin typeface="Dosis" panose="02010503020202060003" pitchFamily="2" charset="0"/>
              </a:rPr>
              <a:t>Sociales y de reconocimiento</a:t>
            </a:r>
          </a:p>
          <a:p>
            <a:pPr algn="ctr"/>
            <a:endParaRPr lang="es-CO" sz="1400" b="1" dirty="0">
              <a:solidFill>
                <a:schemeClr val="bg1"/>
              </a:solidFill>
              <a:latin typeface="Dosis" panose="02010503020202060003" pitchFamily="2" charset="0"/>
            </a:endParaRPr>
          </a:p>
        </p:txBody>
      </p:sp>
      <p:sp>
        <p:nvSpPr>
          <p:cNvPr id="37" name="CuadroTexto 36">
            <a:extLst>
              <a:ext uri="{FF2B5EF4-FFF2-40B4-BE49-F238E27FC236}">
                <a16:creationId xmlns:a16="http://schemas.microsoft.com/office/drawing/2014/main" id="{134A789D-EFA9-41EE-84C0-BF1D7CB875A4}"/>
              </a:ext>
            </a:extLst>
          </p:cNvPr>
          <p:cNvSpPr txBox="1"/>
          <p:nvPr/>
        </p:nvSpPr>
        <p:spPr>
          <a:xfrm>
            <a:off x="7062670" y="2603653"/>
            <a:ext cx="1090851" cy="738664"/>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 a las ideas</a:t>
            </a:r>
            <a:endParaRPr lang="es-CO" sz="1400" b="1" dirty="0">
              <a:solidFill>
                <a:schemeClr val="bg1"/>
              </a:solidFill>
              <a:latin typeface="Dosis" panose="02010503020202060003" pitchFamily="2" charset="0"/>
            </a:endParaRPr>
          </a:p>
        </p:txBody>
      </p:sp>
      <p:sp>
        <p:nvSpPr>
          <p:cNvPr id="39" name="CuadroTexto 38">
            <a:extLst>
              <a:ext uri="{FF2B5EF4-FFF2-40B4-BE49-F238E27FC236}">
                <a16:creationId xmlns:a16="http://schemas.microsoft.com/office/drawing/2014/main" id="{D9D635A8-D893-48DB-A8C4-4069471F6EB7}"/>
              </a:ext>
            </a:extLst>
          </p:cNvPr>
          <p:cNvSpPr txBox="1"/>
          <p:nvPr/>
        </p:nvSpPr>
        <p:spPr>
          <a:xfrm>
            <a:off x="3629893" y="4349702"/>
            <a:ext cx="1378151" cy="954107"/>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 al fracaso</a:t>
            </a:r>
          </a:p>
          <a:p>
            <a:pPr algn="ctr"/>
            <a:endParaRPr lang="es-CO" sz="1400" b="1" dirty="0">
              <a:solidFill>
                <a:schemeClr val="bg1"/>
              </a:solidFill>
              <a:latin typeface="Dosis" panose="02010503020202060003" pitchFamily="2" charset="0"/>
            </a:endParaRPr>
          </a:p>
        </p:txBody>
      </p:sp>
      <p:sp>
        <p:nvSpPr>
          <p:cNvPr id="40" name="CuadroTexto 39">
            <a:extLst>
              <a:ext uri="{FF2B5EF4-FFF2-40B4-BE49-F238E27FC236}">
                <a16:creationId xmlns:a16="http://schemas.microsoft.com/office/drawing/2014/main" id="{8F46F749-0232-4A4B-9431-0E6C772D2997}"/>
              </a:ext>
            </a:extLst>
          </p:cNvPr>
          <p:cNvSpPr txBox="1"/>
          <p:nvPr/>
        </p:nvSpPr>
        <p:spPr>
          <a:xfrm>
            <a:off x="5306506" y="4241981"/>
            <a:ext cx="1378151" cy="1169551"/>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 por falta de tiempo y recursos</a:t>
            </a:r>
          </a:p>
          <a:p>
            <a:pPr algn="ctr"/>
            <a:endParaRPr lang="es-CO" sz="1400" b="1" dirty="0">
              <a:solidFill>
                <a:schemeClr val="bg1"/>
              </a:solidFill>
              <a:latin typeface="Dosis" panose="02010503020202060003" pitchFamily="2" charset="0"/>
            </a:endParaRPr>
          </a:p>
        </p:txBody>
      </p:sp>
      <p:sp>
        <p:nvSpPr>
          <p:cNvPr id="44" name="CuadroTexto 43">
            <a:extLst>
              <a:ext uri="{FF2B5EF4-FFF2-40B4-BE49-F238E27FC236}">
                <a16:creationId xmlns:a16="http://schemas.microsoft.com/office/drawing/2014/main" id="{8154C3DA-955F-4B8C-ADF4-D40D0B15D643}"/>
              </a:ext>
            </a:extLst>
          </p:cNvPr>
          <p:cNvSpPr txBox="1"/>
          <p:nvPr/>
        </p:nvSpPr>
        <p:spPr>
          <a:xfrm>
            <a:off x="7004077" y="4290169"/>
            <a:ext cx="1206444" cy="954107"/>
          </a:xfrm>
          <a:prstGeom prst="rect">
            <a:avLst/>
          </a:prstGeom>
          <a:noFill/>
        </p:spPr>
        <p:txBody>
          <a:bodyPr wrap="square" rtlCol="0">
            <a:spAutoFit/>
          </a:bodyPr>
          <a:lstStyle/>
          <a:p>
            <a:pPr algn="ctr"/>
            <a:r>
              <a:rPr lang="es-ES" sz="1400" b="1" dirty="0">
                <a:solidFill>
                  <a:schemeClr val="bg1"/>
                </a:solidFill>
                <a:latin typeface="Dosis" panose="02010503020202060003" pitchFamily="2" charset="0"/>
              </a:rPr>
              <a:t>Ilustración</a:t>
            </a:r>
          </a:p>
          <a:p>
            <a:pPr algn="ctr"/>
            <a:r>
              <a:rPr lang="es-ES" sz="1400" b="1" dirty="0">
                <a:solidFill>
                  <a:schemeClr val="bg1"/>
                </a:solidFill>
                <a:latin typeface="Dosis" panose="02010503020202060003" pitchFamily="2" charset="0"/>
              </a:rPr>
              <a:t>Temor a que sea tarde</a:t>
            </a:r>
          </a:p>
          <a:p>
            <a:pPr algn="ctr"/>
            <a:endParaRPr lang="es-CO" sz="1400" b="1" dirty="0">
              <a:solidFill>
                <a:schemeClr val="bg1"/>
              </a:solidFill>
              <a:latin typeface="Dosis" panose="02010503020202060003" pitchFamily="2" charset="0"/>
            </a:endParaRPr>
          </a:p>
        </p:txBody>
      </p:sp>
      <p:sp>
        <p:nvSpPr>
          <p:cNvPr id="19" name="Rectángulo 18">
            <a:extLst>
              <a:ext uri="{FF2B5EF4-FFF2-40B4-BE49-F238E27FC236}">
                <a16:creationId xmlns:a16="http://schemas.microsoft.com/office/drawing/2014/main" id="{AFF7257C-0AD3-B39A-6304-86395A9165E5}"/>
              </a:ext>
            </a:extLst>
          </p:cNvPr>
          <p:cNvSpPr/>
          <p:nvPr/>
        </p:nvSpPr>
        <p:spPr>
          <a:xfrm>
            <a:off x="80210" y="0"/>
            <a:ext cx="12111790" cy="685800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Rectángulo 23">
            <a:extLst>
              <a:ext uri="{FF2B5EF4-FFF2-40B4-BE49-F238E27FC236}">
                <a16:creationId xmlns:a16="http://schemas.microsoft.com/office/drawing/2014/main" id="{C0B62E00-CA5D-66DD-591D-0D8EA64178ED}"/>
              </a:ext>
            </a:extLst>
          </p:cNvPr>
          <p:cNvSpPr/>
          <p:nvPr/>
        </p:nvSpPr>
        <p:spPr>
          <a:xfrm>
            <a:off x="6148195" y="874666"/>
            <a:ext cx="4208466" cy="49941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Elipse 2">
            <a:extLst>
              <a:ext uri="{FF2B5EF4-FFF2-40B4-BE49-F238E27FC236}">
                <a16:creationId xmlns:a16="http://schemas.microsoft.com/office/drawing/2014/main" id="{4FEBF955-EA47-3B81-9AFC-4E45D0FA3B35}"/>
              </a:ext>
            </a:extLst>
          </p:cNvPr>
          <p:cNvSpPr/>
          <p:nvPr/>
        </p:nvSpPr>
        <p:spPr>
          <a:xfrm>
            <a:off x="9799917" y="655448"/>
            <a:ext cx="789727" cy="789727"/>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CuadroTexto 26">
            <a:extLst>
              <a:ext uri="{FF2B5EF4-FFF2-40B4-BE49-F238E27FC236}">
                <a16:creationId xmlns:a16="http://schemas.microsoft.com/office/drawing/2014/main" id="{410DBD71-7C45-200D-7512-24F93082E042}"/>
              </a:ext>
            </a:extLst>
          </p:cNvPr>
          <p:cNvSpPr txBox="1"/>
          <p:nvPr/>
        </p:nvSpPr>
        <p:spPr>
          <a:xfrm>
            <a:off x="9837336" y="682787"/>
            <a:ext cx="674647" cy="769441"/>
          </a:xfrm>
          <a:prstGeom prst="rect">
            <a:avLst/>
          </a:prstGeom>
          <a:noFill/>
        </p:spPr>
        <p:txBody>
          <a:bodyPr wrap="square" rtlCol="0">
            <a:spAutoFit/>
          </a:bodyPr>
          <a:lstStyle/>
          <a:p>
            <a:pPr algn="ctr"/>
            <a:r>
              <a:rPr lang="es-ES" sz="4400" b="1" dirty="0">
                <a:solidFill>
                  <a:schemeClr val="bg1"/>
                </a:solidFill>
                <a:latin typeface="Dosis" panose="02010503020202060003" pitchFamily="2" charset="0"/>
              </a:rPr>
              <a:t>X</a:t>
            </a:r>
            <a:endParaRPr lang="es-CO" sz="4400" b="1" dirty="0">
              <a:solidFill>
                <a:schemeClr val="bg1"/>
              </a:solidFill>
              <a:latin typeface="Dosis" panose="02010503020202060003" pitchFamily="2" charset="0"/>
            </a:endParaRPr>
          </a:p>
        </p:txBody>
      </p:sp>
      <p:sp>
        <p:nvSpPr>
          <p:cNvPr id="28" name="CuadroTexto 27">
            <a:extLst>
              <a:ext uri="{FF2B5EF4-FFF2-40B4-BE49-F238E27FC236}">
                <a16:creationId xmlns:a16="http://schemas.microsoft.com/office/drawing/2014/main" id="{9930753C-ACFB-3DA7-9B03-97E45D35D15B}"/>
              </a:ext>
            </a:extLst>
          </p:cNvPr>
          <p:cNvSpPr txBox="1"/>
          <p:nvPr/>
        </p:nvSpPr>
        <p:spPr>
          <a:xfrm>
            <a:off x="6862054" y="1538199"/>
            <a:ext cx="3165796" cy="923330"/>
          </a:xfrm>
          <a:prstGeom prst="rect">
            <a:avLst/>
          </a:prstGeom>
          <a:noFill/>
        </p:spPr>
        <p:txBody>
          <a:bodyPr wrap="square" rtlCol="0">
            <a:spAutoFit/>
          </a:bodyPr>
          <a:lstStyle/>
          <a:p>
            <a:r>
              <a:rPr lang="es-ES" b="1" dirty="0">
                <a:latin typeface="Dosis" panose="02010503020202060003" pitchFamily="2" charset="0"/>
              </a:rPr>
              <a:t>Escoge uno o varios de estos temores:</a:t>
            </a:r>
          </a:p>
          <a:p>
            <a:pPr algn="ctr"/>
            <a:endParaRPr lang="es-CO" b="1" dirty="0">
              <a:latin typeface="Dosis" panose="02010503020202060003" pitchFamily="2" charset="0"/>
            </a:endParaRPr>
          </a:p>
        </p:txBody>
      </p:sp>
      <p:sp>
        <p:nvSpPr>
          <p:cNvPr id="29" name="Elipse 28">
            <a:extLst>
              <a:ext uri="{FF2B5EF4-FFF2-40B4-BE49-F238E27FC236}">
                <a16:creationId xmlns:a16="http://schemas.microsoft.com/office/drawing/2014/main" id="{22B7CAA2-99F7-C8CE-6502-1161366FF3C1}"/>
              </a:ext>
            </a:extLst>
          </p:cNvPr>
          <p:cNvSpPr/>
          <p:nvPr/>
        </p:nvSpPr>
        <p:spPr>
          <a:xfrm>
            <a:off x="9236129" y="5175133"/>
            <a:ext cx="538819" cy="53881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CuadroTexto 29">
            <a:extLst>
              <a:ext uri="{FF2B5EF4-FFF2-40B4-BE49-F238E27FC236}">
                <a16:creationId xmlns:a16="http://schemas.microsoft.com/office/drawing/2014/main" id="{74B4A95C-DC34-AD94-2D7B-D8F7AC93C541}"/>
              </a:ext>
            </a:extLst>
          </p:cNvPr>
          <p:cNvSpPr txBox="1"/>
          <p:nvPr/>
        </p:nvSpPr>
        <p:spPr>
          <a:xfrm>
            <a:off x="9168214" y="5223245"/>
            <a:ext cx="674647" cy="523220"/>
          </a:xfrm>
          <a:prstGeom prst="rect">
            <a:avLst/>
          </a:prstGeom>
          <a:noFill/>
        </p:spPr>
        <p:txBody>
          <a:bodyPr wrap="square" rtlCol="0">
            <a:spAutoFit/>
          </a:bodyPr>
          <a:lstStyle/>
          <a:p>
            <a:pPr algn="ctr"/>
            <a:r>
              <a:rPr lang="es-ES" sz="2800" b="1" dirty="0">
                <a:solidFill>
                  <a:schemeClr val="bg1"/>
                </a:solidFill>
                <a:latin typeface="Dosis" panose="02010503020202060003" pitchFamily="2" charset="0"/>
              </a:rPr>
              <a:t>OK</a:t>
            </a:r>
            <a:endParaRPr lang="es-CO" sz="2800" b="1" dirty="0">
              <a:solidFill>
                <a:schemeClr val="bg1"/>
              </a:solidFill>
              <a:latin typeface="Dosis" panose="02010503020202060003" pitchFamily="2" charset="0"/>
            </a:endParaRPr>
          </a:p>
        </p:txBody>
      </p:sp>
      <p:sp>
        <p:nvSpPr>
          <p:cNvPr id="33" name="Rectángulo 32">
            <a:extLst>
              <a:ext uri="{FF2B5EF4-FFF2-40B4-BE49-F238E27FC236}">
                <a16:creationId xmlns:a16="http://schemas.microsoft.com/office/drawing/2014/main" id="{90C2EFD3-5770-97C8-26FA-75621843C1C6}"/>
              </a:ext>
            </a:extLst>
          </p:cNvPr>
          <p:cNvSpPr/>
          <p:nvPr/>
        </p:nvSpPr>
        <p:spPr>
          <a:xfrm>
            <a:off x="6381127" y="2574416"/>
            <a:ext cx="266607" cy="285488"/>
          </a:xfrm>
          <a:prstGeom prst="rect">
            <a:avLst/>
          </a:prstGeom>
          <a:noFill/>
          <a:ln w="28575">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4" name="Conector recto de flecha 33">
            <a:extLst>
              <a:ext uri="{FF2B5EF4-FFF2-40B4-BE49-F238E27FC236}">
                <a16:creationId xmlns:a16="http://schemas.microsoft.com/office/drawing/2014/main" id="{C11892B0-4A67-E54C-1E66-16A8D3F7C75F}"/>
              </a:ext>
            </a:extLst>
          </p:cNvPr>
          <p:cNvCxnSpPr/>
          <p:nvPr/>
        </p:nvCxnSpPr>
        <p:spPr>
          <a:xfrm flipV="1">
            <a:off x="9774948" y="4253820"/>
            <a:ext cx="790348" cy="96942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38B967AD-E652-5561-B9AE-ABCA4CFE3882}"/>
              </a:ext>
            </a:extLst>
          </p:cNvPr>
          <p:cNvCxnSpPr>
            <a:cxnSpLocks/>
          </p:cNvCxnSpPr>
          <p:nvPr/>
        </p:nvCxnSpPr>
        <p:spPr>
          <a:xfrm flipV="1">
            <a:off x="6502706" y="1332982"/>
            <a:ext cx="0" cy="1175692"/>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63113BFA-6CA8-13C7-C56B-FE8928151D17}"/>
              </a:ext>
            </a:extLst>
          </p:cNvPr>
          <p:cNvSpPr txBox="1"/>
          <p:nvPr/>
        </p:nvSpPr>
        <p:spPr>
          <a:xfrm>
            <a:off x="6289653" y="545904"/>
            <a:ext cx="1813977" cy="738664"/>
          </a:xfrm>
          <a:prstGeom prst="rect">
            <a:avLst/>
          </a:prstGeom>
          <a:noFill/>
        </p:spPr>
        <p:txBody>
          <a:bodyPr wrap="square" rtlCol="0">
            <a:spAutoFit/>
          </a:bodyPr>
          <a:lstStyle/>
          <a:p>
            <a:r>
              <a:rPr lang="es-CO" sz="1400" dirty="0">
                <a:latin typeface="Dosis" panose="02010503020202060003" pitchFamily="2" charset="0"/>
              </a:rPr>
              <a:t>Aquí la idea es que puedan ir </a:t>
            </a:r>
            <a:r>
              <a:rPr lang="es-CO" sz="1400" b="1" dirty="0">
                <a:latin typeface="Dosis" panose="02010503020202060003" pitchFamily="2" charset="0"/>
              </a:rPr>
              <a:t>marcando su selección</a:t>
            </a:r>
          </a:p>
        </p:txBody>
      </p:sp>
      <p:sp>
        <p:nvSpPr>
          <p:cNvPr id="42" name="CuadroTexto 41">
            <a:extLst>
              <a:ext uri="{FF2B5EF4-FFF2-40B4-BE49-F238E27FC236}">
                <a16:creationId xmlns:a16="http://schemas.microsoft.com/office/drawing/2014/main" id="{E8FC205E-759C-82BE-2F49-8BD79C7C112E}"/>
              </a:ext>
            </a:extLst>
          </p:cNvPr>
          <p:cNvSpPr txBox="1"/>
          <p:nvPr/>
        </p:nvSpPr>
        <p:spPr>
          <a:xfrm>
            <a:off x="9994096" y="2170239"/>
            <a:ext cx="1813977" cy="2031325"/>
          </a:xfrm>
          <a:prstGeom prst="rect">
            <a:avLst/>
          </a:prstGeom>
          <a:noFill/>
        </p:spPr>
        <p:txBody>
          <a:bodyPr wrap="square" rtlCol="0">
            <a:spAutoFit/>
          </a:bodyPr>
          <a:lstStyle/>
          <a:p>
            <a:pPr algn="ctr"/>
            <a:r>
              <a:rPr lang="es-CO" sz="1400" b="1" dirty="0">
                <a:latin typeface="Dosis" panose="02010503020202060003" pitchFamily="2" charset="0"/>
              </a:rPr>
              <a:t>Al dar Ok debe salir el siguiente mensaje: </a:t>
            </a:r>
          </a:p>
          <a:p>
            <a:pPr algn="ctr"/>
            <a:endParaRPr lang="es-CO" sz="1400" b="1" dirty="0">
              <a:latin typeface="Dosis" panose="02010503020202060003" pitchFamily="2" charset="0"/>
            </a:endParaRPr>
          </a:p>
          <a:p>
            <a:pPr algn="ctr"/>
            <a:r>
              <a:rPr lang="es-CO" sz="1400" dirty="0">
                <a:latin typeface="Dosis" panose="02010503020202060003" pitchFamily="2" charset="0"/>
              </a:rPr>
              <a:t>¡Los temores que escogiste se han guardado, continúa explorando las otras ilustraciones que te conectaron!</a:t>
            </a:r>
          </a:p>
        </p:txBody>
      </p:sp>
      <p:sp>
        <p:nvSpPr>
          <p:cNvPr id="43" name="Rectángulo 42">
            <a:extLst>
              <a:ext uri="{FF2B5EF4-FFF2-40B4-BE49-F238E27FC236}">
                <a16:creationId xmlns:a16="http://schemas.microsoft.com/office/drawing/2014/main" id="{FBE4ED77-EE2C-3F97-50D3-EE78B5803DE2}"/>
              </a:ext>
            </a:extLst>
          </p:cNvPr>
          <p:cNvSpPr/>
          <p:nvPr/>
        </p:nvSpPr>
        <p:spPr>
          <a:xfrm>
            <a:off x="6381126" y="3322864"/>
            <a:ext cx="266607" cy="285488"/>
          </a:xfrm>
          <a:prstGeom prst="rect">
            <a:avLst/>
          </a:prstGeom>
          <a:noFill/>
          <a:ln w="28575">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44">
            <a:extLst>
              <a:ext uri="{FF2B5EF4-FFF2-40B4-BE49-F238E27FC236}">
                <a16:creationId xmlns:a16="http://schemas.microsoft.com/office/drawing/2014/main" id="{0713651D-52E3-D340-C464-E99BBB50F336}"/>
              </a:ext>
            </a:extLst>
          </p:cNvPr>
          <p:cNvSpPr/>
          <p:nvPr/>
        </p:nvSpPr>
        <p:spPr>
          <a:xfrm>
            <a:off x="6384264" y="4037558"/>
            <a:ext cx="266607" cy="285488"/>
          </a:xfrm>
          <a:prstGeom prst="rect">
            <a:avLst/>
          </a:prstGeom>
          <a:noFill/>
          <a:ln w="28575">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45">
            <a:extLst>
              <a:ext uri="{FF2B5EF4-FFF2-40B4-BE49-F238E27FC236}">
                <a16:creationId xmlns:a16="http://schemas.microsoft.com/office/drawing/2014/main" id="{64828E44-97AD-C499-E8CE-D037C1AFC030}"/>
              </a:ext>
            </a:extLst>
          </p:cNvPr>
          <p:cNvSpPr/>
          <p:nvPr/>
        </p:nvSpPr>
        <p:spPr>
          <a:xfrm>
            <a:off x="6386225" y="4791823"/>
            <a:ext cx="266607" cy="285488"/>
          </a:xfrm>
          <a:prstGeom prst="rect">
            <a:avLst/>
          </a:prstGeom>
          <a:noFill/>
          <a:ln w="28575">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C363B970-1D83-124E-CF10-F53634A260E8}"/>
              </a:ext>
            </a:extLst>
          </p:cNvPr>
          <p:cNvSpPr txBox="1"/>
          <p:nvPr/>
        </p:nvSpPr>
        <p:spPr>
          <a:xfrm>
            <a:off x="1589157" y="411216"/>
            <a:ext cx="4484554" cy="400110"/>
          </a:xfrm>
          <a:prstGeom prst="rect">
            <a:avLst/>
          </a:prstGeom>
          <a:noFill/>
        </p:spPr>
        <p:txBody>
          <a:bodyPr wrap="square" rtlCol="0">
            <a:spAutoFit/>
          </a:bodyPr>
          <a:lstStyle/>
          <a:p>
            <a:pPr algn="ctr"/>
            <a:r>
              <a:rPr lang="es-ES" sz="2000" b="1" dirty="0">
                <a:latin typeface="Dosis" panose="02010503020202060003" pitchFamily="2" charset="0"/>
              </a:rPr>
              <a:t>Temor Social y de reconocimiento</a:t>
            </a:r>
            <a:endParaRPr lang="es-CO" sz="2000" b="1" dirty="0">
              <a:latin typeface="Dosis" panose="02010503020202060003" pitchFamily="2" charset="0"/>
            </a:endParaRPr>
          </a:p>
        </p:txBody>
      </p:sp>
      <p:pic>
        <p:nvPicPr>
          <p:cNvPr id="6" name="Imagen 5" descr="Imagen que contiene naranja, luz, hidrante&#10;&#10;Descripción generada automáticamente">
            <a:extLst>
              <a:ext uri="{FF2B5EF4-FFF2-40B4-BE49-F238E27FC236}">
                <a16:creationId xmlns:a16="http://schemas.microsoft.com/office/drawing/2014/main" id="{7B34A539-1FE0-CE87-5D11-D81011096C0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44550" y="909111"/>
            <a:ext cx="3862004" cy="4827505"/>
          </a:xfrm>
          <a:prstGeom prst="rect">
            <a:avLst/>
          </a:prstGeom>
        </p:spPr>
      </p:pic>
      <p:graphicFrame>
        <p:nvGraphicFramePr>
          <p:cNvPr id="7" name="Tabla 6">
            <a:extLst>
              <a:ext uri="{FF2B5EF4-FFF2-40B4-BE49-F238E27FC236}">
                <a16:creationId xmlns:a16="http://schemas.microsoft.com/office/drawing/2014/main" id="{BB7D5A9E-FFAE-3A1A-FD89-292BB9CB8724}"/>
              </a:ext>
            </a:extLst>
          </p:cNvPr>
          <p:cNvGraphicFramePr>
            <a:graphicFrameLocks noGrp="1"/>
          </p:cNvGraphicFramePr>
          <p:nvPr>
            <p:extLst>
              <p:ext uri="{D42A27DB-BD31-4B8C-83A1-F6EECF244321}">
                <p14:modId xmlns:p14="http://schemas.microsoft.com/office/powerpoint/2010/main" val="2636535478"/>
              </p:ext>
            </p:extLst>
          </p:nvPr>
        </p:nvGraphicFramePr>
        <p:xfrm>
          <a:off x="6950671" y="2522496"/>
          <a:ext cx="2886665" cy="2620124"/>
        </p:xfrm>
        <a:graphic>
          <a:graphicData uri="http://schemas.openxmlformats.org/drawingml/2006/table">
            <a:tbl>
              <a:tblPr>
                <a:tableStyleId>{5C22544A-7EE6-4342-B048-85BDC9FD1C3A}</a:tableStyleId>
              </a:tblPr>
              <a:tblGrid>
                <a:gridCol w="2886665">
                  <a:extLst>
                    <a:ext uri="{9D8B030D-6E8A-4147-A177-3AD203B41FA5}">
                      <a16:colId xmlns:a16="http://schemas.microsoft.com/office/drawing/2014/main" val="1128086316"/>
                    </a:ext>
                  </a:extLst>
                </a:gridCol>
              </a:tblGrid>
              <a:tr h="597716">
                <a:tc>
                  <a:txBody>
                    <a:bodyPr/>
                    <a:lstStyle/>
                    <a:p>
                      <a:pPr algn="l" fontAlgn="ctr"/>
                      <a:r>
                        <a:rPr lang="es-CO" sz="1200" u="none" strike="noStrike">
                          <a:effectLst/>
                        </a:rPr>
                        <a:t>Temo sentirme expuesto o expuesta y ser criticado o criticada, ridiculizado o ridiculizada o rechazado o rechazada.</a:t>
                      </a:r>
                      <a:endParaRPr lang="es-CO"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66609219"/>
                  </a:ext>
                </a:extLst>
              </a:tr>
              <a:tr h="425770">
                <a:tc>
                  <a:txBody>
                    <a:bodyPr/>
                    <a:lstStyle/>
                    <a:p>
                      <a:pPr algn="l" fontAlgn="ctr"/>
                      <a:r>
                        <a:rPr lang="es-ES" sz="1200" u="none" strike="noStrike">
                          <a:effectLst/>
                        </a:rPr>
                        <a:t>Temo que mis sueños sean algo de lo que debas sentirme avergonzado o avergonzada.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83538788"/>
                  </a:ext>
                </a:extLst>
              </a:tr>
              <a:tr h="401206">
                <a:tc>
                  <a:txBody>
                    <a:bodyPr/>
                    <a:lstStyle/>
                    <a:p>
                      <a:pPr algn="l" fontAlgn="ctr"/>
                      <a:r>
                        <a:rPr lang="es-ES" sz="1200" u="none" strike="noStrike">
                          <a:effectLst/>
                        </a:rPr>
                        <a:t>Temo decepcionar a mi familia con mis decisiones de vida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62982314"/>
                  </a:ext>
                </a:extLst>
              </a:tr>
              <a:tr h="597716">
                <a:tc>
                  <a:txBody>
                    <a:bodyPr/>
                    <a:lstStyle/>
                    <a:p>
                      <a:pPr algn="l" fontAlgn="ctr"/>
                      <a:r>
                        <a:rPr lang="es-ES" sz="1200" u="none" strike="noStrike">
                          <a:effectLst/>
                        </a:rPr>
                        <a:t>Temo de las opiniones de mis amigos y colegas si expreso abiertamente la decisión de dedicarme a mi pasión.</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55782694"/>
                  </a:ext>
                </a:extLst>
              </a:tr>
              <a:tr h="597716">
                <a:tc>
                  <a:txBody>
                    <a:bodyPr/>
                    <a:lstStyle/>
                    <a:p>
                      <a:pPr algn="l" fontAlgn="ctr"/>
                      <a:r>
                        <a:rPr lang="es-ES" sz="1200" u="none" strike="noStrike" dirty="0">
                          <a:effectLst/>
                        </a:rPr>
                        <a:t>Temo no tener aún la experiencia y/o habilidad necesaria para salir al mundo con mi propuesta.</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64994921"/>
                  </a:ext>
                </a:extLst>
              </a:tr>
            </a:tbl>
          </a:graphicData>
        </a:graphic>
      </p:graphicFrame>
      <p:sp>
        <p:nvSpPr>
          <p:cNvPr id="8" name="CuadroTexto 7">
            <a:extLst>
              <a:ext uri="{FF2B5EF4-FFF2-40B4-BE49-F238E27FC236}">
                <a16:creationId xmlns:a16="http://schemas.microsoft.com/office/drawing/2014/main" id="{1C42F833-F537-DD77-DF6F-9DEBB35D91E4}"/>
              </a:ext>
            </a:extLst>
          </p:cNvPr>
          <p:cNvSpPr txBox="1"/>
          <p:nvPr/>
        </p:nvSpPr>
        <p:spPr>
          <a:xfrm>
            <a:off x="328329" y="363367"/>
            <a:ext cx="1217667" cy="707886"/>
          </a:xfrm>
          <a:prstGeom prst="rect">
            <a:avLst/>
          </a:prstGeom>
          <a:noFill/>
        </p:spPr>
        <p:txBody>
          <a:bodyPr wrap="square" rtlCol="0">
            <a:spAutoFit/>
          </a:bodyPr>
          <a:lstStyle/>
          <a:p>
            <a:r>
              <a:rPr lang="es-ES" sz="2000" b="1" dirty="0">
                <a:solidFill>
                  <a:schemeClr val="bg2">
                    <a:lumMod val="50000"/>
                  </a:schemeClr>
                </a:solidFill>
                <a:latin typeface="Dosis" panose="02010503020202060003" pitchFamily="2" charset="0"/>
              </a:rPr>
              <a:t>Ejemplo: </a:t>
            </a:r>
          </a:p>
          <a:p>
            <a:endParaRPr lang="es-CO" sz="2000" b="1" dirty="0">
              <a:solidFill>
                <a:schemeClr val="bg2">
                  <a:lumMod val="50000"/>
                </a:schemeClr>
              </a:solidFill>
              <a:latin typeface="Dosis" panose="02010503020202060003" pitchFamily="2" charset="0"/>
            </a:endParaRPr>
          </a:p>
        </p:txBody>
      </p:sp>
    </p:spTree>
    <p:extLst>
      <p:ext uri="{BB962C8B-B14F-4D97-AF65-F5344CB8AC3E}">
        <p14:creationId xmlns:p14="http://schemas.microsoft.com/office/powerpoint/2010/main" val="3058782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0907AFD-D69D-60E9-B370-B6F152A20016}"/>
              </a:ext>
            </a:extLst>
          </p:cNvPr>
          <p:cNvSpPr txBox="1"/>
          <p:nvPr/>
        </p:nvSpPr>
        <p:spPr>
          <a:xfrm>
            <a:off x="315172" y="330125"/>
            <a:ext cx="2965356" cy="461665"/>
          </a:xfrm>
          <a:prstGeom prst="rect">
            <a:avLst/>
          </a:prstGeom>
          <a:noFill/>
        </p:spPr>
        <p:txBody>
          <a:bodyPr wrap="square" rtlCol="0">
            <a:spAutoFit/>
          </a:bodyPr>
          <a:lstStyle/>
          <a:p>
            <a:r>
              <a:rPr lang="es-ES" sz="2400" b="1" dirty="0">
                <a:latin typeface="Dosis" panose="02010503020202060003" pitchFamily="2" charset="0"/>
              </a:rPr>
              <a:t>Textos de cada temor:</a:t>
            </a:r>
            <a:endParaRPr lang="es-CO" sz="2400" b="1" dirty="0">
              <a:latin typeface="Dosis" panose="02010503020202060003" pitchFamily="2" charset="0"/>
            </a:endParaRPr>
          </a:p>
        </p:txBody>
      </p:sp>
      <p:sp>
        <p:nvSpPr>
          <p:cNvPr id="5" name="CuadroTexto 4">
            <a:extLst>
              <a:ext uri="{FF2B5EF4-FFF2-40B4-BE49-F238E27FC236}">
                <a16:creationId xmlns:a16="http://schemas.microsoft.com/office/drawing/2014/main" id="{431C33AE-046D-23E6-38F3-2150D4F1B9D5}"/>
              </a:ext>
            </a:extLst>
          </p:cNvPr>
          <p:cNvSpPr txBox="1"/>
          <p:nvPr/>
        </p:nvSpPr>
        <p:spPr>
          <a:xfrm>
            <a:off x="459823" y="1184483"/>
            <a:ext cx="1984289" cy="307777"/>
          </a:xfrm>
          <a:prstGeom prst="rect">
            <a:avLst/>
          </a:prstGeom>
          <a:noFill/>
        </p:spPr>
        <p:txBody>
          <a:bodyPr wrap="square" rtlCol="0">
            <a:spAutoFit/>
          </a:bodyPr>
          <a:lstStyle/>
          <a:p>
            <a:pPr algn="ctr"/>
            <a:r>
              <a:rPr lang="es-ES" sz="1400" b="1" dirty="0">
                <a:latin typeface="Dosis" panose="02010503020202060003" pitchFamily="2" charset="0"/>
              </a:rPr>
              <a:t>Temor de autoestima</a:t>
            </a:r>
            <a:endParaRPr lang="es-CO" sz="1400" b="1" dirty="0">
              <a:latin typeface="Dosis" panose="02010503020202060003" pitchFamily="2" charset="0"/>
            </a:endParaRPr>
          </a:p>
        </p:txBody>
      </p:sp>
      <p:pic>
        <p:nvPicPr>
          <p:cNvPr id="6" name="Imagen 5" descr="Imagen que contiene naranja, pequeño, parado, colorido&#10;&#10;Descripción generada automáticamente">
            <a:extLst>
              <a:ext uri="{FF2B5EF4-FFF2-40B4-BE49-F238E27FC236}">
                <a16:creationId xmlns:a16="http://schemas.microsoft.com/office/drawing/2014/main" id="{383B03C5-A14E-3986-A46A-ED491171E20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4726" y="1515205"/>
            <a:ext cx="1344158" cy="1680482"/>
          </a:xfrm>
          <a:prstGeom prst="rect">
            <a:avLst/>
          </a:prstGeom>
        </p:spPr>
      </p:pic>
      <p:sp>
        <p:nvSpPr>
          <p:cNvPr id="7" name="CuadroTexto 6">
            <a:extLst>
              <a:ext uri="{FF2B5EF4-FFF2-40B4-BE49-F238E27FC236}">
                <a16:creationId xmlns:a16="http://schemas.microsoft.com/office/drawing/2014/main" id="{E195FCFF-8CA7-DAD8-2509-F7531E10B8A7}"/>
              </a:ext>
            </a:extLst>
          </p:cNvPr>
          <p:cNvSpPr txBox="1"/>
          <p:nvPr/>
        </p:nvSpPr>
        <p:spPr>
          <a:xfrm>
            <a:off x="5638304" y="1148031"/>
            <a:ext cx="1663922" cy="523220"/>
          </a:xfrm>
          <a:prstGeom prst="rect">
            <a:avLst/>
          </a:prstGeom>
          <a:noFill/>
        </p:spPr>
        <p:txBody>
          <a:bodyPr wrap="square" rtlCol="0">
            <a:spAutoFit/>
          </a:bodyPr>
          <a:lstStyle/>
          <a:p>
            <a:pPr algn="ctr"/>
            <a:r>
              <a:rPr lang="es-ES" sz="1400" b="1" dirty="0">
                <a:latin typeface="Dosis" panose="02010503020202060003" pitchFamily="2" charset="0"/>
              </a:rPr>
              <a:t>Temor Social y de reconocimiento</a:t>
            </a:r>
            <a:endParaRPr lang="es-CO" sz="1400" b="1" dirty="0">
              <a:latin typeface="Dosis" panose="02010503020202060003" pitchFamily="2" charset="0"/>
            </a:endParaRPr>
          </a:p>
        </p:txBody>
      </p:sp>
      <p:pic>
        <p:nvPicPr>
          <p:cNvPr id="8" name="Imagen 7" descr="Imagen que contiene naranja, luz, hidrante&#10;&#10;Descripción generada automáticamente">
            <a:extLst>
              <a:ext uri="{FF2B5EF4-FFF2-40B4-BE49-F238E27FC236}">
                <a16:creationId xmlns:a16="http://schemas.microsoft.com/office/drawing/2014/main" id="{77D52611-AC66-DA61-A435-7B0D66BDBCF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10543" y="1695976"/>
            <a:ext cx="1344385" cy="1680482"/>
          </a:xfrm>
          <a:prstGeom prst="rect">
            <a:avLst/>
          </a:prstGeom>
        </p:spPr>
      </p:pic>
      <p:graphicFrame>
        <p:nvGraphicFramePr>
          <p:cNvPr id="10" name="Tabla 9">
            <a:extLst>
              <a:ext uri="{FF2B5EF4-FFF2-40B4-BE49-F238E27FC236}">
                <a16:creationId xmlns:a16="http://schemas.microsoft.com/office/drawing/2014/main" id="{187941A7-FAC9-AD94-33B6-5F8E50C26CA1}"/>
              </a:ext>
            </a:extLst>
          </p:cNvPr>
          <p:cNvGraphicFramePr>
            <a:graphicFrameLocks noGrp="1"/>
          </p:cNvGraphicFramePr>
          <p:nvPr/>
        </p:nvGraphicFramePr>
        <p:xfrm>
          <a:off x="2315131" y="1622456"/>
          <a:ext cx="2312081" cy="1501140"/>
        </p:xfrm>
        <a:graphic>
          <a:graphicData uri="http://schemas.openxmlformats.org/drawingml/2006/table">
            <a:tbl>
              <a:tblPr>
                <a:tableStyleId>{5C22544A-7EE6-4342-B048-85BDC9FD1C3A}</a:tableStyleId>
              </a:tblPr>
              <a:tblGrid>
                <a:gridCol w="2312081">
                  <a:extLst>
                    <a:ext uri="{9D8B030D-6E8A-4147-A177-3AD203B41FA5}">
                      <a16:colId xmlns:a16="http://schemas.microsoft.com/office/drawing/2014/main" val="1827862966"/>
                    </a:ext>
                  </a:extLst>
                </a:gridCol>
              </a:tblGrid>
              <a:tr h="198120">
                <a:tc>
                  <a:txBody>
                    <a:bodyPr/>
                    <a:lstStyle/>
                    <a:p>
                      <a:pPr algn="l" fontAlgn="ctr"/>
                      <a:r>
                        <a:rPr lang="es-ES" sz="1200" u="none" strike="noStrike">
                          <a:effectLst/>
                        </a:rPr>
                        <a:t>Temo no ser lo suficientemente bueno o buena.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15716577"/>
                  </a:ext>
                </a:extLst>
              </a:tr>
              <a:tr h="198120">
                <a:tc>
                  <a:txBody>
                    <a:bodyPr/>
                    <a:lstStyle/>
                    <a:p>
                      <a:pPr algn="l" fontAlgn="ctr"/>
                      <a:r>
                        <a:rPr lang="pt-BR" sz="1200" u="none" strike="noStrike">
                          <a:effectLst/>
                        </a:rPr>
                        <a:t>Temo estar demasiado gordo o gorda o  ser poco atractivo o atractiva.</a:t>
                      </a:r>
                      <a:endParaRPr lang="pt-BR"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63567346"/>
                  </a:ext>
                </a:extLst>
              </a:tr>
              <a:tr h="198120">
                <a:tc>
                  <a:txBody>
                    <a:bodyPr/>
                    <a:lstStyle/>
                    <a:p>
                      <a:pPr algn="l" fontAlgn="ctr"/>
                      <a:r>
                        <a:rPr lang="es-ES" sz="1200" u="none" strike="noStrike">
                          <a:effectLst/>
                        </a:rPr>
                        <a:t>Temo tener que enfrentarme a mis "demonios interiores"</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00213384"/>
                  </a:ext>
                </a:extLst>
              </a:tr>
              <a:tr h="198120">
                <a:tc>
                  <a:txBody>
                    <a:bodyPr/>
                    <a:lstStyle/>
                    <a:p>
                      <a:pPr algn="l" fontAlgn="ctr"/>
                      <a:r>
                        <a:rPr lang="es-ES" sz="1200" u="none" strike="noStrike" dirty="0">
                          <a:effectLst/>
                        </a:rPr>
                        <a:t>Temo haber dado ya lo mejor de mí.</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10764998"/>
                  </a:ext>
                </a:extLst>
              </a:tr>
            </a:tbl>
          </a:graphicData>
        </a:graphic>
      </p:graphicFrame>
      <p:graphicFrame>
        <p:nvGraphicFramePr>
          <p:cNvPr id="11" name="Tabla 10">
            <a:extLst>
              <a:ext uri="{FF2B5EF4-FFF2-40B4-BE49-F238E27FC236}">
                <a16:creationId xmlns:a16="http://schemas.microsoft.com/office/drawing/2014/main" id="{43FF38C9-EEF0-31EE-DD45-146147C6625B}"/>
              </a:ext>
            </a:extLst>
          </p:cNvPr>
          <p:cNvGraphicFramePr>
            <a:graphicFrameLocks noGrp="1"/>
          </p:cNvGraphicFramePr>
          <p:nvPr/>
        </p:nvGraphicFramePr>
        <p:xfrm>
          <a:off x="7462166" y="1372793"/>
          <a:ext cx="3680316" cy="1943100"/>
        </p:xfrm>
        <a:graphic>
          <a:graphicData uri="http://schemas.openxmlformats.org/drawingml/2006/table">
            <a:tbl>
              <a:tblPr>
                <a:tableStyleId>{5C22544A-7EE6-4342-B048-85BDC9FD1C3A}</a:tableStyleId>
              </a:tblPr>
              <a:tblGrid>
                <a:gridCol w="3680316">
                  <a:extLst>
                    <a:ext uri="{9D8B030D-6E8A-4147-A177-3AD203B41FA5}">
                      <a16:colId xmlns:a16="http://schemas.microsoft.com/office/drawing/2014/main" val="1045805841"/>
                    </a:ext>
                  </a:extLst>
                </a:gridCol>
              </a:tblGrid>
              <a:tr h="396240">
                <a:tc>
                  <a:txBody>
                    <a:bodyPr/>
                    <a:lstStyle/>
                    <a:p>
                      <a:pPr algn="l" fontAlgn="ctr"/>
                      <a:r>
                        <a:rPr lang="es-CO" sz="1200" u="none" strike="noStrike">
                          <a:effectLst/>
                        </a:rPr>
                        <a:t>Temo sentirme expuesto o expuesta y ser criticado o criticada, ridiculizado o ridiculizada o rechazado o rechazada.</a:t>
                      </a:r>
                      <a:endParaRPr lang="es-CO"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2311460"/>
                  </a:ext>
                </a:extLst>
              </a:tr>
              <a:tr h="396240">
                <a:tc>
                  <a:txBody>
                    <a:bodyPr/>
                    <a:lstStyle/>
                    <a:p>
                      <a:pPr algn="l" fontAlgn="ctr"/>
                      <a:r>
                        <a:rPr lang="es-ES" sz="1200" u="none" strike="noStrike">
                          <a:effectLst/>
                        </a:rPr>
                        <a:t>Temo que mis sueños sean algo de lo que debas sentirme avergonzado o avergonzada.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58413003"/>
                  </a:ext>
                </a:extLst>
              </a:tr>
              <a:tr h="198120">
                <a:tc>
                  <a:txBody>
                    <a:bodyPr/>
                    <a:lstStyle/>
                    <a:p>
                      <a:pPr algn="l" fontAlgn="ctr"/>
                      <a:r>
                        <a:rPr lang="es-ES" sz="1200" u="none" strike="noStrike">
                          <a:effectLst/>
                        </a:rPr>
                        <a:t>Temo decepcionar a mi familia con mis decisiones de vida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39340881"/>
                  </a:ext>
                </a:extLst>
              </a:tr>
              <a:tr h="396240">
                <a:tc>
                  <a:txBody>
                    <a:bodyPr/>
                    <a:lstStyle/>
                    <a:p>
                      <a:pPr algn="l" fontAlgn="ctr"/>
                      <a:r>
                        <a:rPr lang="es-ES" sz="1200" u="none" strike="noStrike" dirty="0">
                          <a:effectLst/>
                        </a:rPr>
                        <a:t>Temo de las opiniones de mis amigos y colegas si expreso abiertamente la decisión de dedicarme a mi pasión.</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98634665"/>
                  </a:ext>
                </a:extLst>
              </a:tr>
              <a:tr h="396240">
                <a:tc>
                  <a:txBody>
                    <a:bodyPr/>
                    <a:lstStyle/>
                    <a:p>
                      <a:pPr algn="l" fontAlgn="ctr"/>
                      <a:r>
                        <a:rPr lang="es-ES" sz="1200" u="none" strike="noStrike" dirty="0">
                          <a:effectLst/>
                        </a:rPr>
                        <a:t>Temo no tener aún la experiencia y/o habilidad necesaria para salir al mundo con mi propuesta.</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2715672"/>
                  </a:ext>
                </a:extLst>
              </a:tr>
            </a:tbl>
          </a:graphicData>
        </a:graphic>
      </p:graphicFrame>
      <p:sp>
        <p:nvSpPr>
          <p:cNvPr id="12" name="CuadroTexto 11">
            <a:extLst>
              <a:ext uri="{FF2B5EF4-FFF2-40B4-BE49-F238E27FC236}">
                <a16:creationId xmlns:a16="http://schemas.microsoft.com/office/drawing/2014/main" id="{225B6AE2-18A0-A824-7DF5-5DF7DE7AD3D3}"/>
              </a:ext>
            </a:extLst>
          </p:cNvPr>
          <p:cNvSpPr txBox="1"/>
          <p:nvPr/>
        </p:nvSpPr>
        <p:spPr>
          <a:xfrm>
            <a:off x="418569" y="3607399"/>
            <a:ext cx="1936823" cy="307777"/>
          </a:xfrm>
          <a:prstGeom prst="rect">
            <a:avLst/>
          </a:prstGeom>
          <a:noFill/>
        </p:spPr>
        <p:txBody>
          <a:bodyPr wrap="square" rtlCol="0">
            <a:spAutoFit/>
          </a:bodyPr>
          <a:lstStyle/>
          <a:p>
            <a:pPr algn="ctr"/>
            <a:r>
              <a:rPr lang="es-ES" sz="1400" b="1" dirty="0">
                <a:latin typeface="Dosis" panose="02010503020202060003" pitchFamily="2" charset="0"/>
              </a:rPr>
              <a:t>Temor a las ideas</a:t>
            </a:r>
            <a:endParaRPr lang="es-CO" sz="1400" b="1" dirty="0">
              <a:latin typeface="Dosis" panose="02010503020202060003" pitchFamily="2" charset="0"/>
            </a:endParaRPr>
          </a:p>
        </p:txBody>
      </p:sp>
      <p:pic>
        <p:nvPicPr>
          <p:cNvPr id="14" name="Imagen 13" descr="Imagen que contiene verde, persona, interior, hombre&#10;&#10;Descripción generada automáticamente">
            <a:extLst>
              <a:ext uri="{FF2B5EF4-FFF2-40B4-BE49-F238E27FC236}">
                <a16:creationId xmlns:a16="http://schemas.microsoft.com/office/drawing/2014/main" id="{274C6D61-BC04-1E1D-3B3A-691D330F7EB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11584" y="3954262"/>
            <a:ext cx="1340070" cy="1675088"/>
          </a:xfrm>
          <a:prstGeom prst="rect">
            <a:avLst/>
          </a:prstGeom>
        </p:spPr>
      </p:pic>
      <p:graphicFrame>
        <p:nvGraphicFramePr>
          <p:cNvPr id="16" name="Tabla 15">
            <a:extLst>
              <a:ext uri="{FF2B5EF4-FFF2-40B4-BE49-F238E27FC236}">
                <a16:creationId xmlns:a16="http://schemas.microsoft.com/office/drawing/2014/main" id="{232A4F3C-757B-31BC-6AF5-4D30983DB342}"/>
              </a:ext>
            </a:extLst>
          </p:cNvPr>
          <p:cNvGraphicFramePr>
            <a:graphicFrameLocks noGrp="1"/>
          </p:cNvGraphicFramePr>
          <p:nvPr/>
        </p:nvGraphicFramePr>
        <p:xfrm>
          <a:off x="2315131" y="3954261"/>
          <a:ext cx="2333835" cy="1098505"/>
        </p:xfrm>
        <a:graphic>
          <a:graphicData uri="http://schemas.openxmlformats.org/drawingml/2006/table">
            <a:tbl>
              <a:tblPr>
                <a:tableStyleId>{5C22544A-7EE6-4342-B048-85BDC9FD1C3A}</a:tableStyleId>
              </a:tblPr>
              <a:tblGrid>
                <a:gridCol w="2333835">
                  <a:extLst>
                    <a:ext uri="{9D8B030D-6E8A-4147-A177-3AD203B41FA5}">
                      <a16:colId xmlns:a16="http://schemas.microsoft.com/office/drawing/2014/main" val="1348915749"/>
                    </a:ext>
                  </a:extLst>
                </a:gridCol>
              </a:tblGrid>
              <a:tr h="495566">
                <a:tc>
                  <a:txBody>
                    <a:bodyPr/>
                    <a:lstStyle/>
                    <a:p>
                      <a:pPr algn="l" fontAlgn="ctr"/>
                      <a:r>
                        <a:rPr lang="es-ES" sz="1200" u="none" strike="noStrike">
                          <a:effectLst/>
                        </a:rPr>
                        <a:t>Temo que lo que pueda hacer ya lo haya hecho alguien antes y mejor.</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2700451"/>
                  </a:ext>
                </a:extLst>
              </a:tr>
              <a:tr h="602939">
                <a:tc>
                  <a:txBody>
                    <a:bodyPr/>
                    <a:lstStyle/>
                    <a:p>
                      <a:pPr algn="l" fontAlgn="ctr"/>
                      <a:r>
                        <a:rPr lang="es-ES" sz="1200" u="none" strike="noStrike" dirty="0">
                          <a:effectLst/>
                        </a:rPr>
                        <a:t>Temo que me roben mis ideas, por lo que prefiero mantenerlas escondidas.</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85887550"/>
                  </a:ext>
                </a:extLst>
              </a:tr>
            </a:tbl>
          </a:graphicData>
        </a:graphic>
      </p:graphicFrame>
      <p:graphicFrame>
        <p:nvGraphicFramePr>
          <p:cNvPr id="2" name="Tabla 1">
            <a:extLst>
              <a:ext uri="{FF2B5EF4-FFF2-40B4-BE49-F238E27FC236}">
                <a16:creationId xmlns:a16="http://schemas.microsoft.com/office/drawing/2014/main" id="{5224AC40-3B76-32D8-4283-F6DB5513EC60}"/>
              </a:ext>
            </a:extLst>
          </p:cNvPr>
          <p:cNvGraphicFramePr>
            <a:graphicFrameLocks noGrp="1"/>
          </p:cNvGraphicFramePr>
          <p:nvPr>
            <p:extLst>
              <p:ext uri="{D42A27DB-BD31-4B8C-83A1-F6EECF244321}">
                <p14:modId xmlns:p14="http://schemas.microsoft.com/office/powerpoint/2010/main" val="293191055"/>
              </p:ext>
            </p:extLst>
          </p:nvPr>
        </p:nvGraphicFramePr>
        <p:xfrm>
          <a:off x="7356214" y="4268963"/>
          <a:ext cx="2992159" cy="952500"/>
        </p:xfrm>
        <a:graphic>
          <a:graphicData uri="http://schemas.openxmlformats.org/drawingml/2006/table">
            <a:tbl>
              <a:tblPr>
                <a:tableStyleId>{5C22544A-7EE6-4342-B048-85BDC9FD1C3A}</a:tableStyleId>
              </a:tblPr>
              <a:tblGrid>
                <a:gridCol w="2992159">
                  <a:extLst>
                    <a:ext uri="{9D8B030D-6E8A-4147-A177-3AD203B41FA5}">
                      <a16:colId xmlns:a16="http://schemas.microsoft.com/office/drawing/2014/main" val="1636307532"/>
                    </a:ext>
                  </a:extLst>
                </a:gridCol>
              </a:tblGrid>
              <a:tr h="396240">
                <a:tc>
                  <a:txBody>
                    <a:bodyPr/>
                    <a:lstStyle/>
                    <a:p>
                      <a:pPr algn="l" fontAlgn="ctr"/>
                      <a:r>
                        <a:rPr lang="es-ES" sz="1200" u="none" strike="noStrike">
                          <a:effectLst/>
                        </a:rPr>
                        <a:t>Temo que al mirar atrás, mis esfuerzos en torno a mi pasión se hayan convertido en una gigantesca pérdida de dinero y tiempo.</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9687247"/>
                  </a:ext>
                </a:extLst>
              </a:tr>
              <a:tr h="198120">
                <a:tc>
                  <a:txBody>
                    <a:bodyPr/>
                    <a:lstStyle/>
                    <a:p>
                      <a:pPr algn="l" fontAlgn="ctr"/>
                      <a:r>
                        <a:rPr lang="es-ES" sz="1200" u="none" strike="noStrike" dirty="0">
                          <a:effectLst/>
                        </a:rPr>
                        <a:t>Temo fracasar en el intento.</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45321994"/>
                  </a:ext>
                </a:extLst>
              </a:tr>
              <a:tr h="198120">
                <a:tc>
                  <a:txBody>
                    <a:bodyPr/>
                    <a:lstStyle/>
                    <a:p>
                      <a:pPr algn="l" fontAlgn="ctr"/>
                      <a:r>
                        <a:rPr lang="es-ES" sz="1200" u="none" strike="noStrike" dirty="0">
                          <a:effectLst/>
                        </a:rPr>
                        <a:t>Temo no conseguir el resultado esperado.</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2055537"/>
                  </a:ext>
                </a:extLst>
              </a:tr>
            </a:tbl>
          </a:graphicData>
        </a:graphic>
      </p:graphicFrame>
      <p:sp>
        <p:nvSpPr>
          <p:cNvPr id="3" name="CuadroTexto 2">
            <a:extLst>
              <a:ext uri="{FF2B5EF4-FFF2-40B4-BE49-F238E27FC236}">
                <a16:creationId xmlns:a16="http://schemas.microsoft.com/office/drawing/2014/main" id="{85285126-1CA6-28A4-E856-3EB22798FDFD}"/>
              </a:ext>
            </a:extLst>
          </p:cNvPr>
          <p:cNvSpPr txBox="1"/>
          <p:nvPr/>
        </p:nvSpPr>
        <p:spPr>
          <a:xfrm>
            <a:off x="5736179" y="3693704"/>
            <a:ext cx="1535509" cy="307777"/>
          </a:xfrm>
          <a:prstGeom prst="rect">
            <a:avLst/>
          </a:prstGeom>
          <a:noFill/>
        </p:spPr>
        <p:txBody>
          <a:bodyPr wrap="square" rtlCol="0">
            <a:spAutoFit/>
          </a:bodyPr>
          <a:lstStyle/>
          <a:p>
            <a:pPr algn="ctr"/>
            <a:r>
              <a:rPr lang="es-ES" sz="1400" b="1" dirty="0">
                <a:latin typeface="Dosis" panose="02010503020202060003" pitchFamily="2" charset="0"/>
              </a:rPr>
              <a:t>Temor al fracaso</a:t>
            </a:r>
            <a:endParaRPr lang="es-CO" sz="1400" b="1" dirty="0">
              <a:latin typeface="Dosis" panose="02010503020202060003" pitchFamily="2" charset="0"/>
            </a:endParaRPr>
          </a:p>
        </p:txBody>
      </p:sp>
      <p:pic>
        <p:nvPicPr>
          <p:cNvPr id="9" name="Imagen 8" descr="Imagen que contiene pelota, jugador, béisbol, hombre&#10;&#10;Descripción generada automáticamente">
            <a:extLst>
              <a:ext uri="{FF2B5EF4-FFF2-40B4-BE49-F238E27FC236}">
                <a16:creationId xmlns:a16="http://schemas.microsoft.com/office/drawing/2014/main" id="{04539E92-13A3-3C50-6E45-9FDF298BAF4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815084" y="4035164"/>
            <a:ext cx="1339844" cy="1674805"/>
          </a:xfrm>
          <a:prstGeom prst="rect">
            <a:avLst/>
          </a:prstGeom>
        </p:spPr>
      </p:pic>
    </p:spTree>
    <p:extLst>
      <p:ext uri="{BB962C8B-B14F-4D97-AF65-F5344CB8AC3E}">
        <p14:creationId xmlns:p14="http://schemas.microsoft.com/office/powerpoint/2010/main" val="228484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61EF876-66D6-76F3-9063-F42CFF67BDDB}"/>
              </a:ext>
            </a:extLst>
          </p:cNvPr>
          <p:cNvSpPr txBox="1"/>
          <p:nvPr/>
        </p:nvSpPr>
        <p:spPr>
          <a:xfrm>
            <a:off x="6638578" y="745243"/>
            <a:ext cx="1936823" cy="523220"/>
          </a:xfrm>
          <a:prstGeom prst="rect">
            <a:avLst/>
          </a:prstGeom>
          <a:noFill/>
        </p:spPr>
        <p:txBody>
          <a:bodyPr wrap="square" rtlCol="0">
            <a:spAutoFit/>
          </a:bodyPr>
          <a:lstStyle/>
          <a:p>
            <a:pPr algn="ctr"/>
            <a:r>
              <a:rPr lang="es-ES" sz="1400" b="1" dirty="0">
                <a:latin typeface="Dosis" panose="02010503020202060003" pitchFamily="2" charset="0"/>
              </a:rPr>
              <a:t>Temor a que sea tarde</a:t>
            </a:r>
          </a:p>
          <a:p>
            <a:pPr algn="ctr"/>
            <a:endParaRPr lang="es-CO" sz="1400" b="1" dirty="0">
              <a:latin typeface="Dosis" panose="02010503020202060003" pitchFamily="2" charset="0"/>
            </a:endParaRPr>
          </a:p>
        </p:txBody>
      </p:sp>
      <p:pic>
        <p:nvPicPr>
          <p:cNvPr id="6" name="Imagen 5" descr="Un reloj de aguja en una pared roja&#10;&#10;Descripción generada automáticamente con confianza media">
            <a:extLst>
              <a:ext uri="{FF2B5EF4-FFF2-40B4-BE49-F238E27FC236}">
                <a16:creationId xmlns:a16="http://schemas.microsoft.com/office/drawing/2014/main" id="{63793B6E-1AB6-3D25-266F-CE24A4E05D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11959" y="1120386"/>
            <a:ext cx="1351802" cy="1689077"/>
          </a:xfrm>
          <a:prstGeom prst="rect">
            <a:avLst/>
          </a:prstGeom>
        </p:spPr>
      </p:pic>
      <p:graphicFrame>
        <p:nvGraphicFramePr>
          <p:cNvPr id="10" name="Tabla 9">
            <a:extLst>
              <a:ext uri="{FF2B5EF4-FFF2-40B4-BE49-F238E27FC236}">
                <a16:creationId xmlns:a16="http://schemas.microsoft.com/office/drawing/2014/main" id="{39023945-A93B-B33E-C261-571ECC4B47C6}"/>
              </a:ext>
            </a:extLst>
          </p:cNvPr>
          <p:cNvGraphicFramePr>
            <a:graphicFrameLocks noGrp="1"/>
          </p:cNvGraphicFramePr>
          <p:nvPr>
            <p:extLst>
              <p:ext uri="{D42A27DB-BD31-4B8C-83A1-F6EECF244321}">
                <p14:modId xmlns:p14="http://schemas.microsoft.com/office/powerpoint/2010/main" val="1643764415"/>
              </p:ext>
            </p:extLst>
          </p:nvPr>
        </p:nvGraphicFramePr>
        <p:xfrm>
          <a:off x="2975879" y="1535171"/>
          <a:ext cx="2882180" cy="1005840"/>
        </p:xfrm>
        <a:graphic>
          <a:graphicData uri="http://schemas.openxmlformats.org/drawingml/2006/table">
            <a:tbl>
              <a:tblPr>
                <a:tableStyleId>{5C22544A-7EE6-4342-B048-85BDC9FD1C3A}</a:tableStyleId>
              </a:tblPr>
              <a:tblGrid>
                <a:gridCol w="2882180">
                  <a:extLst>
                    <a:ext uri="{9D8B030D-6E8A-4147-A177-3AD203B41FA5}">
                      <a16:colId xmlns:a16="http://schemas.microsoft.com/office/drawing/2014/main" val="1160320891"/>
                    </a:ext>
                  </a:extLst>
                </a:gridCol>
              </a:tblGrid>
              <a:tr h="449580">
                <a:tc>
                  <a:txBody>
                    <a:bodyPr/>
                    <a:lstStyle/>
                    <a:p>
                      <a:pPr algn="l" fontAlgn="ctr"/>
                      <a:r>
                        <a:rPr lang="es-ES" sz="1200" u="none" strike="noStrike">
                          <a:effectLst/>
                        </a:rPr>
                        <a:t>Temo no ser capaz de tener la disciplina necesaria.</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80308446"/>
                  </a:ext>
                </a:extLst>
              </a:tr>
              <a:tr h="510540">
                <a:tc>
                  <a:txBody>
                    <a:bodyPr/>
                    <a:lstStyle/>
                    <a:p>
                      <a:pPr algn="l" fontAlgn="ctr"/>
                      <a:r>
                        <a:rPr lang="es-ES" sz="1200" u="none" strike="noStrike" dirty="0">
                          <a:effectLst/>
                        </a:rPr>
                        <a:t>Temo no tener la disponibilidad de tiempo, o la independencia financiera para centrarme en mi pasión.</a:t>
                      </a:r>
                      <a:endParaRPr lang="es-E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99444494"/>
                  </a:ext>
                </a:extLst>
              </a:tr>
            </a:tbl>
          </a:graphicData>
        </a:graphic>
      </p:graphicFrame>
      <p:sp>
        <p:nvSpPr>
          <p:cNvPr id="11" name="CuadroTexto 10">
            <a:extLst>
              <a:ext uri="{FF2B5EF4-FFF2-40B4-BE49-F238E27FC236}">
                <a16:creationId xmlns:a16="http://schemas.microsoft.com/office/drawing/2014/main" id="{8F8E0ED2-5D32-EA4E-7952-B42ECD2F487C}"/>
              </a:ext>
            </a:extLst>
          </p:cNvPr>
          <p:cNvSpPr txBox="1"/>
          <p:nvPr/>
        </p:nvSpPr>
        <p:spPr>
          <a:xfrm>
            <a:off x="924778" y="745243"/>
            <a:ext cx="1936823" cy="738664"/>
          </a:xfrm>
          <a:prstGeom prst="rect">
            <a:avLst/>
          </a:prstGeom>
          <a:noFill/>
        </p:spPr>
        <p:txBody>
          <a:bodyPr wrap="square" rtlCol="0">
            <a:spAutoFit/>
          </a:bodyPr>
          <a:lstStyle/>
          <a:p>
            <a:pPr algn="ctr"/>
            <a:r>
              <a:rPr lang="es-ES" sz="1400" b="1" dirty="0">
                <a:latin typeface="Dosis" panose="02010503020202060003" pitchFamily="2" charset="0"/>
              </a:rPr>
              <a:t>Temor por falta de tiempo y recursos</a:t>
            </a:r>
          </a:p>
          <a:p>
            <a:pPr algn="ctr"/>
            <a:endParaRPr lang="es-CO" sz="1400" b="1" dirty="0">
              <a:latin typeface="Dosis" panose="02010503020202060003" pitchFamily="2" charset="0"/>
            </a:endParaRPr>
          </a:p>
        </p:txBody>
      </p:sp>
      <p:pic>
        <p:nvPicPr>
          <p:cNvPr id="12" name="Imagen 11" descr="Imagen que contiene azul, agua, hombre&#10;&#10;Descripción generada automáticamente">
            <a:extLst>
              <a:ext uri="{FF2B5EF4-FFF2-40B4-BE49-F238E27FC236}">
                <a16:creationId xmlns:a16="http://schemas.microsoft.com/office/drawing/2014/main" id="{84907F02-2DA6-1A19-5DD2-6BD0CB4B138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75693" y="1321029"/>
            <a:ext cx="1339844" cy="1675088"/>
          </a:xfrm>
          <a:prstGeom prst="rect">
            <a:avLst/>
          </a:prstGeom>
        </p:spPr>
      </p:pic>
      <p:sp>
        <p:nvSpPr>
          <p:cNvPr id="14" name="CuadroTexto 13">
            <a:extLst>
              <a:ext uri="{FF2B5EF4-FFF2-40B4-BE49-F238E27FC236}">
                <a16:creationId xmlns:a16="http://schemas.microsoft.com/office/drawing/2014/main" id="{DD38365B-A359-FA9D-E799-EC3F40DA8277}"/>
              </a:ext>
            </a:extLst>
          </p:cNvPr>
          <p:cNvSpPr txBox="1"/>
          <p:nvPr/>
        </p:nvSpPr>
        <p:spPr>
          <a:xfrm>
            <a:off x="8527555" y="1669631"/>
            <a:ext cx="2633621" cy="738664"/>
          </a:xfrm>
          <a:prstGeom prst="rect">
            <a:avLst/>
          </a:prstGeom>
          <a:solidFill>
            <a:srgbClr val="E9EBF5"/>
          </a:solidFill>
        </p:spPr>
        <p:txBody>
          <a:bodyPr wrap="square">
            <a:spAutoFit/>
          </a:bodyPr>
          <a:lstStyle/>
          <a:p>
            <a:r>
              <a:rPr lang="es-ES" sz="1400" b="0" i="0" u="none" strike="noStrike" dirty="0">
                <a:solidFill>
                  <a:srgbClr val="000000"/>
                </a:solidFill>
                <a:effectLst/>
                <a:latin typeface="Calibri" panose="020F0502020204030204" pitchFamily="34" charset="0"/>
              </a:rPr>
              <a:t>Temo que sea muy tarde o muy temprano para empezar a vivir de mi pasión.</a:t>
            </a:r>
            <a:r>
              <a:rPr lang="es-ES" sz="1400" dirty="0"/>
              <a:t> </a:t>
            </a:r>
            <a:endParaRPr lang="es-CO" sz="1400" dirty="0"/>
          </a:p>
        </p:txBody>
      </p:sp>
    </p:spTree>
    <p:extLst>
      <p:ext uri="{BB962C8B-B14F-4D97-AF65-F5344CB8AC3E}">
        <p14:creationId xmlns:p14="http://schemas.microsoft.com/office/powerpoint/2010/main" val="1191963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4942FE1-B94E-42E5-A150-CC20BAC0BB74}"/>
              </a:ext>
            </a:extLst>
          </p:cNvPr>
          <p:cNvSpPr/>
          <p:nvPr/>
        </p:nvSpPr>
        <p:spPr>
          <a:xfrm>
            <a:off x="128187" y="111095"/>
            <a:ext cx="11935626" cy="66058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C83F1F4-7789-467E-B958-FA9372723C91}"/>
              </a:ext>
            </a:extLst>
          </p:cNvPr>
          <p:cNvSpPr txBox="1"/>
          <p:nvPr/>
        </p:nvSpPr>
        <p:spPr>
          <a:xfrm>
            <a:off x="1000469" y="5589985"/>
            <a:ext cx="4221980" cy="369332"/>
          </a:xfrm>
          <a:prstGeom prst="rect">
            <a:avLst/>
          </a:prstGeom>
          <a:noFill/>
        </p:spPr>
        <p:txBody>
          <a:bodyPr wrap="square" rtlCol="0">
            <a:spAutoFit/>
          </a:bodyPr>
          <a:lstStyle/>
          <a:p>
            <a:r>
              <a:rPr lang="es-ES" dirty="0">
                <a:solidFill>
                  <a:schemeClr val="bg1"/>
                </a:solidFill>
                <a:latin typeface="Dosis" panose="02010503020202060003" pitchFamily="2" charset="0"/>
              </a:rPr>
              <a:t>Animación de tránsito para ir al SLIDE  15</a:t>
            </a:r>
            <a:endParaRPr lang="es-CO" dirty="0">
              <a:solidFill>
                <a:schemeClr val="bg1"/>
              </a:solidFill>
              <a:latin typeface="Dosis" panose="02010503020202060003" pitchFamily="2" charset="0"/>
            </a:endParaRPr>
          </a:p>
        </p:txBody>
      </p:sp>
      <p:sp>
        <p:nvSpPr>
          <p:cNvPr id="6" name="Elipse 5">
            <a:extLst>
              <a:ext uri="{FF2B5EF4-FFF2-40B4-BE49-F238E27FC236}">
                <a16:creationId xmlns:a16="http://schemas.microsoft.com/office/drawing/2014/main" id="{D67F5A42-64BD-4A73-B075-56685C1A07D9}"/>
              </a:ext>
            </a:extLst>
          </p:cNvPr>
          <p:cNvSpPr/>
          <p:nvPr/>
        </p:nvSpPr>
        <p:spPr>
          <a:xfrm>
            <a:off x="1951350" y="1917491"/>
            <a:ext cx="2611225" cy="261122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7ADBAE6F-08D7-4FAE-886B-F1A40FFEBFF8}"/>
              </a:ext>
            </a:extLst>
          </p:cNvPr>
          <p:cNvSpPr/>
          <p:nvPr/>
        </p:nvSpPr>
        <p:spPr>
          <a:xfrm>
            <a:off x="5522697" y="3223103"/>
            <a:ext cx="1146605" cy="11466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A9948BA1-B679-4E23-875E-0E5220431239}"/>
              </a:ext>
            </a:extLst>
          </p:cNvPr>
          <p:cNvSpPr/>
          <p:nvPr/>
        </p:nvSpPr>
        <p:spPr>
          <a:xfrm>
            <a:off x="7994091" y="3557429"/>
            <a:ext cx="753984" cy="7539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1930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F26A7838-253B-40D4-BB2B-7EB699DED923}"/>
              </a:ext>
            </a:extLst>
          </p:cNvPr>
          <p:cNvSpPr txBox="1"/>
          <p:nvPr/>
        </p:nvSpPr>
        <p:spPr>
          <a:xfrm>
            <a:off x="1525153" y="1904693"/>
            <a:ext cx="8906493" cy="1200329"/>
          </a:xfrm>
          <a:prstGeom prst="rect">
            <a:avLst/>
          </a:prstGeom>
          <a:noFill/>
        </p:spPr>
        <p:txBody>
          <a:bodyPr wrap="square" rtlCol="0">
            <a:spAutoFit/>
          </a:bodyPr>
          <a:lstStyle/>
          <a:p>
            <a:pPr algn="ctr"/>
            <a:r>
              <a:rPr lang="es-ES" sz="2400" b="0" i="0" dirty="0">
                <a:solidFill>
                  <a:srgbClr val="000000"/>
                </a:solidFill>
                <a:effectLst/>
                <a:latin typeface="Calibri" panose="020F0502020204030204" pitchFamily="34" charset="0"/>
              </a:rPr>
              <a:t>Tener miedo no está mal, lo importante es no dejar que esos temores te detengan o paralicen. </a:t>
            </a:r>
            <a:r>
              <a:rPr lang="es-ES" sz="2400" b="1" i="0" dirty="0">
                <a:solidFill>
                  <a:srgbClr val="000000"/>
                </a:solidFill>
                <a:effectLst/>
                <a:latin typeface="Calibri" panose="020F0502020204030204" pitchFamily="34" charset="0"/>
              </a:rPr>
              <a:t>¿Cuáles de los temores elegidos en las preguntas anteriores son los que más te detienen? </a:t>
            </a:r>
            <a:endParaRPr lang="es-CO" sz="24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726708" y="5599023"/>
            <a:ext cx="2076628" cy="51069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10035425" y="5599023"/>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34" name="Rectángulo 33">
            <a:extLst>
              <a:ext uri="{FF2B5EF4-FFF2-40B4-BE49-F238E27FC236}">
                <a16:creationId xmlns:a16="http://schemas.microsoft.com/office/drawing/2014/main" id="{D9327210-A0C0-43C7-91D3-708A58B21302}"/>
              </a:ext>
            </a:extLst>
          </p:cNvPr>
          <p:cNvSpPr/>
          <p:nvPr/>
        </p:nvSpPr>
        <p:spPr>
          <a:xfrm>
            <a:off x="9726708" y="2984223"/>
            <a:ext cx="1947644" cy="1635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3" name="Rectángulo 42">
            <a:extLst>
              <a:ext uri="{FF2B5EF4-FFF2-40B4-BE49-F238E27FC236}">
                <a16:creationId xmlns:a16="http://schemas.microsoft.com/office/drawing/2014/main" id="{05A377F2-3E4C-4E3D-9DDB-9F5102328F43}"/>
              </a:ext>
            </a:extLst>
          </p:cNvPr>
          <p:cNvSpPr/>
          <p:nvPr/>
        </p:nvSpPr>
        <p:spPr>
          <a:xfrm>
            <a:off x="2317007" y="4744928"/>
            <a:ext cx="1733253" cy="1635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Rectángulo: esquinas redondeadas 40">
            <a:extLst>
              <a:ext uri="{FF2B5EF4-FFF2-40B4-BE49-F238E27FC236}">
                <a16:creationId xmlns:a16="http://schemas.microsoft.com/office/drawing/2014/main" id="{7107D7D2-97A8-4047-9AEC-9AC31C0F4453}"/>
              </a:ext>
            </a:extLst>
          </p:cNvPr>
          <p:cNvSpPr/>
          <p:nvPr/>
        </p:nvSpPr>
        <p:spPr>
          <a:xfrm>
            <a:off x="2775973" y="3471558"/>
            <a:ext cx="2624644" cy="51069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esquinas redondeadas 44">
            <a:extLst>
              <a:ext uri="{FF2B5EF4-FFF2-40B4-BE49-F238E27FC236}">
                <a16:creationId xmlns:a16="http://schemas.microsoft.com/office/drawing/2014/main" id="{80A27F16-6E92-4DB7-9871-9BEF9A1DB753}"/>
              </a:ext>
            </a:extLst>
          </p:cNvPr>
          <p:cNvSpPr/>
          <p:nvPr/>
        </p:nvSpPr>
        <p:spPr>
          <a:xfrm>
            <a:off x="2775973" y="4234234"/>
            <a:ext cx="2624644" cy="51069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ectángulo: esquinas redondeadas 46">
            <a:extLst>
              <a:ext uri="{FF2B5EF4-FFF2-40B4-BE49-F238E27FC236}">
                <a16:creationId xmlns:a16="http://schemas.microsoft.com/office/drawing/2014/main" id="{3A05F4A8-1826-4D75-BA83-12776FC3413E}"/>
              </a:ext>
            </a:extLst>
          </p:cNvPr>
          <p:cNvSpPr/>
          <p:nvPr/>
        </p:nvSpPr>
        <p:spPr>
          <a:xfrm>
            <a:off x="6096000" y="3469317"/>
            <a:ext cx="2624644" cy="51069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Rectángulo: esquinas redondeadas 47">
            <a:extLst>
              <a:ext uri="{FF2B5EF4-FFF2-40B4-BE49-F238E27FC236}">
                <a16:creationId xmlns:a16="http://schemas.microsoft.com/office/drawing/2014/main" id="{C0311602-113B-41F3-9804-7102E2C64309}"/>
              </a:ext>
            </a:extLst>
          </p:cNvPr>
          <p:cNvSpPr/>
          <p:nvPr/>
        </p:nvSpPr>
        <p:spPr>
          <a:xfrm>
            <a:off x="6096000" y="4234234"/>
            <a:ext cx="2624644" cy="51069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9" name="CuadroTexto 48">
            <a:extLst>
              <a:ext uri="{FF2B5EF4-FFF2-40B4-BE49-F238E27FC236}">
                <a16:creationId xmlns:a16="http://schemas.microsoft.com/office/drawing/2014/main" id="{F601EA82-BEC0-4B86-93E5-DAEDA004AFE6}"/>
              </a:ext>
            </a:extLst>
          </p:cNvPr>
          <p:cNvSpPr txBox="1"/>
          <p:nvPr/>
        </p:nvSpPr>
        <p:spPr>
          <a:xfrm>
            <a:off x="2814544" y="3574873"/>
            <a:ext cx="2471431" cy="307777"/>
          </a:xfrm>
          <a:prstGeom prst="rect">
            <a:avLst/>
          </a:prstGeom>
          <a:noFill/>
        </p:spPr>
        <p:txBody>
          <a:bodyPr wrap="square" rtlCol="0">
            <a:spAutoFit/>
          </a:bodyPr>
          <a:lstStyle/>
          <a:p>
            <a:pPr algn="ctr"/>
            <a:r>
              <a:rPr lang="es-ES" sz="1400" dirty="0">
                <a:latin typeface="Dosis" panose="02010503020202060003" pitchFamily="2" charset="0"/>
              </a:rPr>
              <a:t>Opciones de la pregunta anterior</a:t>
            </a:r>
            <a:endParaRPr lang="es-CO" sz="1400" b="1" dirty="0">
              <a:latin typeface="Dosis" panose="02010503020202060003" pitchFamily="2" charset="0"/>
            </a:endParaRPr>
          </a:p>
        </p:txBody>
      </p:sp>
      <p:sp>
        <p:nvSpPr>
          <p:cNvPr id="50" name="CuadroTexto 49">
            <a:extLst>
              <a:ext uri="{FF2B5EF4-FFF2-40B4-BE49-F238E27FC236}">
                <a16:creationId xmlns:a16="http://schemas.microsoft.com/office/drawing/2014/main" id="{C1797C06-1DFE-4258-9221-206E4DDA377B}"/>
              </a:ext>
            </a:extLst>
          </p:cNvPr>
          <p:cNvSpPr txBox="1"/>
          <p:nvPr/>
        </p:nvSpPr>
        <p:spPr>
          <a:xfrm>
            <a:off x="2814543" y="4319073"/>
            <a:ext cx="2471431" cy="307777"/>
          </a:xfrm>
          <a:prstGeom prst="rect">
            <a:avLst/>
          </a:prstGeom>
          <a:noFill/>
        </p:spPr>
        <p:txBody>
          <a:bodyPr wrap="square" rtlCol="0">
            <a:spAutoFit/>
          </a:bodyPr>
          <a:lstStyle/>
          <a:p>
            <a:pPr algn="ctr"/>
            <a:r>
              <a:rPr lang="es-ES" sz="1400" dirty="0">
                <a:latin typeface="Dosis" panose="02010503020202060003" pitchFamily="2" charset="0"/>
              </a:rPr>
              <a:t>Opciones de la pregunta anterior</a:t>
            </a:r>
            <a:endParaRPr lang="es-CO" sz="1400" b="1" dirty="0">
              <a:latin typeface="Dosis" panose="02010503020202060003" pitchFamily="2" charset="0"/>
            </a:endParaRPr>
          </a:p>
        </p:txBody>
      </p:sp>
      <p:sp>
        <p:nvSpPr>
          <p:cNvPr id="51" name="CuadroTexto 50">
            <a:extLst>
              <a:ext uri="{FF2B5EF4-FFF2-40B4-BE49-F238E27FC236}">
                <a16:creationId xmlns:a16="http://schemas.microsoft.com/office/drawing/2014/main" id="{C7F55A49-58B1-4E20-8AC6-831901C2E2DB}"/>
              </a:ext>
            </a:extLst>
          </p:cNvPr>
          <p:cNvSpPr txBox="1"/>
          <p:nvPr/>
        </p:nvSpPr>
        <p:spPr>
          <a:xfrm>
            <a:off x="6172606" y="3574873"/>
            <a:ext cx="2471431" cy="307777"/>
          </a:xfrm>
          <a:prstGeom prst="rect">
            <a:avLst/>
          </a:prstGeom>
          <a:noFill/>
        </p:spPr>
        <p:txBody>
          <a:bodyPr wrap="square" rtlCol="0">
            <a:spAutoFit/>
          </a:bodyPr>
          <a:lstStyle/>
          <a:p>
            <a:pPr algn="ctr"/>
            <a:r>
              <a:rPr lang="es-ES" sz="1400" dirty="0">
                <a:latin typeface="Dosis" panose="02010503020202060003" pitchFamily="2" charset="0"/>
              </a:rPr>
              <a:t>Opciones de la pregunta anterior</a:t>
            </a:r>
            <a:endParaRPr lang="es-CO" sz="1400" b="1" dirty="0">
              <a:latin typeface="Dosis" panose="02010503020202060003" pitchFamily="2" charset="0"/>
            </a:endParaRPr>
          </a:p>
        </p:txBody>
      </p:sp>
      <p:sp>
        <p:nvSpPr>
          <p:cNvPr id="52" name="CuadroTexto 51">
            <a:extLst>
              <a:ext uri="{FF2B5EF4-FFF2-40B4-BE49-F238E27FC236}">
                <a16:creationId xmlns:a16="http://schemas.microsoft.com/office/drawing/2014/main" id="{05019C0B-820E-4B1E-81DA-EB44382C0A0F}"/>
              </a:ext>
            </a:extLst>
          </p:cNvPr>
          <p:cNvSpPr txBox="1"/>
          <p:nvPr/>
        </p:nvSpPr>
        <p:spPr>
          <a:xfrm>
            <a:off x="6172605" y="4335692"/>
            <a:ext cx="2471431" cy="307777"/>
          </a:xfrm>
          <a:prstGeom prst="rect">
            <a:avLst/>
          </a:prstGeom>
          <a:noFill/>
        </p:spPr>
        <p:txBody>
          <a:bodyPr wrap="square" rtlCol="0">
            <a:spAutoFit/>
          </a:bodyPr>
          <a:lstStyle/>
          <a:p>
            <a:pPr algn="ctr"/>
            <a:r>
              <a:rPr lang="es-ES" sz="1400" dirty="0">
                <a:latin typeface="Dosis" panose="02010503020202060003" pitchFamily="2" charset="0"/>
              </a:rPr>
              <a:t>Opciones de la pregunta anterior</a:t>
            </a:r>
            <a:endParaRPr lang="es-CO" sz="1400" b="1" dirty="0">
              <a:latin typeface="Dosis" panose="02010503020202060003" pitchFamily="2" charset="0"/>
            </a:endParaRPr>
          </a:p>
        </p:txBody>
      </p:sp>
      <p:cxnSp>
        <p:nvCxnSpPr>
          <p:cNvPr id="18" name="Conector recto de flecha 17">
            <a:extLst>
              <a:ext uri="{FF2B5EF4-FFF2-40B4-BE49-F238E27FC236}">
                <a16:creationId xmlns:a16="http://schemas.microsoft.com/office/drawing/2014/main" id="{4B717980-A0EC-84C4-BF43-FA75A00B356F}"/>
              </a:ext>
            </a:extLst>
          </p:cNvPr>
          <p:cNvCxnSpPr>
            <a:cxnSpLocks/>
          </p:cNvCxnSpPr>
          <p:nvPr/>
        </p:nvCxnSpPr>
        <p:spPr>
          <a:xfrm flipH="1">
            <a:off x="2000882" y="3980011"/>
            <a:ext cx="775091" cy="868529"/>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8421DC64-75AB-C693-2278-7C6DCF09756F}"/>
              </a:ext>
            </a:extLst>
          </p:cNvPr>
          <p:cNvSpPr txBox="1"/>
          <p:nvPr/>
        </p:nvSpPr>
        <p:spPr>
          <a:xfrm>
            <a:off x="577802" y="4996910"/>
            <a:ext cx="2605831" cy="954107"/>
          </a:xfrm>
          <a:prstGeom prst="rect">
            <a:avLst/>
          </a:prstGeom>
          <a:noFill/>
        </p:spPr>
        <p:txBody>
          <a:bodyPr wrap="square" rtlCol="0">
            <a:spAutoFit/>
          </a:bodyPr>
          <a:lstStyle/>
          <a:p>
            <a:r>
              <a:rPr lang="es-CO" sz="1400" dirty="0">
                <a:latin typeface="Dosis" panose="02010503020202060003" pitchFamily="2" charset="0"/>
              </a:rPr>
              <a:t>En el diseño de </a:t>
            </a:r>
            <a:r>
              <a:rPr lang="es-CO" sz="1400" dirty="0" err="1">
                <a:latin typeface="Dosis" panose="02010503020202060003" pitchFamily="2" charset="0"/>
              </a:rPr>
              <a:t>Ilustrator</a:t>
            </a:r>
            <a:r>
              <a:rPr lang="es-CO" sz="1400" dirty="0">
                <a:latin typeface="Dosis" panose="02010503020202060003" pitchFamily="2" charset="0"/>
              </a:rPr>
              <a:t> te pusimos un ejemplo para el fondo donde quedaría cada temor que salga acorde a la programación</a:t>
            </a:r>
            <a:endParaRPr lang="es-CO" sz="1400" b="1" dirty="0">
              <a:latin typeface="Dosis" panose="02010503020202060003" pitchFamily="2" charset="0"/>
            </a:endParaRPr>
          </a:p>
        </p:txBody>
      </p:sp>
    </p:spTree>
    <p:extLst>
      <p:ext uri="{BB962C8B-B14F-4D97-AF65-F5344CB8AC3E}">
        <p14:creationId xmlns:p14="http://schemas.microsoft.com/office/powerpoint/2010/main" val="403229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11095"/>
            <a:ext cx="11935626" cy="660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1DCE21A-0CB5-4B12-8B39-A3DEE008BDAA}"/>
              </a:ext>
            </a:extLst>
          </p:cNvPr>
          <p:cNvSpPr txBox="1"/>
          <p:nvPr/>
        </p:nvSpPr>
        <p:spPr>
          <a:xfrm>
            <a:off x="1619290" y="747507"/>
            <a:ext cx="8732022" cy="461665"/>
          </a:xfrm>
          <a:prstGeom prst="rect">
            <a:avLst/>
          </a:prstGeom>
          <a:noFill/>
        </p:spPr>
        <p:txBody>
          <a:bodyPr wrap="square" rtlCol="0">
            <a:spAutoFit/>
          </a:bodyPr>
          <a:lstStyle/>
          <a:p>
            <a:pPr algn="ctr"/>
            <a:r>
              <a:rPr lang="es-ES" sz="2400" b="1" dirty="0">
                <a:latin typeface="Dosis" panose="02010503020202060003" pitchFamily="2" charset="0"/>
              </a:rPr>
              <a:t>¡Antes de continuar, deseamos mucho conocerte!</a:t>
            </a:r>
            <a:endParaRPr lang="es-CO" sz="2400" b="1" dirty="0">
              <a:latin typeface="Dosis" panose="02010503020202060003" pitchFamily="2" charset="0"/>
            </a:endParaRPr>
          </a:p>
        </p:txBody>
      </p:sp>
      <p:sp>
        <p:nvSpPr>
          <p:cNvPr id="7" name="CuadroTexto 6">
            <a:extLst>
              <a:ext uri="{FF2B5EF4-FFF2-40B4-BE49-F238E27FC236}">
                <a16:creationId xmlns:a16="http://schemas.microsoft.com/office/drawing/2014/main" id="{98EFB172-D3CB-4B5C-80BB-547EE71E8296}"/>
              </a:ext>
            </a:extLst>
          </p:cNvPr>
          <p:cNvSpPr txBox="1"/>
          <p:nvPr/>
        </p:nvSpPr>
        <p:spPr>
          <a:xfrm>
            <a:off x="1721621" y="1383624"/>
            <a:ext cx="8629691" cy="461665"/>
          </a:xfrm>
          <a:prstGeom prst="rect">
            <a:avLst/>
          </a:prstGeom>
          <a:solidFill>
            <a:schemeClr val="bg1"/>
          </a:solidFill>
        </p:spPr>
        <p:txBody>
          <a:bodyPr wrap="square" rtlCol="0">
            <a:spAutoFit/>
          </a:bodyPr>
          <a:lstStyle/>
          <a:p>
            <a:r>
              <a:rPr lang="es-ES" sz="2400" dirty="0">
                <a:solidFill>
                  <a:schemeClr val="bg1">
                    <a:lumMod val="50000"/>
                  </a:schemeClr>
                </a:solidFill>
                <a:latin typeface="Dosis" panose="02010503020202060003" pitchFamily="2" charset="0"/>
              </a:rPr>
              <a:t>¿ Cuál es tu nombre completo? </a:t>
            </a:r>
            <a:endParaRPr lang="es-CO" sz="2400" dirty="0">
              <a:solidFill>
                <a:schemeClr val="bg1">
                  <a:lumMod val="50000"/>
                </a:schemeClr>
              </a:solidFill>
              <a:latin typeface="Dosis" panose="02010503020202060003" pitchFamily="2" charset="0"/>
            </a:endParaRPr>
          </a:p>
        </p:txBody>
      </p:sp>
      <p:sp>
        <p:nvSpPr>
          <p:cNvPr id="9" name="CuadroTexto 8">
            <a:extLst>
              <a:ext uri="{FF2B5EF4-FFF2-40B4-BE49-F238E27FC236}">
                <a16:creationId xmlns:a16="http://schemas.microsoft.com/office/drawing/2014/main" id="{31540190-F2BC-45ED-A0D8-2E338C4DD42C}"/>
              </a:ext>
            </a:extLst>
          </p:cNvPr>
          <p:cNvSpPr txBox="1"/>
          <p:nvPr/>
        </p:nvSpPr>
        <p:spPr>
          <a:xfrm>
            <a:off x="1619290" y="2791141"/>
            <a:ext cx="10038524" cy="769441"/>
          </a:xfrm>
          <a:prstGeom prst="rect">
            <a:avLst/>
          </a:prstGeom>
          <a:solidFill>
            <a:schemeClr val="bg1"/>
          </a:solidFill>
        </p:spPr>
        <p:txBody>
          <a:bodyPr wrap="square" rtlCol="0">
            <a:spAutoFit/>
          </a:bodyPr>
          <a:lstStyle/>
          <a:p>
            <a:r>
              <a:rPr lang="es-ES" sz="2400" dirty="0">
                <a:solidFill>
                  <a:schemeClr val="bg1">
                    <a:lumMod val="50000"/>
                  </a:schemeClr>
                </a:solidFill>
                <a:latin typeface="Dosis" panose="02010503020202060003" pitchFamily="2" charset="0"/>
              </a:rPr>
              <a:t>¿ Cuál es tu profesión? (la que ejerces, no necesariamente tu título profesional) </a:t>
            </a:r>
          </a:p>
          <a:p>
            <a:r>
              <a:rPr lang="es-ES" sz="2000" i="1" dirty="0">
                <a:solidFill>
                  <a:srgbClr val="FF0000"/>
                </a:solidFill>
                <a:latin typeface="Dosis" panose="02010503020202060003" pitchFamily="2" charset="0"/>
              </a:rPr>
              <a:t>Dar opciones. Debe haber alguna API para esto – por sectores-</a:t>
            </a:r>
            <a:endParaRPr lang="es-ES" sz="2000" b="1" i="1" dirty="0">
              <a:solidFill>
                <a:srgbClr val="FF0000"/>
              </a:solidFill>
              <a:latin typeface="Dosis" panose="02010503020202060003" pitchFamily="2" charset="0"/>
            </a:endParaRPr>
          </a:p>
        </p:txBody>
      </p:sp>
      <p:sp>
        <p:nvSpPr>
          <p:cNvPr id="10" name="CuadroTexto 9">
            <a:extLst>
              <a:ext uri="{FF2B5EF4-FFF2-40B4-BE49-F238E27FC236}">
                <a16:creationId xmlns:a16="http://schemas.microsoft.com/office/drawing/2014/main" id="{6900C269-7CF5-4B56-883E-3DE70823DAB5}"/>
              </a:ext>
            </a:extLst>
          </p:cNvPr>
          <p:cNvSpPr txBox="1"/>
          <p:nvPr/>
        </p:nvSpPr>
        <p:spPr>
          <a:xfrm>
            <a:off x="1670876" y="2053573"/>
            <a:ext cx="8273280" cy="461665"/>
          </a:xfrm>
          <a:prstGeom prst="rect">
            <a:avLst/>
          </a:prstGeom>
          <a:solidFill>
            <a:schemeClr val="bg1"/>
          </a:solidFill>
        </p:spPr>
        <p:txBody>
          <a:bodyPr wrap="square" rtlCol="0">
            <a:spAutoFit/>
          </a:bodyPr>
          <a:lstStyle/>
          <a:p>
            <a:r>
              <a:rPr lang="es-ES" sz="2400" dirty="0">
                <a:solidFill>
                  <a:schemeClr val="bg1">
                    <a:lumMod val="50000"/>
                  </a:schemeClr>
                </a:solidFill>
                <a:latin typeface="Dosis" panose="02010503020202060003" pitchFamily="2" charset="0"/>
              </a:rPr>
              <a:t>¿ Cuál es tu género? </a:t>
            </a:r>
            <a:r>
              <a:rPr lang="es-ES" sz="2000" i="1" dirty="0">
                <a:latin typeface="Dosis" panose="02010503020202060003" pitchFamily="2" charset="0"/>
              </a:rPr>
              <a:t>– Hombre, mujer, No binario,  otro_____</a:t>
            </a:r>
            <a:endParaRPr lang="es-CO" sz="2400" i="1" dirty="0">
              <a:latin typeface="Dosis" panose="02010503020202060003" pitchFamily="2" charset="0"/>
            </a:endParaRPr>
          </a:p>
        </p:txBody>
      </p:sp>
      <p:sp>
        <p:nvSpPr>
          <p:cNvPr id="11" name="CuadroTexto 10">
            <a:extLst>
              <a:ext uri="{FF2B5EF4-FFF2-40B4-BE49-F238E27FC236}">
                <a16:creationId xmlns:a16="http://schemas.microsoft.com/office/drawing/2014/main" id="{0D2C6056-C69D-43EC-A33D-7F69878777EA}"/>
              </a:ext>
            </a:extLst>
          </p:cNvPr>
          <p:cNvSpPr txBox="1"/>
          <p:nvPr/>
        </p:nvSpPr>
        <p:spPr>
          <a:xfrm>
            <a:off x="1620134" y="3836485"/>
            <a:ext cx="3884422" cy="461665"/>
          </a:xfrm>
          <a:prstGeom prst="rect">
            <a:avLst/>
          </a:prstGeom>
          <a:solidFill>
            <a:schemeClr val="bg1"/>
          </a:solidFill>
        </p:spPr>
        <p:txBody>
          <a:bodyPr wrap="square" rtlCol="0">
            <a:spAutoFit/>
          </a:bodyPr>
          <a:lstStyle/>
          <a:p>
            <a:r>
              <a:rPr lang="es-ES" sz="2400" dirty="0">
                <a:solidFill>
                  <a:schemeClr val="bg1">
                    <a:lumMod val="50000"/>
                  </a:schemeClr>
                </a:solidFill>
                <a:latin typeface="Dosis" panose="02010503020202060003" pitchFamily="2" charset="0"/>
              </a:rPr>
              <a:t>¿Cuál es tu correo electrónico?</a:t>
            </a:r>
            <a:endParaRPr lang="es-CO" sz="2400" dirty="0">
              <a:solidFill>
                <a:schemeClr val="bg1">
                  <a:lumMod val="50000"/>
                </a:schemeClr>
              </a:solidFill>
              <a:latin typeface="Dosis" panose="02010503020202060003" pitchFamily="2" charset="0"/>
            </a:endParaRPr>
          </a:p>
        </p:txBody>
      </p:sp>
      <p:sp>
        <p:nvSpPr>
          <p:cNvPr id="12" name="CuadroTexto 11">
            <a:extLst>
              <a:ext uri="{FF2B5EF4-FFF2-40B4-BE49-F238E27FC236}">
                <a16:creationId xmlns:a16="http://schemas.microsoft.com/office/drawing/2014/main" id="{B1044E6A-8952-4656-BA35-665CFD2DDD0D}"/>
              </a:ext>
            </a:extLst>
          </p:cNvPr>
          <p:cNvSpPr txBox="1"/>
          <p:nvPr/>
        </p:nvSpPr>
        <p:spPr>
          <a:xfrm>
            <a:off x="1623559" y="4438765"/>
            <a:ext cx="8114329" cy="369332"/>
          </a:xfrm>
          <a:prstGeom prst="rect">
            <a:avLst/>
          </a:prstGeom>
          <a:noFill/>
        </p:spPr>
        <p:txBody>
          <a:bodyPr wrap="square" rtlCol="0">
            <a:spAutoFit/>
          </a:bodyPr>
          <a:lstStyle/>
          <a:p>
            <a:r>
              <a:rPr lang="es-CO" i="1" dirty="0">
                <a:solidFill>
                  <a:srgbClr val="FF0000"/>
                </a:solidFill>
                <a:latin typeface="Dosis" panose="02010503020202060003" pitchFamily="2" charset="0"/>
              </a:rPr>
              <a:t>Solicitud de autorización de manejo de datos </a:t>
            </a:r>
            <a:r>
              <a:rPr lang="es-ES" sz="1800" i="1" dirty="0">
                <a:solidFill>
                  <a:srgbClr val="FF0000"/>
                </a:solidFill>
                <a:latin typeface="Dosis" panose="02010503020202060003" pitchFamily="2" charset="0"/>
              </a:rPr>
              <a:t>-</a:t>
            </a:r>
            <a:endParaRPr lang="es-CO" i="1" dirty="0">
              <a:solidFill>
                <a:srgbClr val="FF0000"/>
              </a:solidFill>
              <a:latin typeface="Dosis" panose="02010503020202060003" pitchFamily="2" charset="0"/>
            </a:endParaRPr>
          </a:p>
        </p:txBody>
      </p:sp>
      <p:sp>
        <p:nvSpPr>
          <p:cNvPr id="13" name="CuadroTexto 12">
            <a:extLst>
              <a:ext uri="{FF2B5EF4-FFF2-40B4-BE49-F238E27FC236}">
                <a16:creationId xmlns:a16="http://schemas.microsoft.com/office/drawing/2014/main" id="{FB9474A3-0623-45C7-86F9-98672A67842F}"/>
              </a:ext>
            </a:extLst>
          </p:cNvPr>
          <p:cNvSpPr txBox="1"/>
          <p:nvPr/>
        </p:nvSpPr>
        <p:spPr>
          <a:xfrm>
            <a:off x="1670877" y="4948712"/>
            <a:ext cx="7667358" cy="461665"/>
          </a:xfrm>
          <a:prstGeom prst="rect">
            <a:avLst/>
          </a:prstGeom>
          <a:solidFill>
            <a:schemeClr val="bg1"/>
          </a:solidFill>
        </p:spPr>
        <p:txBody>
          <a:bodyPr wrap="square" rtlCol="0">
            <a:spAutoFit/>
          </a:bodyPr>
          <a:lstStyle/>
          <a:p>
            <a:r>
              <a:rPr lang="es-ES" sz="2400" dirty="0">
                <a:solidFill>
                  <a:schemeClr val="bg1">
                    <a:lumMod val="50000"/>
                  </a:schemeClr>
                </a:solidFill>
                <a:latin typeface="Dosis" panose="02010503020202060003" pitchFamily="2" charset="0"/>
              </a:rPr>
              <a:t>¿Quieres que compartamos información contigo a este correo?</a:t>
            </a:r>
            <a:endParaRPr lang="es-CO" sz="2400" dirty="0">
              <a:solidFill>
                <a:schemeClr val="bg1">
                  <a:lumMod val="50000"/>
                </a:schemeClr>
              </a:solidFill>
              <a:latin typeface="Dosis" panose="02010503020202060003" pitchFamily="2" charset="0"/>
            </a:endParaRPr>
          </a:p>
        </p:txBody>
      </p:sp>
      <p:sp>
        <p:nvSpPr>
          <p:cNvPr id="14" name="Rectángulo: esquinas redondeadas 13">
            <a:extLst>
              <a:ext uri="{FF2B5EF4-FFF2-40B4-BE49-F238E27FC236}">
                <a16:creationId xmlns:a16="http://schemas.microsoft.com/office/drawing/2014/main" id="{36DE7F7C-0AF2-48B6-89D1-A6AAE05DD982}"/>
              </a:ext>
            </a:extLst>
          </p:cNvPr>
          <p:cNvSpPr/>
          <p:nvPr/>
        </p:nvSpPr>
        <p:spPr>
          <a:xfrm>
            <a:off x="9804887" y="5967880"/>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E990EE68-4F73-4B3B-8A29-68E37344EA16}"/>
              </a:ext>
            </a:extLst>
          </p:cNvPr>
          <p:cNvSpPr txBox="1"/>
          <p:nvPr/>
        </p:nvSpPr>
        <p:spPr>
          <a:xfrm>
            <a:off x="10113603" y="5967880"/>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16" name="CuadroTexto 15">
            <a:extLst>
              <a:ext uri="{FF2B5EF4-FFF2-40B4-BE49-F238E27FC236}">
                <a16:creationId xmlns:a16="http://schemas.microsoft.com/office/drawing/2014/main" id="{77912BA7-EB4A-4131-9201-7BD8FE737D95}"/>
              </a:ext>
            </a:extLst>
          </p:cNvPr>
          <p:cNvSpPr txBox="1"/>
          <p:nvPr/>
        </p:nvSpPr>
        <p:spPr>
          <a:xfrm>
            <a:off x="2150708" y="5447307"/>
            <a:ext cx="3404592" cy="400110"/>
          </a:xfrm>
          <a:prstGeom prst="rect">
            <a:avLst/>
          </a:prstGeom>
          <a:noFill/>
        </p:spPr>
        <p:txBody>
          <a:bodyPr wrap="square" rtlCol="0">
            <a:spAutoFit/>
          </a:bodyPr>
          <a:lstStyle/>
          <a:p>
            <a:pPr algn="ctr"/>
            <a:r>
              <a:rPr lang="es-ES" sz="2000" b="1" dirty="0">
                <a:latin typeface="Dosis" panose="02010503020202060003" pitchFamily="2" charset="0"/>
              </a:rPr>
              <a:t>¡SÍ! </a:t>
            </a:r>
            <a:r>
              <a:rPr lang="es-ES" dirty="0">
                <a:latin typeface="Dosis" panose="02010503020202060003" pitchFamily="2" charset="0"/>
              </a:rPr>
              <a:t>Me encantan sus creaciones</a:t>
            </a:r>
            <a:endParaRPr lang="es-CO" sz="2000" dirty="0">
              <a:latin typeface="Dosis" panose="02010503020202060003" pitchFamily="2" charset="0"/>
            </a:endParaRPr>
          </a:p>
        </p:txBody>
      </p:sp>
      <p:sp>
        <p:nvSpPr>
          <p:cNvPr id="17" name="CuadroTexto 16">
            <a:extLst>
              <a:ext uri="{FF2B5EF4-FFF2-40B4-BE49-F238E27FC236}">
                <a16:creationId xmlns:a16="http://schemas.microsoft.com/office/drawing/2014/main" id="{BA0AF9FD-DCF9-4011-9930-D10F31247CF8}"/>
              </a:ext>
            </a:extLst>
          </p:cNvPr>
          <p:cNvSpPr txBox="1"/>
          <p:nvPr/>
        </p:nvSpPr>
        <p:spPr>
          <a:xfrm>
            <a:off x="5308600" y="5444231"/>
            <a:ext cx="5042712" cy="369332"/>
          </a:xfrm>
          <a:prstGeom prst="rect">
            <a:avLst/>
          </a:prstGeom>
          <a:noFill/>
        </p:spPr>
        <p:txBody>
          <a:bodyPr wrap="square" rtlCol="0">
            <a:spAutoFit/>
          </a:bodyPr>
          <a:lstStyle/>
          <a:p>
            <a:pPr algn="ctr"/>
            <a:r>
              <a:rPr lang="es-ES" b="1" dirty="0">
                <a:latin typeface="Dosis" panose="02010503020202060003" pitchFamily="2" charset="0"/>
              </a:rPr>
              <a:t>¡NO! </a:t>
            </a:r>
            <a:r>
              <a:rPr lang="es-ES" dirty="0">
                <a:latin typeface="Dosis" panose="02010503020202060003" pitchFamily="2" charset="0"/>
              </a:rPr>
              <a:t>Solo quiero participar de este estudio</a:t>
            </a:r>
            <a:endParaRPr lang="es-CO" dirty="0">
              <a:latin typeface="Dosis" panose="02010503020202060003" pitchFamily="2" charset="0"/>
            </a:endParaRPr>
          </a:p>
        </p:txBody>
      </p:sp>
    </p:spTree>
    <p:extLst>
      <p:ext uri="{BB962C8B-B14F-4D97-AF65-F5344CB8AC3E}">
        <p14:creationId xmlns:p14="http://schemas.microsoft.com/office/powerpoint/2010/main" val="2625317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194E9D1-4579-4038-6820-AAE73ADD804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226759" cy="6858000"/>
          </a:xfrm>
          <a:prstGeom prst="rect">
            <a:avLst/>
          </a:prstGeom>
        </p:spPr>
      </p:pic>
      <p:cxnSp>
        <p:nvCxnSpPr>
          <p:cNvPr id="10" name="Conector recto de flecha 9">
            <a:extLst>
              <a:ext uri="{FF2B5EF4-FFF2-40B4-BE49-F238E27FC236}">
                <a16:creationId xmlns:a16="http://schemas.microsoft.com/office/drawing/2014/main" id="{724F1D53-D90D-8C7E-4449-5D338E76FD8C}"/>
              </a:ext>
            </a:extLst>
          </p:cNvPr>
          <p:cNvCxnSpPr>
            <a:cxnSpLocks/>
          </p:cNvCxnSpPr>
          <p:nvPr/>
        </p:nvCxnSpPr>
        <p:spPr>
          <a:xfrm flipH="1">
            <a:off x="1306286" y="5497312"/>
            <a:ext cx="273932" cy="37092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01B6CAFC-0ACF-37EF-A81C-51DEE5938773}"/>
              </a:ext>
            </a:extLst>
          </p:cNvPr>
          <p:cNvSpPr txBox="1"/>
          <p:nvPr/>
        </p:nvSpPr>
        <p:spPr>
          <a:xfrm>
            <a:off x="277302" y="5903893"/>
            <a:ext cx="3330056" cy="738664"/>
          </a:xfrm>
          <a:prstGeom prst="rect">
            <a:avLst/>
          </a:prstGeom>
          <a:noFill/>
        </p:spPr>
        <p:txBody>
          <a:bodyPr wrap="square" rtlCol="0">
            <a:spAutoFit/>
          </a:bodyPr>
          <a:lstStyle/>
          <a:p>
            <a:r>
              <a:rPr lang="es-CO" sz="1400" dirty="0">
                <a:latin typeface="Dosis" panose="02010503020202060003" pitchFamily="2" charset="0"/>
              </a:rPr>
              <a:t>Al darle clic aquí lo lleva a un PDF que estamos desarrollando donde encuentran el plan de acción (este está pendiente por hacer) </a:t>
            </a:r>
          </a:p>
        </p:txBody>
      </p:sp>
      <p:cxnSp>
        <p:nvCxnSpPr>
          <p:cNvPr id="13" name="Conector recto de flecha 12">
            <a:extLst>
              <a:ext uri="{FF2B5EF4-FFF2-40B4-BE49-F238E27FC236}">
                <a16:creationId xmlns:a16="http://schemas.microsoft.com/office/drawing/2014/main" id="{B6064E6E-B41D-58D6-236C-BFBC62107F6A}"/>
              </a:ext>
            </a:extLst>
          </p:cNvPr>
          <p:cNvCxnSpPr>
            <a:cxnSpLocks/>
          </p:cNvCxnSpPr>
          <p:nvPr/>
        </p:nvCxnSpPr>
        <p:spPr>
          <a:xfrm>
            <a:off x="10555071" y="2434240"/>
            <a:ext cx="0" cy="580265"/>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2D3748D7-120B-F4A8-1A89-36789632F2ED}"/>
              </a:ext>
            </a:extLst>
          </p:cNvPr>
          <p:cNvCxnSpPr>
            <a:cxnSpLocks/>
          </p:cNvCxnSpPr>
          <p:nvPr/>
        </p:nvCxnSpPr>
        <p:spPr>
          <a:xfrm flipV="1">
            <a:off x="9079638" y="5868237"/>
            <a:ext cx="596925" cy="278398"/>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D06EBB8C-EC4D-FF72-5C95-1FD5445D0B09}"/>
              </a:ext>
            </a:extLst>
          </p:cNvPr>
          <p:cNvSpPr txBox="1"/>
          <p:nvPr/>
        </p:nvSpPr>
        <p:spPr>
          <a:xfrm>
            <a:off x="9533509" y="3107103"/>
            <a:ext cx="2504416" cy="738664"/>
          </a:xfrm>
          <a:prstGeom prst="rect">
            <a:avLst/>
          </a:prstGeom>
          <a:noFill/>
        </p:spPr>
        <p:txBody>
          <a:bodyPr wrap="square" rtlCol="0">
            <a:spAutoFit/>
          </a:bodyPr>
          <a:lstStyle/>
          <a:p>
            <a:r>
              <a:rPr lang="es-CO" sz="1400" dirty="0">
                <a:latin typeface="Dosis" panose="02010503020202060003" pitchFamily="2" charset="0"/>
              </a:rPr>
              <a:t>Al darle clic aquí lo lleva a la página de contacto que te explicamos en el </a:t>
            </a:r>
            <a:r>
              <a:rPr lang="es-CO" sz="1400" b="1" dirty="0">
                <a:latin typeface="Dosis" panose="02010503020202060003" pitchFamily="2" charset="0"/>
              </a:rPr>
              <a:t>SLDE 17</a:t>
            </a:r>
          </a:p>
        </p:txBody>
      </p:sp>
      <p:sp>
        <p:nvSpPr>
          <p:cNvPr id="19" name="CuadroTexto 18">
            <a:extLst>
              <a:ext uri="{FF2B5EF4-FFF2-40B4-BE49-F238E27FC236}">
                <a16:creationId xmlns:a16="http://schemas.microsoft.com/office/drawing/2014/main" id="{917E50A1-2BC2-060D-726A-A76C9604E821}"/>
              </a:ext>
            </a:extLst>
          </p:cNvPr>
          <p:cNvSpPr txBox="1"/>
          <p:nvPr/>
        </p:nvSpPr>
        <p:spPr>
          <a:xfrm>
            <a:off x="9745233" y="5682774"/>
            <a:ext cx="1951048" cy="738664"/>
          </a:xfrm>
          <a:prstGeom prst="rect">
            <a:avLst/>
          </a:prstGeom>
          <a:noFill/>
        </p:spPr>
        <p:txBody>
          <a:bodyPr wrap="square" rtlCol="0">
            <a:spAutoFit/>
          </a:bodyPr>
          <a:lstStyle/>
          <a:p>
            <a:r>
              <a:rPr lang="es-CO" sz="1400" dirty="0">
                <a:latin typeface="Dosis" panose="02010503020202060003" pitchFamily="2" charset="0"/>
              </a:rPr>
              <a:t>Al darle clic aquí le permite compartir el test por </a:t>
            </a:r>
            <a:r>
              <a:rPr lang="es-CO" sz="1400" dirty="0" err="1">
                <a:latin typeface="Dosis" panose="02010503020202060003" pitchFamily="2" charset="0"/>
              </a:rPr>
              <a:t>whatsapp</a:t>
            </a:r>
            <a:r>
              <a:rPr lang="es-CO" sz="1400" dirty="0">
                <a:latin typeface="Dosis" panose="02010503020202060003" pitchFamily="2" charset="0"/>
              </a:rPr>
              <a:t> o </a:t>
            </a:r>
            <a:r>
              <a:rPr lang="es-CO" sz="1400" dirty="0" err="1">
                <a:latin typeface="Dosis" panose="02010503020202060003" pitchFamily="2" charset="0"/>
              </a:rPr>
              <a:t>linquedin</a:t>
            </a:r>
            <a:endParaRPr lang="es-CO" sz="1400" b="1" dirty="0">
              <a:latin typeface="Dosis" panose="02010503020202060003" pitchFamily="2" charset="0"/>
            </a:endParaRPr>
          </a:p>
        </p:txBody>
      </p:sp>
    </p:spTree>
    <p:extLst>
      <p:ext uri="{BB962C8B-B14F-4D97-AF65-F5344CB8AC3E}">
        <p14:creationId xmlns:p14="http://schemas.microsoft.com/office/powerpoint/2010/main" val="3764712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BE1BB21-63B4-EE04-5432-46DCB8DED0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2000" cy="6890263"/>
          </a:xfrm>
          <a:prstGeom prst="rect">
            <a:avLst/>
          </a:prstGeom>
        </p:spPr>
      </p:pic>
      <p:cxnSp>
        <p:nvCxnSpPr>
          <p:cNvPr id="3" name="Conector recto de flecha 2">
            <a:extLst>
              <a:ext uri="{FF2B5EF4-FFF2-40B4-BE49-F238E27FC236}">
                <a16:creationId xmlns:a16="http://schemas.microsoft.com/office/drawing/2014/main" id="{3978D89F-65D1-2673-2D8D-38AA6FF108E4}"/>
              </a:ext>
            </a:extLst>
          </p:cNvPr>
          <p:cNvCxnSpPr>
            <a:cxnSpLocks/>
          </p:cNvCxnSpPr>
          <p:nvPr/>
        </p:nvCxnSpPr>
        <p:spPr>
          <a:xfrm flipH="1">
            <a:off x="3145134" y="3740231"/>
            <a:ext cx="3551370" cy="108268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03E43C31-4593-1AD2-BA5A-1B69D1E81F81}"/>
              </a:ext>
            </a:extLst>
          </p:cNvPr>
          <p:cNvSpPr txBox="1"/>
          <p:nvPr/>
        </p:nvSpPr>
        <p:spPr>
          <a:xfrm>
            <a:off x="1477107" y="4822914"/>
            <a:ext cx="3336053" cy="1600438"/>
          </a:xfrm>
          <a:prstGeom prst="rect">
            <a:avLst/>
          </a:prstGeom>
          <a:noFill/>
        </p:spPr>
        <p:txBody>
          <a:bodyPr wrap="square" rtlCol="0">
            <a:spAutoFit/>
          </a:bodyPr>
          <a:lstStyle/>
          <a:p>
            <a:r>
              <a:rPr lang="es-CO" sz="1400" b="1" dirty="0">
                <a:latin typeface="Dosis" panose="02010503020202060003" pitchFamily="2" charset="0"/>
              </a:rPr>
              <a:t>Al darle clic aquí le muestra las siguientes opciones que puede escoger: </a:t>
            </a:r>
          </a:p>
          <a:p>
            <a:endParaRPr lang="es-CO" sz="1400" b="1" dirty="0">
              <a:latin typeface="Dosis" panose="02010503020202060003" pitchFamily="2" charset="0"/>
            </a:endParaRPr>
          </a:p>
          <a:p>
            <a:r>
              <a:rPr lang="es-CO" sz="1400" dirty="0">
                <a:latin typeface="Dosis" panose="02010503020202060003" pitchFamily="2" charset="0"/>
              </a:rPr>
              <a:t>Formaciones para el futuro</a:t>
            </a:r>
          </a:p>
          <a:p>
            <a:r>
              <a:rPr lang="es-CO" sz="1400" dirty="0">
                <a:latin typeface="Dosis" panose="02010503020202060003" pitchFamily="2" charset="0"/>
              </a:rPr>
              <a:t>Encuentros con propósito</a:t>
            </a:r>
          </a:p>
          <a:p>
            <a:r>
              <a:rPr lang="es-CO" sz="1400" dirty="0">
                <a:latin typeface="Dosis" panose="02010503020202060003" pitchFamily="2" charset="0"/>
              </a:rPr>
              <a:t>Investigación creativa</a:t>
            </a:r>
          </a:p>
          <a:p>
            <a:r>
              <a:rPr lang="es-CO" sz="1400" dirty="0">
                <a:latin typeface="Dosis" panose="02010503020202060003" pitchFamily="2" charset="0"/>
              </a:rPr>
              <a:t>Quiero tomarme un café con ustedes</a:t>
            </a:r>
          </a:p>
        </p:txBody>
      </p:sp>
    </p:spTree>
    <p:extLst>
      <p:ext uri="{BB962C8B-B14F-4D97-AF65-F5344CB8AC3E}">
        <p14:creationId xmlns:p14="http://schemas.microsoft.com/office/powerpoint/2010/main" val="306129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4942FE1-B94E-42E5-A150-CC20BAC0BB74}"/>
              </a:ext>
            </a:extLst>
          </p:cNvPr>
          <p:cNvSpPr/>
          <p:nvPr/>
        </p:nvSpPr>
        <p:spPr>
          <a:xfrm>
            <a:off x="128187" y="111095"/>
            <a:ext cx="11935626" cy="66058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C83F1F4-7789-467E-B958-FA9372723C91}"/>
              </a:ext>
            </a:extLst>
          </p:cNvPr>
          <p:cNvSpPr txBox="1"/>
          <p:nvPr/>
        </p:nvSpPr>
        <p:spPr>
          <a:xfrm>
            <a:off x="1000469" y="5589985"/>
            <a:ext cx="2256493" cy="369332"/>
          </a:xfrm>
          <a:prstGeom prst="rect">
            <a:avLst/>
          </a:prstGeom>
          <a:noFill/>
        </p:spPr>
        <p:txBody>
          <a:bodyPr wrap="square" rtlCol="0">
            <a:spAutoFit/>
          </a:bodyPr>
          <a:lstStyle/>
          <a:p>
            <a:r>
              <a:rPr lang="es-ES" dirty="0">
                <a:latin typeface="Dosis" panose="02010503020202060003" pitchFamily="2" charset="0"/>
              </a:rPr>
              <a:t>Animación de tránsito</a:t>
            </a:r>
            <a:endParaRPr lang="es-CO" dirty="0">
              <a:latin typeface="Dosis" panose="02010503020202060003" pitchFamily="2" charset="0"/>
            </a:endParaRPr>
          </a:p>
        </p:txBody>
      </p:sp>
      <p:sp>
        <p:nvSpPr>
          <p:cNvPr id="6" name="Elipse 5">
            <a:extLst>
              <a:ext uri="{FF2B5EF4-FFF2-40B4-BE49-F238E27FC236}">
                <a16:creationId xmlns:a16="http://schemas.microsoft.com/office/drawing/2014/main" id="{D67F5A42-64BD-4A73-B075-56685C1A07D9}"/>
              </a:ext>
            </a:extLst>
          </p:cNvPr>
          <p:cNvSpPr/>
          <p:nvPr/>
        </p:nvSpPr>
        <p:spPr>
          <a:xfrm>
            <a:off x="1951350" y="1917491"/>
            <a:ext cx="2611225" cy="261122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7ADBAE6F-08D7-4FAE-886B-F1A40FFEBFF8}"/>
              </a:ext>
            </a:extLst>
          </p:cNvPr>
          <p:cNvSpPr/>
          <p:nvPr/>
        </p:nvSpPr>
        <p:spPr>
          <a:xfrm>
            <a:off x="5522697" y="3223103"/>
            <a:ext cx="1146605" cy="11466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A9948BA1-B679-4E23-875E-0E5220431239}"/>
              </a:ext>
            </a:extLst>
          </p:cNvPr>
          <p:cNvSpPr/>
          <p:nvPr/>
        </p:nvSpPr>
        <p:spPr>
          <a:xfrm>
            <a:off x="7994091" y="3557429"/>
            <a:ext cx="753984" cy="7539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9368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1DCE21A-0CB5-4B12-8B39-A3DEE008BDAA}"/>
              </a:ext>
            </a:extLst>
          </p:cNvPr>
          <p:cNvSpPr txBox="1"/>
          <p:nvPr/>
        </p:nvSpPr>
        <p:spPr>
          <a:xfrm>
            <a:off x="1329029" y="1663454"/>
            <a:ext cx="8732022" cy="461665"/>
          </a:xfrm>
          <a:prstGeom prst="rect">
            <a:avLst/>
          </a:prstGeom>
          <a:noFill/>
        </p:spPr>
        <p:txBody>
          <a:bodyPr wrap="square" rtlCol="0">
            <a:spAutoFit/>
          </a:bodyPr>
          <a:lstStyle/>
          <a:p>
            <a:pPr algn="ctr"/>
            <a:r>
              <a:rPr lang="es-ES" sz="2400" b="1" dirty="0">
                <a:latin typeface="Dosis" panose="02010503020202060003" pitchFamily="2" charset="0"/>
              </a:rPr>
              <a:t>¿Te consideras una persona creativa? </a:t>
            </a:r>
            <a:endParaRPr lang="es-CO" sz="2400" b="1" dirty="0">
              <a:latin typeface="Dosis" panose="02010503020202060003" pitchFamily="2" charset="0"/>
            </a:endParaRPr>
          </a:p>
        </p:txBody>
      </p:sp>
      <p:sp>
        <p:nvSpPr>
          <p:cNvPr id="6" name="CuadroTexto 5">
            <a:extLst>
              <a:ext uri="{FF2B5EF4-FFF2-40B4-BE49-F238E27FC236}">
                <a16:creationId xmlns:a16="http://schemas.microsoft.com/office/drawing/2014/main" id="{ABC7D25F-89E6-49BF-906D-11902D7BC823}"/>
              </a:ext>
            </a:extLst>
          </p:cNvPr>
          <p:cNvSpPr txBox="1"/>
          <p:nvPr/>
        </p:nvSpPr>
        <p:spPr>
          <a:xfrm>
            <a:off x="10453642" y="369352"/>
            <a:ext cx="1459195" cy="369332"/>
          </a:xfrm>
          <a:prstGeom prst="rect">
            <a:avLst/>
          </a:prstGeom>
          <a:noFill/>
        </p:spPr>
        <p:txBody>
          <a:bodyPr wrap="square" rtlCol="0">
            <a:spAutoFit/>
          </a:bodyPr>
          <a:lstStyle/>
          <a:p>
            <a:pPr algn="ctr"/>
            <a:r>
              <a:rPr lang="es-ES" dirty="0">
                <a:solidFill>
                  <a:srgbClr val="C00000"/>
                </a:solidFill>
                <a:latin typeface="Dosis" panose="02010503020202060003" pitchFamily="2" charset="0"/>
              </a:rPr>
              <a:t>Por revisar</a:t>
            </a:r>
            <a:endParaRPr lang="es-CO" b="1" dirty="0">
              <a:solidFill>
                <a:srgbClr val="C00000"/>
              </a:solidFill>
              <a:latin typeface="Dosis" panose="02010503020202060003" pitchFamily="2" charset="0"/>
            </a:endParaRPr>
          </a:p>
        </p:txBody>
      </p:sp>
      <p:sp>
        <p:nvSpPr>
          <p:cNvPr id="14" name="Rectángulo: esquinas redondeadas 13">
            <a:extLst>
              <a:ext uri="{FF2B5EF4-FFF2-40B4-BE49-F238E27FC236}">
                <a16:creationId xmlns:a16="http://schemas.microsoft.com/office/drawing/2014/main" id="{36DE7F7C-0AF2-48B6-89D1-A6AAE05DD982}"/>
              </a:ext>
            </a:extLst>
          </p:cNvPr>
          <p:cNvSpPr/>
          <p:nvPr/>
        </p:nvSpPr>
        <p:spPr>
          <a:xfrm>
            <a:off x="9277262" y="5730000"/>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E990EE68-4F73-4B3B-8A29-68E37344EA16}"/>
              </a:ext>
            </a:extLst>
          </p:cNvPr>
          <p:cNvSpPr txBox="1"/>
          <p:nvPr/>
        </p:nvSpPr>
        <p:spPr>
          <a:xfrm>
            <a:off x="9585978" y="5753808"/>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18" name="Elipse 17">
            <a:extLst>
              <a:ext uri="{FF2B5EF4-FFF2-40B4-BE49-F238E27FC236}">
                <a16:creationId xmlns:a16="http://schemas.microsoft.com/office/drawing/2014/main" id="{37125C3C-08FB-4D3F-9E06-FCE9896BEC20}"/>
              </a:ext>
            </a:extLst>
          </p:cNvPr>
          <p:cNvSpPr/>
          <p:nvPr/>
        </p:nvSpPr>
        <p:spPr>
          <a:xfrm>
            <a:off x="3901759" y="2458360"/>
            <a:ext cx="1257615" cy="125761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67D417F9-679A-4A55-BF9B-FC2C5CA47165}"/>
              </a:ext>
            </a:extLst>
          </p:cNvPr>
          <p:cNvSpPr/>
          <p:nvPr/>
        </p:nvSpPr>
        <p:spPr>
          <a:xfrm>
            <a:off x="6059337" y="2458360"/>
            <a:ext cx="1257615" cy="125761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CuadroTexto 19">
            <a:extLst>
              <a:ext uri="{FF2B5EF4-FFF2-40B4-BE49-F238E27FC236}">
                <a16:creationId xmlns:a16="http://schemas.microsoft.com/office/drawing/2014/main" id="{102988D1-33DA-42AA-B0A8-231FB4ADDF60}"/>
              </a:ext>
            </a:extLst>
          </p:cNvPr>
          <p:cNvSpPr txBox="1"/>
          <p:nvPr/>
        </p:nvSpPr>
        <p:spPr>
          <a:xfrm>
            <a:off x="4042521" y="2805003"/>
            <a:ext cx="960137" cy="584775"/>
          </a:xfrm>
          <a:prstGeom prst="rect">
            <a:avLst/>
          </a:prstGeom>
          <a:noFill/>
        </p:spPr>
        <p:txBody>
          <a:bodyPr wrap="square" rtlCol="0">
            <a:spAutoFit/>
          </a:bodyPr>
          <a:lstStyle/>
          <a:p>
            <a:pPr algn="ctr"/>
            <a:r>
              <a:rPr lang="es-ES" sz="3200" b="1" dirty="0">
                <a:latin typeface="Dosis" panose="02010503020202060003" pitchFamily="2" charset="0"/>
              </a:rPr>
              <a:t>¡SÍ! </a:t>
            </a:r>
            <a:endParaRPr lang="es-CO" sz="3200" dirty="0">
              <a:latin typeface="Dosis" panose="02010503020202060003" pitchFamily="2" charset="0"/>
            </a:endParaRPr>
          </a:p>
        </p:txBody>
      </p:sp>
      <p:sp>
        <p:nvSpPr>
          <p:cNvPr id="21" name="CuadroTexto 20">
            <a:extLst>
              <a:ext uri="{FF2B5EF4-FFF2-40B4-BE49-F238E27FC236}">
                <a16:creationId xmlns:a16="http://schemas.microsoft.com/office/drawing/2014/main" id="{271AB0B4-29A7-4434-9FD4-65E2A0770006}"/>
              </a:ext>
            </a:extLst>
          </p:cNvPr>
          <p:cNvSpPr txBox="1"/>
          <p:nvPr/>
        </p:nvSpPr>
        <p:spPr>
          <a:xfrm>
            <a:off x="6017539" y="2821514"/>
            <a:ext cx="1341210" cy="523220"/>
          </a:xfrm>
          <a:prstGeom prst="rect">
            <a:avLst/>
          </a:prstGeom>
          <a:noFill/>
        </p:spPr>
        <p:txBody>
          <a:bodyPr wrap="square" rtlCol="0">
            <a:spAutoFit/>
          </a:bodyPr>
          <a:lstStyle/>
          <a:p>
            <a:pPr algn="ctr"/>
            <a:r>
              <a:rPr lang="es-ES" sz="2800" b="1" dirty="0">
                <a:latin typeface="Dosis" panose="02010503020202060003" pitchFamily="2" charset="0"/>
              </a:rPr>
              <a:t>¡NO! </a:t>
            </a:r>
            <a:endParaRPr lang="es-CO" sz="2800" dirty="0">
              <a:latin typeface="Dosis" panose="02010503020202060003" pitchFamily="2" charset="0"/>
            </a:endParaRPr>
          </a:p>
        </p:txBody>
      </p:sp>
      <p:sp>
        <p:nvSpPr>
          <p:cNvPr id="22" name="CuadroTexto 21">
            <a:extLst>
              <a:ext uri="{FF2B5EF4-FFF2-40B4-BE49-F238E27FC236}">
                <a16:creationId xmlns:a16="http://schemas.microsoft.com/office/drawing/2014/main" id="{EB79ED2D-D477-44D9-AED7-0D2649759FE6}"/>
              </a:ext>
            </a:extLst>
          </p:cNvPr>
          <p:cNvSpPr txBox="1"/>
          <p:nvPr/>
        </p:nvSpPr>
        <p:spPr>
          <a:xfrm>
            <a:off x="6096000" y="3867058"/>
            <a:ext cx="2067612" cy="369332"/>
          </a:xfrm>
          <a:prstGeom prst="rect">
            <a:avLst/>
          </a:prstGeom>
          <a:noFill/>
        </p:spPr>
        <p:txBody>
          <a:bodyPr wrap="square" rtlCol="0">
            <a:spAutoFit/>
          </a:bodyPr>
          <a:lstStyle/>
          <a:p>
            <a:r>
              <a:rPr lang="es-CO" dirty="0">
                <a:latin typeface="Dosis" panose="02010503020202060003" pitchFamily="2" charset="0"/>
              </a:rPr>
              <a:t>Cuéntanos por qué:</a:t>
            </a:r>
          </a:p>
        </p:txBody>
      </p:sp>
      <p:sp>
        <p:nvSpPr>
          <p:cNvPr id="2" name="Rectángulo 1">
            <a:extLst>
              <a:ext uri="{FF2B5EF4-FFF2-40B4-BE49-F238E27FC236}">
                <a16:creationId xmlns:a16="http://schemas.microsoft.com/office/drawing/2014/main" id="{4F39AD3E-5E4D-4942-9A0C-D05B722AA631}"/>
              </a:ext>
            </a:extLst>
          </p:cNvPr>
          <p:cNvSpPr/>
          <p:nvPr/>
        </p:nvSpPr>
        <p:spPr>
          <a:xfrm>
            <a:off x="6211581" y="4270513"/>
            <a:ext cx="4242061" cy="7126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3375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1DCE21A-0CB5-4B12-8B39-A3DEE008BDAA}"/>
              </a:ext>
            </a:extLst>
          </p:cNvPr>
          <p:cNvSpPr txBox="1"/>
          <p:nvPr/>
        </p:nvSpPr>
        <p:spPr>
          <a:xfrm>
            <a:off x="1583553" y="1499262"/>
            <a:ext cx="8732022" cy="830997"/>
          </a:xfrm>
          <a:prstGeom prst="rect">
            <a:avLst/>
          </a:prstGeom>
          <a:noFill/>
        </p:spPr>
        <p:txBody>
          <a:bodyPr wrap="square" rtlCol="0">
            <a:spAutoFit/>
          </a:bodyPr>
          <a:lstStyle/>
          <a:p>
            <a:pPr algn="ctr"/>
            <a:r>
              <a:rPr lang="es-ES" sz="2400" b="1" dirty="0">
                <a:latin typeface="Dosis" panose="02010503020202060003" pitchFamily="2" charset="0"/>
              </a:rPr>
              <a:t>¿A qué te estarías dedicando hoy si no tuvieras creencias o temores que te limiten y/o restricciones económicas? </a:t>
            </a:r>
            <a:endParaRPr lang="es-CO" sz="2400" b="1" dirty="0">
              <a:latin typeface="Dosis" panose="02010503020202060003" pitchFamily="2" charset="0"/>
            </a:endParaRPr>
          </a:p>
        </p:txBody>
      </p:sp>
      <p:sp>
        <p:nvSpPr>
          <p:cNvPr id="14" name="Rectángulo: esquinas redondeadas 13">
            <a:extLst>
              <a:ext uri="{FF2B5EF4-FFF2-40B4-BE49-F238E27FC236}">
                <a16:creationId xmlns:a16="http://schemas.microsoft.com/office/drawing/2014/main" id="{36DE7F7C-0AF2-48B6-89D1-A6AAE05DD982}"/>
              </a:ext>
            </a:extLst>
          </p:cNvPr>
          <p:cNvSpPr/>
          <p:nvPr/>
        </p:nvSpPr>
        <p:spPr>
          <a:xfrm>
            <a:off x="9277262" y="5730000"/>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E990EE68-4F73-4B3B-8A29-68E37344EA16}"/>
              </a:ext>
            </a:extLst>
          </p:cNvPr>
          <p:cNvSpPr txBox="1"/>
          <p:nvPr/>
        </p:nvSpPr>
        <p:spPr>
          <a:xfrm>
            <a:off x="9585978" y="5753808"/>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2" name="Rectángulo 1">
            <a:extLst>
              <a:ext uri="{FF2B5EF4-FFF2-40B4-BE49-F238E27FC236}">
                <a16:creationId xmlns:a16="http://schemas.microsoft.com/office/drawing/2014/main" id="{4F39AD3E-5E4D-4942-9A0C-D05B722AA631}"/>
              </a:ext>
            </a:extLst>
          </p:cNvPr>
          <p:cNvSpPr/>
          <p:nvPr/>
        </p:nvSpPr>
        <p:spPr>
          <a:xfrm>
            <a:off x="1583553" y="3072658"/>
            <a:ext cx="8732022" cy="7126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6218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4942FE1-B94E-42E5-A150-CC20BAC0BB74}"/>
              </a:ext>
            </a:extLst>
          </p:cNvPr>
          <p:cNvSpPr/>
          <p:nvPr/>
        </p:nvSpPr>
        <p:spPr>
          <a:xfrm>
            <a:off x="128187" y="111095"/>
            <a:ext cx="11935626" cy="66058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C83F1F4-7789-467E-B958-FA9372723C91}"/>
              </a:ext>
            </a:extLst>
          </p:cNvPr>
          <p:cNvSpPr txBox="1"/>
          <p:nvPr/>
        </p:nvSpPr>
        <p:spPr>
          <a:xfrm>
            <a:off x="1000469" y="5589985"/>
            <a:ext cx="2256493" cy="369332"/>
          </a:xfrm>
          <a:prstGeom prst="rect">
            <a:avLst/>
          </a:prstGeom>
          <a:noFill/>
        </p:spPr>
        <p:txBody>
          <a:bodyPr wrap="square" rtlCol="0">
            <a:spAutoFit/>
          </a:bodyPr>
          <a:lstStyle/>
          <a:p>
            <a:r>
              <a:rPr lang="es-ES" dirty="0">
                <a:latin typeface="Dosis" panose="02010503020202060003" pitchFamily="2" charset="0"/>
              </a:rPr>
              <a:t>Animación de tránsito</a:t>
            </a:r>
            <a:endParaRPr lang="es-CO" dirty="0">
              <a:latin typeface="Dosis" panose="02010503020202060003" pitchFamily="2" charset="0"/>
            </a:endParaRPr>
          </a:p>
        </p:txBody>
      </p:sp>
      <p:sp>
        <p:nvSpPr>
          <p:cNvPr id="6" name="Elipse 5">
            <a:extLst>
              <a:ext uri="{FF2B5EF4-FFF2-40B4-BE49-F238E27FC236}">
                <a16:creationId xmlns:a16="http://schemas.microsoft.com/office/drawing/2014/main" id="{D67F5A42-64BD-4A73-B075-56685C1A07D9}"/>
              </a:ext>
            </a:extLst>
          </p:cNvPr>
          <p:cNvSpPr/>
          <p:nvPr/>
        </p:nvSpPr>
        <p:spPr>
          <a:xfrm>
            <a:off x="1951350" y="1917491"/>
            <a:ext cx="2611225" cy="261122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Elipse 6">
            <a:extLst>
              <a:ext uri="{FF2B5EF4-FFF2-40B4-BE49-F238E27FC236}">
                <a16:creationId xmlns:a16="http://schemas.microsoft.com/office/drawing/2014/main" id="{7ADBAE6F-08D7-4FAE-886B-F1A40FFEBFF8}"/>
              </a:ext>
            </a:extLst>
          </p:cNvPr>
          <p:cNvSpPr/>
          <p:nvPr/>
        </p:nvSpPr>
        <p:spPr>
          <a:xfrm>
            <a:off x="5522697" y="3223103"/>
            <a:ext cx="1146605" cy="114660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Elipse 7">
            <a:extLst>
              <a:ext uri="{FF2B5EF4-FFF2-40B4-BE49-F238E27FC236}">
                <a16:creationId xmlns:a16="http://schemas.microsoft.com/office/drawing/2014/main" id="{A9948BA1-B679-4E23-875E-0E5220431239}"/>
              </a:ext>
            </a:extLst>
          </p:cNvPr>
          <p:cNvSpPr/>
          <p:nvPr/>
        </p:nvSpPr>
        <p:spPr>
          <a:xfrm>
            <a:off x="7994091" y="3557429"/>
            <a:ext cx="753984" cy="75398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9801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1EDBF079-D62A-4267-B555-63F175C9B04B}"/>
              </a:ext>
            </a:extLst>
          </p:cNvPr>
          <p:cNvSpPr/>
          <p:nvPr/>
        </p:nvSpPr>
        <p:spPr>
          <a:xfrm>
            <a:off x="128187" y="126050"/>
            <a:ext cx="11935626" cy="660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D4F0D742-525F-48EB-B2C2-2D9F77B83F31}"/>
              </a:ext>
            </a:extLst>
          </p:cNvPr>
          <p:cNvSpPr txBox="1"/>
          <p:nvPr/>
        </p:nvSpPr>
        <p:spPr>
          <a:xfrm>
            <a:off x="1489285" y="1498893"/>
            <a:ext cx="8732022" cy="461665"/>
          </a:xfrm>
          <a:prstGeom prst="rect">
            <a:avLst/>
          </a:prstGeom>
          <a:noFill/>
        </p:spPr>
        <p:txBody>
          <a:bodyPr wrap="square" rtlCol="0">
            <a:spAutoFit/>
          </a:bodyPr>
          <a:lstStyle/>
          <a:p>
            <a:pPr algn="ctr"/>
            <a:r>
              <a:rPr lang="es-ES" sz="2400" b="1" dirty="0">
                <a:latin typeface="Dosis" panose="02010503020202060003" pitchFamily="2" charset="0"/>
              </a:rPr>
              <a:t>Escoge la frase que más te identifica:</a:t>
            </a:r>
            <a:endParaRPr lang="es-CO" sz="2400" b="1" dirty="0">
              <a:latin typeface="Dosis" panose="02010503020202060003" pitchFamily="2" charset="0"/>
            </a:endParaRPr>
          </a:p>
        </p:txBody>
      </p:sp>
      <p:sp>
        <p:nvSpPr>
          <p:cNvPr id="8" name="Rectángulo: esquinas redondeadas 7">
            <a:extLst>
              <a:ext uri="{FF2B5EF4-FFF2-40B4-BE49-F238E27FC236}">
                <a16:creationId xmlns:a16="http://schemas.microsoft.com/office/drawing/2014/main" id="{46C25344-B3C1-4870-8E2A-D82DC5720809}"/>
              </a:ext>
            </a:extLst>
          </p:cNvPr>
          <p:cNvSpPr/>
          <p:nvPr/>
        </p:nvSpPr>
        <p:spPr>
          <a:xfrm>
            <a:off x="1489285" y="2319129"/>
            <a:ext cx="4025245" cy="970227"/>
          </a:xfrm>
          <a:prstGeom prst="roundRect">
            <a:avLst>
              <a:gd name="adj" fmla="val 50000"/>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esquinas redondeadas 8">
            <a:extLst>
              <a:ext uri="{FF2B5EF4-FFF2-40B4-BE49-F238E27FC236}">
                <a16:creationId xmlns:a16="http://schemas.microsoft.com/office/drawing/2014/main" id="{63634228-7123-4283-BD1E-66843F7073A1}"/>
              </a:ext>
            </a:extLst>
          </p:cNvPr>
          <p:cNvSpPr/>
          <p:nvPr/>
        </p:nvSpPr>
        <p:spPr>
          <a:xfrm>
            <a:off x="1489285" y="3429000"/>
            <a:ext cx="4025245" cy="970227"/>
          </a:xfrm>
          <a:prstGeom prst="roundRect">
            <a:avLst>
              <a:gd name="adj" fmla="val 50000"/>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esquinas redondeadas 9">
            <a:extLst>
              <a:ext uri="{FF2B5EF4-FFF2-40B4-BE49-F238E27FC236}">
                <a16:creationId xmlns:a16="http://schemas.microsoft.com/office/drawing/2014/main" id="{631BB07B-33A2-41A1-A323-D98CE2926BF6}"/>
              </a:ext>
            </a:extLst>
          </p:cNvPr>
          <p:cNvSpPr/>
          <p:nvPr/>
        </p:nvSpPr>
        <p:spPr>
          <a:xfrm>
            <a:off x="6221541" y="2311847"/>
            <a:ext cx="4025245" cy="970227"/>
          </a:xfrm>
          <a:prstGeom prst="roundRect">
            <a:avLst>
              <a:gd name="adj" fmla="val 50000"/>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1" name="Rectángulo: esquinas redondeadas 10">
            <a:extLst>
              <a:ext uri="{FF2B5EF4-FFF2-40B4-BE49-F238E27FC236}">
                <a16:creationId xmlns:a16="http://schemas.microsoft.com/office/drawing/2014/main" id="{72638A1D-B750-4C2B-AE29-68A011A882DB}"/>
              </a:ext>
            </a:extLst>
          </p:cNvPr>
          <p:cNvSpPr/>
          <p:nvPr/>
        </p:nvSpPr>
        <p:spPr>
          <a:xfrm>
            <a:off x="6306041" y="3429000"/>
            <a:ext cx="4025245" cy="970227"/>
          </a:xfrm>
          <a:prstGeom prst="roundRect">
            <a:avLst>
              <a:gd name="adj" fmla="val 50000"/>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1E69E9B3-EED2-43A3-9782-3584D90DE4B6}"/>
              </a:ext>
            </a:extLst>
          </p:cNvPr>
          <p:cNvSpPr txBox="1"/>
          <p:nvPr/>
        </p:nvSpPr>
        <p:spPr>
          <a:xfrm>
            <a:off x="2131857" y="2480928"/>
            <a:ext cx="2843753" cy="707886"/>
          </a:xfrm>
          <a:prstGeom prst="rect">
            <a:avLst/>
          </a:prstGeom>
          <a:noFill/>
        </p:spPr>
        <p:txBody>
          <a:bodyPr wrap="square" rtlCol="0">
            <a:spAutoFit/>
          </a:bodyPr>
          <a:lstStyle/>
          <a:p>
            <a:r>
              <a:rPr lang="es-ES" sz="2000" b="0" i="0" dirty="0">
                <a:solidFill>
                  <a:schemeClr val="bg1"/>
                </a:solidFill>
                <a:effectLst/>
                <a:latin typeface="Calibri" panose="020F0502020204030204" pitchFamily="34" charset="0"/>
              </a:rPr>
              <a:t>Vivo de hacer lo que me apasiona</a:t>
            </a:r>
            <a:endParaRPr lang="es-CO" sz="2000" b="1" dirty="0">
              <a:solidFill>
                <a:schemeClr val="bg1"/>
              </a:solidFill>
              <a:latin typeface="Work Sans" panose="00000500000000000000" pitchFamily="50" charset="0"/>
            </a:endParaRPr>
          </a:p>
        </p:txBody>
      </p:sp>
      <p:sp>
        <p:nvSpPr>
          <p:cNvPr id="13" name="CuadroTexto 12">
            <a:extLst>
              <a:ext uri="{FF2B5EF4-FFF2-40B4-BE49-F238E27FC236}">
                <a16:creationId xmlns:a16="http://schemas.microsoft.com/office/drawing/2014/main" id="{831B1330-979C-42FF-A2D0-827CFF78DBF1}"/>
              </a:ext>
            </a:extLst>
          </p:cNvPr>
          <p:cNvSpPr txBox="1"/>
          <p:nvPr/>
        </p:nvSpPr>
        <p:spPr>
          <a:xfrm>
            <a:off x="6825156" y="2460314"/>
            <a:ext cx="3396151" cy="707886"/>
          </a:xfrm>
          <a:prstGeom prst="rect">
            <a:avLst/>
          </a:prstGeom>
          <a:noFill/>
        </p:spPr>
        <p:txBody>
          <a:bodyPr wrap="square" rtlCol="0">
            <a:spAutoFit/>
          </a:bodyPr>
          <a:lstStyle/>
          <a:p>
            <a:r>
              <a:rPr lang="es-ES" sz="2000" b="0" i="0" dirty="0">
                <a:effectLst/>
                <a:latin typeface="Calibri" panose="020F0502020204030204" pitchFamily="34" charset="0"/>
              </a:rPr>
              <a:t>Hago lo que me apasiona sólo en mis tiempos libres</a:t>
            </a:r>
            <a:endParaRPr lang="es-CO" sz="2000" b="1" dirty="0">
              <a:latin typeface="Work Sans" panose="00000500000000000000" pitchFamily="50" charset="0"/>
            </a:endParaRPr>
          </a:p>
        </p:txBody>
      </p:sp>
      <p:sp>
        <p:nvSpPr>
          <p:cNvPr id="14" name="CuadroTexto 13">
            <a:extLst>
              <a:ext uri="{FF2B5EF4-FFF2-40B4-BE49-F238E27FC236}">
                <a16:creationId xmlns:a16="http://schemas.microsoft.com/office/drawing/2014/main" id="{A0000F90-C479-4B50-BBF9-C9DC829CA4E0}"/>
              </a:ext>
            </a:extLst>
          </p:cNvPr>
          <p:cNvSpPr txBox="1"/>
          <p:nvPr/>
        </p:nvSpPr>
        <p:spPr>
          <a:xfrm>
            <a:off x="2131823" y="3409449"/>
            <a:ext cx="3090628" cy="1015663"/>
          </a:xfrm>
          <a:prstGeom prst="rect">
            <a:avLst/>
          </a:prstGeom>
          <a:noFill/>
        </p:spPr>
        <p:txBody>
          <a:bodyPr wrap="square" rtlCol="0">
            <a:spAutoFit/>
          </a:bodyPr>
          <a:lstStyle/>
          <a:p>
            <a:r>
              <a:rPr lang="es-ES" sz="2000" b="0" i="0" dirty="0">
                <a:effectLst/>
                <a:latin typeface="Calibri" panose="020F0502020204030204" pitchFamily="34" charset="0"/>
              </a:rPr>
              <a:t>Hay cosas que me apasionan pero no tengo el tiempo para ellas</a:t>
            </a:r>
            <a:endParaRPr lang="es-CO" sz="2000" b="1" dirty="0">
              <a:latin typeface="Work Sans" panose="00000500000000000000" pitchFamily="50" charset="0"/>
            </a:endParaRPr>
          </a:p>
        </p:txBody>
      </p:sp>
      <p:sp>
        <p:nvSpPr>
          <p:cNvPr id="15" name="CuadroTexto 14">
            <a:extLst>
              <a:ext uri="{FF2B5EF4-FFF2-40B4-BE49-F238E27FC236}">
                <a16:creationId xmlns:a16="http://schemas.microsoft.com/office/drawing/2014/main" id="{76B665A9-8B65-4AEF-8248-73ADDDB9E0E4}"/>
              </a:ext>
            </a:extLst>
          </p:cNvPr>
          <p:cNvSpPr txBox="1"/>
          <p:nvPr/>
        </p:nvSpPr>
        <p:spPr>
          <a:xfrm>
            <a:off x="6944585" y="3573607"/>
            <a:ext cx="2579155" cy="707886"/>
          </a:xfrm>
          <a:prstGeom prst="rect">
            <a:avLst/>
          </a:prstGeom>
          <a:noFill/>
        </p:spPr>
        <p:txBody>
          <a:bodyPr wrap="square" rtlCol="0">
            <a:spAutoFit/>
          </a:bodyPr>
          <a:lstStyle/>
          <a:p>
            <a:r>
              <a:rPr lang="es-ES" sz="2000" b="0" i="0" dirty="0">
                <a:solidFill>
                  <a:schemeClr val="bg1"/>
                </a:solidFill>
                <a:effectLst/>
                <a:latin typeface="Calibri" panose="020F0502020204030204" pitchFamily="34" charset="0"/>
              </a:rPr>
              <a:t>No he encontrado algo que me apasione</a:t>
            </a:r>
            <a:endParaRPr lang="es-CO" sz="2000" b="1" dirty="0">
              <a:solidFill>
                <a:schemeClr val="bg1"/>
              </a:solidFill>
              <a:latin typeface="Work Sans" panose="00000500000000000000" pitchFamily="50" charset="0"/>
            </a:endParaRPr>
          </a:p>
        </p:txBody>
      </p:sp>
      <p:sp>
        <p:nvSpPr>
          <p:cNvPr id="16" name="CuadroTexto 15">
            <a:extLst>
              <a:ext uri="{FF2B5EF4-FFF2-40B4-BE49-F238E27FC236}">
                <a16:creationId xmlns:a16="http://schemas.microsoft.com/office/drawing/2014/main" id="{78BC168F-7E0B-4A1E-8BB9-87F0D83A097F}"/>
              </a:ext>
            </a:extLst>
          </p:cNvPr>
          <p:cNvSpPr txBox="1"/>
          <p:nvPr/>
        </p:nvSpPr>
        <p:spPr>
          <a:xfrm>
            <a:off x="1666995" y="2542484"/>
            <a:ext cx="529479" cy="584775"/>
          </a:xfrm>
          <a:prstGeom prst="rect">
            <a:avLst/>
          </a:prstGeom>
          <a:noFill/>
        </p:spPr>
        <p:txBody>
          <a:bodyPr wrap="square" rtlCol="0">
            <a:spAutoFit/>
          </a:bodyPr>
          <a:lstStyle/>
          <a:p>
            <a:pPr algn="ctr"/>
            <a:r>
              <a:rPr lang="es-ES" sz="3200" b="1" dirty="0">
                <a:solidFill>
                  <a:schemeClr val="bg1"/>
                </a:solidFill>
                <a:latin typeface="Dosis" panose="02010503020202060003" pitchFamily="2" charset="0"/>
              </a:rPr>
              <a:t>A </a:t>
            </a:r>
            <a:endParaRPr lang="es-CO" sz="3200" dirty="0">
              <a:solidFill>
                <a:schemeClr val="bg1"/>
              </a:solidFill>
              <a:latin typeface="Dosis" panose="02010503020202060003" pitchFamily="2" charset="0"/>
            </a:endParaRPr>
          </a:p>
        </p:txBody>
      </p:sp>
      <p:sp>
        <p:nvSpPr>
          <p:cNvPr id="17" name="CuadroTexto 16">
            <a:extLst>
              <a:ext uri="{FF2B5EF4-FFF2-40B4-BE49-F238E27FC236}">
                <a16:creationId xmlns:a16="http://schemas.microsoft.com/office/drawing/2014/main" id="{0D5ACF20-CCAE-46D0-AC9B-B5F2995DAE99}"/>
              </a:ext>
            </a:extLst>
          </p:cNvPr>
          <p:cNvSpPr txBox="1"/>
          <p:nvPr/>
        </p:nvSpPr>
        <p:spPr>
          <a:xfrm>
            <a:off x="6389624" y="2472762"/>
            <a:ext cx="529479" cy="584775"/>
          </a:xfrm>
          <a:prstGeom prst="rect">
            <a:avLst/>
          </a:prstGeom>
          <a:noFill/>
        </p:spPr>
        <p:txBody>
          <a:bodyPr wrap="square" rtlCol="0">
            <a:spAutoFit/>
          </a:bodyPr>
          <a:lstStyle/>
          <a:p>
            <a:pPr algn="ctr"/>
            <a:r>
              <a:rPr lang="es-ES" sz="3200" b="1" dirty="0">
                <a:latin typeface="Dosis" panose="02010503020202060003" pitchFamily="2" charset="0"/>
              </a:rPr>
              <a:t>B </a:t>
            </a:r>
            <a:endParaRPr lang="es-CO" sz="3200" dirty="0">
              <a:latin typeface="Dosis" panose="02010503020202060003" pitchFamily="2" charset="0"/>
            </a:endParaRPr>
          </a:p>
        </p:txBody>
      </p:sp>
      <p:sp>
        <p:nvSpPr>
          <p:cNvPr id="18" name="CuadroTexto 17">
            <a:extLst>
              <a:ext uri="{FF2B5EF4-FFF2-40B4-BE49-F238E27FC236}">
                <a16:creationId xmlns:a16="http://schemas.microsoft.com/office/drawing/2014/main" id="{17B52D03-2713-417F-83C1-32B90B8C1680}"/>
              </a:ext>
            </a:extLst>
          </p:cNvPr>
          <p:cNvSpPr txBox="1"/>
          <p:nvPr/>
        </p:nvSpPr>
        <p:spPr>
          <a:xfrm>
            <a:off x="1607132" y="3588995"/>
            <a:ext cx="529479" cy="584775"/>
          </a:xfrm>
          <a:prstGeom prst="rect">
            <a:avLst/>
          </a:prstGeom>
          <a:noFill/>
        </p:spPr>
        <p:txBody>
          <a:bodyPr wrap="square" rtlCol="0">
            <a:spAutoFit/>
          </a:bodyPr>
          <a:lstStyle/>
          <a:p>
            <a:pPr algn="ctr"/>
            <a:r>
              <a:rPr lang="es-ES" sz="3200" b="1" dirty="0">
                <a:latin typeface="Dosis" panose="02010503020202060003" pitchFamily="2" charset="0"/>
              </a:rPr>
              <a:t>C </a:t>
            </a:r>
            <a:endParaRPr lang="es-CO" sz="3200" dirty="0">
              <a:latin typeface="Dosis" panose="02010503020202060003" pitchFamily="2" charset="0"/>
            </a:endParaRPr>
          </a:p>
        </p:txBody>
      </p:sp>
      <p:sp>
        <p:nvSpPr>
          <p:cNvPr id="19" name="CuadroTexto 18">
            <a:extLst>
              <a:ext uri="{FF2B5EF4-FFF2-40B4-BE49-F238E27FC236}">
                <a16:creationId xmlns:a16="http://schemas.microsoft.com/office/drawing/2014/main" id="{0080B580-FF15-43C6-AFEB-216C1F7F3C48}"/>
              </a:ext>
            </a:extLst>
          </p:cNvPr>
          <p:cNvSpPr txBox="1"/>
          <p:nvPr/>
        </p:nvSpPr>
        <p:spPr>
          <a:xfrm>
            <a:off x="6431441" y="3573607"/>
            <a:ext cx="529479" cy="584775"/>
          </a:xfrm>
          <a:prstGeom prst="rect">
            <a:avLst/>
          </a:prstGeom>
          <a:noFill/>
        </p:spPr>
        <p:txBody>
          <a:bodyPr wrap="square" rtlCol="0">
            <a:spAutoFit/>
          </a:bodyPr>
          <a:lstStyle/>
          <a:p>
            <a:pPr algn="ctr"/>
            <a:r>
              <a:rPr lang="es-ES" sz="3200" b="1" dirty="0">
                <a:solidFill>
                  <a:schemeClr val="bg1"/>
                </a:solidFill>
                <a:latin typeface="Dosis" panose="02010503020202060003" pitchFamily="2" charset="0"/>
              </a:rPr>
              <a:t>D </a:t>
            </a:r>
            <a:endParaRPr lang="es-CO" sz="3200" dirty="0">
              <a:solidFill>
                <a:schemeClr val="bg1"/>
              </a:solidFill>
              <a:latin typeface="Dosis" panose="02010503020202060003" pitchFamily="2" charset="0"/>
            </a:endParaRPr>
          </a:p>
        </p:txBody>
      </p:sp>
      <p:sp>
        <p:nvSpPr>
          <p:cNvPr id="20" name="Rectángulo: esquinas redondeadas 19">
            <a:extLst>
              <a:ext uri="{FF2B5EF4-FFF2-40B4-BE49-F238E27FC236}">
                <a16:creationId xmlns:a16="http://schemas.microsoft.com/office/drawing/2014/main" id="{F251E024-9E6B-4C3E-B319-632AE19DBCA2}"/>
              </a:ext>
            </a:extLst>
          </p:cNvPr>
          <p:cNvSpPr/>
          <p:nvPr/>
        </p:nvSpPr>
        <p:spPr>
          <a:xfrm>
            <a:off x="5151192" y="5312318"/>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uadroTexto 20">
            <a:extLst>
              <a:ext uri="{FF2B5EF4-FFF2-40B4-BE49-F238E27FC236}">
                <a16:creationId xmlns:a16="http://schemas.microsoft.com/office/drawing/2014/main" id="{45FAED57-4458-4973-B918-4C09621DA923}"/>
              </a:ext>
            </a:extLst>
          </p:cNvPr>
          <p:cNvSpPr txBox="1"/>
          <p:nvPr/>
        </p:nvSpPr>
        <p:spPr>
          <a:xfrm>
            <a:off x="5459908" y="5336126"/>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cxnSp>
        <p:nvCxnSpPr>
          <p:cNvPr id="22" name="Conector recto de flecha 21">
            <a:extLst>
              <a:ext uri="{FF2B5EF4-FFF2-40B4-BE49-F238E27FC236}">
                <a16:creationId xmlns:a16="http://schemas.microsoft.com/office/drawing/2014/main" id="{0BB5D038-A09A-2FE3-FBCF-31B6EFFD530F}"/>
              </a:ext>
            </a:extLst>
          </p:cNvPr>
          <p:cNvCxnSpPr>
            <a:cxnSpLocks/>
          </p:cNvCxnSpPr>
          <p:nvPr/>
        </p:nvCxnSpPr>
        <p:spPr>
          <a:xfrm flipH="1">
            <a:off x="2793442" y="4467597"/>
            <a:ext cx="283981" cy="510694"/>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F0F4AE43-CD43-3347-24BE-5FB4FB5918BC}"/>
              </a:ext>
            </a:extLst>
          </p:cNvPr>
          <p:cNvSpPr txBox="1"/>
          <p:nvPr/>
        </p:nvSpPr>
        <p:spPr>
          <a:xfrm>
            <a:off x="627068" y="5098060"/>
            <a:ext cx="4025244" cy="1384995"/>
          </a:xfrm>
          <a:prstGeom prst="rect">
            <a:avLst/>
          </a:prstGeom>
          <a:noFill/>
        </p:spPr>
        <p:txBody>
          <a:bodyPr wrap="square" rtlCol="0">
            <a:spAutoFit/>
          </a:bodyPr>
          <a:lstStyle/>
          <a:p>
            <a:r>
              <a:rPr lang="es-CO" sz="1400" dirty="0">
                <a:latin typeface="Dosis" panose="02010503020202060003" pitchFamily="2" charset="0"/>
              </a:rPr>
              <a:t>En el diseño de </a:t>
            </a:r>
            <a:r>
              <a:rPr lang="es-CO" sz="1400" dirty="0" err="1">
                <a:latin typeface="Dosis" panose="02010503020202060003" pitchFamily="2" charset="0"/>
              </a:rPr>
              <a:t>Ilustrator</a:t>
            </a:r>
            <a:r>
              <a:rPr lang="es-CO" sz="1400" dirty="0">
                <a:latin typeface="Dosis" panose="02010503020202060003" pitchFamily="2" charset="0"/>
              </a:rPr>
              <a:t> te pusimos ya todas estas viñetas en el color que deben ir, la idea es que no se diferencien por color en la página, esto es solo para tu guía para que sepas con qué opción se abre cada camino (amarillo o azul) pero en la web la idea es que el usuario no lo perciba para no sesgar su respuesta con el color. </a:t>
            </a:r>
            <a:endParaRPr lang="es-CO" sz="1400" b="1" dirty="0">
              <a:latin typeface="Dosis" panose="02010503020202060003" pitchFamily="2" charset="0"/>
            </a:endParaRPr>
          </a:p>
        </p:txBody>
      </p:sp>
    </p:spTree>
    <p:extLst>
      <p:ext uri="{BB962C8B-B14F-4D97-AF65-F5344CB8AC3E}">
        <p14:creationId xmlns:p14="http://schemas.microsoft.com/office/powerpoint/2010/main" val="22871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ABC7D25F-89E6-49BF-906D-11902D7BC823}"/>
              </a:ext>
            </a:extLst>
          </p:cNvPr>
          <p:cNvSpPr txBox="1"/>
          <p:nvPr/>
        </p:nvSpPr>
        <p:spPr>
          <a:xfrm>
            <a:off x="10453642" y="369352"/>
            <a:ext cx="1459195" cy="369332"/>
          </a:xfrm>
          <a:prstGeom prst="rect">
            <a:avLst/>
          </a:prstGeom>
          <a:noFill/>
        </p:spPr>
        <p:txBody>
          <a:bodyPr wrap="square" rtlCol="0">
            <a:spAutoFit/>
          </a:bodyPr>
          <a:lstStyle/>
          <a:p>
            <a:pPr algn="ctr"/>
            <a:r>
              <a:rPr lang="es-ES" dirty="0">
                <a:solidFill>
                  <a:srgbClr val="C00000"/>
                </a:solidFill>
                <a:latin typeface="Dosis" panose="02010503020202060003" pitchFamily="2" charset="0"/>
              </a:rPr>
              <a:t>Por revisar</a:t>
            </a:r>
            <a:endParaRPr lang="es-CO" b="1" dirty="0">
              <a:solidFill>
                <a:srgbClr val="C00000"/>
              </a:solidFill>
              <a:latin typeface="Dosis" panose="02010503020202060003" pitchFamily="2" charset="0"/>
            </a:endParaRPr>
          </a:p>
        </p:txBody>
      </p:sp>
      <p:sp>
        <p:nvSpPr>
          <p:cNvPr id="14" name="Rectángulo: esquinas redondeadas 13">
            <a:extLst>
              <a:ext uri="{FF2B5EF4-FFF2-40B4-BE49-F238E27FC236}">
                <a16:creationId xmlns:a16="http://schemas.microsoft.com/office/drawing/2014/main" id="{36DE7F7C-0AF2-48B6-89D1-A6AAE05DD982}"/>
              </a:ext>
            </a:extLst>
          </p:cNvPr>
          <p:cNvSpPr/>
          <p:nvPr/>
        </p:nvSpPr>
        <p:spPr>
          <a:xfrm>
            <a:off x="9277262" y="5730000"/>
            <a:ext cx="2076628" cy="510694"/>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adroTexto 14">
            <a:extLst>
              <a:ext uri="{FF2B5EF4-FFF2-40B4-BE49-F238E27FC236}">
                <a16:creationId xmlns:a16="http://schemas.microsoft.com/office/drawing/2014/main" id="{E990EE68-4F73-4B3B-8A29-68E37344EA16}"/>
              </a:ext>
            </a:extLst>
          </p:cNvPr>
          <p:cNvSpPr txBox="1"/>
          <p:nvPr/>
        </p:nvSpPr>
        <p:spPr>
          <a:xfrm>
            <a:off x="9585978" y="5753808"/>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13" name="CuadroTexto 12">
            <a:extLst>
              <a:ext uri="{FF2B5EF4-FFF2-40B4-BE49-F238E27FC236}">
                <a16:creationId xmlns:a16="http://schemas.microsoft.com/office/drawing/2014/main" id="{F26A7838-253B-40D4-BB2B-7EB699DED923}"/>
              </a:ext>
            </a:extLst>
          </p:cNvPr>
          <p:cNvSpPr txBox="1"/>
          <p:nvPr/>
        </p:nvSpPr>
        <p:spPr>
          <a:xfrm>
            <a:off x="1329029" y="1663454"/>
            <a:ext cx="8732022" cy="461665"/>
          </a:xfrm>
          <a:prstGeom prst="rect">
            <a:avLst/>
          </a:prstGeom>
          <a:noFill/>
        </p:spPr>
        <p:txBody>
          <a:bodyPr wrap="square" rtlCol="0">
            <a:spAutoFit/>
          </a:bodyPr>
          <a:lstStyle/>
          <a:p>
            <a:pPr algn="ctr"/>
            <a:r>
              <a:rPr lang="es-ES" sz="2400" b="1" dirty="0">
                <a:latin typeface="Dosis" panose="02010503020202060003" pitchFamily="2" charset="0"/>
              </a:rPr>
              <a:t>¿Te gustaría vivir de lo que te apasiona? </a:t>
            </a:r>
            <a:endParaRPr lang="es-CO" sz="24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277262" y="5730000"/>
            <a:ext cx="2076628" cy="510694"/>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9585978" y="5753808"/>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23" name="Elipse 22">
            <a:extLst>
              <a:ext uri="{FF2B5EF4-FFF2-40B4-BE49-F238E27FC236}">
                <a16:creationId xmlns:a16="http://schemas.microsoft.com/office/drawing/2014/main" id="{78971B99-9B56-44B7-B7FB-E624CE20C3CE}"/>
              </a:ext>
            </a:extLst>
          </p:cNvPr>
          <p:cNvSpPr/>
          <p:nvPr/>
        </p:nvSpPr>
        <p:spPr>
          <a:xfrm>
            <a:off x="3901759" y="2458360"/>
            <a:ext cx="1257615" cy="125761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840724F8-BC9A-41AA-9538-A6C4CDAB0402}"/>
              </a:ext>
            </a:extLst>
          </p:cNvPr>
          <p:cNvSpPr/>
          <p:nvPr/>
        </p:nvSpPr>
        <p:spPr>
          <a:xfrm>
            <a:off x="6059337" y="2458360"/>
            <a:ext cx="1257615" cy="125761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a:extLst>
              <a:ext uri="{FF2B5EF4-FFF2-40B4-BE49-F238E27FC236}">
                <a16:creationId xmlns:a16="http://schemas.microsoft.com/office/drawing/2014/main" id="{3ECDFDA9-5645-444B-B7AE-563A35742D7B}"/>
              </a:ext>
            </a:extLst>
          </p:cNvPr>
          <p:cNvSpPr txBox="1"/>
          <p:nvPr/>
        </p:nvSpPr>
        <p:spPr>
          <a:xfrm>
            <a:off x="4042521" y="2805003"/>
            <a:ext cx="960137" cy="584775"/>
          </a:xfrm>
          <a:prstGeom prst="rect">
            <a:avLst/>
          </a:prstGeom>
          <a:noFill/>
        </p:spPr>
        <p:txBody>
          <a:bodyPr wrap="square" rtlCol="0">
            <a:spAutoFit/>
          </a:bodyPr>
          <a:lstStyle/>
          <a:p>
            <a:pPr algn="ctr"/>
            <a:r>
              <a:rPr lang="es-ES" sz="3200" b="1" dirty="0">
                <a:latin typeface="Dosis" panose="02010503020202060003" pitchFamily="2" charset="0"/>
              </a:rPr>
              <a:t>¡SÍ! </a:t>
            </a:r>
            <a:endParaRPr lang="es-CO" sz="3200" dirty="0">
              <a:latin typeface="Dosis" panose="02010503020202060003" pitchFamily="2" charset="0"/>
            </a:endParaRPr>
          </a:p>
        </p:txBody>
      </p:sp>
      <p:sp>
        <p:nvSpPr>
          <p:cNvPr id="26" name="CuadroTexto 25">
            <a:extLst>
              <a:ext uri="{FF2B5EF4-FFF2-40B4-BE49-F238E27FC236}">
                <a16:creationId xmlns:a16="http://schemas.microsoft.com/office/drawing/2014/main" id="{9BC28A69-3B4E-4FEB-8067-518DAD6D2124}"/>
              </a:ext>
            </a:extLst>
          </p:cNvPr>
          <p:cNvSpPr txBox="1"/>
          <p:nvPr/>
        </p:nvSpPr>
        <p:spPr>
          <a:xfrm>
            <a:off x="6017539" y="2821514"/>
            <a:ext cx="1341210" cy="523220"/>
          </a:xfrm>
          <a:prstGeom prst="rect">
            <a:avLst/>
          </a:prstGeom>
          <a:noFill/>
        </p:spPr>
        <p:txBody>
          <a:bodyPr wrap="square" rtlCol="0">
            <a:spAutoFit/>
          </a:bodyPr>
          <a:lstStyle/>
          <a:p>
            <a:pPr algn="ctr"/>
            <a:r>
              <a:rPr lang="es-ES" sz="2800" b="1" dirty="0">
                <a:latin typeface="Dosis" panose="02010503020202060003" pitchFamily="2" charset="0"/>
              </a:rPr>
              <a:t>¡NO! </a:t>
            </a:r>
            <a:endParaRPr lang="es-CO" sz="2800" dirty="0">
              <a:latin typeface="Dosis" panose="02010503020202060003" pitchFamily="2" charset="0"/>
            </a:endParaRPr>
          </a:p>
        </p:txBody>
      </p:sp>
      <p:sp>
        <p:nvSpPr>
          <p:cNvPr id="27" name="CuadroTexto 26">
            <a:extLst>
              <a:ext uri="{FF2B5EF4-FFF2-40B4-BE49-F238E27FC236}">
                <a16:creationId xmlns:a16="http://schemas.microsoft.com/office/drawing/2014/main" id="{9A6A6EE7-7D20-4015-A292-D9E9CC041429}"/>
              </a:ext>
            </a:extLst>
          </p:cNvPr>
          <p:cNvSpPr txBox="1"/>
          <p:nvPr/>
        </p:nvSpPr>
        <p:spPr>
          <a:xfrm>
            <a:off x="6096000" y="3867058"/>
            <a:ext cx="2067612" cy="369332"/>
          </a:xfrm>
          <a:prstGeom prst="rect">
            <a:avLst/>
          </a:prstGeom>
          <a:noFill/>
        </p:spPr>
        <p:txBody>
          <a:bodyPr wrap="square" rtlCol="0">
            <a:spAutoFit/>
          </a:bodyPr>
          <a:lstStyle/>
          <a:p>
            <a:r>
              <a:rPr lang="es-CO" dirty="0">
                <a:latin typeface="Dosis" panose="02010503020202060003" pitchFamily="2" charset="0"/>
              </a:rPr>
              <a:t>Cuéntanos por qué:</a:t>
            </a:r>
          </a:p>
        </p:txBody>
      </p:sp>
      <p:sp>
        <p:nvSpPr>
          <p:cNvPr id="28" name="Rectángulo 27">
            <a:extLst>
              <a:ext uri="{FF2B5EF4-FFF2-40B4-BE49-F238E27FC236}">
                <a16:creationId xmlns:a16="http://schemas.microsoft.com/office/drawing/2014/main" id="{85A3AB29-B9AA-431A-8DB2-55268E5267D5}"/>
              </a:ext>
            </a:extLst>
          </p:cNvPr>
          <p:cNvSpPr/>
          <p:nvPr/>
        </p:nvSpPr>
        <p:spPr>
          <a:xfrm>
            <a:off x="6211581" y="4270513"/>
            <a:ext cx="4242061" cy="7126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6431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752503-CE5F-4EE6-8C90-DE0546A58272}"/>
              </a:ext>
            </a:extLst>
          </p:cNvPr>
          <p:cNvSpPr/>
          <p:nvPr/>
        </p:nvSpPr>
        <p:spPr>
          <a:xfrm>
            <a:off x="128187" y="126050"/>
            <a:ext cx="11935626" cy="660589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a:extLst>
              <a:ext uri="{FF2B5EF4-FFF2-40B4-BE49-F238E27FC236}">
                <a16:creationId xmlns:a16="http://schemas.microsoft.com/office/drawing/2014/main" id="{F26A7838-253B-40D4-BB2B-7EB699DED923}"/>
              </a:ext>
            </a:extLst>
          </p:cNvPr>
          <p:cNvSpPr txBox="1"/>
          <p:nvPr/>
        </p:nvSpPr>
        <p:spPr>
          <a:xfrm>
            <a:off x="1489979" y="601108"/>
            <a:ext cx="8906493" cy="461665"/>
          </a:xfrm>
          <a:prstGeom prst="rect">
            <a:avLst/>
          </a:prstGeom>
          <a:noFill/>
        </p:spPr>
        <p:txBody>
          <a:bodyPr wrap="square" rtlCol="0">
            <a:spAutoFit/>
          </a:bodyPr>
          <a:lstStyle/>
          <a:p>
            <a:pPr algn="ctr"/>
            <a:r>
              <a:rPr lang="es-ES" sz="2400" b="1" dirty="0">
                <a:latin typeface="Dosis" panose="02010503020202060003" pitchFamily="2" charset="0"/>
              </a:rPr>
              <a:t>¿Cuáles son los principales temores de dedicarte a lo que te apasiona? </a:t>
            </a:r>
            <a:endParaRPr lang="es-CO" sz="2400" b="1" dirty="0">
              <a:latin typeface="Dosis" panose="02010503020202060003" pitchFamily="2" charset="0"/>
            </a:endParaRPr>
          </a:p>
        </p:txBody>
      </p:sp>
      <p:sp>
        <p:nvSpPr>
          <p:cNvPr id="16" name="Rectángulo: esquinas redondeadas 15">
            <a:extLst>
              <a:ext uri="{FF2B5EF4-FFF2-40B4-BE49-F238E27FC236}">
                <a16:creationId xmlns:a16="http://schemas.microsoft.com/office/drawing/2014/main" id="{0A8C87C2-B798-4298-B11E-A47399B50E66}"/>
              </a:ext>
            </a:extLst>
          </p:cNvPr>
          <p:cNvSpPr/>
          <p:nvPr/>
        </p:nvSpPr>
        <p:spPr>
          <a:xfrm>
            <a:off x="9726708" y="5599023"/>
            <a:ext cx="2076628" cy="510694"/>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CuadroTexto 16">
            <a:extLst>
              <a:ext uri="{FF2B5EF4-FFF2-40B4-BE49-F238E27FC236}">
                <a16:creationId xmlns:a16="http://schemas.microsoft.com/office/drawing/2014/main" id="{7FAB37B1-FB35-4209-983D-E1205293D042}"/>
              </a:ext>
            </a:extLst>
          </p:cNvPr>
          <p:cNvSpPr txBox="1"/>
          <p:nvPr/>
        </p:nvSpPr>
        <p:spPr>
          <a:xfrm>
            <a:off x="10035425" y="5599023"/>
            <a:ext cx="1459195" cy="461665"/>
          </a:xfrm>
          <a:prstGeom prst="rect">
            <a:avLst/>
          </a:prstGeom>
          <a:noFill/>
        </p:spPr>
        <p:txBody>
          <a:bodyPr wrap="square" rtlCol="0">
            <a:spAutoFit/>
          </a:bodyPr>
          <a:lstStyle/>
          <a:p>
            <a:pPr algn="ctr"/>
            <a:r>
              <a:rPr lang="es-ES" sz="2400" dirty="0">
                <a:latin typeface="Dosis" panose="02010503020202060003" pitchFamily="2" charset="0"/>
              </a:rPr>
              <a:t>Continuar</a:t>
            </a:r>
            <a:endParaRPr lang="es-CO" sz="2400" b="1" dirty="0">
              <a:latin typeface="Dosis" panose="02010503020202060003" pitchFamily="2" charset="0"/>
            </a:endParaRPr>
          </a:p>
        </p:txBody>
      </p:sp>
      <p:sp>
        <p:nvSpPr>
          <p:cNvPr id="35" name="CuadroTexto 34">
            <a:extLst>
              <a:ext uri="{FF2B5EF4-FFF2-40B4-BE49-F238E27FC236}">
                <a16:creationId xmlns:a16="http://schemas.microsoft.com/office/drawing/2014/main" id="{BB8C9983-952F-46B1-A463-A0C10B786885}"/>
              </a:ext>
            </a:extLst>
          </p:cNvPr>
          <p:cNvSpPr txBox="1"/>
          <p:nvPr/>
        </p:nvSpPr>
        <p:spPr>
          <a:xfrm>
            <a:off x="2184928" y="1646397"/>
            <a:ext cx="1984289" cy="307777"/>
          </a:xfrm>
          <a:prstGeom prst="rect">
            <a:avLst/>
          </a:prstGeom>
          <a:noFill/>
        </p:spPr>
        <p:txBody>
          <a:bodyPr wrap="square" rtlCol="0">
            <a:spAutoFit/>
          </a:bodyPr>
          <a:lstStyle/>
          <a:p>
            <a:pPr algn="ctr"/>
            <a:r>
              <a:rPr lang="es-ES" sz="1400" b="1" dirty="0">
                <a:latin typeface="Dosis" panose="02010503020202060003" pitchFamily="2" charset="0"/>
              </a:rPr>
              <a:t>Temor de autoestima</a:t>
            </a:r>
            <a:endParaRPr lang="es-CO" sz="1400" b="1" dirty="0">
              <a:latin typeface="Dosis" panose="02010503020202060003" pitchFamily="2" charset="0"/>
            </a:endParaRPr>
          </a:p>
        </p:txBody>
      </p:sp>
      <p:sp>
        <p:nvSpPr>
          <p:cNvPr id="36" name="CuadroTexto 35">
            <a:extLst>
              <a:ext uri="{FF2B5EF4-FFF2-40B4-BE49-F238E27FC236}">
                <a16:creationId xmlns:a16="http://schemas.microsoft.com/office/drawing/2014/main" id="{841A9952-3460-429A-9B0E-5FD943650267}"/>
              </a:ext>
            </a:extLst>
          </p:cNvPr>
          <p:cNvSpPr txBox="1"/>
          <p:nvPr/>
        </p:nvSpPr>
        <p:spPr>
          <a:xfrm>
            <a:off x="4120589" y="1429174"/>
            <a:ext cx="1663922" cy="523220"/>
          </a:xfrm>
          <a:prstGeom prst="rect">
            <a:avLst/>
          </a:prstGeom>
          <a:noFill/>
        </p:spPr>
        <p:txBody>
          <a:bodyPr wrap="square" rtlCol="0">
            <a:spAutoFit/>
          </a:bodyPr>
          <a:lstStyle/>
          <a:p>
            <a:pPr algn="ctr"/>
            <a:r>
              <a:rPr lang="es-ES" sz="1400" b="1" dirty="0">
                <a:latin typeface="Dosis" panose="02010503020202060003" pitchFamily="2" charset="0"/>
              </a:rPr>
              <a:t>Temor Social y de reconocimiento</a:t>
            </a:r>
            <a:endParaRPr lang="es-CO" sz="1400" b="1" dirty="0">
              <a:latin typeface="Dosis" panose="02010503020202060003" pitchFamily="2" charset="0"/>
            </a:endParaRPr>
          </a:p>
        </p:txBody>
      </p:sp>
      <p:sp>
        <p:nvSpPr>
          <p:cNvPr id="37" name="CuadroTexto 36">
            <a:extLst>
              <a:ext uri="{FF2B5EF4-FFF2-40B4-BE49-F238E27FC236}">
                <a16:creationId xmlns:a16="http://schemas.microsoft.com/office/drawing/2014/main" id="{134A789D-EFA9-41EE-84C0-BF1D7CB875A4}"/>
              </a:ext>
            </a:extLst>
          </p:cNvPr>
          <p:cNvSpPr txBox="1"/>
          <p:nvPr/>
        </p:nvSpPr>
        <p:spPr>
          <a:xfrm>
            <a:off x="5749432" y="1630256"/>
            <a:ext cx="1936823" cy="307777"/>
          </a:xfrm>
          <a:prstGeom prst="rect">
            <a:avLst/>
          </a:prstGeom>
          <a:noFill/>
        </p:spPr>
        <p:txBody>
          <a:bodyPr wrap="square" rtlCol="0">
            <a:spAutoFit/>
          </a:bodyPr>
          <a:lstStyle/>
          <a:p>
            <a:pPr algn="ctr"/>
            <a:r>
              <a:rPr lang="es-ES" sz="1400" b="1" dirty="0">
                <a:latin typeface="Dosis" panose="02010503020202060003" pitchFamily="2" charset="0"/>
              </a:rPr>
              <a:t>Temor a las ideas</a:t>
            </a:r>
            <a:endParaRPr lang="es-CO" sz="1400" b="1" dirty="0">
              <a:latin typeface="Dosis" panose="02010503020202060003" pitchFamily="2" charset="0"/>
            </a:endParaRPr>
          </a:p>
        </p:txBody>
      </p:sp>
      <p:sp>
        <p:nvSpPr>
          <p:cNvPr id="38" name="CuadroTexto 37">
            <a:extLst>
              <a:ext uri="{FF2B5EF4-FFF2-40B4-BE49-F238E27FC236}">
                <a16:creationId xmlns:a16="http://schemas.microsoft.com/office/drawing/2014/main" id="{A5035AA7-605B-4CFA-ADC1-F6BF42D34530}"/>
              </a:ext>
            </a:extLst>
          </p:cNvPr>
          <p:cNvSpPr txBox="1"/>
          <p:nvPr/>
        </p:nvSpPr>
        <p:spPr>
          <a:xfrm>
            <a:off x="2068844" y="4039400"/>
            <a:ext cx="2216456" cy="307777"/>
          </a:xfrm>
          <a:prstGeom prst="rect">
            <a:avLst/>
          </a:prstGeom>
          <a:noFill/>
        </p:spPr>
        <p:txBody>
          <a:bodyPr wrap="square" rtlCol="0">
            <a:spAutoFit/>
          </a:bodyPr>
          <a:lstStyle/>
          <a:p>
            <a:pPr algn="ctr"/>
            <a:r>
              <a:rPr lang="es-ES" sz="1400" b="1" dirty="0">
                <a:latin typeface="Dosis" panose="02010503020202060003" pitchFamily="2" charset="0"/>
              </a:rPr>
              <a:t>Temor hacia el mercado</a:t>
            </a:r>
            <a:endParaRPr lang="es-CO" sz="1400" b="1" dirty="0">
              <a:latin typeface="Dosis" panose="02010503020202060003" pitchFamily="2" charset="0"/>
            </a:endParaRPr>
          </a:p>
        </p:txBody>
      </p:sp>
      <p:sp>
        <p:nvSpPr>
          <p:cNvPr id="39" name="CuadroTexto 38">
            <a:extLst>
              <a:ext uri="{FF2B5EF4-FFF2-40B4-BE49-F238E27FC236}">
                <a16:creationId xmlns:a16="http://schemas.microsoft.com/office/drawing/2014/main" id="{D9D635A8-D893-48DB-A8C4-4069471F6EB7}"/>
              </a:ext>
            </a:extLst>
          </p:cNvPr>
          <p:cNvSpPr txBox="1"/>
          <p:nvPr/>
        </p:nvSpPr>
        <p:spPr>
          <a:xfrm>
            <a:off x="4213923" y="4041574"/>
            <a:ext cx="1535509" cy="307777"/>
          </a:xfrm>
          <a:prstGeom prst="rect">
            <a:avLst/>
          </a:prstGeom>
          <a:noFill/>
        </p:spPr>
        <p:txBody>
          <a:bodyPr wrap="square" rtlCol="0">
            <a:spAutoFit/>
          </a:bodyPr>
          <a:lstStyle/>
          <a:p>
            <a:pPr algn="ctr"/>
            <a:r>
              <a:rPr lang="es-ES" sz="1400" b="1" dirty="0">
                <a:latin typeface="Dosis" panose="02010503020202060003" pitchFamily="2" charset="0"/>
              </a:rPr>
              <a:t>Temor al fracaso</a:t>
            </a:r>
            <a:endParaRPr lang="es-CO" sz="1400" b="1" dirty="0">
              <a:latin typeface="Dosis" panose="02010503020202060003" pitchFamily="2" charset="0"/>
            </a:endParaRPr>
          </a:p>
        </p:txBody>
      </p:sp>
      <p:sp>
        <p:nvSpPr>
          <p:cNvPr id="40" name="CuadroTexto 39">
            <a:extLst>
              <a:ext uri="{FF2B5EF4-FFF2-40B4-BE49-F238E27FC236}">
                <a16:creationId xmlns:a16="http://schemas.microsoft.com/office/drawing/2014/main" id="{8F46F749-0232-4A4B-9431-0E6C772D2997}"/>
              </a:ext>
            </a:extLst>
          </p:cNvPr>
          <p:cNvSpPr txBox="1"/>
          <p:nvPr/>
        </p:nvSpPr>
        <p:spPr>
          <a:xfrm>
            <a:off x="5784511" y="3857937"/>
            <a:ext cx="1936823" cy="738664"/>
          </a:xfrm>
          <a:prstGeom prst="rect">
            <a:avLst/>
          </a:prstGeom>
          <a:noFill/>
        </p:spPr>
        <p:txBody>
          <a:bodyPr wrap="square" rtlCol="0">
            <a:spAutoFit/>
          </a:bodyPr>
          <a:lstStyle/>
          <a:p>
            <a:pPr algn="ctr"/>
            <a:r>
              <a:rPr lang="es-ES" sz="1400" b="1" dirty="0">
                <a:latin typeface="Dosis" panose="02010503020202060003" pitchFamily="2" charset="0"/>
              </a:rPr>
              <a:t>Temor por falta de tiempo y recursos</a:t>
            </a:r>
          </a:p>
          <a:p>
            <a:pPr algn="ctr"/>
            <a:endParaRPr lang="es-CO" sz="1400" b="1" dirty="0">
              <a:latin typeface="Dosis" panose="02010503020202060003" pitchFamily="2" charset="0"/>
            </a:endParaRPr>
          </a:p>
        </p:txBody>
      </p:sp>
      <p:sp>
        <p:nvSpPr>
          <p:cNvPr id="44" name="CuadroTexto 43">
            <a:extLst>
              <a:ext uri="{FF2B5EF4-FFF2-40B4-BE49-F238E27FC236}">
                <a16:creationId xmlns:a16="http://schemas.microsoft.com/office/drawing/2014/main" id="{8154C3DA-955F-4B8C-ADF4-D40D0B15D643}"/>
              </a:ext>
            </a:extLst>
          </p:cNvPr>
          <p:cNvSpPr txBox="1"/>
          <p:nvPr/>
        </p:nvSpPr>
        <p:spPr>
          <a:xfrm>
            <a:off x="7524708" y="1630256"/>
            <a:ext cx="1936823" cy="523220"/>
          </a:xfrm>
          <a:prstGeom prst="rect">
            <a:avLst/>
          </a:prstGeom>
          <a:noFill/>
        </p:spPr>
        <p:txBody>
          <a:bodyPr wrap="square" rtlCol="0">
            <a:spAutoFit/>
          </a:bodyPr>
          <a:lstStyle/>
          <a:p>
            <a:pPr algn="ctr"/>
            <a:r>
              <a:rPr lang="es-ES" sz="1400" b="1" dirty="0">
                <a:latin typeface="Dosis" panose="02010503020202060003" pitchFamily="2" charset="0"/>
              </a:rPr>
              <a:t>Temor a que sea tarde</a:t>
            </a:r>
          </a:p>
          <a:p>
            <a:pPr algn="ctr"/>
            <a:endParaRPr lang="es-CO" sz="1400" b="1" dirty="0">
              <a:latin typeface="Dosis" panose="02010503020202060003" pitchFamily="2" charset="0"/>
            </a:endParaRPr>
          </a:p>
        </p:txBody>
      </p:sp>
      <p:sp>
        <p:nvSpPr>
          <p:cNvPr id="41" name="CuadroTexto 40">
            <a:extLst>
              <a:ext uri="{FF2B5EF4-FFF2-40B4-BE49-F238E27FC236}">
                <a16:creationId xmlns:a16="http://schemas.microsoft.com/office/drawing/2014/main" id="{45884756-C0E3-4728-ABF6-759E534C277C}"/>
              </a:ext>
            </a:extLst>
          </p:cNvPr>
          <p:cNvSpPr txBox="1"/>
          <p:nvPr/>
        </p:nvSpPr>
        <p:spPr>
          <a:xfrm>
            <a:off x="1791012" y="974421"/>
            <a:ext cx="8304425" cy="369332"/>
          </a:xfrm>
          <a:prstGeom prst="rect">
            <a:avLst/>
          </a:prstGeom>
          <a:noFill/>
        </p:spPr>
        <p:txBody>
          <a:bodyPr wrap="square" rtlCol="0">
            <a:spAutoFit/>
          </a:bodyPr>
          <a:lstStyle/>
          <a:p>
            <a:pPr algn="ctr"/>
            <a:r>
              <a:rPr lang="es-ES" dirty="0">
                <a:latin typeface="Dosis" panose="02010503020202060003" pitchFamily="2" charset="0"/>
              </a:rPr>
              <a:t>Escoge las ilustraciones de los temores que más te identifiquen, puedes escoger más de una</a:t>
            </a:r>
            <a:endParaRPr lang="es-CO" dirty="0">
              <a:latin typeface="Dosis" panose="02010503020202060003" pitchFamily="2" charset="0"/>
            </a:endParaRPr>
          </a:p>
        </p:txBody>
      </p:sp>
      <p:pic>
        <p:nvPicPr>
          <p:cNvPr id="5" name="Imagen 4" descr="Imagen que contiene naranja, pequeño, parado, colorido&#10;&#10;Descripción generada automáticamente">
            <a:extLst>
              <a:ext uri="{FF2B5EF4-FFF2-40B4-BE49-F238E27FC236}">
                <a16:creationId xmlns:a16="http://schemas.microsoft.com/office/drawing/2014/main" id="{14072875-44D1-F097-F08F-A3FD30FFCD9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39831" y="1977119"/>
            <a:ext cx="1344158" cy="1680482"/>
          </a:xfrm>
          <a:prstGeom prst="rect">
            <a:avLst/>
          </a:prstGeom>
        </p:spPr>
      </p:pic>
      <p:pic>
        <p:nvPicPr>
          <p:cNvPr id="6" name="Imagen 5" descr="Imagen que contiene naranja, luz, hidrante&#10;&#10;Descripción generada automáticamente">
            <a:extLst>
              <a:ext uri="{FF2B5EF4-FFF2-40B4-BE49-F238E27FC236}">
                <a16:creationId xmlns:a16="http://schemas.microsoft.com/office/drawing/2014/main" id="{58ADBBBF-EABA-B509-56AB-A3D7645405D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92828" y="1977119"/>
            <a:ext cx="1344385" cy="1680482"/>
          </a:xfrm>
          <a:prstGeom prst="rect">
            <a:avLst/>
          </a:prstGeom>
        </p:spPr>
      </p:pic>
      <p:pic>
        <p:nvPicPr>
          <p:cNvPr id="8" name="Imagen 7" descr="Imagen que contiene verde, persona, interior, hombre&#10;&#10;Descripción generada automáticamente">
            <a:extLst>
              <a:ext uri="{FF2B5EF4-FFF2-40B4-BE49-F238E27FC236}">
                <a16:creationId xmlns:a16="http://schemas.microsoft.com/office/drawing/2014/main" id="{7D06F6F4-51EC-B69E-2A19-3994B746B9E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042447" y="1977119"/>
            <a:ext cx="1340070" cy="1675088"/>
          </a:xfrm>
          <a:prstGeom prst="rect">
            <a:avLst/>
          </a:prstGeom>
        </p:spPr>
      </p:pic>
      <p:pic>
        <p:nvPicPr>
          <p:cNvPr id="10" name="Imagen 9" descr="Imagen que contiene azul, agua, hombre&#10;&#10;Descripción generada automáticamente">
            <a:extLst>
              <a:ext uri="{FF2B5EF4-FFF2-40B4-BE49-F238E27FC236}">
                <a16:creationId xmlns:a16="http://schemas.microsoft.com/office/drawing/2014/main" id="{64A7DE48-3391-4B5C-CEEE-E5AD9AF7F2F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135426" y="4433723"/>
            <a:ext cx="1339844" cy="1675088"/>
          </a:xfrm>
          <a:prstGeom prst="rect">
            <a:avLst/>
          </a:prstGeom>
        </p:spPr>
      </p:pic>
      <p:pic>
        <p:nvPicPr>
          <p:cNvPr id="12" name="Imagen 11" descr="Imagen que contiene tabla, naranja, camiseta&#10;&#10;Descripción generada automáticamente">
            <a:extLst>
              <a:ext uri="{FF2B5EF4-FFF2-40B4-BE49-F238E27FC236}">
                <a16:creationId xmlns:a16="http://schemas.microsoft.com/office/drawing/2014/main" id="{4FA6B203-FA47-3E5C-04DD-3BA153D69D4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544145" y="4434628"/>
            <a:ext cx="1339844" cy="1675089"/>
          </a:xfrm>
          <a:prstGeom prst="rect">
            <a:avLst/>
          </a:prstGeom>
        </p:spPr>
      </p:pic>
      <p:pic>
        <p:nvPicPr>
          <p:cNvPr id="15" name="Imagen 14" descr="Imagen que contiene pelota, jugador, béisbol, hombre&#10;&#10;Descripción generada automáticamente">
            <a:extLst>
              <a:ext uri="{FF2B5EF4-FFF2-40B4-BE49-F238E27FC236}">
                <a16:creationId xmlns:a16="http://schemas.microsoft.com/office/drawing/2014/main" id="{F38095C8-CB25-9178-E3C0-955AC541665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292828" y="4434006"/>
            <a:ext cx="1339844" cy="1674805"/>
          </a:xfrm>
          <a:prstGeom prst="rect">
            <a:avLst/>
          </a:prstGeom>
        </p:spPr>
      </p:pic>
      <p:pic>
        <p:nvPicPr>
          <p:cNvPr id="20" name="Imagen 19" descr="Un reloj de aguja en una pared roja&#10;&#10;Descripción generada automáticamente con confianza media">
            <a:extLst>
              <a:ext uri="{FF2B5EF4-FFF2-40B4-BE49-F238E27FC236}">
                <a16:creationId xmlns:a16="http://schemas.microsoft.com/office/drawing/2014/main" id="{6E29A285-BABB-8D30-8A3E-DB5EFBC19F77}"/>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854650" y="1977119"/>
            <a:ext cx="1351802" cy="1689077"/>
          </a:xfrm>
          <a:prstGeom prst="rect">
            <a:avLst/>
          </a:prstGeom>
        </p:spPr>
      </p:pic>
    </p:spTree>
    <p:extLst>
      <p:ext uri="{BB962C8B-B14F-4D97-AF65-F5344CB8AC3E}">
        <p14:creationId xmlns:p14="http://schemas.microsoft.com/office/powerpoint/2010/main" val="37617763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3541</TotalTime>
  <Words>2281</Words>
  <Application>Microsoft Office PowerPoint</Application>
  <PresentationFormat>Panorámica</PresentationFormat>
  <Paragraphs>236</Paragraphs>
  <Slides>21</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Dosis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Jenny Ligarreto</dc:creator>
  <cp:lastModifiedBy>caritolig2021@outlook.es</cp:lastModifiedBy>
  <cp:revision>19</cp:revision>
  <dcterms:created xsi:type="dcterms:W3CDTF">2021-08-26T20:35:06Z</dcterms:created>
  <dcterms:modified xsi:type="dcterms:W3CDTF">2022-08-10T19:54:56Z</dcterms:modified>
</cp:coreProperties>
</file>