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39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43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2" r:id="rId2"/>
    <p:sldId id="372" r:id="rId3"/>
    <p:sldId id="324" r:id="rId4"/>
    <p:sldId id="323" r:id="rId5"/>
    <p:sldId id="363" r:id="rId6"/>
    <p:sldId id="365" r:id="rId7"/>
    <p:sldId id="377" r:id="rId8"/>
    <p:sldId id="374" r:id="rId9"/>
    <p:sldId id="375" r:id="rId10"/>
    <p:sldId id="378" r:id="rId11"/>
    <p:sldId id="380" r:id="rId12"/>
    <p:sldId id="381" r:id="rId13"/>
    <p:sldId id="382" r:id="rId14"/>
    <p:sldId id="383" r:id="rId15"/>
    <p:sldId id="384" r:id="rId16"/>
    <p:sldId id="386" r:id="rId17"/>
    <p:sldId id="385" r:id="rId18"/>
    <p:sldId id="387" r:id="rId19"/>
    <p:sldId id="367" r:id="rId20"/>
    <p:sldId id="368" r:id="rId21"/>
    <p:sldId id="369" r:id="rId22"/>
    <p:sldId id="389" r:id="rId23"/>
    <p:sldId id="371" r:id="rId24"/>
    <p:sldId id="338" r:id="rId25"/>
    <p:sldId id="337" r:id="rId26"/>
    <p:sldId id="336" r:id="rId27"/>
    <p:sldId id="335" r:id="rId28"/>
    <p:sldId id="376" r:id="rId29"/>
  </p:sldIdLst>
  <p:sldSz cx="9144000" cy="6858000" type="screen4x3"/>
  <p:notesSz cx="6884988" cy="10018713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2">
          <p15:clr>
            <a:srgbClr val="A4A3A4"/>
          </p15:clr>
        </p15:guide>
        <p15:guide id="2" orient="horz" pos="731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orient="horz" pos="4239">
          <p15:clr>
            <a:srgbClr val="A4A3A4"/>
          </p15:clr>
        </p15:guide>
        <p15:guide id="5" orient="horz" pos="1011">
          <p15:clr>
            <a:srgbClr val="A4A3A4"/>
          </p15:clr>
        </p15:guide>
        <p15:guide id="6" orient="horz" pos="1036">
          <p15:clr>
            <a:srgbClr val="A4A3A4"/>
          </p15:clr>
        </p15:guide>
        <p15:guide id="7" orient="horz" pos="1170">
          <p15:clr>
            <a:srgbClr val="A4A3A4"/>
          </p15:clr>
        </p15:guide>
        <p15:guide id="8" pos="163">
          <p15:clr>
            <a:srgbClr val="A4A3A4"/>
          </p15:clr>
        </p15:guide>
        <p15:guide id="9" pos="5597">
          <p15:clr>
            <a:srgbClr val="A4A3A4"/>
          </p15:clr>
        </p15:guide>
        <p15:guide id="10" pos="2881">
          <p15:clr>
            <a:srgbClr val="A4A3A4"/>
          </p15:clr>
        </p15:guide>
        <p15:guide id="11" orient="horz" pos="3914">
          <p15:clr>
            <a:srgbClr val="A4A3A4"/>
          </p15:clr>
        </p15:guide>
        <p15:guide id="12" orient="horz" pos="712">
          <p15:clr>
            <a:srgbClr val="A4A3A4"/>
          </p15:clr>
        </p15:guide>
        <p15:guide id="13" orient="horz" pos="1067">
          <p15:clr>
            <a:srgbClr val="A4A3A4"/>
          </p15:clr>
        </p15:guide>
        <p15:guide id="14" orient="horz" pos="134">
          <p15:clr>
            <a:srgbClr val="A4A3A4"/>
          </p15:clr>
        </p15:guide>
        <p15:guide id="15" orient="horz" pos="3547">
          <p15:clr>
            <a:srgbClr val="A4A3A4"/>
          </p15:clr>
        </p15:guide>
        <p15:guide id="16" orient="horz" pos="2239">
          <p15:clr>
            <a:srgbClr val="A4A3A4"/>
          </p15:clr>
        </p15:guide>
        <p15:guide id="17" orient="horz" pos="10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ECD4F"/>
    <a:srgbClr val="98A62F"/>
    <a:srgbClr val="EE8C3B"/>
    <a:srgbClr val="F6B652"/>
    <a:srgbClr val="D8E197"/>
    <a:srgbClr val="4A7440"/>
    <a:srgbClr val="7C8600"/>
    <a:srgbClr val="D6C7EB"/>
    <a:srgbClr val="E2D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2" autoAdjust="0"/>
  </p:normalViewPr>
  <p:slideViewPr>
    <p:cSldViewPr snapToGrid="0" snapToObjects="1">
      <p:cViewPr varScale="1">
        <p:scale>
          <a:sx n="91" d="100"/>
          <a:sy n="91" d="100"/>
        </p:scale>
        <p:origin x="816" y="90"/>
      </p:cViewPr>
      <p:guideLst>
        <p:guide orient="horz" pos="3872"/>
        <p:guide orient="horz" pos="731"/>
        <p:guide orient="horz" pos="221"/>
        <p:guide orient="horz" pos="4239"/>
        <p:guide orient="horz" pos="1011"/>
        <p:guide orient="horz" pos="1036"/>
        <p:guide orient="horz" pos="1170"/>
        <p:guide pos="163"/>
        <p:guide pos="5597"/>
        <p:guide pos="2881"/>
        <p:guide orient="horz" pos="3914"/>
        <p:guide orient="horz" pos="712"/>
        <p:guide orient="horz" pos="1067"/>
        <p:guide orient="horz" pos="134"/>
        <p:guide orient="horz" pos="3547"/>
        <p:guide orient="horz" pos="2239"/>
        <p:guide orient="horz" pos="10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78"/>
    </p:cViewPr>
  </p:sorterViewPr>
  <p:notesViewPr>
    <p:cSldViewPr snapToGrid="0" snapToObjects="1" showGuides="1">
      <p:cViewPr varScale="1">
        <p:scale>
          <a:sx n="48" d="100"/>
          <a:sy n="48" d="100"/>
        </p:scale>
        <p:origin x="-2976" y="-108"/>
      </p:cViewPr>
      <p:guideLst>
        <p:guide orient="horz" pos="3156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9835309664999299E-2"/>
          <c:y val="2.05444646290441E-2"/>
          <c:w val="0.89149624041098496"/>
          <c:h val="0.849386796980377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FBFBF"/>
            </a:solidFill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rgbClr val="A8B400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Phase 1</c:v>
                </c:pt>
                <c:pt idx="1">
                  <c:v>Phase 2</c:v>
                </c:pt>
                <c:pt idx="2">
                  <c:v>Phase 3</c:v>
                </c:pt>
                <c:pt idx="3">
                  <c:v>Phase 4</c:v>
                </c:pt>
                <c:pt idx="4">
                  <c:v>Phase 5</c:v>
                </c:pt>
              </c:strCache>
            </c:strRef>
          </c:cat>
          <c:val>
            <c:numRef>
              <c:f>Sheet1!$B$2:$B$6</c:f>
              <c:numCache>
                <c:formatCode>"€"#,##0</c:formatCode>
                <c:ptCount val="5"/>
                <c:pt idx="0" formatCode="&quot;€&quot;#,##0.00">
                  <c:v>15</c:v>
                </c:pt>
                <c:pt idx="1">
                  <c:v>22</c:v>
                </c:pt>
                <c:pt idx="2">
                  <c:v>37</c:v>
                </c:pt>
                <c:pt idx="3">
                  <c:v>52</c:v>
                </c:pt>
                <c:pt idx="4">
                  <c:v>387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9288144"/>
        <c:axId val="203167152"/>
      </c:barChart>
      <c:catAx>
        <c:axId val="319288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203167152"/>
        <c:crosses val="autoZero"/>
        <c:auto val="1"/>
        <c:lblAlgn val="ctr"/>
        <c:lblOffset val="20"/>
        <c:noMultiLvlLbl val="0"/>
      </c:catAx>
      <c:valAx>
        <c:axId val="203167152"/>
        <c:scaling>
          <c:orientation val="minMax"/>
        </c:scaling>
        <c:delete val="0"/>
        <c:axPos val="l"/>
        <c:numFmt formatCode="&quot;€&quot;#,##0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319288144"/>
        <c:crosses val="autoZero"/>
        <c:crossBetween val="between"/>
        <c:majorUnit val="100"/>
      </c:valAx>
    </c:plotArea>
    <c:plotVisOnly val="1"/>
    <c:dispBlanksAs val="gap"/>
    <c:showDLblsOverMax val="0"/>
  </c:chart>
  <c:spPr>
    <a:effectLst/>
  </c:spPr>
  <c:txPr>
    <a:bodyPr/>
    <a:lstStyle/>
    <a:p>
      <a:pPr>
        <a:defRPr sz="1200">
          <a:latin typeface="Arial" pitchFamily="34" charset="0"/>
          <a:ea typeface="Adobe Ming Std L" pitchFamily="18" charset="-128"/>
          <a:cs typeface="Arial" pitchFamily="34" charset="0"/>
        </a:defRPr>
      </a:pPr>
      <a:endParaRPr lang="es-A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84222087623662E-2"/>
          <c:y val="3.8188607335412801E-2"/>
          <c:w val="0.85929561881687899"/>
          <c:h val="0.713694863271828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mpd="sng">
              <a:solidFill>
                <a:srgbClr val="4F2D7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"€"\ #,##0.00_-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mpd="sng">
              <a:solidFill>
                <a:srgbClr val="A8B400"/>
              </a:solidFill>
            </a:ln>
          </c:spPr>
          <c:marker>
            <c:symbol val="none"/>
          </c:marker>
          <c:dPt>
            <c:idx val="1"/>
            <c:bubble3D val="0"/>
          </c:dPt>
          <c:dPt>
            <c:idx val="2"/>
            <c:bubble3D val="0"/>
            <c:spPr>
              <a:ln w="28575" cmpd="sng">
                <a:solidFill>
                  <a:srgbClr val="A8B400"/>
                </a:solidFill>
              </a:ln>
              <a:effectLst/>
            </c:spPr>
          </c:dPt>
          <c:dPt>
            <c:idx val="3"/>
            <c:bubble3D val="0"/>
          </c:dPt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"€"\ #,##0.00_-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mpd="sng">
              <a:solidFill>
                <a:srgbClr val="EB742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"€"\ #,##0.00_-</c:formatCode>
                <c:ptCount val="4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mpd="sng">
              <a:solidFill>
                <a:srgbClr val="BFBFB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Sheet1!$E$2:$E$5</c:f>
              <c:numCache>
                <c:formatCode>"€"\ #,##0.00_-</c:formatCode>
                <c:ptCount val="4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3787520"/>
        <c:axId val="374597168"/>
      </c:lineChart>
      <c:catAx>
        <c:axId val="323787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374597168"/>
        <c:crossesAt val="0"/>
        <c:auto val="1"/>
        <c:lblAlgn val="ctr"/>
        <c:lblOffset val="100"/>
        <c:noMultiLvlLbl val="0"/>
      </c:catAx>
      <c:valAx>
        <c:axId val="3745971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&quot;€&quot;#,##0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323787520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7.07454052685349E-2"/>
          <c:y val="0.92568710757361405"/>
          <c:w val="0.90162212800323005"/>
          <c:h val="7.4312892426385793E-2"/>
        </c:manualLayout>
      </c:layout>
      <c:overlay val="0"/>
      <c:txPr>
        <a:bodyPr/>
        <a:lstStyle/>
        <a:p>
          <a:pPr>
            <a:defRPr sz="1000"/>
          </a:pPr>
          <a:endParaRPr lang="es-AR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Arial" pitchFamily="34" charset="0"/>
          <a:ea typeface="Adobe Ming Std L" pitchFamily="18" charset="-128"/>
          <a:cs typeface="Arial" pitchFamily="34" charset="0"/>
        </a:defRPr>
      </a:pPr>
      <a:endParaRPr lang="es-A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3923346922468902E-2"/>
          <c:y val="3.7682752073991799E-2"/>
          <c:w val="0.93289902517916601"/>
          <c:h val="0.778580625781370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mpd="sng">
              <a:solidFill>
                <a:srgbClr val="A8B400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4.5999999999999996</c:v>
                </c:pt>
                <c:pt idx="8">
                  <c:v>4.9000000000000004</c:v>
                </c:pt>
                <c:pt idx="9">
                  <c:v>5.0999999999999996</c:v>
                </c:pt>
                <c:pt idx="10">
                  <c:v>5.3</c:v>
                </c:pt>
                <c:pt idx="11">
                  <c:v>5.5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2868336"/>
        <c:axId val="362439632"/>
      </c:lineChart>
      <c:catAx>
        <c:axId val="362868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362439632"/>
        <c:crosses val="autoZero"/>
        <c:auto val="1"/>
        <c:lblAlgn val="ctr"/>
        <c:lblOffset val="100"/>
        <c:noMultiLvlLbl val="0"/>
      </c:catAx>
      <c:valAx>
        <c:axId val="3624396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3628683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33537778703924E-2"/>
          <c:y val="0.91615193247536897"/>
          <c:w val="0.78562917388098696"/>
          <c:h val="5.8996964515452797E-2"/>
        </c:manualLayout>
      </c:layout>
      <c:overlay val="0"/>
      <c:txPr>
        <a:bodyPr/>
        <a:lstStyle/>
        <a:p>
          <a:pPr>
            <a:defRPr sz="1000"/>
          </a:pPr>
          <a:endParaRPr lang="es-AR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s-AR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FBFBF"/>
            </a:solidFill>
            <a:ln w="9525" cap="flat" cmpd="sng" algn="ctr">
              <a:noFill/>
              <a:prstDash val="solid"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64642048"/>
        <c:axId val="3646465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>
              <a:solidFill>
                <a:srgbClr val="A8B400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0.35</c:v>
                </c:pt>
                <c:pt idx="1">
                  <c:v>0.33</c:v>
                </c:pt>
                <c:pt idx="2">
                  <c:v>0.36</c:v>
                </c:pt>
                <c:pt idx="3">
                  <c:v>0.35</c:v>
                </c:pt>
                <c:pt idx="4">
                  <c:v>0.39</c:v>
                </c:pt>
                <c:pt idx="5">
                  <c:v>0.45</c:v>
                </c:pt>
                <c:pt idx="6">
                  <c:v>0.46</c:v>
                </c:pt>
                <c:pt idx="7">
                  <c:v>0.42</c:v>
                </c:pt>
                <c:pt idx="8">
                  <c:v>0.4</c:v>
                </c:pt>
                <c:pt idx="9">
                  <c:v>0.36</c:v>
                </c:pt>
                <c:pt idx="10">
                  <c:v>0.38600000000000001</c:v>
                </c:pt>
                <c:pt idx="11">
                  <c:v>0.41199999999999998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8730880"/>
        <c:axId val="364649328"/>
      </c:lineChart>
      <c:catAx>
        <c:axId val="364642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64646528"/>
        <c:crosses val="autoZero"/>
        <c:auto val="1"/>
        <c:lblAlgn val="ctr"/>
        <c:lblOffset val="100"/>
        <c:noMultiLvlLbl val="0"/>
      </c:catAx>
      <c:valAx>
        <c:axId val="3646465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64642048"/>
        <c:crosses val="autoZero"/>
        <c:crossBetween val="between"/>
      </c:valAx>
      <c:valAx>
        <c:axId val="3646493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18730880"/>
        <c:crosses val="max"/>
        <c:crossBetween val="between"/>
      </c:valAx>
      <c:catAx>
        <c:axId val="318730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4649328"/>
        <c:crosses val="autoZero"/>
        <c:auto val="1"/>
        <c:lblAlgn val="ctr"/>
        <c:lblOffset val="100"/>
        <c:noMultiLvlLbl val="0"/>
      </c:catAx>
    </c:plotArea>
    <c:legend>
      <c:legendPos val="b"/>
      <c:overlay val="0"/>
      <c:txPr>
        <a:bodyPr/>
        <a:lstStyle/>
        <a:p>
          <a:pPr>
            <a:defRPr sz="1000"/>
          </a:pPr>
          <a:endParaRPr lang="es-AR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s-AR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8542574853534201E-2"/>
          <c:y val="3.7247592237783102E-2"/>
          <c:w val="0.94760317478835898"/>
          <c:h val="0.853208333588182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4.7406026484451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All visitors</c:v>
                </c:pt>
                <c:pt idx="1">
                  <c:v>Cat 6</c:v>
                </c:pt>
                <c:pt idx="2">
                  <c:v>Cat 5</c:v>
                </c:pt>
                <c:pt idx="3">
                  <c:v>Cat 4</c:v>
                </c:pt>
                <c:pt idx="4">
                  <c:v>Cat 3</c:v>
                </c:pt>
                <c:pt idx="5">
                  <c:v>Cat 2</c:v>
                </c:pt>
                <c:pt idx="6">
                  <c:v>Cat 1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148000</c:v>
                </c:pt>
                <c:pt idx="1">
                  <c:v>100000</c:v>
                </c:pt>
                <c:pt idx="2">
                  <c:v>20000</c:v>
                </c:pt>
                <c:pt idx="3">
                  <c:v>12000</c:v>
                </c:pt>
                <c:pt idx="4">
                  <c:v>10000</c:v>
                </c:pt>
                <c:pt idx="5">
                  <c:v>5000</c:v>
                </c:pt>
                <c:pt idx="6">
                  <c:v>5000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8B4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s-A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s-A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6.135960910558319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"/>
                  <c:y val="-3.730811624234980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-5.102573523334270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All visitors</c:v>
                </c:pt>
                <c:pt idx="1">
                  <c:v>Cat 6</c:v>
                </c:pt>
                <c:pt idx="2">
                  <c:v>Cat 5</c:v>
                </c:pt>
                <c:pt idx="3">
                  <c:v>Cat 4</c:v>
                </c:pt>
                <c:pt idx="4">
                  <c:v>Cat 3</c:v>
                </c:pt>
                <c:pt idx="5">
                  <c:v>Cat 2</c:v>
                </c:pt>
                <c:pt idx="6">
                  <c:v>Cat 1</c:v>
                </c:pt>
              </c:strCache>
            </c:strRef>
          </c:cat>
          <c:val>
            <c:numRef>
              <c:f>Sheet1!$C$2:$C$8</c:f>
              <c:numCache>
                <c:formatCode>#,##0</c:formatCode>
                <c:ptCount val="7"/>
                <c:pt idx="1">
                  <c:v>48000</c:v>
                </c:pt>
                <c:pt idx="2">
                  <c:v>80000</c:v>
                </c:pt>
                <c:pt idx="3">
                  <c:v>8000</c:v>
                </c:pt>
                <c:pt idx="4">
                  <c:v>2000</c:v>
                </c:pt>
                <c:pt idx="5">
                  <c:v>7000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75406736"/>
        <c:axId val="341793728"/>
      </c:barChart>
      <c:catAx>
        <c:axId val="375406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404040"/>
            </a:solidFill>
          </a:ln>
        </c:spPr>
        <c:crossAx val="341793728"/>
        <c:crosses val="autoZero"/>
        <c:auto val="1"/>
        <c:lblAlgn val="ctr"/>
        <c:lblOffset val="100"/>
        <c:noMultiLvlLbl val="0"/>
      </c:catAx>
      <c:valAx>
        <c:axId val="341793728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375406736"/>
        <c:crosses val="autoZero"/>
        <c:crossBetween val="between"/>
      </c:valAx>
      <c:spPr>
        <a:effectLst/>
      </c:spPr>
    </c:plotArea>
    <c:plotVisOnly val="1"/>
    <c:dispBlanksAs val="gap"/>
    <c:showDLblsOverMax val="0"/>
  </c:chart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s-AR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32106-50FF-4199-B38B-7EFE1CF7981E}" type="datetimeFigureOut">
              <a:rPr lang="en-GB" smtClean="0"/>
              <a:pPr/>
              <a:t>14/05/2014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8D539-4636-4DCC-A688-C59D254F4E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39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38F342D2-1C34-4E65-89B1-16F9CD02FC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50888"/>
            <a:ext cx="5011738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2FC9A164-A1A9-48FE-9075-43D3F353A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gi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lx-Template_v2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0966" cy="6858000"/>
          </a:xfrm>
          <a:prstGeom prst="rect">
            <a:avLst/>
          </a:prstGeom>
        </p:spPr>
      </p:pic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122345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circulo_olx_logo-generico_cmyk.gi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74" y="2353932"/>
            <a:ext cx="2072105" cy="191008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3272687" y="2934247"/>
            <a:ext cx="5178388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0" dirty="0" smtClean="0">
                <a:solidFill>
                  <a:schemeClr val="bg1"/>
                </a:solidFill>
                <a:latin typeface="Helvetica Light"/>
                <a:cs typeface="Helvetica Light"/>
              </a:rPr>
              <a:t>Free Classifieds</a:t>
            </a:r>
            <a:endParaRPr lang="en-US" sz="2800" b="0" i="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8" name="Title 1"/>
          <p:cNvSpPr txBox="1">
            <a:spLocks/>
          </p:cNvSpPr>
          <p:nvPr userDrawn="1"/>
        </p:nvSpPr>
        <p:spPr>
          <a:xfrm>
            <a:off x="3272687" y="3309910"/>
            <a:ext cx="5178388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0" dirty="0" err="1" smtClean="0">
                <a:solidFill>
                  <a:schemeClr val="bg1"/>
                </a:solidFill>
                <a:latin typeface="Helvetica"/>
                <a:cs typeface="Helvetica"/>
              </a:rPr>
              <a:t>www.olx.com</a:t>
            </a:r>
            <a:endParaRPr lang="en-US" sz="2000" b="1" i="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6736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no Title w/ Conclus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7844093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3862"/>
            <a:ext cx="2051538" cy="4516609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GB" noProof="0" dirty="0" smtClean="0"/>
            </a:lvl1pPr>
            <a:lvl2pPr>
              <a:defRPr lang="en-GB" noProof="0" dirty="0" smtClean="0"/>
            </a:lvl2pPr>
            <a:lvl3pPr>
              <a:defRPr lang="en-GB" noProof="0" dirty="0" smtClean="0"/>
            </a:lvl3pPr>
            <a:lvl4pPr>
              <a:defRPr lang="en-GB" noProof="0" dirty="0"/>
            </a:lvl4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363538" y="1130399"/>
            <a:ext cx="6279052" cy="508307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922743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/ 2 conclusio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783167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5450"/>
            <a:ext cx="2051538" cy="194400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1" y="1130400"/>
            <a:ext cx="6520962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833089" y="4263502"/>
            <a:ext cx="2051538" cy="194400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833089" y="3703115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9015" y="1644649"/>
            <a:ext cx="6512527" cy="4562853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98438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s horizontal w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7012352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2633"/>
            <a:ext cx="2051538" cy="45042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GB" noProof="0" dirty="0" smtClean="0"/>
            </a:lvl1pPr>
            <a:lvl2pPr>
              <a:defRPr lang="en-GB" noProof="0" dirty="0" smtClean="0"/>
            </a:lvl2pPr>
            <a:lvl3pPr>
              <a:defRPr lang="en-GB" noProof="0" dirty="0" smtClean="0"/>
            </a:lvl3pPr>
            <a:lvl4pPr>
              <a:defRPr lang="en-GB" noProof="0" dirty="0"/>
            </a:lvl4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smtClean="0"/>
              <a:t>Click to edit text</a:t>
            </a:r>
            <a:endParaRPr lang="en-GB" noProof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526083" y="1130400"/>
            <a:ext cx="3241431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smtClean="0"/>
              <a:t>Click to edit Master text styles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0" y="1130400"/>
            <a:ext cx="3241431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6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8763" y="1692633"/>
            <a:ext cx="3233247" cy="4511727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8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551483" y="1692633"/>
            <a:ext cx="3168000" cy="450000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84750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2233772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0581" y="3621071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0581" y="1130400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26000" y="3621071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26000" y="1130400"/>
            <a:ext cx="424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72427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3804363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jdelijke aanduiding voor titel 1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2988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8763" y="1130400"/>
            <a:ext cx="8626475" cy="1179810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"/>
                  </a:schemeClr>
                </a:solidFill>
              </a:defRPr>
            </a:lvl4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551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431665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24402" y="1695450"/>
            <a:ext cx="4255747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2pPr>
            <a:lvl3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3pPr>
            <a:lvl4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4402" y="1131888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lnSpc>
                <a:spcPct val="95000"/>
              </a:lnSpc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582" y="1695450"/>
            <a:ext cx="4255747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2pPr>
            <a:lvl3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3pPr>
            <a:lvl4pPr>
              <a:defRPr lang="en-US" dirty="0" smtClean="0">
                <a:solidFill>
                  <a:schemeClr val="accent2">
                    <a:lumMod val="10000"/>
                  </a:schemeClr>
                </a:solidFill>
              </a:defRPr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2" y="1131888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lnSpc>
                <a:spcPct val="95000"/>
              </a:lnSpc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312623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9120047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89210" y="1697939"/>
            <a:ext cx="2790000" cy="45015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89210" y="1130400"/>
            <a:ext cx="2790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77087" y="1697939"/>
            <a:ext cx="2790000" cy="45015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77087" y="1130400"/>
            <a:ext cx="2790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2000" y="1697939"/>
            <a:ext cx="2790000" cy="4501515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2000" y="1130400"/>
            <a:ext cx="2790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84924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/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7591260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98532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98532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6448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3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6448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432665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32665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2000" y="1699735"/>
            <a:ext cx="2088000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1130400"/>
            <a:ext cx="2088000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132555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Graph w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159194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0581" y="1130400"/>
            <a:ext cx="862956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0582" y="1697686"/>
            <a:ext cx="8629566" cy="4502341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605555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1252416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4402" y="1130400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2" y="1130400"/>
            <a:ext cx="4255747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0582" y="1691718"/>
            <a:ext cx="4255747" cy="450830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9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4624402" y="1688735"/>
            <a:ext cx="4255747" cy="4487876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325607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w/ Title &amp; Conclus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9400391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9735"/>
            <a:ext cx="2051538" cy="4502150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1" y="1130400"/>
            <a:ext cx="6520962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250581" y="1697305"/>
            <a:ext cx="6520961" cy="45021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58076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/ Title &amp; Conclus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8090235"/>
              </p:ext>
            </p:ext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3089" y="1695425"/>
            <a:ext cx="2051538" cy="4492624"/>
          </a:xfr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6pPr>
              <a:defRPr lang="en-GB" dirty="0"/>
            </a:lvl6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3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33089" y="1130400"/>
            <a:ext cx="2047059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text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1" y="1130400"/>
            <a:ext cx="6520962" cy="504000"/>
          </a:xfr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>
              <a:defRPr lang="en-GB" b="0" noProof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95000"/>
              </a:lnSpc>
            </a:pPr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015" y="6577640"/>
            <a:ext cx="6575173" cy="13849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Note/Source:</a:t>
            </a:r>
          </a:p>
        </p:txBody>
      </p:sp>
    </p:spTree>
    <p:extLst>
      <p:ext uri="{BB962C8B-B14F-4D97-AF65-F5344CB8AC3E}">
        <p14:creationId xmlns:p14="http://schemas.microsoft.com/office/powerpoint/2010/main" val="258403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34971524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Picture 260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1083" y="1130400"/>
            <a:ext cx="8633544" cy="175432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Sixth level</a:t>
            </a:r>
          </a:p>
          <a:p>
            <a:pPr lvl="6"/>
            <a:r>
              <a:rPr lang="en-GB" noProof="0" dirty="0" smtClean="0"/>
              <a:t>Seventh level</a:t>
            </a:r>
          </a:p>
          <a:p>
            <a:pPr lvl="7"/>
            <a:r>
              <a:rPr lang="en-GB" noProof="0" dirty="0" smtClean="0"/>
              <a:t>Eight level</a:t>
            </a:r>
          </a:p>
          <a:p>
            <a:pPr lvl="8"/>
            <a:r>
              <a:rPr lang="en-GB" noProof="0" dirty="0" smtClean="0"/>
              <a:t>Ninth level</a:t>
            </a:r>
            <a:endParaRPr lang="en-GB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434173" y="6581893"/>
            <a:ext cx="27565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fld id="{E2D37923-82FE-4F5B-AA5B-671AECFF7A49}" type="slidenum">
              <a:rPr lang="en-GB" sz="1000" b="0" i="0" noProof="0" smtClean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</a:rPr>
              <a:pPr algn="ctr"/>
              <a:t>‹#›</a:t>
            </a:fld>
            <a:endParaRPr lang="en-GB" sz="1000" b="0" i="0" noProof="0" dirty="0" smtClean="0">
              <a:ln>
                <a:noFill/>
              </a:ln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0" name="Tijdelijke aanduiding voor titel 1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2" name="Picture 1" descr="logo_OLX_circulo-negro.gif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64" y="6303376"/>
            <a:ext cx="507999" cy="5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7" r:id="rId2"/>
    <p:sldLayoutId id="2147483748" r:id="rId3"/>
    <p:sldLayoutId id="2147483723" r:id="rId4"/>
    <p:sldLayoutId id="2147483727" r:id="rId5"/>
    <p:sldLayoutId id="2147483747" r:id="rId6"/>
    <p:sldLayoutId id="2147483737" r:id="rId7"/>
    <p:sldLayoutId id="2147483733" r:id="rId8"/>
    <p:sldLayoutId id="2147483770" r:id="rId9"/>
    <p:sldLayoutId id="2147483736" r:id="rId10"/>
    <p:sldLayoutId id="2147483728" r:id="rId11"/>
    <p:sldLayoutId id="2147483739" r:id="rId12"/>
    <p:sldLayoutId id="2147483722" r:id="rId13"/>
    <p:sldLayoutId id="2147483769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Wingdings" pitchFamily="2" charset="2"/>
        <a:buNone/>
        <a:defRPr sz="1400" kern="120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spcBef>
          <a:spcPts val="0"/>
        </a:spcBef>
        <a:buFont typeface="Arial" pitchFamily="34" charset="0"/>
        <a:buChar char="•"/>
        <a:defRPr sz="1200" kern="120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2pPr>
      <a:lvl3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kern="120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3pPr>
      <a:lvl4pPr marL="339725" indent="-158750" algn="l" defTabSz="1077913" rtl="0" eaLnBrk="1" latinLnBrk="0" hangingPunct="1">
        <a:spcBef>
          <a:spcPts val="0"/>
        </a:spcBef>
        <a:buFont typeface="Arial" pitchFamily="34" charset="0"/>
        <a:buChar char="-"/>
        <a:defRPr sz="1200" kern="1200" baseline="0">
          <a:solidFill>
            <a:schemeClr val="accent2">
              <a:lumMod val="10000"/>
            </a:schemeClr>
          </a:solidFill>
          <a:latin typeface="+mn-lt"/>
          <a:ea typeface="+mn-ea"/>
          <a:cs typeface="+mn-cs"/>
        </a:defRPr>
      </a:lvl4pPr>
      <a:lvl5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lang="en-GB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lang="en-GB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9725" indent="-158750" algn="l" defTabSz="914400" rtl="0" eaLnBrk="1" latinLnBrk="0" hangingPunct="1">
        <a:spcBef>
          <a:spcPts val="0"/>
        </a:spcBef>
        <a:buFont typeface="Arial" pitchFamily="34" charset="0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chart" Target="../charts/chart5.xml"/><Relationship Id="rId4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49.xml"/><Relationship Id="rId7" Type="http://schemas.openxmlformats.org/officeDocument/2006/relationships/image" Target="../media/image99.jpe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98.png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5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Jorre.bonjer@olx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.gif"/><Relationship Id="rId3" Type="http://schemas.openxmlformats.org/officeDocument/2006/relationships/image" Target="../media/image13.png"/><Relationship Id="rId21" Type="http://schemas.openxmlformats.org/officeDocument/2006/relationships/image" Target="../media/image30.gi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8.gif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1.gif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42" Type="http://schemas.openxmlformats.org/officeDocument/2006/relationships/image" Target="../media/image72.png"/><Relationship Id="rId47" Type="http://schemas.openxmlformats.org/officeDocument/2006/relationships/image" Target="../media/image77.emf"/><Relationship Id="rId50" Type="http://schemas.openxmlformats.org/officeDocument/2006/relationships/image" Target="../media/image80.emf"/><Relationship Id="rId55" Type="http://schemas.openxmlformats.org/officeDocument/2006/relationships/image" Target="../media/image85.emf"/><Relationship Id="rId63" Type="http://schemas.openxmlformats.org/officeDocument/2006/relationships/image" Target="../media/image9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9" Type="http://schemas.openxmlformats.org/officeDocument/2006/relationships/image" Target="../media/image59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45" Type="http://schemas.openxmlformats.org/officeDocument/2006/relationships/image" Target="../media/image75.emf"/><Relationship Id="rId53" Type="http://schemas.openxmlformats.org/officeDocument/2006/relationships/image" Target="../media/image83.emf"/><Relationship Id="rId58" Type="http://schemas.openxmlformats.org/officeDocument/2006/relationships/image" Target="../media/image88.emf"/><Relationship Id="rId66" Type="http://schemas.openxmlformats.org/officeDocument/2006/relationships/image" Target="../media/image96.png"/><Relationship Id="rId5" Type="http://schemas.openxmlformats.org/officeDocument/2006/relationships/image" Target="../media/image35.png"/><Relationship Id="rId61" Type="http://schemas.openxmlformats.org/officeDocument/2006/relationships/image" Target="../media/image91.png"/><Relationship Id="rId19" Type="http://schemas.openxmlformats.org/officeDocument/2006/relationships/image" Target="../media/image4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43" Type="http://schemas.openxmlformats.org/officeDocument/2006/relationships/image" Target="../media/image73.png"/><Relationship Id="rId48" Type="http://schemas.openxmlformats.org/officeDocument/2006/relationships/image" Target="../media/image78.emf"/><Relationship Id="rId56" Type="http://schemas.openxmlformats.org/officeDocument/2006/relationships/image" Target="../media/image86.emf"/><Relationship Id="rId64" Type="http://schemas.openxmlformats.org/officeDocument/2006/relationships/image" Target="../media/image94.png"/><Relationship Id="rId8" Type="http://schemas.openxmlformats.org/officeDocument/2006/relationships/image" Target="../media/image38.png"/><Relationship Id="rId51" Type="http://schemas.openxmlformats.org/officeDocument/2006/relationships/image" Target="../media/image81.emf"/><Relationship Id="rId3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png"/><Relationship Id="rId46" Type="http://schemas.openxmlformats.org/officeDocument/2006/relationships/image" Target="../media/image76.png"/><Relationship Id="rId59" Type="http://schemas.openxmlformats.org/officeDocument/2006/relationships/image" Target="../media/image89.emf"/><Relationship Id="rId67" Type="http://schemas.openxmlformats.org/officeDocument/2006/relationships/image" Target="../media/image97.png"/><Relationship Id="rId20" Type="http://schemas.openxmlformats.org/officeDocument/2006/relationships/image" Target="../media/image50.png"/><Relationship Id="rId41" Type="http://schemas.openxmlformats.org/officeDocument/2006/relationships/image" Target="../media/image71.png"/><Relationship Id="rId54" Type="http://schemas.openxmlformats.org/officeDocument/2006/relationships/image" Target="../media/image84.emf"/><Relationship Id="rId6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49" Type="http://schemas.openxmlformats.org/officeDocument/2006/relationships/image" Target="../media/image79.emf"/><Relationship Id="rId57" Type="http://schemas.openxmlformats.org/officeDocument/2006/relationships/image" Target="../media/image87.emf"/><Relationship Id="rId10" Type="http://schemas.openxmlformats.org/officeDocument/2006/relationships/image" Target="../media/image40.png"/><Relationship Id="rId31" Type="http://schemas.openxmlformats.org/officeDocument/2006/relationships/image" Target="../media/image61.png"/><Relationship Id="rId44" Type="http://schemas.openxmlformats.org/officeDocument/2006/relationships/image" Target="../media/image74.png"/><Relationship Id="rId52" Type="http://schemas.openxmlformats.org/officeDocument/2006/relationships/image" Target="../media/image82.emf"/><Relationship Id="rId60" Type="http://schemas.openxmlformats.org/officeDocument/2006/relationships/image" Target="../media/image90.png"/><Relationship Id="rId65" Type="http://schemas.openxmlformats.org/officeDocument/2006/relationships/image" Target="../media/image9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43003" y="4406086"/>
            <a:ext cx="5178388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OLX PowerPoint template</a:t>
            </a:r>
            <a:endParaRPr lang="en-US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468404" y="5326153"/>
            <a:ext cx="5178388" cy="16927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9725" indent="-158750" algn="l" defTabSz="1077913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Buenos Aires,  March 2014 </a:t>
            </a:r>
            <a:endParaRPr lang="en-US" sz="11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68404" y="4771536"/>
            <a:ext cx="5178388" cy="129448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 smtClean="0">
                <a:solidFill>
                  <a:srgbClr val="FFFFFF"/>
                </a:solidFill>
              </a:rPr>
              <a:t>Version 1.5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Example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US" dirty="0"/>
              <a:t>A good structure for building your story/presentation is using Situation/ Complication/ 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763" y="1443520"/>
            <a:ext cx="1481704" cy="158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Situation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763" y="3153157"/>
            <a:ext cx="1481704" cy="158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</a:rPr>
              <a:t>Complication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763" y="4862794"/>
            <a:ext cx="1481704" cy="158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Question/ Solution</a:t>
            </a:r>
          </a:p>
        </p:txBody>
      </p:sp>
      <p:sp>
        <p:nvSpPr>
          <p:cNvPr id="8" name="Tijdelijke aanduiding voor tekst 2"/>
          <p:cNvSpPr txBox="1">
            <a:spLocks/>
          </p:cNvSpPr>
          <p:nvPr/>
        </p:nvSpPr>
        <p:spPr>
          <a:xfrm>
            <a:off x="1872343" y="1443520"/>
            <a:ext cx="432189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9725" indent="-158750" algn="l" defTabSz="1077913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the situation</a:t>
            </a:r>
          </a:p>
        </p:txBody>
      </p:sp>
      <p:sp>
        <p:nvSpPr>
          <p:cNvPr id="9" name="Tijdelijke aanduiding voor tekst 2"/>
          <p:cNvSpPr txBox="1">
            <a:spLocks/>
          </p:cNvSpPr>
          <p:nvPr/>
        </p:nvSpPr>
        <p:spPr>
          <a:xfrm>
            <a:off x="1872343" y="3153157"/>
            <a:ext cx="432189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9725" indent="-158750" algn="l" defTabSz="1077913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the complication</a:t>
            </a:r>
          </a:p>
        </p:txBody>
      </p:sp>
      <p:sp>
        <p:nvSpPr>
          <p:cNvPr id="10" name="Tijdelijke aanduiding voor tekst 2"/>
          <p:cNvSpPr txBox="1">
            <a:spLocks/>
          </p:cNvSpPr>
          <p:nvPr/>
        </p:nvSpPr>
        <p:spPr>
          <a:xfrm>
            <a:off x="1872343" y="4862794"/>
            <a:ext cx="432189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9725" indent="-158750" algn="l" defTabSz="1077913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the question</a:t>
            </a:r>
          </a:p>
        </p:txBody>
      </p:sp>
    </p:spTree>
    <p:extLst>
      <p:ext uri="{BB962C8B-B14F-4D97-AF65-F5344CB8AC3E}">
        <p14:creationId xmlns:p14="http://schemas.microsoft.com/office/powerpoint/2010/main" val="11296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phase</a:t>
            </a:r>
            <a:endParaRPr lang="en-US" dirty="0"/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238126" y="2866832"/>
            <a:ext cx="2534332" cy="301621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Situation</a:t>
            </a:r>
          </a:p>
          <a:p>
            <a:pPr lvl="1"/>
            <a:r>
              <a:rPr lang="en-GB" dirty="0"/>
              <a:t>No leading position in market, sub-optimal adoption of mobile</a:t>
            </a:r>
          </a:p>
          <a:p>
            <a:endParaRPr lang="en-GB" dirty="0"/>
          </a:p>
          <a:p>
            <a:r>
              <a:rPr lang="en-GB" b="1" dirty="0"/>
              <a:t>Actions</a:t>
            </a:r>
          </a:p>
          <a:p>
            <a:pPr lvl="1"/>
            <a:r>
              <a:rPr lang="en-GB" dirty="0"/>
              <a:t>Free: Gain traction as fast as possible: push the new mobile platform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ads: keep users happy and returning with a best in class user experience</a:t>
            </a:r>
          </a:p>
          <a:p>
            <a:pPr lvl="1"/>
            <a:endParaRPr lang="en-GB" dirty="0"/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3086046" y="2866832"/>
            <a:ext cx="2536407" cy="323165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 b="1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dirty="0"/>
              <a:t>Situation</a:t>
            </a:r>
          </a:p>
          <a:p>
            <a:pPr lvl="1"/>
            <a:r>
              <a:rPr lang="en-GB" dirty="0"/>
              <a:t>On par in reach with leading parties like X and Y</a:t>
            </a:r>
          </a:p>
          <a:p>
            <a:endParaRPr lang="en-GB" dirty="0"/>
          </a:p>
          <a:p>
            <a:r>
              <a:rPr lang="en-GB" dirty="0"/>
              <a:t>Actions</a:t>
            </a:r>
          </a:p>
          <a:p>
            <a:pPr lvl="1"/>
            <a:r>
              <a:rPr lang="en-GB" b="1" dirty="0"/>
              <a:t>Keep mobile traction</a:t>
            </a:r>
            <a:r>
              <a:rPr lang="en-GB" dirty="0"/>
              <a:t>: Offer best content, user experience for free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Start testing advertising models:</a:t>
            </a:r>
            <a:r>
              <a:rPr lang="en-GB" dirty="0"/>
              <a:t> </a:t>
            </a:r>
            <a:r>
              <a:rPr lang="en-GB" dirty="0" smtClean="0"/>
              <a:t> Include </a:t>
            </a:r>
            <a:r>
              <a:rPr lang="en-GB" dirty="0"/>
              <a:t>mobile in proposition and open new doors for sales team, sell premium rich ads for fixed price and  video post/mid-rolls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21006" y="2866832"/>
            <a:ext cx="2536407" cy="280076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Situation</a:t>
            </a:r>
          </a:p>
          <a:p>
            <a:pPr lvl="1"/>
            <a:r>
              <a:rPr lang="en-GB" dirty="0"/>
              <a:t>Leading position in the XYZ market</a:t>
            </a:r>
          </a:p>
          <a:p>
            <a:endParaRPr lang="en-GB" dirty="0"/>
          </a:p>
          <a:p>
            <a:r>
              <a:rPr lang="en-GB" b="1" dirty="0"/>
              <a:t>Actions</a:t>
            </a:r>
          </a:p>
          <a:p>
            <a:pPr lvl="1"/>
            <a:r>
              <a:rPr lang="en-GB" b="1" dirty="0"/>
              <a:t>Ramp up monetization: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Roll </a:t>
            </a:r>
            <a:r>
              <a:rPr lang="en-GB" dirty="0"/>
              <a:t>out paid apps or premium in-app features, preferably subscription model</a:t>
            </a:r>
          </a:p>
          <a:p>
            <a:endParaRPr lang="en-GB" dirty="0"/>
          </a:p>
          <a:p>
            <a:pPr lvl="1"/>
            <a:r>
              <a:rPr lang="en-GB" b="1" dirty="0"/>
              <a:t>Think, test, evaluate</a:t>
            </a:r>
            <a:r>
              <a:rPr lang="en-GB" dirty="0"/>
              <a:t>: unique and or valuable content is needed to succeed</a:t>
            </a:r>
          </a:p>
        </p:txBody>
      </p:sp>
      <p:sp>
        <p:nvSpPr>
          <p:cNvPr id="8" name="Pentagon 14"/>
          <p:cNvSpPr/>
          <p:nvPr/>
        </p:nvSpPr>
        <p:spPr>
          <a:xfrm>
            <a:off x="251086" y="1131666"/>
            <a:ext cx="2985603" cy="981075"/>
          </a:xfrm>
          <a:prstGeom prst="homePlate">
            <a:avLst>
              <a:gd name="adj" fmla="val 2646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540000" tIns="91440" rIns="91440" bIns="91440" rtlCol="0" anchor="t" anchorCtr="0">
            <a:noAutofit/>
          </a:bodyPr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Phase 1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Mapping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entagon 15"/>
          <p:cNvSpPr/>
          <p:nvPr/>
        </p:nvSpPr>
        <p:spPr>
          <a:xfrm>
            <a:off x="3086046" y="1131666"/>
            <a:ext cx="2985603" cy="981075"/>
          </a:xfrm>
          <a:prstGeom prst="chevron">
            <a:avLst>
              <a:gd name="adj" fmla="val 2651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68000" tIns="91440" rIns="91440" bIns="91440" rtlCol="0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/>
                </a:solidFill>
              </a:rPr>
              <a:t>Phase 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Action strategy toolkit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Pentagon 15"/>
          <p:cNvSpPr/>
          <p:nvPr/>
        </p:nvSpPr>
        <p:spPr>
          <a:xfrm>
            <a:off x="5921006" y="1131666"/>
            <a:ext cx="2985603" cy="981075"/>
          </a:xfrm>
          <a:prstGeom prst="chevron">
            <a:avLst>
              <a:gd name="adj" fmla="val 26517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68000" tIns="91440" rIns="91440" bIns="91440" rtlCol="0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/>
                </a:solidFill>
              </a:rPr>
              <a:t>Phase 3</a:t>
            </a:r>
          </a:p>
          <a:p>
            <a:pPr lvl="0"/>
            <a:r>
              <a:rPr lang="en-GB" sz="1600" dirty="0" smtClean="0">
                <a:solidFill>
                  <a:schemeClr val="tx1"/>
                </a:solidFill>
              </a:rPr>
              <a:t>Implementation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84142" y="1205263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600" b="1" dirty="0" smtClean="0">
                <a:solidFill>
                  <a:schemeClr val="accent2">
                    <a:lumMod val="10000"/>
                  </a:schemeClr>
                </a:solidFill>
              </a:rPr>
              <a:t>1</a:t>
            </a:r>
            <a:endParaRPr lang="en-GB" sz="16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401542" y="1205263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GB" dirty="0">
                <a:solidFill>
                  <a:schemeClr val="accent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6251154" y="1205263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GB" dirty="0">
                <a:solidFill>
                  <a:schemeClr val="accent2">
                    <a:lumMod val="10000"/>
                  </a:schemeClr>
                </a:solidFill>
              </a:rPr>
              <a:t>3</a:t>
            </a:r>
          </a:p>
        </p:txBody>
      </p:sp>
      <p:cxnSp>
        <p:nvCxnSpPr>
          <p:cNvPr id="14" name="Straight Arrow Connector 27"/>
          <p:cNvCxnSpPr/>
          <p:nvPr/>
        </p:nvCxnSpPr>
        <p:spPr>
          <a:xfrm>
            <a:off x="228601" y="2361230"/>
            <a:ext cx="276957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7"/>
          <p:cNvCxnSpPr/>
          <p:nvPr/>
        </p:nvCxnSpPr>
        <p:spPr>
          <a:xfrm>
            <a:off x="3074516" y="2361230"/>
            <a:ext cx="276957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7"/>
          <p:cNvCxnSpPr/>
          <p:nvPr/>
        </p:nvCxnSpPr>
        <p:spPr>
          <a:xfrm>
            <a:off x="5932679" y="2361230"/>
            <a:ext cx="276957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/>
          <p:cNvSpPr txBox="1">
            <a:spLocks/>
          </p:cNvSpPr>
          <p:nvPr/>
        </p:nvSpPr>
        <p:spPr>
          <a:xfrm>
            <a:off x="1078444" y="2246637"/>
            <a:ext cx="1306694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/>
              <a:t>1.5 </a:t>
            </a:r>
            <a:r>
              <a:rPr lang="en-GB" b="0" dirty="0" smtClean="0"/>
              <a:t>months  </a:t>
            </a:r>
            <a:endParaRPr lang="en-GB" b="0" dirty="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3892966" y="2246637"/>
            <a:ext cx="1254112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3 months</a:t>
            </a:r>
            <a:endParaRPr lang="en-GB" b="0" dirty="0"/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6931272" y="2246637"/>
            <a:ext cx="803028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TBD</a:t>
            </a:r>
            <a:endParaRPr lang="en-GB" b="0" dirty="0"/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619769" y="2545570"/>
            <a:ext cx="2186736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July – Mid Aug.</a:t>
            </a:r>
            <a:endParaRPr lang="en-GB" b="0" dirty="0"/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3426273" y="2545570"/>
            <a:ext cx="2186736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 smtClean="0"/>
              <a:t>Aug </a:t>
            </a:r>
            <a:r>
              <a:rPr lang="en-GB" b="0" dirty="0"/>
              <a:t>– </a:t>
            </a:r>
            <a:r>
              <a:rPr lang="en-GB" b="0" dirty="0" smtClean="0"/>
              <a:t>Dec.</a:t>
            </a:r>
            <a:endParaRPr lang="en-GB" b="0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6241199" y="2545570"/>
            <a:ext cx="2186736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520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phase</a:t>
            </a:r>
            <a:endParaRPr lang="en-US" dirty="0"/>
          </a:p>
        </p:txBody>
      </p:sp>
      <p:sp>
        <p:nvSpPr>
          <p:cNvPr id="5" name="Pentagon 14"/>
          <p:cNvSpPr/>
          <p:nvPr>
            <p:custDataLst>
              <p:tags r:id="rId1"/>
            </p:custDataLst>
          </p:nvPr>
        </p:nvSpPr>
        <p:spPr>
          <a:xfrm>
            <a:off x="253548" y="1137605"/>
            <a:ext cx="2320088" cy="981075"/>
          </a:xfrm>
          <a:prstGeom prst="homePlate">
            <a:avLst>
              <a:gd name="adj" fmla="val 2646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91440" bIns="91440" rtlCol="0" anchor="t" anchorCtr="0">
            <a:noAutofit/>
          </a:bodyPr>
          <a:lstStyle/>
          <a:p>
            <a:r>
              <a:rPr lang="en-GB" sz="1600" b="1" dirty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GB" sz="1600" b="1" dirty="0" smtClean="0">
                <a:solidFill>
                  <a:schemeClr val="accent2">
                    <a:lumMod val="10000"/>
                  </a:schemeClr>
                </a:solidFill>
              </a:rPr>
              <a:t>Phase </a:t>
            </a:r>
            <a:r>
              <a:rPr lang="en-GB" sz="1600" b="1" dirty="0">
                <a:solidFill>
                  <a:schemeClr val="accent2">
                    <a:lumMod val="10000"/>
                  </a:schemeClr>
                </a:solidFill>
              </a:rPr>
              <a:t>1</a:t>
            </a:r>
            <a:br>
              <a:rPr lang="en-GB" sz="1600" b="1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en-GB" sz="1600" b="1" dirty="0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GB" sz="1600" dirty="0">
                <a:solidFill>
                  <a:schemeClr val="accent2">
                    <a:lumMod val="10000"/>
                  </a:schemeClr>
                </a:solidFill>
              </a:rPr>
              <a:t>Mapping</a:t>
            </a:r>
          </a:p>
        </p:txBody>
      </p:sp>
      <p:sp>
        <p:nvSpPr>
          <p:cNvPr id="6" name="Pentagon 15"/>
          <p:cNvSpPr/>
          <p:nvPr>
            <p:custDataLst>
              <p:tags r:id="rId2"/>
            </p:custDataLst>
          </p:nvPr>
        </p:nvSpPr>
        <p:spPr>
          <a:xfrm>
            <a:off x="4466310" y="1137605"/>
            <a:ext cx="2320088" cy="981075"/>
          </a:xfrm>
          <a:prstGeom prst="chevron">
            <a:avLst>
              <a:gd name="adj" fmla="val 2651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36000" bIns="91440" rtlCol="0" anchor="t" anchorCtr="0">
            <a:noAutofit/>
          </a:bodyPr>
          <a:lstStyle/>
          <a:p>
            <a:r>
              <a:rPr lang="en-GB" sz="1600" b="1" dirty="0" smtClean="0">
                <a:solidFill>
                  <a:sysClr val="windowText" lastClr="000000"/>
                </a:solidFill>
              </a:rPr>
              <a:t>Phase 3</a:t>
            </a:r>
            <a:br>
              <a:rPr lang="en-GB" sz="1600" b="1" dirty="0" smtClean="0">
                <a:solidFill>
                  <a:sysClr val="windowText" lastClr="000000"/>
                </a:solidFill>
              </a:rPr>
            </a:br>
            <a:r>
              <a:rPr lang="en-GB" sz="1400" dirty="0" smtClean="0">
                <a:solidFill>
                  <a:sysClr val="windowText" lastClr="000000"/>
                </a:solidFill>
              </a:rPr>
              <a:t>Action </a:t>
            </a:r>
            <a:r>
              <a:rPr lang="en-GB" sz="1400" dirty="0">
                <a:solidFill>
                  <a:sysClr val="windowText" lastClr="000000"/>
                </a:solidFill>
              </a:rPr>
              <a:t>strategy toolkit</a:t>
            </a:r>
          </a:p>
        </p:txBody>
      </p:sp>
      <p:sp>
        <p:nvSpPr>
          <p:cNvPr id="7" name="Pentagon 15"/>
          <p:cNvSpPr/>
          <p:nvPr>
            <p:custDataLst>
              <p:tags r:id="rId3"/>
            </p:custDataLst>
          </p:nvPr>
        </p:nvSpPr>
        <p:spPr>
          <a:xfrm>
            <a:off x="6568073" y="1137605"/>
            <a:ext cx="2320088" cy="981075"/>
          </a:xfrm>
          <a:prstGeom prst="chevron">
            <a:avLst>
              <a:gd name="adj" fmla="val 26517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0" bIns="91440" rtlCol="0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/>
                </a:solidFill>
              </a:rPr>
              <a:t>Phase 4</a:t>
            </a:r>
          </a:p>
          <a:p>
            <a:pPr lvl="0"/>
            <a:r>
              <a:rPr lang="en-GB" sz="1400" dirty="0" smtClean="0">
                <a:solidFill>
                  <a:schemeClr val="tx1"/>
                </a:solidFill>
              </a:rPr>
              <a:t>Implementation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Pentagon 15"/>
          <p:cNvSpPr/>
          <p:nvPr>
            <p:custDataLst>
              <p:tags r:id="rId4"/>
            </p:custDataLst>
          </p:nvPr>
        </p:nvSpPr>
        <p:spPr>
          <a:xfrm>
            <a:off x="2358291" y="1137605"/>
            <a:ext cx="2320088" cy="981075"/>
          </a:xfrm>
          <a:prstGeom prst="chevron">
            <a:avLst>
              <a:gd name="adj" fmla="val 2651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36000" bIns="91440" rtlCol="0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/>
                </a:solidFill>
              </a:rPr>
              <a:t>Phase 2</a:t>
            </a:r>
            <a:br>
              <a:rPr lang="en-GB" sz="1600" b="1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Action strategy toolkit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20322" y="1211205"/>
            <a:ext cx="328603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1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723086" y="1211205"/>
            <a:ext cx="328603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835275" y="1211205"/>
            <a:ext cx="328603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2610898" y="1211205"/>
            <a:ext cx="328603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11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GB" dirty="0"/>
              <a:t>EXAMPLE: A way to structure the mapping would be to define a couple of central themes as framework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656743" y="2572814"/>
            <a:ext cx="6216162" cy="86177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How can we get to know our customers better?</a:t>
            </a:r>
          </a:p>
          <a:p>
            <a:pPr lvl="1"/>
            <a:r>
              <a:rPr lang="en-GB" dirty="0"/>
              <a:t>What is our current state regarding CRM?</a:t>
            </a:r>
          </a:p>
          <a:p>
            <a:pPr lvl="1"/>
            <a:r>
              <a:rPr lang="en-GB" dirty="0"/>
              <a:t>What opportunities are there in CRM?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56743" y="3833601"/>
            <a:ext cx="6216162" cy="86177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What technology trends shape our business (e.g. mobile shopping, apps)?</a:t>
            </a:r>
          </a:p>
          <a:p>
            <a:pPr lvl="1"/>
            <a:r>
              <a:rPr lang="en-GB" dirty="0"/>
              <a:t>What is our current technology state?</a:t>
            </a:r>
          </a:p>
          <a:p>
            <a:pPr lvl="1"/>
            <a:r>
              <a:rPr lang="en-GB" dirty="0"/>
              <a:t>How flexible are we in terms of technology in the future?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656743" y="5094388"/>
            <a:ext cx="6216162" cy="86177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How much online knowledge do we have at the moment?</a:t>
            </a:r>
          </a:p>
          <a:p>
            <a:pPr lvl="1"/>
            <a:r>
              <a:rPr lang="en-GB" dirty="0"/>
              <a:t>How can we secure our online knowledge in the future?</a:t>
            </a:r>
          </a:p>
          <a:p>
            <a:pPr lvl="1"/>
            <a:r>
              <a:rPr lang="en-GB" dirty="0"/>
              <a:t>At what strategic level is online in our organization?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688126" y="1312027"/>
            <a:ext cx="6216162" cy="86177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What players are in our value chain and how do they move?</a:t>
            </a:r>
          </a:p>
          <a:p>
            <a:pPr lvl="1"/>
            <a:r>
              <a:rPr lang="en-GB" dirty="0"/>
              <a:t>What is the influence of social media and group buying on the value chain?</a:t>
            </a:r>
          </a:p>
          <a:p>
            <a:pPr lvl="1"/>
            <a:r>
              <a:rPr lang="en-GB" dirty="0"/>
              <a:t>How to tackle the channel conflict?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9" name="Tex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59514" y="1130914"/>
            <a:ext cx="2154115" cy="1224000"/>
          </a:xfrm>
          <a:prstGeom prst="homePlate">
            <a:avLst>
              <a:gd name="adj" fmla="val 19471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91440" bIns="91440" rtlCol="0" anchor="ctr" anchorCtr="0">
            <a:no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95000"/>
              </a:lnSpc>
            </a:pPr>
            <a:r>
              <a:rPr lang="en-GB" dirty="0">
                <a:solidFill>
                  <a:schemeClr val="tx1"/>
                </a:solidFill>
              </a:rPr>
              <a:t>Value chain</a:t>
            </a:r>
          </a:p>
        </p:txBody>
      </p:sp>
      <p:sp>
        <p:nvSpPr>
          <p:cNvPr id="10" name="Text Placeholder 3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514" y="2391701"/>
            <a:ext cx="2154115" cy="1224000"/>
          </a:xfrm>
          <a:prstGeom prst="homePlate">
            <a:avLst>
              <a:gd name="adj" fmla="val 19471"/>
            </a:avLst>
          </a:prstGeom>
          <a:solidFill>
            <a:schemeClr val="accent2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36000" bIns="91440" rtlCol="0" anchor="ctr" anchorCtr="0">
            <a:noAutofit/>
          </a:bodyPr>
          <a:lstStyle>
            <a:defPPr>
              <a:defRPr lang="en-US"/>
            </a:defPPr>
            <a:lvl1pPr lvl="0">
              <a:defRPr sz="1600" b="1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95000"/>
              </a:lnSpc>
            </a:pPr>
            <a:r>
              <a:rPr lang="en-GB" dirty="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11" name="Text Placeholder 3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9514" y="3652488"/>
            <a:ext cx="2154115" cy="1224000"/>
          </a:xfrm>
          <a:prstGeom prst="homePlate">
            <a:avLst>
              <a:gd name="adj" fmla="val 19471"/>
            </a:avLst>
          </a:prstGeom>
          <a:solidFill>
            <a:schemeClr val="accent3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96000" tIns="91440" rIns="36000" bIns="91440" rtlCol="0" anchor="ctr" anchorCtr="0">
            <a:noAutofit/>
          </a:bodyPr>
          <a:lstStyle>
            <a:defPPr>
              <a:defRPr lang="en-US"/>
            </a:defPPr>
            <a:lvl1pPr lvl="0">
              <a:defRPr sz="1600" b="1"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95000"/>
              </a:lnSpc>
            </a:pPr>
            <a:r>
              <a:rPr lang="en-GB" dirty="0">
                <a:solidFill>
                  <a:schemeClr val="tx1"/>
                </a:solidFill>
              </a:rPr>
              <a:t>Technology</a:t>
            </a:r>
          </a:p>
        </p:txBody>
      </p:sp>
      <p:sp>
        <p:nvSpPr>
          <p:cNvPr id="12" name="Tex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514" y="4913275"/>
            <a:ext cx="2154115" cy="1224000"/>
          </a:xfrm>
          <a:prstGeom prst="homePlate">
            <a:avLst>
              <a:gd name="adj" fmla="val 19471"/>
            </a:avLst>
          </a:prstGeom>
          <a:solidFill>
            <a:schemeClr val="accent4"/>
          </a:solidFill>
          <a:ln w="28575">
            <a:noFill/>
          </a:ln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GB" sz="1600" dirty="0"/>
              <a:t>Online knowledge</a:t>
            </a:r>
            <a:br>
              <a:rPr lang="en-GB" sz="1600" dirty="0"/>
            </a:br>
            <a:r>
              <a:rPr lang="en-GB" sz="1600" dirty="0"/>
              <a:t>and skills</a:t>
            </a:r>
          </a:p>
        </p:txBody>
      </p:sp>
    </p:spTree>
    <p:extLst>
      <p:ext uri="{BB962C8B-B14F-4D97-AF65-F5344CB8AC3E}">
        <p14:creationId xmlns:p14="http://schemas.microsoft.com/office/powerpoint/2010/main" val="18359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with costs slide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433146" y="1130400"/>
            <a:ext cx="1452042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indent="0">
              <a:spcBef>
                <a:spcPts val="0"/>
              </a:spcBef>
              <a:buFont typeface="Wingdings" pitchFamily="2" charset="2"/>
              <a:buNone/>
              <a:defRPr lang="en-GB" sz="1400" b="1" noProof="0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r>
              <a:rPr lang="en-GB" b="0" dirty="0" smtClean="0"/>
              <a:t>Product definition</a:t>
            </a:r>
            <a:endParaRPr lang="en-GB" b="0" dirty="0"/>
          </a:p>
        </p:txBody>
      </p:sp>
      <p:sp>
        <p:nvSpPr>
          <p:cNvPr id="6" name="Text Placeholder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932699" y="1130400"/>
            <a:ext cx="1453232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indent="0">
              <a:spcBef>
                <a:spcPts val="0"/>
              </a:spcBef>
              <a:buFont typeface="Wingdings" pitchFamily="2" charset="2"/>
              <a:buNone/>
              <a:defRPr lang="en-GB" sz="1400" b="1" noProof="0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pPr>
              <a:lnSpc>
                <a:spcPct val="95000"/>
              </a:lnSpc>
            </a:pPr>
            <a:r>
              <a:rPr lang="en-GB" b="0" dirty="0"/>
              <a:t>Two mobile </a:t>
            </a:r>
            <a:br>
              <a:rPr lang="en-GB" b="0" dirty="0"/>
            </a:br>
            <a:r>
              <a:rPr lang="en-GB" b="0" dirty="0"/>
              <a:t>hybrid apps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433442" y="1130400"/>
            <a:ext cx="1453232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indent="0">
              <a:spcBef>
                <a:spcPts val="0"/>
              </a:spcBef>
              <a:buFont typeface="Wingdings" pitchFamily="2" charset="2"/>
              <a:buNone/>
              <a:defRPr lang="en-GB" sz="1400" b="1" noProof="0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pPr>
              <a:lnSpc>
                <a:spcPct val="95000"/>
              </a:lnSpc>
            </a:pPr>
            <a:r>
              <a:rPr lang="en-GB" b="0" dirty="0"/>
              <a:t>Organization</a:t>
            </a:r>
          </a:p>
        </p:txBody>
      </p:sp>
      <p:sp>
        <p:nvSpPr>
          <p:cNvPr id="8" name="Tex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934185" y="1130400"/>
            <a:ext cx="1453232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indent="0">
              <a:spcBef>
                <a:spcPts val="0"/>
              </a:spcBef>
              <a:buFont typeface="Wingdings" pitchFamily="2" charset="2"/>
              <a:buNone/>
              <a:defRPr lang="en-GB" sz="1400" b="1" noProof="0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pPr>
              <a:lnSpc>
                <a:spcPct val="95000"/>
              </a:lnSpc>
            </a:pPr>
            <a:r>
              <a:rPr lang="en-GB" b="0" dirty="0" smtClean="0"/>
              <a:t>Sales</a:t>
            </a:r>
            <a:endParaRPr lang="en-GB" b="0" dirty="0"/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1433146" y="1670957"/>
            <a:ext cx="1452043" cy="4542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Further define product, I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Make full briefing for developer</a:t>
            </a: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2933591" y="1670957"/>
            <a:ext cx="1452043" cy="4542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US" dirty="0" smtClean="0"/>
              <a:t>Develop-</a:t>
            </a:r>
            <a:r>
              <a:rPr lang="en-US" dirty="0" err="1" smtClean="0"/>
              <a:t>ment</a:t>
            </a:r>
            <a:r>
              <a:rPr lang="en-US" dirty="0" smtClean="0"/>
              <a:t> </a:t>
            </a:r>
            <a:r>
              <a:rPr lang="en-US" dirty="0"/>
              <a:t>of web app in HTML5, including design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Develop-</a:t>
            </a:r>
            <a:r>
              <a:rPr lang="en-US" dirty="0" err="1" smtClean="0"/>
              <a:t>ment</a:t>
            </a:r>
            <a:r>
              <a:rPr lang="en-US" dirty="0" smtClean="0"/>
              <a:t> </a:t>
            </a:r>
            <a:r>
              <a:rPr lang="en-US" dirty="0"/>
              <a:t>of hybrid apps for Apple and Android based on web app</a:t>
            </a:r>
          </a:p>
          <a:p>
            <a:pPr lvl="1"/>
            <a:endParaRPr lang="en-GB" dirty="0"/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4434036" y="1670957"/>
            <a:ext cx="1452043" cy="4542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Mobile content creation: multiple clip lengths, trending topics, etc.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Keeping up with mobile</a:t>
            </a: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5934482" y="1670957"/>
            <a:ext cx="1452043" cy="4542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Sales training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Create new sales proposition</a:t>
            </a:r>
          </a:p>
          <a:p>
            <a:pPr lvl="1"/>
            <a:endParaRPr lang="en-GB" dirty="0"/>
          </a:p>
        </p:txBody>
      </p:sp>
      <p:sp>
        <p:nvSpPr>
          <p:cNvPr id="13" name="Tex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34929" y="1130400"/>
            <a:ext cx="1453232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indent="0">
              <a:spcBef>
                <a:spcPts val="0"/>
              </a:spcBef>
              <a:buFont typeface="Wingdings" pitchFamily="2" charset="2"/>
              <a:buNone/>
              <a:defRPr lang="en-GB" sz="1400" b="1" noProof="0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pPr>
              <a:lnSpc>
                <a:spcPct val="95000"/>
              </a:lnSpc>
            </a:pPr>
            <a:r>
              <a:rPr lang="en-GB" b="0" dirty="0" smtClean="0"/>
              <a:t>Marketing</a:t>
            </a:r>
            <a:endParaRPr lang="en-GB" b="0" dirty="0"/>
          </a:p>
        </p:txBody>
      </p:sp>
      <p:sp>
        <p:nvSpPr>
          <p:cNvPr id="14" name="Text Placeholder 12"/>
          <p:cNvSpPr txBox="1">
            <a:spLocks/>
          </p:cNvSpPr>
          <p:nvPr/>
        </p:nvSpPr>
        <p:spPr>
          <a:xfrm>
            <a:off x="7434929" y="1670957"/>
            <a:ext cx="1452043" cy="4542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Activation activities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Additional marketing of mobile platforms</a:t>
            </a:r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258763" y="1670957"/>
            <a:ext cx="1104900" cy="454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US" b="1" dirty="0" smtClean="0"/>
              <a:t>Actions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24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GB" dirty="0"/>
              <a:t>You do not reach the end state in a go, </a:t>
            </a:r>
            <a:br>
              <a:rPr lang="en-GB" dirty="0"/>
            </a:br>
            <a:r>
              <a:rPr lang="en-GB" dirty="0"/>
              <a:t>it is rather a phased approach</a:t>
            </a:r>
            <a:endParaRPr lang="en-US" dirty="0"/>
          </a:p>
        </p:txBody>
      </p:sp>
      <p:sp>
        <p:nvSpPr>
          <p:cNvPr id="5" name="Flowchart: Merge 4"/>
          <p:cNvSpPr/>
          <p:nvPr/>
        </p:nvSpPr>
        <p:spPr>
          <a:xfrm rot="16200000">
            <a:off x="5790717" y="4000809"/>
            <a:ext cx="577225" cy="190605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erge 5"/>
          <p:cNvSpPr/>
          <p:nvPr/>
        </p:nvSpPr>
        <p:spPr>
          <a:xfrm rot="16200000">
            <a:off x="2774269" y="4000809"/>
            <a:ext cx="577225" cy="190605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251084" y="2344811"/>
            <a:ext cx="2612784" cy="38607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Situation</a:t>
            </a:r>
          </a:p>
          <a:p>
            <a:pPr lvl="1"/>
            <a:r>
              <a:rPr lang="en-GB" dirty="0"/>
              <a:t>No leading position in market, sub-optimal adoption of mobile</a:t>
            </a:r>
          </a:p>
          <a:p>
            <a:endParaRPr lang="en-GB" dirty="0"/>
          </a:p>
          <a:p>
            <a:r>
              <a:rPr lang="en-GB" b="1" dirty="0"/>
              <a:t>Actions</a:t>
            </a:r>
          </a:p>
          <a:p>
            <a:pPr lvl="1"/>
            <a:r>
              <a:rPr lang="en-GB" b="1" dirty="0"/>
              <a:t>Free: </a:t>
            </a:r>
            <a:r>
              <a:rPr lang="en-GB" dirty="0"/>
              <a:t>Gain traction as fast as possible: push the new mobile platform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No ads: </a:t>
            </a:r>
            <a:r>
              <a:rPr lang="en-GB" dirty="0"/>
              <a:t>keep users happy and returning with a best in class user experience</a:t>
            </a:r>
          </a:p>
          <a:p>
            <a:pPr lvl="1"/>
            <a:endParaRPr lang="en-GB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3265612" y="2344811"/>
            <a:ext cx="2614924" cy="38607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Situation</a:t>
            </a:r>
          </a:p>
          <a:p>
            <a:pPr lvl="1"/>
            <a:r>
              <a:rPr lang="en-GB" dirty="0"/>
              <a:t>On par in reach with leading parties like </a:t>
            </a:r>
            <a:r>
              <a:rPr lang="en-GB" dirty="0" err="1"/>
              <a:t>Telegraaf</a:t>
            </a:r>
            <a:r>
              <a:rPr lang="en-GB" dirty="0"/>
              <a:t> and Nu</a:t>
            </a:r>
          </a:p>
          <a:p>
            <a:endParaRPr lang="en-GB" dirty="0"/>
          </a:p>
          <a:p>
            <a:r>
              <a:rPr lang="en-GB" b="1" dirty="0"/>
              <a:t>Actions</a:t>
            </a:r>
          </a:p>
          <a:p>
            <a:pPr lvl="1"/>
            <a:r>
              <a:rPr lang="en-GB" b="1" dirty="0"/>
              <a:t>Keep mobile traction: </a:t>
            </a:r>
            <a:r>
              <a:rPr lang="en-GB" dirty="0"/>
              <a:t>Offer best content, user experience for free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Start testing advertising models: </a:t>
            </a:r>
            <a:r>
              <a:rPr lang="en-GB" dirty="0"/>
              <a:t>include mobile in proposition and open new doors for sales team, sell premium rich ads for fixed price and  video post/mid-rolls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273485" y="2344811"/>
            <a:ext cx="2614924" cy="38607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Situation</a:t>
            </a:r>
          </a:p>
          <a:p>
            <a:pPr lvl="1"/>
            <a:r>
              <a:rPr lang="en-GB" dirty="0"/>
              <a:t>Leading position in the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Actions</a:t>
            </a:r>
          </a:p>
          <a:p>
            <a:pPr lvl="1"/>
            <a:r>
              <a:rPr lang="en-GB" b="1" dirty="0"/>
              <a:t>Ramp up monetization: </a:t>
            </a:r>
            <a:r>
              <a:rPr lang="en-GB" dirty="0"/>
              <a:t>Roll out paid apps or premium in-app features, preferably subscription model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Think, test, evaluate: </a:t>
            </a:r>
            <a:r>
              <a:rPr lang="en-GB" dirty="0"/>
              <a:t>unique and or valuable content is needed to succeed</a:t>
            </a:r>
          </a:p>
          <a:p>
            <a:endParaRPr lang="en-GB" dirty="0"/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251084" y="1706634"/>
            <a:ext cx="2612784" cy="603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i="1" dirty="0" smtClean="0"/>
              <a:t>Gain traction with a best in class platform</a:t>
            </a:r>
            <a:endParaRPr lang="en-GB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3265612" y="1706634"/>
            <a:ext cx="2614924" cy="603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i="1" dirty="0" smtClean="0"/>
              <a:t>Leverage the reach to cross sell to current advertisers</a:t>
            </a:r>
            <a:endParaRPr lang="en-GB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273485" y="1706634"/>
            <a:ext cx="2614924" cy="603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i="1" dirty="0" smtClean="0"/>
              <a:t>Leverage your key position in the market</a:t>
            </a:r>
            <a:endParaRPr lang="en-GB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251084" y="1130399"/>
            <a:ext cx="2612784" cy="504000"/>
          </a:xfrm>
          <a:prstGeom prst="rect">
            <a:avLst/>
          </a:prstGeom>
          <a:solidFill>
            <a:srgbClr val="BECD4F"/>
          </a:solidFill>
        </p:spPr>
        <p:txBody>
          <a:bodyPr vert="horz" lIns="91440" tIns="18000" rIns="91440" bIns="18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/>
            <a:r>
              <a:rPr lang="en-GB" b="0" dirty="0" smtClean="0"/>
              <a:t>Free – no ads</a:t>
            </a:r>
            <a:endParaRPr lang="en-GB" b="0" dirty="0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3265612" y="1130399"/>
            <a:ext cx="2614924" cy="504000"/>
          </a:xfrm>
          <a:prstGeom prst="rect">
            <a:avLst/>
          </a:prstGeom>
          <a:solidFill>
            <a:srgbClr val="BECD4F"/>
          </a:solidFill>
        </p:spPr>
        <p:txBody>
          <a:bodyPr vert="horz" lIns="91440" tIns="18000" rIns="91440" bIns="18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/>
            <a:r>
              <a:rPr lang="en-GB" b="0" dirty="0" smtClean="0"/>
              <a:t>Start advertising</a:t>
            </a:r>
            <a:endParaRPr lang="en-GB" b="0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273485" y="1130399"/>
            <a:ext cx="2614924" cy="504000"/>
          </a:xfrm>
          <a:prstGeom prst="rect">
            <a:avLst/>
          </a:prstGeom>
          <a:solidFill>
            <a:srgbClr val="BECD4F"/>
          </a:solidFill>
        </p:spPr>
        <p:txBody>
          <a:bodyPr vert="horz" lIns="91440" tIns="18000" rIns="91440" bIns="18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3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8950" indent="-207963" algn="l" defTabSz="914400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8950" indent="-207963" algn="l" defTabSz="1077913" rtl="0" eaLnBrk="1" latinLnBrk="0" hangingPunct="1">
              <a:spcBef>
                <a:spcPts val="3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300" indent="-219075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775" indent="-204788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950" indent="-207963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/>
            <a:r>
              <a:rPr lang="en-GB" b="0" dirty="0" smtClean="0"/>
              <a:t>Paid apps/features</a:t>
            </a:r>
            <a:endParaRPr lang="en-GB" b="0" dirty="0"/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07528" y="1217296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3324195" y="1217296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smtClean="0">
                <a:solidFill>
                  <a:schemeClr val="tx1"/>
                </a:solidFill>
              </a:rPr>
              <a:t>2</a:t>
            </a:r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6332069" y="1217296"/>
            <a:ext cx="329274" cy="275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smtClean="0">
                <a:solidFill>
                  <a:schemeClr val="tx1"/>
                </a:solidFill>
              </a:rPr>
              <a:t>3</a:t>
            </a:r>
            <a:endParaRPr lang="en-GB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GB" dirty="0"/>
              <a:t>Based on experience, XYZ has designed a four step approach to get you from good to great with in 6 weeks</a:t>
            </a:r>
            <a:endParaRPr lang="en-US" dirty="0"/>
          </a:p>
        </p:txBody>
      </p:sp>
      <p:sp>
        <p:nvSpPr>
          <p:cNvPr id="5" name="Flowchart: Merge 4"/>
          <p:cNvSpPr/>
          <p:nvPr/>
        </p:nvSpPr>
        <p:spPr>
          <a:xfrm rot="16200000">
            <a:off x="4329179" y="3529593"/>
            <a:ext cx="469900" cy="158305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erge 5"/>
          <p:cNvSpPr/>
          <p:nvPr>
            <p:custDataLst>
              <p:tags r:id="rId1"/>
            </p:custDataLst>
          </p:nvPr>
        </p:nvSpPr>
        <p:spPr>
          <a:xfrm rot="16200000">
            <a:off x="2106129" y="3529595"/>
            <a:ext cx="469900" cy="158301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3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1085" y="1130400"/>
            <a:ext cx="195222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90000" tIns="18000" rIns="90000" bIns="18000" rtlCol="0" anchor="ctr">
            <a:noAutofit/>
          </a:bodyPr>
          <a:lstStyle>
            <a:defPPr>
              <a:defRPr lang="en-US"/>
            </a:defPPr>
            <a:lvl1pPr marL="363538"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1300" b="0" dirty="0">
                <a:solidFill>
                  <a:schemeClr val="tx1"/>
                </a:solidFill>
              </a:rPr>
              <a:t>High level analysis</a:t>
            </a:r>
          </a:p>
        </p:txBody>
      </p:sp>
      <p:sp>
        <p:nvSpPr>
          <p:cNvPr id="8" name="Text Placeholder 7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475640" y="1130400"/>
            <a:ext cx="195382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90000" tIns="18000" rIns="90000" bIns="18000" rtlCol="0" anchor="ctr">
            <a:noAutofit/>
          </a:bodyPr>
          <a:lstStyle>
            <a:defPPr>
              <a:defRPr lang="en-US"/>
            </a:defPPr>
            <a:lvl1pPr marL="363538"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1300" b="0" dirty="0" smtClean="0">
                <a:solidFill>
                  <a:schemeClr val="tx1"/>
                </a:solidFill>
              </a:rPr>
              <a:t>Detailed analysis </a:t>
            </a:r>
            <a:r>
              <a:rPr lang="en-GB" sz="1300" b="0" dirty="0">
                <a:solidFill>
                  <a:schemeClr val="tx1"/>
                </a:solidFill>
              </a:rPr>
              <a:t>per stream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701795" y="1130400"/>
            <a:ext cx="195382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90000" tIns="18000" rIns="90000" bIns="18000" rtlCol="0" anchor="ctr">
            <a:noAutofit/>
          </a:bodyPr>
          <a:lstStyle>
            <a:defPPr>
              <a:defRPr lang="en-US"/>
            </a:defPPr>
            <a:lvl1pPr marL="363538"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1300" b="0" dirty="0">
                <a:solidFill>
                  <a:schemeClr val="tx1"/>
                </a:solidFill>
              </a:rPr>
              <a:t> Optimisation </a:t>
            </a:r>
            <a:br>
              <a:rPr lang="en-GB" sz="1300" b="0" dirty="0">
                <a:solidFill>
                  <a:schemeClr val="tx1"/>
                </a:solidFill>
              </a:rPr>
            </a:br>
            <a:r>
              <a:rPr lang="en-GB" sz="1300" b="0" dirty="0">
                <a:solidFill>
                  <a:schemeClr val="tx1"/>
                </a:solidFill>
              </a:rPr>
              <a:t> direction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27262" y="1230596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50430" y="1230596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smtClean="0">
                <a:solidFill>
                  <a:schemeClr val="tx1"/>
                </a:solidFill>
              </a:rPr>
              <a:t>2</a:t>
            </a:r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4785294" y="1230596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smtClean="0">
                <a:solidFill>
                  <a:schemeClr val="tx1"/>
                </a:solidFill>
              </a:rPr>
              <a:t>3</a:t>
            </a:r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3" name="Tex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927950" y="1130400"/>
            <a:ext cx="195382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90000" tIns="18000" rIns="90000" bIns="18000" rtlCol="0" anchor="ctr">
            <a:noAutofit/>
          </a:bodyPr>
          <a:lstStyle>
            <a:defPPr>
              <a:defRPr lang="en-US"/>
            </a:defPPr>
            <a:lvl1pPr marL="363538"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sz="1300" b="0" dirty="0">
                <a:solidFill>
                  <a:schemeClr val="tx1"/>
                </a:solidFill>
              </a:rPr>
              <a:t> Wrap up</a:t>
            </a:r>
          </a:p>
        </p:txBody>
      </p:sp>
      <p:sp>
        <p:nvSpPr>
          <p:cNvPr id="14" name="Flowchart: Merge 13"/>
          <p:cNvSpPr/>
          <p:nvPr>
            <p:custDataLst>
              <p:tags r:id="rId5"/>
            </p:custDataLst>
          </p:nvPr>
        </p:nvSpPr>
        <p:spPr>
          <a:xfrm rot="16200000">
            <a:off x="6552229" y="3529593"/>
            <a:ext cx="469900" cy="158305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6996935" y="1230596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b="1" dirty="0" smtClean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6" name="Text Placeholder 12"/>
          <p:cNvSpPr txBox="1">
            <a:spLocks/>
          </p:cNvSpPr>
          <p:nvPr/>
        </p:nvSpPr>
        <p:spPr>
          <a:xfrm>
            <a:off x="251084" y="1722414"/>
            <a:ext cx="1952228" cy="3908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sz="1200" b="1" dirty="0"/>
              <a:t>Actions:</a:t>
            </a:r>
          </a:p>
          <a:p>
            <a:pPr lvl="1"/>
            <a:r>
              <a:rPr lang="en-GB" sz="1200" dirty="0"/>
              <a:t>Analysis of key metrics: Revenue differentiation, conversions, visits, </a:t>
            </a:r>
            <a:r>
              <a:rPr lang="en-GB" sz="1200" dirty="0" smtClean="0"/>
              <a:t>page views</a:t>
            </a:r>
            <a:r>
              <a:rPr lang="en-GB" sz="1200" dirty="0"/>
              <a:t>, etc. </a:t>
            </a:r>
          </a:p>
          <a:p>
            <a:pPr lvl="1"/>
            <a:r>
              <a:rPr lang="en-GB" sz="1200" dirty="0"/>
              <a:t>Benchmarks with competitors and foreign online markets </a:t>
            </a:r>
          </a:p>
          <a:p>
            <a:pPr lvl="1"/>
            <a:r>
              <a:rPr lang="en-GB" sz="1200" dirty="0"/>
              <a:t>Front end analysis: user experience, proposition and brand</a:t>
            </a:r>
          </a:p>
          <a:p>
            <a:pPr lvl="1"/>
            <a:r>
              <a:rPr lang="en-GB" sz="1200" dirty="0"/>
              <a:t>Value chain analysis</a:t>
            </a:r>
          </a:p>
          <a:p>
            <a:endParaRPr lang="en-GB" sz="1200" dirty="0"/>
          </a:p>
          <a:p>
            <a:r>
              <a:rPr lang="en-GB" sz="1200" b="1" dirty="0"/>
              <a:t>Expected result:</a:t>
            </a:r>
          </a:p>
          <a:p>
            <a:r>
              <a:rPr lang="en-GB" sz="1200" dirty="0"/>
              <a:t>Identified possibilities and created focus based on insights gained from analyses</a:t>
            </a:r>
          </a:p>
        </p:txBody>
      </p:sp>
      <p:sp>
        <p:nvSpPr>
          <p:cNvPr id="17" name="Text Placeholder 12"/>
          <p:cNvSpPr txBox="1">
            <a:spLocks/>
          </p:cNvSpPr>
          <p:nvPr/>
        </p:nvSpPr>
        <p:spPr>
          <a:xfrm>
            <a:off x="2483768" y="1722414"/>
            <a:ext cx="1952228" cy="3908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marL="284400" indent="-284400"/>
            <a:r>
              <a:rPr lang="en-GB" sz="1200" b="1" dirty="0"/>
              <a:t>Actions:</a:t>
            </a:r>
          </a:p>
          <a:p>
            <a:pPr lvl="1"/>
            <a:r>
              <a:rPr lang="en-GB" sz="1200" dirty="0"/>
              <a:t>Data analysis of important revenue streams</a:t>
            </a:r>
          </a:p>
          <a:p>
            <a:pPr lvl="1"/>
            <a:r>
              <a:rPr lang="en-GB" sz="1200" dirty="0"/>
              <a:t>Research  interesting competitors</a:t>
            </a:r>
          </a:p>
          <a:p>
            <a:pPr lvl="1"/>
            <a:r>
              <a:rPr lang="en-GB" sz="1200" dirty="0"/>
              <a:t>Analysis of the front end of important pages and funnels</a:t>
            </a:r>
          </a:p>
          <a:p>
            <a:pPr lvl="1"/>
            <a:r>
              <a:rPr lang="en-GB" sz="1200" dirty="0"/>
              <a:t>Interviews 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endParaRPr lang="en-GB" sz="1200" b="1" dirty="0"/>
          </a:p>
          <a:p>
            <a:r>
              <a:rPr lang="en-GB" sz="1200" b="1" dirty="0"/>
              <a:t>Expected result:</a:t>
            </a:r>
          </a:p>
          <a:p>
            <a:r>
              <a:rPr lang="en-GB" sz="1200" dirty="0"/>
              <a:t>Detailed insights per revenue stream to base the optimisation themes on</a:t>
            </a:r>
          </a:p>
          <a:p>
            <a:pPr marL="284400" indent="-284400"/>
            <a:endParaRPr lang="en-GB" sz="1200" b="1" dirty="0"/>
          </a:p>
          <a:p>
            <a:pPr marL="284400" indent="-284400"/>
            <a:endParaRPr lang="en-GB" sz="1200" b="1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4701795" y="1722414"/>
            <a:ext cx="1952228" cy="3908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marL="284400" indent="-284400"/>
            <a:r>
              <a:rPr lang="en-GB" sz="1200" b="1" dirty="0"/>
              <a:t>Actions:</a:t>
            </a:r>
          </a:p>
          <a:p>
            <a:pPr lvl="1"/>
            <a:r>
              <a:rPr lang="en-GB" sz="1200" dirty="0"/>
              <a:t>Define optimisation opportunities of current revenue streams</a:t>
            </a:r>
          </a:p>
          <a:p>
            <a:pPr lvl="1"/>
            <a:r>
              <a:rPr lang="en-GB" sz="1200" dirty="0"/>
              <a:t>Quantify opportunities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marL="284400" indent="-284400"/>
            <a:endParaRPr lang="en-GB" sz="1200" b="1" dirty="0"/>
          </a:p>
          <a:p>
            <a:pPr marL="284400" indent="-284400"/>
            <a:endParaRPr lang="en-GB" sz="1200" b="1" dirty="0"/>
          </a:p>
          <a:p>
            <a:pPr marL="284400" indent="-284400"/>
            <a:endParaRPr lang="en-GB" sz="1200" b="1" dirty="0"/>
          </a:p>
          <a:p>
            <a:pPr marL="284400" indent="-284400"/>
            <a:r>
              <a:rPr lang="en-GB" sz="1200" b="1" dirty="0"/>
              <a:t>Expected result:</a:t>
            </a:r>
          </a:p>
          <a:p>
            <a:r>
              <a:rPr lang="en-GB" sz="1200" dirty="0"/>
              <a:t>Overview of quantified opportunities</a:t>
            </a:r>
            <a:endParaRPr lang="en-GB" sz="1200" b="1" dirty="0"/>
          </a:p>
          <a:p>
            <a:pPr marL="284400" indent="-284400"/>
            <a:endParaRPr lang="en-GB" sz="1200" b="1" dirty="0"/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6927950" y="1722414"/>
            <a:ext cx="1952228" cy="3908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sz="1200" b="1" dirty="0"/>
              <a:t>Actions:</a:t>
            </a:r>
          </a:p>
          <a:p>
            <a:pPr lvl="1"/>
            <a:r>
              <a:rPr lang="en-GB" sz="1200" dirty="0"/>
              <a:t>Overview of all insights and opportunities</a:t>
            </a:r>
          </a:p>
          <a:p>
            <a:pPr lvl="1"/>
            <a:r>
              <a:rPr lang="en-GB" sz="1200" dirty="0"/>
              <a:t>Define actionable improvement projects</a:t>
            </a:r>
          </a:p>
          <a:p>
            <a:pPr lvl="1"/>
            <a:r>
              <a:rPr lang="en-GB" sz="1200" dirty="0"/>
              <a:t>Create detailed execution direction with </a:t>
            </a:r>
            <a:r>
              <a:rPr lang="en-GB" sz="1200" dirty="0" err="1"/>
              <a:t>mockups</a:t>
            </a:r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marL="284400" indent="-284400"/>
            <a:r>
              <a:rPr lang="en-GB" sz="1200" b="1" dirty="0"/>
              <a:t>Expected result:</a:t>
            </a:r>
          </a:p>
          <a:p>
            <a:r>
              <a:rPr lang="en-GB" sz="1200" dirty="0"/>
              <a:t>Presentation of overview of the quantified projects with detailed execution direction</a:t>
            </a:r>
            <a:endParaRPr lang="en-GB" sz="1300" b="1" dirty="0"/>
          </a:p>
          <a:p>
            <a:pPr marL="284400" indent="-284400"/>
            <a:endParaRPr lang="en-GB" sz="1300" b="1" dirty="0"/>
          </a:p>
          <a:p>
            <a:pPr marL="284400" indent="-284400"/>
            <a:endParaRPr lang="en-GB" sz="1300" b="1" dirty="0"/>
          </a:p>
          <a:p>
            <a:pPr marL="284400" indent="-284400"/>
            <a:endParaRPr lang="en-GB" sz="1300" b="1" dirty="0"/>
          </a:p>
        </p:txBody>
      </p:sp>
    </p:spTree>
    <p:extLst>
      <p:ext uri="{BB962C8B-B14F-4D97-AF65-F5344CB8AC3E}">
        <p14:creationId xmlns:p14="http://schemas.microsoft.com/office/powerpoint/2010/main" val="25332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GB" dirty="0"/>
              <a:t>The translation from the strategic mapping to an action plan can be done in five steps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51085" y="1130400"/>
            <a:ext cx="1686135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54000" tIns="54864" rIns="54000" bIns="54000" rtlCol="0" anchor="ctr">
            <a:noAutofit/>
          </a:bodyPr>
          <a:lstStyle>
            <a:defPPr>
              <a:defRPr lang="en-US"/>
            </a:defPPr>
            <a:lvl1pPr marL="363538"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algn="ctr">
              <a:lnSpc>
                <a:spcPct val="95000"/>
              </a:lnSpc>
            </a:pPr>
            <a:r>
              <a:rPr lang="en-GB" b="0" dirty="0">
                <a:solidFill>
                  <a:schemeClr val="tx1"/>
                </a:solidFill>
              </a:rPr>
              <a:t>Tailor </a:t>
            </a:r>
            <a:r>
              <a:rPr lang="en-GB" b="0" dirty="0" smtClean="0">
                <a:solidFill>
                  <a:schemeClr val="tx1"/>
                </a:solidFill>
              </a:rPr>
              <a:t/>
            </a:r>
            <a:br>
              <a:rPr lang="en-GB" b="0" dirty="0" smtClean="0">
                <a:solidFill>
                  <a:schemeClr val="tx1"/>
                </a:solidFill>
              </a:rPr>
            </a:br>
            <a:r>
              <a:rPr lang="en-GB" b="0" dirty="0" smtClean="0">
                <a:solidFill>
                  <a:schemeClr val="tx1"/>
                </a:solidFill>
              </a:rPr>
              <a:t>per </a:t>
            </a:r>
            <a:r>
              <a:rPr lang="en-GB" b="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6" name="Text Placeholder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87438" y="1130400"/>
            <a:ext cx="168751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54000" tIns="54864" rIns="54000" bIns="54000" rtlCol="0" anchor="ctr">
            <a:noAutofit/>
          </a:bodyPr>
          <a:lstStyle>
            <a:defPPr>
              <a:defRPr lang="en-US"/>
            </a:defPPr>
            <a:lvl1pPr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lnSpc>
                <a:spcPct val="95000"/>
              </a:lnSpc>
            </a:pPr>
            <a:r>
              <a:rPr lang="en-GB" b="0" dirty="0">
                <a:solidFill>
                  <a:schemeClr val="tx1"/>
                </a:solidFill>
              </a:rPr>
              <a:t>So what?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3725173" y="1130400"/>
            <a:ext cx="168751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54000" tIns="54864" rIns="54000" bIns="54000" rtlCol="0" anchor="ctr">
            <a:noAutofit/>
          </a:bodyPr>
          <a:lstStyle>
            <a:defPPr>
              <a:defRPr lang="en-US"/>
            </a:defPPr>
            <a:lvl1pPr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lnSpc>
                <a:spcPct val="95000"/>
              </a:lnSpc>
            </a:pPr>
            <a:r>
              <a:rPr lang="en-GB" b="0" dirty="0" smtClean="0">
                <a:solidFill>
                  <a:schemeClr val="tx1"/>
                </a:solidFill>
              </a:rPr>
              <a:t>Working</a:t>
            </a:r>
            <a:br>
              <a:rPr lang="en-GB" b="0" dirty="0" smtClean="0">
                <a:solidFill>
                  <a:schemeClr val="tx1"/>
                </a:solidFill>
              </a:rPr>
            </a:br>
            <a:r>
              <a:rPr lang="en-GB" b="0" dirty="0" smtClean="0">
                <a:solidFill>
                  <a:schemeClr val="tx1"/>
                </a:solidFill>
              </a:rPr>
              <a:t>sessions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8" name="Tex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462908" y="1130400"/>
            <a:ext cx="168751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54000" tIns="54864" rIns="54000" bIns="54000" rtlCol="0" anchor="ctr">
            <a:noAutofit/>
          </a:bodyPr>
          <a:lstStyle>
            <a:defPPr>
              <a:defRPr lang="en-US"/>
            </a:defPPr>
            <a:lvl1pPr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lnSpc>
                <a:spcPct val="95000"/>
              </a:lnSpc>
            </a:pPr>
            <a:r>
              <a:rPr lang="en-GB" b="0" dirty="0">
                <a:solidFill>
                  <a:schemeClr val="tx1"/>
                </a:solidFill>
              </a:rPr>
              <a:t>Prioritize</a:t>
            </a:r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251084" y="1712155"/>
            <a:ext cx="1686136" cy="450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US" dirty="0"/>
              <a:t>Detail the high- level insights from phase 1 to individual countries and product ranges</a:t>
            </a:r>
          </a:p>
        </p:txBody>
      </p:sp>
      <p:sp>
        <p:nvSpPr>
          <p:cNvPr id="20" name="Text Placeholder 12"/>
          <p:cNvSpPr txBox="1">
            <a:spLocks/>
          </p:cNvSpPr>
          <p:nvPr/>
        </p:nvSpPr>
        <p:spPr>
          <a:xfrm>
            <a:off x="1988474" y="1712155"/>
            <a:ext cx="1686136" cy="450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Translate the insights to pragmatic challenges and opportunities for the business that can be tackled</a:t>
            </a:r>
          </a:p>
        </p:txBody>
      </p:sp>
      <p:sp>
        <p:nvSpPr>
          <p:cNvPr id="21" name="Text Placeholder 12"/>
          <p:cNvSpPr txBox="1">
            <a:spLocks/>
          </p:cNvSpPr>
          <p:nvPr/>
        </p:nvSpPr>
        <p:spPr>
          <a:xfrm>
            <a:off x="3725864" y="1712155"/>
            <a:ext cx="1686136" cy="450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Structured brainstorm towards short -term, med-term and long term actions that tackle the issues at hand</a:t>
            </a:r>
          </a:p>
        </p:txBody>
      </p:sp>
      <p:sp>
        <p:nvSpPr>
          <p:cNvPr id="22" name="Text Placeholder 12"/>
          <p:cNvSpPr txBox="1">
            <a:spLocks/>
          </p:cNvSpPr>
          <p:nvPr/>
        </p:nvSpPr>
        <p:spPr>
          <a:xfrm>
            <a:off x="5463254" y="1712155"/>
            <a:ext cx="1686136" cy="450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Prioritize the formulated actions by ranking them. Make them actionable by defining timelines and responsibilities and owners</a:t>
            </a:r>
          </a:p>
        </p:txBody>
      </p:sp>
      <p:sp>
        <p:nvSpPr>
          <p:cNvPr id="23" name="Tex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200644" y="1130400"/>
            <a:ext cx="1687517" cy="504000"/>
          </a:xfrm>
          <a:prstGeom prst="rect">
            <a:avLst/>
          </a:prstGeom>
          <a:solidFill>
            <a:schemeClr val="accent3"/>
          </a:solidFill>
        </p:spPr>
        <p:txBody>
          <a:bodyPr vert="horz" lIns="54000" tIns="54864" rIns="54000" bIns="54000" rtlCol="0" anchor="ctr">
            <a:noAutofit/>
          </a:bodyPr>
          <a:lstStyle>
            <a:defPPr>
              <a:defRPr lang="en-US"/>
            </a:defPPr>
            <a:lvl1pPr indent="0">
              <a:spcBef>
                <a:spcPts val="300"/>
              </a:spcBef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  <a:lvl2pPr marL="285750" indent="-285750">
              <a:spcBef>
                <a:spcPts val="300"/>
              </a:spcBef>
              <a:buFont typeface="Wingdings" pitchFamily="2" charset="2"/>
              <a:buChar char="ü"/>
              <a:defRPr sz="1400"/>
            </a:lvl2pPr>
            <a:lvl3pPr marL="488950" indent="-207963">
              <a:spcBef>
                <a:spcPts val="300"/>
              </a:spcBef>
              <a:buFont typeface="Calibri" pitchFamily="34" charset="0"/>
              <a:buChar char="-"/>
              <a:defRPr sz="1400"/>
            </a:lvl3pPr>
            <a:lvl4pPr marL="488950" indent="-207963" defTabSz="1077913">
              <a:spcBef>
                <a:spcPts val="300"/>
              </a:spcBef>
              <a:buFont typeface="Calibri" pitchFamily="34" charset="0"/>
              <a:buChar char="-"/>
              <a:defRPr sz="1400" baseline="0"/>
            </a:lvl4pPr>
            <a:lvl5pPr marL="495300" indent="-219075">
              <a:spcBef>
                <a:spcPct val="20000"/>
              </a:spcBef>
              <a:buFont typeface="Calibri" pitchFamily="34" charset="0"/>
              <a:buChar char="-"/>
              <a:defRPr sz="1400" baseline="0"/>
            </a:lvl5pPr>
            <a:lvl6pPr marL="485775" indent="-204788">
              <a:spcBef>
                <a:spcPct val="20000"/>
              </a:spcBef>
              <a:buFont typeface="Calibri" pitchFamily="34" charset="0"/>
              <a:buChar char="-"/>
              <a:defRPr sz="1400"/>
            </a:lvl6pPr>
            <a:lvl7pPr marL="488950" indent="-207963">
              <a:spcBef>
                <a:spcPct val="20000"/>
              </a:spcBef>
              <a:buFont typeface="Calibri" pitchFamily="34" charset="0"/>
              <a:buChar char="-"/>
              <a:defRPr sz="14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lnSpc>
                <a:spcPct val="95000"/>
              </a:lnSpc>
            </a:pPr>
            <a:r>
              <a:rPr lang="en-GB" b="0" dirty="0">
                <a:solidFill>
                  <a:schemeClr val="tx1"/>
                </a:solidFill>
              </a:rPr>
              <a:t> Wrap up</a:t>
            </a:r>
          </a:p>
        </p:txBody>
      </p:sp>
      <p:sp>
        <p:nvSpPr>
          <p:cNvPr id="24" name="Text Placeholder 12"/>
          <p:cNvSpPr txBox="1">
            <a:spLocks/>
          </p:cNvSpPr>
          <p:nvPr/>
        </p:nvSpPr>
        <p:spPr>
          <a:xfrm>
            <a:off x="7200644" y="1712155"/>
            <a:ext cx="1686136" cy="450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GB" dirty="0"/>
              <a:t>Wrap-up all findings in a strategic action plan/toolkit for each country, that contains clear short term, med term and long term actions</a:t>
            </a:r>
          </a:p>
        </p:txBody>
      </p:sp>
    </p:spTree>
    <p:extLst>
      <p:ext uri="{BB962C8B-B14F-4D97-AF65-F5344CB8AC3E}">
        <p14:creationId xmlns:p14="http://schemas.microsoft.com/office/powerpoint/2010/main" val="7787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5592476"/>
              </p:ext>
            </p:extLst>
          </p:nvPr>
        </p:nvGraphicFramePr>
        <p:xfrm>
          <a:off x="849740" y="2416765"/>
          <a:ext cx="5682945" cy="317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9117" y="2027402"/>
            <a:ext cx="2094956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GB" sz="1400" dirty="0">
                <a:latin typeface="+mj-lt"/>
              </a:rPr>
              <a:t>Axis title</a:t>
            </a:r>
          </a:p>
        </p:txBody>
      </p:sp>
    </p:spTree>
    <p:extLst>
      <p:ext uri="{BB962C8B-B14F-4D97-AF65-F5344CB8AC3E}">
        <p14:creationId xmlns:p14="http://schemas.microsoft.com/office/powerpoint/2010/main" val="6839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15" y="222806"/>
            <a:ext cx="8629146" cy="36933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10000"/>
                  </a:schemeClr>
                </a:solidFill>
              </a:rPr>
              <a:t>Template tips!</a:t>
            </a:r>
            <a:endParaRPr lang="en-US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938" y="1619522"/>
            <a:ext cx="8626223" cy="4188850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TIPS FOR USING THIS TEMPLATE</a:t>
            </a:r>
          </a:p>
          <a:p>
            <a:pPr algn="ctr">
              <a:spcBef>
                <a:spcPts val="1200"/>
              </a:spcBef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Open the ‘OLX PowerPoint template’ file (which you just did!)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Save this file as ‘your presentation’ (e.g. 130920_Marketing update)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Build your presentation (apply standard slides etc.)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Take out all of the following </a:t>
            </a:r>
            <a:r>
              <a:rPr lang="en-US" sz="2000" u="sng" dirty="0" smtClean="0">
                <a:solidFill>
                  <a:schemeClr val="tx1"/>
                </a:solidFill>
              </a:rPr>
              <a:t>example slides</a:t>
            </a:r>
            <a:r>
              <a:rPr lang="en-US" sz="2000" dirty="0" smtClean="0">
                <a:solidFill>
                  <a:schemeClr val="tx1"/>
                </a:solidFill>
              </a:rPr>
              <a:t> that you did not use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Save your file.. DONE!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Good luck and have fun!</a:t>
            </a:r>
          </a:p>
        </p:txBody>
      </p:sp>
      <p:sp>
        <p:nvSpPr>
          <p:cNvPr id="5" name="Rectangle 4"/>
          <p:cNvSpPr/>
          <p:nvPr/>
        </p:nvSpPr>
        <p:spPr>
          <a:xfrm>
            <a:off x="8859479" y="875763"/>
            <a:ext cx="72000" cy="566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266938"/>
              </p:ext>
            </p:extLst>
          </p:nvPr>
        </p:nvGraphicFramePr>
        <p:xfrm>
          <a:off x="849741" y="2324103"/>
          <a:ext cx="5518821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9117" y="2027402"/>
            <a:ext cx="2094956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GB" sz="1400" dirty="0"/>
              <a:t>Axis title</a:t>
            </a:r>
          </a:p>
        </p:txBody>
      </p:sp>
    </p:spTree>
    <p:extLst>
      <p:ext uri="{BB962C8B-B14F-4D97-AF65-F5344CB8AC3E}">
        <p14:creationId xmlns:p14="http://schemas.microsoft.com/office/powerpoint/2010/main" val="5165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9117" y="2148589"/>
            <a:ext cx="2094956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GB" sz="1400" dirty="0"/>
              <a:t>Axis title</a:t>
            </a:r>
          </a:p>
        </p:txBody>
      </p:sp>
      <p:graphicFrame>
        <p:nvGraphicFramePr>
          <p:cNvPr id="8" name="Chart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0827353"/>
              </p:ext>
            </p:extLst>
          </p:nvPr>
        </p:nvGraphicFramePr>
        <p:xfrm>
          <a:off x="916211" y="2429707"/>
          <a:ext cx="5563721" cy="340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Freeform 8"/>
          <p:cNvSpPr/>
          <p:nvPr>
            <p:custDataLst>
              <p:tags r:id="rId2"/>
            </p:custDataLst>
          </p:nvPr>
        </p:nvSpPr>
        <p:spPr>
          <a:xfrm>
            <a:off x="1406769" y="2683280"/>
            <a:ext cx="4677509" cy="1530056"/>
          </a:xfrm>
          <a:custGeom>
            <a:avLst/>
            <a:gdLst>
              <a:gd name="connsiteX0" fmla="*/ 0 w 5624712"/>
              <a:gd name="connsiteY0" fmla="*/ 1798064 h 1798064"/>
              <a:gd name="connsiteX1" fmla="*/ 0 w 5624712"/>
              <a:gd name="connsiteY1" fmla="*/ 0 h 1798064"/>
              <a:gd name="connsiteX2" fmla="*/ 5624712 w 5624712"/>
              <a:gd name="connsiteY2" fmla="*/ 0 h 179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4712" h="1798064">
                <a:moveTo>
                  <a:pt x="0" y="1798064"/>
                </a:moveTo>
                <a:lnTo>
                  <a:pt x="0" y="0"/>
                </a:lnTo>
                <a:lnTo>
                  <a:pt x="5624712" y="0"/>
                </a:lnTo>
              </a:path>
            </a:pathLst>
          </a:cu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22"/>
          <p:cNvSpPr/>
          <p:nvPr>
            <p:custDataLst>
              <p:tags r:id="rId3"/>
            </p:custDataLst>
          </p:nvPr>
        </p:nvSpPr>
        <p:spPr>
          <a:xfrm>
            <a:off x="3036807" y="2408791"/>
            <a:ext cx="774572" cy="49703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mtClean="0">
                <a:solidFill>
                  <a:schemeClr val="bg1"/>
                </a:solidFill>
              </a:rPr>
              <a:t>Δ = 100%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6770" y="5861814"/>
            <a:ext cx="4470534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GB" sz="1400" dirty="0"/>
              <a:t>Axis title</a:t>
            </a:r>
          </a:p>
        </p:txBody>
      </p:sp>
    </p:spTree>
    <p:extLst>
      <p:ext uri="{BB962C8B-B14F-4D97-AF65-F5344CB8AC3E}">
        <p14:creationId xmlns:p14="http://schemas.microsoft.com/office/powerpoint/2010/main" val="12059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Conclusion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Title [Unit of measure</a:t>
            </a:r>
            <a:r>
              <a:rPr lang="en-GB" dirty="0" smtClean="0"/>
              <a:t>]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Combined line and bar graph with conclusion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2418672"/>
              </p:ext>
            </p:extLst>
          </p:nvPr>
        </p:nvGraphicFramePr>
        <p:xfrm>
          <a:off x="782515" y="2324102"/>
          <a:ext cx="5275385" cy="3347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5066658" y="3474591"/>
            <a:ext cx="2269536" cy="15388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GB" sz="1000" dirty="0"/>
              <a:t>Axis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205650" y="3009903"/>
            <a:ext cx="0" cy="19049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117" y="2027402"/>
            <a:ext cx="2094956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GB" sz="1400" dirty="0"/>
              <a:t>Axis title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6770" y="5740627"/>
            <a:ext cx="4470534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GB" sz="1400" dirty="0"/>
              <a:t>Axis title</a:t>
            </a:r>
          </a:p>
        </p:txBody>
      </p:sp>
    </p:spTree>
    <p:extLst>
      <p:ext uri="{BB962C8B-B14F-4D97-AF65-F5344CB8AC3E}">
        <p14:creationId xmlns:p14="http://schemas.microsoft.com/office/powerpoint/2010/main" val="6437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0650736"/>
              </p:ext>
            </p:extLst>
          </p:nvPr>
        </p:nvGraphicFramePr>
        <p:xfrm>
          <a:off x="597877" y="2163776"/>
          <a:ext cx="8001000" cy="3596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Freeform 6"/>
          <p:cNvSpPr/>
          <p:nvPr>
            <p:custDataLst>
              <p:tags r:id="rId2"/>
            </p:custDataLst>
          </p:nvPr>
        </p:nvSpPr>
        <p:spPr>
          <a:xfrm>
            <a:off x="1266093" y="2163776"/>
            <a:ext cx="6532685" cy="2866144"/>
          </a:xfrm>
          <a:custGeom>
            <a:avLst/>
            <a:gdLst>
              <a:gd name="connsiteX0" fmla="*/ 0 w 5494084"/>
              <a:gd name="connsiteY0" fmla="*/ 199785 h 2866144"/>
              <a:gd name="connsiteX1" fmla="*/ 0 w 5494084"/>
              <a:gd name="connsiteY1" fmla="*/ 0 h 2866144"/>
              <a:gd name="connsiteX2" fmla="*/ 5494084 w 5494084"/>
              <a:gd name="connsiteY2" fmla="*/ 0 h 2866144"/>
              <a:gd name="connsiteX3" fmla="*/ 5494084 w 5494084"/>
              <a:gd name="connsiteY3" fmla="*/ 2866144 h 286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4084" h="2866144">
                <a:moveTo>
                  <a:pt x="0" y="199785"/>
                </a:moveTo>
                <a:lnTo>
                  <a:pt x="0" y="0"/>
                </a:lnTo>
                <a:lnTo>
                  <a:pt x="5494084" y="0"/>
                </a:lnTo>
                <a:lnTo>
                  <a:pt x="5494084" y="2866144"/>
                </a:lnTo>
              </a:path>
            </a:pathLst>
          </a:custGeom>
          <a:ln w="190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22"/>
          <p:cNvSpPr/>
          <p:nvPr>
            <p:custDataLst>
              <p:tags r:id="rId3"/>
            </p:custDataLst>
          </p:nvPr>
        </p:nvSpPr>
        <p:spPr>
          <a:xfrm>
            <a:off x="7353029" y="3235174"/>
            <a:ext cx="874763" cy="561326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Δ = 99%</a:t>
            </a:r>
          </a:p>
        </p:txBody>
      </p:sp>
    </p:spTree>
    <p:extLst>
      <p:ext uri="{BB962C8B-B14F-4D97-AF65-F5344CB8AC3E}">
        <p14:creationId xmlns:p14="http://schemas.microsoft.com/office/powerpoint/2010/main" val="13310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Circle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50357" y="1618433"/>
            <a:ext cx="3672000" cy="3672000"/>
            <a:chOff x="-2500583" y="2562855"/>
            <a:chExt cx="2004990" cy="2006771"/>
          </a:xfrm>
        </p:grpSpPr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-2319120" y="3838435"/>
              <a:ext cx="1677645" cy="731191"/>
            </a:xfrm>
            <a:custGeom>
              <a:avLst/>
              <a:gdLst>
                <a:gd name="T0" fmla="*/ 532906124 w 2140"/>
                <a:gd name="T1" fmla="*/ 144577966 h 932"/>
                <a:gd name="T2" fmla="*/ 553459249 w 2140"/>
                <a:gd name="T3" fmla="*/ 142617777 h 932"/>
                <a:gd name="T4" fmla="*/ 582820258 w 2140"/>
                <a:gd name="T5" fmla="*/ 137226558 h 932"/>
                <a:gd name="T6" fmla="*/ 611692290 w 2140"/>
                <a:gd name="T7" fmla="*/ 129385103 h 932"/>
                <a:gd name="T8" fmla="*/ 639585668 w 2140"/>
                <a:gd name="T9" fmla="*/ 119092712 h 932"/>
                <a:gd name="T10" fmla="*/ 656712457 w 2140"/>
                <a:gd name="T11" fmla="*/ 110271162 h 932"/>
                <a:gd name="T12" fmla="*/ 682158851 w 2140"/>
                <a:gd name="T13" fmla="*/ 95568347 h 932"/>
                <a:gd name="T14" fmla="*/ 705647938 w 2140"/>
                <a:gd name="T15" fmla="*/ 78415273 h 932"/>
                <a:gd name="T16" fmla="*/ 728158372 w 2140"/>
                <a:gd name="T17" fmla="*/ 59791380 h 932"/>
                <a:gd name="T18" fmla="*/ 748221996 w 2140"/>
                <a:gd name="T19" fmla="*/ 38717239 h 932"/>
                <a:gd name="T20" fmla="*/ 766328138 w 2140"/>
                <a:gd name="T21" fmla="*/ 15682916 h 932"/>
                <a:gd name="T22" fmla="*/ 846581935 w 2140"/>
                <a:gd name="T23" fmla="*/ 157810640 h 932"/>
                <a:gd name="T24" fmla="*/ 1031557970 w 2140"/>
                <a:gd name="T25" fmla="*/ 180844958 h 932"/>
                <a:gd name="T26" fmla="*/ 1001707284 w 2140"/>
                <a:gd name="T27" fmla="*/ 221032372 h 932"/>
                <a:gd name="T28" fmla="*/ 983111466 w 2140"/>
                <a:gd name="T29" fmla="*/ 243577343 h 932"/>
                <a:gd name="T30" fmla="*/ 949346166 w 2140"/>
                <a:gd name="T31" fmla="*/ 279354288 h 932"/>
                <a:gd name="T32" fmla="*/ 919985157 w 2140"/>
                <a:gd name="T33" fmla="*/ 305818936 h 932"/>
                <a:gd name="T34" fmla="*/ 889155818 w 2140"/>
                <a:gd name="T35" fmla="*/ 330324096 h 932"/>
                <a:gd name="T36" fmla="*/ 840220337 w 2140"/>
                <a:gd name="T37" fmla="*/ 364140152 h 932"/>
                <a:gd name="T38" fmla="*/ 797157477 w 2140"/>
                <a:gd name="T39" fmla="*/ 388155353 h 932"/>
                <a:gd name="T40" fmla="*/ 770242752 w 2140"/>
                <a:gd name="T41" fmla="*/ 401387327 h 932"/>
                <a:gd name="T42" fmla="*/ 742839051 w 2140"/>
                <a:gd name="T43" fmla="*/ 412659812 h 932"/>
                <a:gd name="T44" fmla="*/ 714456521 w 2140"/>
                <a:gd name="T45" fmla="*/ 423441550 h 932"/>
                <a:gd name="T46" fmla="*/ 685584489 w 2140"/>
                <a:gd name="T47" fmla="*/ 432753847 h 932"/>
                <a:gd name="T48" fmla="*/ 656223480 w 2140"/>
                <a:gd name="T49" fmla="*/ 440105255 h 932"/>
                <a:gd name="T50" fmla="*/ 625883118 w 2140"/>
                <a:gd name="T51" fmla="*/ 446476569 h 932"/>
                <a:gd name="T52" fmla="*/ 585267242 w 2140"/>
                <a:gd name="T53" fmla="*/ 452847182 h 932"/>
                <a:gd name="T54" fmla="*/ 554437903 w 2140"/>
                <a:gd name="T55" fmla="*/ 455298118 h 932"/>
                <a:gd name="T56" fmla="*/ 512353697 w 2140"/>
                <a:gd name="T57" fmla="*/ 456768260 h 932"/>
                <a:gd name="T58" fmla="*/ 462928539 w 2140"/>
                <a:gd name="T59" fmla="*/ 454808071 h 932"/>
                <a:gd name="T60" fmla="*/ 424269971 w 2140"/>
                <a:gd name="T61" fmla="*/ 450886993 h 932"/>
                <a:gd name="T62" fmla="*/ 377291797 w 2140"/>
                <a:gd name="T63" fmla="*/ 442555491 h 932"/>
                <a:gd name="T64" fmla="*/ 340590449 w 2140"/>
                <a:gd name="T65" fmla="*/ 433243894 h 932"/>
                <a:gd name="T66" fmla="*/ 304378165 w 2140"/>
                <a:gd name="T67" fmla="*/ 421971409 h 932"/>
                <a:gd name="T68" fmla="*/ 252506722 w 2140"/>
                <a:gd name="T69" fmla="*/ 400897280 h 932"/>
                <a:gd name="T70" fmla="*/ 203081565 w 2140"/>
                <a:gd name="T71" fmla="*/ 375412725 h 932"/>
                <a:gd name="T72" fmla="*/ 155614370 w 2140"/>
                <a:gd name="T73" fmla="*/ 346007006 h 932"/>
                <a:gd name="T74" fmla="*/ 126253361 w 2140"/>
                <a:gd name="T75" fmla="*/ 323952783 h 932"/>
                <a:gd name="T76" fmla="*/ 84658110 w 2140"/>
                <a:gd name="T77" fmla="*/ 288175837 h 932"/>
                <a:gd name="T78" fmla="*/ 45999542 w 2140"/>
                <a:gd name="T79" fmla="*/ 248477815 h 932"/>
                <a:gd name="T80" fmla="*/ 11254870 w 2140"/>
                <a:gd name="T81" fmla="*/ 206329556 h 932"/>
                <a:gd name="T82" fmla="*/ 178613780 w 2140"/>
                <a:gd name="T83" fmla="*/ 30385737 h 932"/>
                <a:gd name="T84" fmla="*/ 271101842 w 2140"/>
                <a:gd name="T85" fmla="*/ 35776956 h 932"/>
                <a:gd name="T86" fmla="*/ 306824449 w 2140"/>
                <a:gd name="T87" fmla="*/ 69593723 h 932"/>
                <a:gd name="T88" fmla="*/ 325909245 w 2140"/>
                <a:gd name="T89" fmla="*/ 84296539 h 932"/>
                <a:gd name="T90" fmla="*/ 345483717 w 2140"/>
                <a:gd name="T91" fmla="*/ 98019283 h 932"/>
                <a:gd name="T92" fmla="*/ 372887506 w 2140"/>
                <a:gd name="T93" fmla="*/ 114192240 h 932"/>
                <a:gd name="T94" fmla="*/ 395886916 w 2140"/>
                <a:gd name="T95" fmla="*/ 123993884 h 932"/>
                <a:gd name="T96" fmla="*/ 419376003 w 2140"/>
                <a:gd name="T97" fmla="*/ 131835339 h 932"/>
                <a:gd name="T98" fmla="*/ 444822397 w 2140"/>
                <a:gd name="T99" fmla="*/ 138206652 h 932"/>
                <a:gd name="T100" fmla="*/ 471737122 w 2140"/>
                <a:gd name="T101" fmla="*/ 142617777 h 932"/>
                <a:gd name="T102" fmla="*/ 502076784 w 2140"/>
                <a:gd name="T103" fmla="*/ 144577966 h 9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140"/>
                <a:gd name="T157" fmla="*/ 0 h 932"/>
                <a:gd name="T158" fmla="*/ 2140 w 2140"/>
                <a:gd name="T159" fmla="*/ 932 h 93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140" h="932">
                  <a:moveTo>
                    <a:pt x="1047" y="296"/>
                  </a:moveTo>
                  <a:lnTo>
                    <a:pt x="1068" y="295"/>
                  </a:lnTo>
                  <a:lnTo>
                    <a:pt x="1089" y="295"/>
                  </a:lnTo>
                  <a:lnTo>
                    <a:pt x="1109" y="293"/>
                  </a:lnTo>
                  <a:lnTo>
                    <a:pt x="1120" y="292"/>
                  </a:lnTo>
                  <a:lnTo>
                    <a:pt x="1131" y="291"/>
                  </a:lnTo>
                  <a:lnTo>
                    <a:pt x="1151" y="288"/>
                  </a:lnTo>
                  <a:lnTo>
                    <a:pt x="1171" y="285"/>
                  </a:lnTo>
                  <a:lnTo>
                    <a:pt x="1191" y="280"/>
                  </a:lnTo>
                  <a:lnTo>
                    <a:pt x="1211" y="276"/>
                  </a:lnTo>
                  <a:lnTo>
                    <a:pt x="1231" y="270"/>
                  </a:lnTo>
                  <a:lnTo>
                    <a:pt x="1250" y="264"/>
                  </a:lnTo>
                  <a:lnTo>
                    <a:pt x="1269" y="258"/>
                  </a:lnTo>
                  <a:lnTo>
                    <a:pt x="1288" y="250"/>
                  </a:lnTo>
                  <a:lnTo>
                    <a:pt x="1307" y="243"/>
                  </a:lnTo>
                  <a:lnTo>
                    <a:pt x="1325" y="234"/>
                  </a:lnTo>
                  <a:lnTo>
                    <a:pt x="1334" y="230"/>
                  </a:lnTo>
                  <a:lnTo>
                    <a:pt x="1342" y="225"/>
                  </a:lnTo>
                  <a:lnTo>
                    <a:pt x="1360" y="216"/>
                  </a:lnTo>
                  <a:lnTo>
                    <a:pt x="1377" y="205"/>
                  </a:lnTo>
                  <a:lnTo>
                    <a:pt x="1394" y="195"/>
                  </a:lnTo>
                  <a:lnTo>
                    <a:pt x="1410" y="184"/>
                  </a:lnTo>
                  <a:lnTo>
                    <a:pt x="1426" y="172"/>
                  </a:lnTo>
                  <a:lnTo>
                    <a:pt x="1442" y="160"/>
                  </a:lnTo>
                  <a:lnTo>
                    <a:pt x="1458" y="148"/>
                  </a:lnTo>
                  <a:lnTo>
                    <a:pt x="1473" y="135"/>
                  </a:lnTo>
                  <a:lnTo>
                    <a:pt x="1488" y="122"/>
                  </a:lnTo>
                  <a:lnTo>
                    <a:pt x="1502" y="108"/>
                  </a:lnTo>
                  <a:lnTo>
                    <a:pt x="1515" y="94"/>
                  </a:lnTo>
                  <a:lnTo>
                    <a:pt x="1529" y="79"/>
                  </a:lnTo>
                  <a:lnTo>
                    <a:pt x="1541" y="64"/>
                  </a:lnTo>
                  <a:lnTo>
                    <a:pt x="1554" y="48"/>
                  </a:lnTo>
                  <a:lnTo>
                    <a:pt x="1566" y="32"/>
                  </a:lnTo>
                  <a:lnTo>
                    <a:pt x="1577" y="16"/>
                  </a:lnTo>
                  <a:lnTo>
                    <a:pt x="1588" y="0"/>
                  </a:lnTo>
                  <a:lnTo>
                    <a:pt x="1730" y="322"/>
                  </a:lnTo>
                  <a:lnTo>
                    <a:pt x="2140" y="319"/>
                  </a:lnTo>
                  <a:lnTo>
                    <a:pt x="2119" y="353"/>
                  </a:lnTo>
                  <a:lnTo>
                    <a:pt x="2108" y="369"/>
                  </a:lnTo>
                  <a:lnTo>
                    <a:pt x="2096" y="387"/>
                  </a:lnTo>
                  <a:lnTo>
                    <a:pt x="2072" y="419"/>
                  </a:lnTo>
                  <a:lnTo>
                    <a:pt x="2047" y="451"/>
                  </a:lnTo>
                  <a:lnTo>
                    <a:pt x="2035" y="466"/>
                  </a:lnTo>
                  <a:lnTo>
                    <a:pt x="2022" y="482"/>
                  </a:lnTo>
                  <a:lnTo>
                    <a:pt x="2009" y="497"/>
                  </a:lnTo>
                  <a:lnTo>
                    <a:pt x="1995" y="512"/>
                  </a:lnTo>
                  <a:lnTo>
                    <a:pt x="1968" y="542"/>
                  </a:lnTo>
                  <a:lnTo>
                    <a:pt x="1940" y="570"/>
                  </a:lnTo>
                  <a:lnTo>
                    <a:pt x="1910" y="597"/>
                  </a:lnTo>
                  <a:lnTo>
                    <a:pt x="1895" y="611"/>
                  </a:lnTo>
                  <a:lnTo>
                    <a:pt x="1880" y="624"/>
                  </a:lnTo>
                  <a:lnTo>
                    <a:pt x="1864" y="637"/>
                  </a:lnTo>
                  <a:lnTo>
                    <a:pt x="1849" y="650"/>
                  </a:lnTo>
                  <a:lnTo>
                    <a:pt x="1817" y="674"/>
                  </a:lnTo>
                  <a:lnTo>
                    <a:pt x="1785" y="699"/>
                  </a:lnTo>
                  <a:lnTo>
                    <a:pt x="1751" y="721"/>
                  </a:lnTo>
                  <a:lnTo>
                    <a:pt x="1717" y="743"/>
                  </a:lnTo>
                  <a:lnTo>
                    <a:pt x="1683" y="763"/>
                  </a:lnTo>
                  <a:lnTo>
                    <a:pt x="1647" y="783"/>
                  </a:lnTo>
                  <a:lnTo>
                    <a:pt x="1629" y="792"/>
                  </a:lnTo>
                  <a:lnTo>
                    <a:pt x="1611" y="801"/>
                  </a:lnTo>
                  <a:lnTo>
                    <a:pt x="1592" y="810"/>
                  </a:lnTo>
                  <a:lnTo>
                    <a:pt x="1574" y="819"/>
                  </a:lnTo>
                  <a:lnTo>
                    <a:pt x="1555" y="827"/>
                  </a:lnTo>
                  <a:lnTo>
                    <a:pt x="1537" y="835"/>
                  </a:lnTo>
                  <a:lnTo>
                    <a:pt x="1518" y="842"/>
                  </a:lnTo>
                  <a:lnTo>
                    <a:pt x="1499" y="850"/>
                  </a:lnTo>
                  <a:lnTo>
                    <a:pt x="1480" y="858"/>
                  </a:lnTo>
                  <a:lnTo>
                    <a:pt x="1460" y="864"/>
                  </a:lnTo>
                  <a:lnTo>
                    <a:pt x="1440" y="871"/>
                  </a:lnTo>
                  <a:lnTo>
                    <a:pt x="1421" y="877"/>
                  </a:lnTo>
                  <a:lnTo>
                    <a:pt x="1401" y="883"/>
                  </a:lnTo>
                  <a:lnTo>
                    <a:pt x="1381" y="888"/>
                  </a:lnTo>
                  <a:lnTo>
                    <a:pt x="1361" y="893"/>
                  </a:lnTo>
                  <a:lnTo>
                    <a:pt x="1341" y="898"/>
                  </a:lnTo>
                  <a:lnTo>
                    <a:pt x="1321" y="903"/>
                  </a:lnTo>
                  <a:lnTo>
                    <a:pt x="1301" y="907"/>
                  </a:lnTo>
                  <a:lnTo>
                    <a:pt x="1279" y="911"/>
                  </a:lnTo>
                  <a:lnTo>
                    <a:pt x="1259" y="915"/>
                  </a:lnTo>
                  <a:lnTo>
                    <a:pt x="1217" y="921"/>
                  </a:lnTo>
                  <a:lnTo>
                    <a:pt x="1196" y="924"/>
                  </a:lnTo>
                  <a:lnTo>
                    <a:pt x="1175" y="926"/>
                  </a:lnTo>
                  <a:lnTo>
                    <a:pt x="1154" y="928"/>
                  </a:lnTo>
                  <a:lnTo>
                    <a:pt x="1133" y="929"/>
                  </a:lnTo>
                  <a:lnTo>
                    <a:pt x="1111" y="931"/>
                  </a:lnTo>
                  <a:lnTo>
                    <a:pt x="1090" y="931"/>
                  </a:lnTo>
                  <a:lnTo>
                    <a:pt x="1047" y="932"/>
                  </a:lnTo>
                  <a:lnTo>
                    <a:pt x="1007" y="932"/>
                  </a:lnTo>
                  <a:lnTo>
                    <a:pt x="967" y="930"/>
                  </a:lnTo>
                  <a:lnTo>
                    <a:pt x="946" y="928"/>
                  </a:lnTo>
                  <a:lnTo>
                    <a:pt x="926" y="927"/>
                  </a:lnTo>
                  <a:lnTo>
                    <a:pt x="887" y="922"/>
                  </a:lnTo>
                  <a:lnTo>
                    <a:pt x="867" y="920"/>
                  </a:lnTo>
                  <a:lnTo>
                    <a:pt x="848" y="917"/>
                  </a:lnTo>
                  <a:lnTo>
                    <a:pt x="810" y="910"/>
                  </a:lnTo>
                  <a:lnTo>
                    <a:pt x="771" y="903"/>
                  </a:lnTo>
                  <a:lnTo>
                    <a:pt x="733" y="894"/>
                  </a:lnTo>
                  <a:lnTo>
                    <a:pt x="714" y="889"/>
                  </a:lnTo>
                  <a:lnTo>
                    <a:pt x="696" y="884"/>
                  </a:lnTo>
                  <a:lnTo>
                    <a:pt x="659" y="873"/>
                  </a:lnTo>
                  <a:lnTo>
                    <a:pt x="640" y="867"/>
                  </a:lnTo>
                  <a:lnTo>
                    <a:pt x="622" y="861"/>
                  </a:lnTo>
                  <a:lnTo>
                    <a:pt x="586" y="847"/>
                  </a:lnTo>
                  <a:lnTo>
                    <a:pt x="551" y="833"/>
                  </a:lnTo>
                  <a:lnTo>
                    <a:pt x="516" y="818"/>
                  </a:lnTo>
                  <a:lnTo>
                    <a:pt x="481" y="801"/>
                  </a:lnTo>
                  <a:lnTo>
                    <a:pt x="448" y="784"/>
                  </a:lnTo>
                  <a:lnTo>
                    <a:pt x="415" y="766"/>
                  </a:lnTo>
                  <a:lnTo>
                    <a:pt x="382" y="747"/>
                  </a:lnTo>
                  <a:lnTo>
                    <a:pt x="351" y="727"/>
                  </a:lnTo>
                  <a:lnTo>
                    <a:pt x="318" y="706"/>
                  </a:lnTo>
                  <a:lnTo>
                    <a:pt x="303" y="696"/>
                  </a:lnTo>
                  <a:lnTo>
                    <a:pt x="288" y="684"/>
                  </a:lnTo>
                  <a:lnTo>
                    <a:pt x="258" y="661"/>
                  </a:lnTo>
                  <a:lnTo>
                    <a:pt x="229" y="638"/>
                  </a:lnTo>
                  <a:lnTo>
                    <a:pt x="201" y="613"/>
                  </a:lnTo>
                  <a:lnTo>
                    <a:pt x="173" y="588"/>
                  </a:lnTo>
                  <a:lnTo>
                    <a:pt x="145" y="562"/>
                  </a:lnTo>
                  <a:lnTo>
                    <a:pt x="119" y="536"/>
                  </a:lnTo>
                  <a:lnTo>
                    <a:pt x="94" y="507"/>
                  </a:lnTo>
                  <a:lnTo>
                    <a:pt x="69" y="479"/>
                  </a:lnTo>
                  <a:lnTo>
                    <a:pt x="46" y="450"/>
                  </a:lnTo>
                  <a:lnTo>
                    <a:pt x="23" y="421"/>
                  </a:lnTo>
                  <a:lnTo>
                    <a:pt x="0" y="390"/>
                  </a:lnTo>
                  <a:lnTo>
                    <a:pt x="177" y="51"/>
                  </a:lnTo>
                  <a:lnTo>
                    <a:pt x="365" y="62"/>
                  </a:lnTo>
                  <a:lnTo>
                    <a:pt x="495" y="69"/>
                  </a:lnTo>
                  <a:lnTo>
                    <a:pt x="537" y="72"/>
                  </a:lnTo>
                  <a:lnTo>
                    <a:pt x="554" y="73"/>
                  </a:lnTo>
                  <a:lnTo>
                    <a:pt x="578" y="97"/>
                  </a:lnTo>
                  <a:lnTo>
                    <a:pt x="603" y="120"/>
                  </a:lnTo>
                  <a:lnTo>
                    <a:pt x="627" y="142"/>
                  </a:lnTo>
                  <a:lnTo>
                    <a:pt x="640" y="152"/>
                  </a:lnTo>
                  <a:lnTo>
                    <a:pt x="654" y="162"/>
                  </a:lnTo>
                  <a:lnTo>
                    <a:pt x="666" y="172"/>
                  </a:lnTo>
                  <a:lnTo>
                    <a:pt x="679" y="182"/>
                  </a:lnTo>
                  <a:lnTo>
                    <a:pt x="693" y="191"/>
                  </a:lnTo>
                  <a:lnTo>
                    <a:pt x="706" y="200"/>
                  </a:lnTo>
                  <a:lnTo>
                    <a:pt x="734" y="217"/>
                  </a:lnTo>
                  <a:lnTo>
                    <a:pt x="748" y="225"/>
                  </a:lnTo>
                  <a:lnTo>
                    <a:pt x="762" y="233"/>
                  </a:lnTo>
                  <a:lnTo>
                    <a:pt x="777" y="240"/>
                  </a:lnTo>
                  <a:lnTo>
                    <a:pt x="792" y="246"/>
                  </a:lnTo>
                  <a:lnTo>
                    <a:pt x="809" y="253"/>
                  </a:lnTo>
                  <a:lnTo>
                    <a:pt x="824" y="259"/>
                  </a:lnTo>
                  <a:lnTo>
                    <a:pt x="840" y="264"/>
                  </a:lnTo>
                  <a:lnTo>
                    <a:pt x="857" y="269"/>
                  </a:lnTo>
                  <a:lnTo>
                    <a:pt x="874" y="274"/>
                  </a:lnTo>
                  <a:lnTo>
                    <a:pt x="891" y="278"/>
                  </a:lnTo>
                  <a:lnTo>
                    <a:pt x="909" y="282"/>
                  </a:lnTo>
                  <a:lnTo>
                    <a:pt x="927" y="285"/>
                  </a:lnTo>
                  <a:lnTo>
                    <a:pt x="945" y="288"/>
                  </a:lnTo>
                  <a:lnTo>
                    <a:pt x="964" y="291"/>
                  </a:lnTo>
                  <a:lnTo>
                    <a:pt x="985" y="293"/>
                  </a:lnTo>
                  <a:lnTo>
                    <a:pt x="1005" y="294"/>
                  </a:lnTo>
                  <a:lnTo>
                    <a:pt x="1026" y="295"/>
                  </a:lnTo>
                  <a:lnTo>
                    <a:pt x="1047" y="296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  <a:round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-2500583" y="2562855"/>
              <a:ext cx="1119023" cy="1537101"/>
            </a:xfrm>
            <a:custGeom>
              <a:avLst/>
              <a:gdLst>
                <a:gd name="T0" fmla="*/ 365182598 w 1431"/>
                <a:gd name="T1" fmla="*/ 804758647 h 1961"/>
                <a:gd name="T2" fmla="*/ 347167070 w 1431"/>
                <a:gd name="T3" fmla="*/ 774917086 h 1961"/>
                <a:gd name="T4" fmla="*/ 332559547 w 1431"/>
                <a:gd name="T5" fmla="*/ 743117797 h 1961"/>
                <a:gd name="T6" fmla="*/ 321360724 w 1431"/>
                <a:gd name="T7" fmla="*/ 709850910 h 1961"/>
                <a:gd name="T8" fmla="*/ 313570603 w 1431"/>
                <a:gd name="T9" fmla="*/ 675116775 h 1961"/>
                <a:gd name="T10" fmla="*/ 310161902 w 1431"/>
                <a:gd name="T11" fmla="*/ 638425609 h 1961"/>
                <a:gd name="T12" fmla="*/ 310648959 w 1431"/>
                <a:gd name="T13" fmla="*/ 602712959 h 1961"/>
                <a:gd name="T14" fmla="*/ 314544019 w 1431"/>
                <a:gd name="T15" fmla="*/ 572381792 h 1961"/>
                <a:gd name="T16" fmla="*/ 320873667 w 1431"/>
                <a:gd name="T17" fmla="*/ 543029139 h 1961"/>
                <a:gd name="T18" fmla="*/ 330124959 w 1431"/>
                <a:gd name="T19" fmla="*/ 515143210 h 1961"/>
                <a:gd name="T20" fmla="*/ 344732483 w 1431"/>
                <a:gd name="T21" fmla="*/ 480898683 h 1961"/>
                <a:gd name="T22" fmla="*/ 355931305 w 1431"/>
                <a:gd name="T23" fmla="*/ 462308296 h 1961"/>
                <a:gd name="T24" fmla="*/ 368104329 w 1431"/>
                <a:gd name="T25" fmla="*/ 444207517 h 1961"/>
                <a:gd name="T26" fmla="*/ 380763625 w 1431"/>
                <a:gd name="T27" fmla="*/ 426106039 h 1961"/>
                <a:gd name="T28" fmla="*/ 400240323 w 1431"/>
                <a:gd name="T29" fmla="*/ 404580807 h 1961"/>
                <a:gd name="T30" fmla="*/ 415821263 w 1431"/>
                <a:gd name="T31" fmla="*/ 389904481 h 1961"/>
                <a:gd name="T32" fmla="*/ 432863374 w 1431"/>
                <a:gd name="T33" fmla="*/ 376206670 h 1961"/>
                <a:gd name="T34" fmla="*/ 456722190 w 1431"/>
                <a:gd name="T35" fmla="*/ 359573226 h 1961"/>
                <a:gd name="T36" fmla="*/ 481554422 w 1431"/>
                <a:gd name="T37" fmla="*/ 344896900 h 1961"/>
                <a:gd name="T38" fmla="*/ 501517479 w 1431"/>
                <a:gd name="T39" fmla="*/ 335601357 h 1961"/>
                <a:gd name="T40" fmla="*/ 529271356 w 1431"/>
                <a:gd name="T41" fmla="*/ 325327999 h 1961"/>
                <a:gd name="T42" fmla="*/ 557999346 w 1431"/>
                <a:gd name="T43" fmla="*/ 317989486 h 1961"/>
                <a:gd name="T44" fmla="*/ 588187810 w 1431"/>
                <a:gd name="T45" fmla="*/ 313097610 h 1961"/>
                <a:gd name="T46" fmla="*/ 696768728 w 1431"/>
                <a:gd name="T47" fmla="*/ 163398061 h 1961"/>
                <a:gd name="T48" fmla="*/ 571632756 w 1431"/>
                <a:gd name="T49" fmla="*/ 1467423 h 1961"/>
                <a:gd name="T50" fmla="*/ 525863352 w 1431"/>
                <a:gd name="T51" fmla="*/ 7338516 h 1961"/>
                <a:gd name="T52" fmla="*/ 480580308 w 1431"/>
                <a:gd name="T53" fmla="*/ 15654847 h 1961"/>
                <a:gd name="T54" fmla="*/ 437245492 w 1431"/>
                <a:gd name="T55" fmla="*/ 27885240 h 1961"/>
                <a:gd name="T56" fmla="*/ 394884091 w 1431"/>
                <a:gd name="T57" fmla="*/ 43051174 h 1961"/>
                <a:gd name="T58" fmla="*/ 353983775 w 1431"/>
                <a:gd name="T59" fmla="*/ 61151964 h 1961"/>
                <a:gd name="T60" fmla="*/ 314544019 w 1431"/>
                <a:gd name="T61" fmla="*/ 81698681 h 1961"/>
                <a:gd name="T62" fmla="*/ 277538851 w 1431"/>
                <a:gd name="T63" fmla="*/ 104692056 h 1961"/>
                <a:gd name="T64" fmla="*/ 241507796 w 1431"/>
                <a:gd name="T65" fmla="*/ 131109863 h 1961"/>
                <a:gd name="T66" fmla="*/ 207910631 w 1431"/>
                <a:gd name="T67" fmla="*/ 159484001 h 1961"/>
                <a:gd name="T68" fmla="*/ 175774594 w 1431"/>
                <a:gd name="T69" fmla="*/ 189815212 h 1961"/>
                <a:gd name="T70" fmla="*/ 146560244 w 1431"/>
                <a:gd name="T71" fmla="*/ 222593016 h 1961"/>
                <a:gd name="T72" fmla="*/ 119292727 w 1431"/>
                <a:gd name="T73" fmla="*/ 257327151 h 1961"/>
                <a:gd name="T74" fmla="*/ 94460495 w 1431"/>
                <a:gd name="T75" fmla="*/ 294507224 h 1961"/>
                <a:gd name="T76" fmla="*/ 72549886 w 1431"/>
                <a:gd name="T77" fmla="*/ 332666512 h 1961"/>
                <a:gd name="T78" fmla="*/ 53073187 w 1431"/>
                <a:gd name="T79" fmla="*/ 373271125 h 1961"/>
                <a:gd name="T80" fmla="*/ 36031065 w 1431"/>
                <a:gd name="T81" fmla="*/ 414365258 h 1961"/>
                <a:gd name="T82" fmla="*/ 22884713 w 1431"/>
                <a:gd name="T83" fmla="*/ 457905329 h 1961"/>
                <a:gd name="T84" fmla="*/ 12172942 w 1431"/>
                <a:gd name="T85" fmla="*/ 501935007 h 1961"/>
                <a:gd name="T86" fmla="*/ 4869176 w 1431"/>
                <a:gd name="T87" fmla="*/ 547921015 h 1961"/>
                <a:gd name="T88" fmla="*/ 974114 w 1431"/>
                <a:gd name="T89" fmla="*/ 594396631 h 1961"/>
                <a:gd name="T90" fmla="*/ 487057 w 1431"/>
                <a:gd name="T91" fmla="*/ 648698968 h 1961"/>
                <a:gd name="T92" fmla="*/ 2434588 w 1431"/>
                <a:gd name="T93" fmla="*/ 682944195 h 1961"/>
                <a:gd name="T94" fmla="*/ 6329651 w 1431"/>
                <a:gd name="T95" fmla="*/ 716210907 h 1961"/>
                <a:gd name="T96" fmla="*/ 12172942 w 1431"/>
                <a:gd name="T97" fmla="*/ 749477795 h 1961"/>
                <a:gd name="T98" fmla="*/ 18989647 w 1431"/>
                <a:gd name="T99" fmla="*/ 781276385 h 1961"/>
                <a:gd name="T100" fmla="*/ 28240944 w 1431"/>
                <a:gd name="T101" fmla="*/ 812586067 h 1961"/>
                <a:gd name="T102" fmla="*/ 38465653 w 1431"/>
                <a:gd name="T103" fmla="*/ 843895750 h 1961"/>
                <a:gd name="T104" fmla="*/ 51125657 w 1431"/>
                <a:gd name="T105" fmla="*/ 873738009 h 1961"/>
                <a:gd name="T106" fmla="*/ 64272010 w 1431"/>
                <a:gd name="T107" fmla="*/ 903580269 h 1961"/>
                <a:gd name="T108" fmla="*/ 90078356 w 1431"/>
                <a:gd name="T109" fmla="*/ 950055885 h 196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31"/>
                <a:gd name="T166" fmla="*/ 0 h 1961"/>
                <a:gd name="T167" fmla="*/ 1431 w 1431"/>
                <a:gd name="T168" fmla="*/ 1961 h 196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31" h="1961">
                  <a:moveTo>
                    <a:pt x="196" y="1961"/>
                  </a:moveTo>
                  <a:lnTo>
                    <a:pt x="384" y="1617"/>
                  </a:lnTo>
                  <a:lnTo>
                    <a:pt x="750" y="1645"/>
                  </a:lnTo>
                  <a:lnTo>
                    <a:pt x="737" y="1625"/>
                  </a:lnTo>
                  <a:lnTo>
                    <a:pt x="725" y="1605"/>
                  </a:lnTo>
                  <a:lnTo>
                    <a:pt x="713" y="1584"/>
                  </a:lnTo>
                  <a:lnTo>
                    <a:pt x="702" y="1563"/>
                  </a:lnTo>
                  <a:lnTo>
                    <a:pt x="692" y="1542"/>
                  </a:lnTo>
                  <a:lnTo>
                    <a:pt x="683" y="1519"/>
                  </a:lnTo>
                  <a:lnTo>
                    <a:pt x="674" y="1497"/>
                  </a:lnTo>
                  <a:lnTo>
                    <a:pt x="666" y="1474"/>
                  </a:lnTo>
                  <a:lnTo>
                    <a:pt x="660" y="1451"/>
                  </a:lnTo>
                  <a:lnTo>
                    <a:pt x="654" y="1427"/>
                  </a:lnTo>
                  <a:lnTo>
                    <a:pt x="649" y="1404"/>
                  </a:lnTo>
                  <a:lnTo>
                    <a:pt x="644" y="1380"/>
                  </a:lnTo>
                  <a:lnTo>
                    <a:pt x="641" y="1354"/>
                  </a:lnTo>
                  <a:lnTo>
                    <a:pt x="639" y="1330"/>
                  </a:lnTo>
                  <a:lnTo>
                    <a:pt x="637" y="1305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5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3"/>
                  </a:lnTo>
                  <a:lnTo>
                    <a:pt x="683" y="1038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3" y="957"/>
                  </a:lnTo>
                  <a:lnTo>
                    <a:pt x="731" y="945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8"/>
                  </a:lnTo>
                  <a:lnTo>
                    <a:pt x="764" y="896"/>
                  </a:lnTo>
                  <a:lnTo>
                    <a:pt x="773" y="884"/>
                  </a:lnTo>
                  <a:lnTo>
                    <a:pt x="782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65" y="78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0" y="727"/>
                  </a:lnTo>
                  <a:lnTo>
                    <a:pt x="976" y="712"/>
                  </a:lnTo>
                  <a:lnTo>
                    <a:pt x="989" y="705"/>
                  </a:lnTo>
                  <a:lnTo>
                    <a:pt x="1003" y="698"/>
                  </a:lnTo>
                  <a:lnTo>
                    <a:pt x="1016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7" y="665"/>
                  </a:lnTo>
                  <a:lnTo>
                    <a:pt x="1116" y="657"/>
                  </a:lnTo>
                  <a:lnTo>
                    <a:pt x="1131" y="653"/>
                  </a:lnTo>
                  <a:lnTo>
                    <a:pt x="1146" y="650"/>
                  </a:lnTo>
                  <a:lnTo>
                    <a:pt x="1176" y="644"/>
                  </a:lnTo>
                  <a:lnTo>
                    <a:pt x="1191" y="642"/>
                  </a:lnTo>
                  <a:lnTo>
                    <a:pt x="1208" y="640"/>
                  </a:lnTo>
                  <a:lnTo>
                    <a:pt x="1223" y="638"/>
                  </a:lnTo>
                  <a:lnTo>
                    <a:pt x="1239" y="637"/>
                  </a:lnTo>
                  <a:lnTo>
                    <a:pt x="1431" y="334"/>
                  </a:lnTo>
                  <a:lnTo>
                    <a:pt x="1238" y="0"/>
                  </a:lnTo>
                  <a:lnTo>
                    <a:pt x="1206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7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6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0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3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26"/>
                  </a:lnTo>
                  <a:lnTo>
                    <a:pt x="2" y="1349"/>
                  </a:lnTo>
                  <a:lnTo>
                    <a:pt x="3" y="1373"/>
                  </a:lnTo>
                  <a:lnTo>
                    <a:pt x="5" y="1396"/>
                  </a:lnTo>
                  <a:lnTo>
                    <a:pt x="8" y="1419"/>
                  </a:lnTo>
                  <a:lnTo>
                    <a:pt x="10" y="1441"/>
                  </a:lnTo>
                  <a:lnTo>
                    <a:pt x="13" y="1464"/>
                  </a:lnTo>
                  <a:lnTo>
                    <a:pt x="17" y="1486"/>
                  </a:lnTo>
                  <a:lnTo>
                    <a:pt x="20" y="1509"/>
                  </a:lnTo>
                  <a:lnTo>
                    <a:pt x="25" y="1532"/>
                  </a:lnTo>
                  <a:lnTo>
                    <a:pt x="29" y="1554"/>
                  </a:lnTo>
                  <a:lnTo>
                    <a:pt x="34" y="1575"/>
                  </a:lnTo>
                  <a:lnTo>
                    <a:pt x="39" y="1597"/>
                  </a:lnTo>
                  <a:lnTo>
                    <a:pt x="45" y="1619"/>
                  </a:lnTo>
                  <a:lnTo>
                    <a:pt x="51" y="1640"/>
                  </a:lnTo>
                  <a:lnTo>
                    <a:pt x="58" y="1661"/>
                  </a:lnTo>
                  <a:lnTo>
                    <a:pt x="64" y="1683"/>
                  </a:lnTo>
                  <a:lnTo>
                    <a:pt x="72" y="1704"/>
                  </a:lnTo>
                  <a:lnTo>
                    <a:pt x="79" y="1725"/>
                  </a:lnTo>
                  <a:lnTo>
                    <a:pt x="88" y="1745"/>
                  </a:lnTo>
                  <a:lnTo>
                    <a:pt x="96" y="1766"/>
                  </a:lnTo>
                  <a:lnTo>
                    <a:pt x="105" y="1786"/>
                  </a:lnTo>
                  <a:lnTo>
                    <a:pt x="114" y="1806"/>
                  </a:lnTo>
                  <a:lnTo>
                    <a:pt x="123" y="1826"/>
                  </a:lnTo>
                  <a:lnTo>
                    <a:pt x="132" y="1847"/>
                  </a:lnTo>
                  <a:lnTo>
                    <a:pt x="152" y="1885"/>
                  </a:lnTo>
                  <a:lnTo>
                    <a:pt x="174" y="1923"/>
                  </a:lnTo>
                  <a:lnTo>
                    <a:pt x="185" y="1942"/>
                  </a:lnTo>
                  <a:lnTo>
                    <a:pt x="196" y="1961"/>
                  </a:lnTo>
                  <a:close/>
                </a:path>
              </a:pathLst>
            </a:custGeom>
            <a:solidFill>
              <a:schemeClr val="accent4"/>
            </a:solidFill>
            <a:ln w="6350">
              <a:noFill/>
              <a:round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-1482966" y="2562855"/>
              <a:ext cx="987373" cy="1487287"/>
            </a:xfrm>
            <a:custGeom>
              <a:avLst/>
              <a:gdLst>
                <a:gd name="T0" fmla="*/ 32219898 w 1261"/>
                <a:gd name="T1" fmla="*/ 1465526 h 1899"/>
                <a:gd name="T2" fmla="*/ 78597569 w 1261"/>
                <a:gd name="T3" fmla="*/ 6349215 h 1899"/>
                <a:gd name="T4" fmla="*/ 124486859 w 1261"/>
                <a:gd name="T5" fmla="*/ 14163956 h 1899"/>
                <a:gd name="T6" fmla="*/ 168911651 w 1261"/>
                <a:gd name="T7" fmla="*/ 25886069 h 1899"/>
                <a:gd name="T8" fmla="*/ 212359703 w 1261"/>
                <a:gd name="T9" fmla="*/ 40538528 h 1899"/>
                <a:gd name="T10" fmla="*/ 253855541 w 1261"/>
                <a:gd name="T11" fmla="*/ 58121350 h 1899"/>
                <a:gd name="T12" fmla="*/ 293886204 w 1261"/>
                <a:gd name="T13" fmla="*/ 78635212 h 1899"/>
                <a:gd name="T14" fmla="*/ 331964697 w 1261"/>
                <a:gd name="T15" fmla="*/ 101590939 h 1899"/>
                <a:gd name="T16" fmla="*/ 369066493 w 1261"/>
                <a:gd name="T17" fmla="*/ 127476997 h 1899"/>
                <a:gd name="T18" fmla="*/ 403239248 w 1261"/>
                <a:gd name="T19" fmla="*/ 155804898 h 1899"/>
                <a:gd name="T20" fmla="*/ 435947527 w 1261"/>
                <a:gd name="T21" fmla="*/ 186086876 h 1899"/>
                <a:gd name="T22" fmla="*/ 465726852 w 1261"/>
                <a:gd name="T23" fmla="*/ 219299164 h 1899"/>
                <a:gd name="T24" fmla="*/ 493553309 w 1261"/>
                <a:gd name="T25" fmla="*/ 253976277 h 1899"/>
                <a:gd name="T26" fmla="*/ 518938505 w 1261"/>
                <a:gd name="T27" fmla="*/ 291095933 h 1899"/>
                <a:gd name="T28" fmla="*/ 541394747 w 1261"/>
                <a:gd name="T29" fmla="*/ 329681115 h 1899"/>
                <a:gd name="T30" fmla="*/ 561410428 w 1261"/>
                <a:gd name="T31" fmla="*/ 370219719 h 1899"/>
                <a:gd name="T32" fmla="*/ 578497155 w 1261"/>
                <a:gd name="T33" fmla="*/ 412223062 h 1899"/>
                <a:gd name="T34" fmla="*/ 592654230 w 1261"/>
                <a:gd name="T35" fmla="*/ 455692630 h 1899"/>
                <a:gd name="T36" fmla="*/ 603393959 w 1261"/>
                <a:gd name="T37" fmla="*/ 500138515 h 1899"/>
                <a:gd name="T38" fmla="*/ 610717042 w 1261"/>
                <a:gd name="T39" fmla="*/ 546537736 h 1899"/>
                <a:gd name="T40" fmla="*/ 615110472 w 1261"/>
                <a:gd name="T41" fmla="*/ 593913974 h 1899"/>
                <a:gd name="T42" fmla="*/ 615598864 w 1261"/>
                <a:gd name="T43" fmla="*/ 645198279 h 1899"/>
                <a:gd name="T44" fmla="*/ 613645995 w 1261"/>
                <a:gd name="T45" fmla="*/ 675479516 h 1899"/>
                <a:gd name="T46" fmla="*/ 609252565 w 1261"/>
                <a:gd name="T47" fmla="*/ 714553206 h 1899"/>
                <a:gd name="T48" fmla="*/ 604370743 w 1261"/>
                <a:gd name="T49" fmla="*/ 743858298 h 1899"/>
                <a:gd name="T50" fmla="*/ 593630315 w 1261"/>
                <a:gd name="T51" fmla="*/ 790746028 h 1899"/>
                <a:gd name="T52" fmla="*/ 578984848 w 1261"/>
                <a:gd name="T53" fmla="*/ 836657439 h 1899"/>
                <a:gd name="T54" fmla="*/ 557016997 w 1261"/>
                <a:gd name="T55" fmla="*/ 888917364 h 1899"/>
                <a:gd name="T56" fmla="*/ 346121771 w 1261"/>
                <a:gd name="T57" fmla="*/ 927502545 h 1899"/>
                <a:gd name="T58" fmla="*/ 278264652 w 1261"/>
                <a:gd name="T59" fmla="*/ 752649355 h 1899"/>
                <a:gd name="T60" fmla="*/ 288028297 w 1261"/>
                <a:gd name="T61" fmla="*/ 726763122 h 1899"/>
                <a:gd name="T62" fmla="*/ 295839072 w 1261"/>
                <a:gd name="T63" fmla="*/ 700389255 h 1899"/>
                <a:gd name="T64" fmla="*/ 301209286 w 1261"/>
                <a:gd name="T65" fmla="*/ 673037672 h 1899"/>
                <a:gd name="T66" fmla="*/ 304625933 w 1261"/>
                <a:gd name="T67" fmla="*/ 644709771 h 1899"/>
                <a:gd name="T68" fmla="*/ 304625933 w 1261"/>
                <a:gd name="T69" fmla="*/ 609543450 h 1899"/>
                <a:gd name="T70" fmla="*/ 302673763 w 1261"/>
                <a:gd name="T71" fmla="*/ 586099935 h 1899"/>
                <a:gd name="T72" fmla="*/ 298768026 w 1261"/>
                <a:gd name="T73" fmla="*/ 563144229 h 1899"/>
                <a:gd name="T74" fmla="*/ 293397812 w 1261"/>
                <a:gd name="T75" fmla="*/ 541165541 h 1899"/>
                <a:gd name="T76" fmla="*/ 281193606 w 1261"/>
                <a:gd name="T77" fmla="*/ 505022202 h 1899"/>
                <a:gd name="T78" fmla="*/ 268501008 w 1261"/>
                <a:gd name="T79" fmla="*/ 478159827 h 1899"/>
                <a:gd name="T80" fmla="*/ 248973020 w 1261"/>
                <a:gd name="T81" fmla="*/ 446900875 h 1899"/>
                <a:gd name="T82" fmla="*/ 230910907 w 1261"/>
                <a:gd name="T83" fmla="*/ 422968851 h 1899"/>
                <a:gd name="T84" fmla="*/ 216265440 w 1261"/>
                <a:gd name="T85" fmla="*/ 406362358 h 1899"/>
                <a:gd name="T86" fmla="*/ 200154798 w 1261"/>
                <a:gd name="T87" fmla="*/ 391221391 h 1899"/>
                <a:gd name="T88" fmla="*/ 177210120 w 1261"/>
                <a:gd name="T89" fmla="*/ 372661563 h 1899"/>
                <a:gd name="T90" fmla="*/ 158659615 w 1261"/>
                <a:gd name="T91" fmla="*/ 359963050 h 1899"/>
                <a:gd name="T92" fmla="*/ 133273720 w 1261"/>
                <a:gd name="T93" fmla="*/ 344822083 h 1899"/>
                <a:gd name="T94" fmla="*/ 105447264 w 1261"/>
                <a:gd name="T95" fmla="*/ 332611467 h 1899"/>
                <a:gd name="T96" fmla="*/ 77133092 w 1261"/>
                <a:gd name="T97" fmla="*/ 323331902 h 1899"/>
                <a:gd name="T98" fmla="*/ 47353767 w 1261"/>
                <a:gd name="T99" fmla="*/ 316005673 h 1899"/>
                <a:gd name="T100" fmla="*/ 23920730 w 1261"/>
                <a:gd name="T101" fmla="*/ 313074622 h 1899"/>
                <a:gd name="T102" fmla="*/ 976085 w 1261"/>
                <a:gd name="T103" fmla="*/ 311121287 h 189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61"/>
                <a:gd name="T157" fmla="*/ 0 h 1899"/>
                <a:gd name="T158" fmla="*/ 1261 w 1261"/>
                <a:gd name="T159" fmla="*/ 1899 h 189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61" h="1899">
                  <a:moveTo>
                    <a:pt x="0" y="0"/>
                  </a:moveTo>
                  <a:lnTo>
                    <a:pt x="33" y="1"/>
                  </a:lnTo>
                  <a:lnTo>
                    <a:pt x="66" y="3"/>
                  </a:lnTo>
                  <a:lnTo>
                    <a:pt x="98" y="5"/>
                  </a:lnTo>
                  <a:lnTo>
                    <a:pt x="130" y="8"/>
                  </a:lnTo>
                  <a:lnTo>
                    <a:pt x="161" y="13"/>
                  </a:lnTo>
                  <a:lnTo>
                    <a:pt x="193" y="17"/>
                  </a:lnTo>
                  <a:lnTo>
                    <a:pt x="225" y="23"/>
                  </a:lnTo>
                  <a:lnTo>
                    <a:pt x="255" y="29"/>
                  </a:lnTo>
                  <a:lnTo>
                    <a:pt x="286" y="36"/>
                  </a:lnTo>
                  <a:lnTo>
                    <a:pt x="316" y="44"/>
                  </a:lnTo>
                  <a:lnTo>
                    <a:pt x="346" y="53"/>
                  </a:lnTo>
                  <a:lnTo>
                    <a:pt x="376" y="62"/>
                  </a:lnTo>
                  <a:lnTo>
                    <a:pt x="406" y="72"/>
                  </a:lnTo>
                  <a:lnTo>
                    <a:pt x="435" y="83"/>
                  </a:lnTo>
                  <a:lnTo>
                    <a:pt x="463" y="94"/>
                  </a:lnTo>
                  <a:lnTo>
                    <a:pt x="492" y="106"/>
                  </a:lnTo>
                  <a:lnTo>
                    <a:pt x="520" y="119"/>
                  </a:lnTo>
                  <a:lnTo>
                    <a:pt x="548" y="132"/>
                  </a:lnTo>
                  <a:lnTo>
                    <a:pt x="576" y="146"/>
                  </a:lnTo>
                  <a:lnTo>
                    <a:pt x="602" y="161"/>
                  </a:lnTo>
                  <a:lnTo>
                    <a:pt x="629" y="176"/>
                  </a:lnTo>
                  <a:lnTo>
                    <a:pt x="655" y="191"/>
                  </a:lnTo>
                  <a:lnTo>
                    <a:pt x="680" y="208"/>
                  </a:lnTo>
                  <a:lnTo>
                    <a:pt x="707" y="225"/>
                  </a:lnTo>
                  <a:lnTo>
                    <a:pt x="731" y="243"/>
                  </a:lnTo>
                  <a:lnTo>
                    <a:pt x="756" y="261"/>
                  </a:lnTo>
                  <a:lnTo>
                    <a:pt x="780" y="280"/>
                  </a:lnTo>
                  <a:lnTo>
                    <a:pt x="803" y="299"/>
                  </a:lnTo>
                  <a:lnTo>
                    <a:pt x="826" y="319"/>
                  </a:lnTo>
                  <a:lnTo>
                    <a:pt x="848" y="339"/>
                  </a:lnTo>
                  <a:lnTo>
                    <a:pt x="871" y="360"/>
                  </a:lnTo>
                  <a:lnTo>
                    <a:pt x="893" y="381"/>
                  </a:lnTo>
                  <a:lnTo>
                    <a:pt x="914" y="404"/>
                  </a:lnTo>
                  <a:lnTo>
                    <a:pt x="934" y="426"/>
                  </a:lnTo>
                  <a:lnTo>
                    <a:pt x="954" y="449"/>
                  </a:lnTo>
                  <a:lnTo>
                    <a:pt x="974" y="472"/>
                  </a:lnTo>
                  <a:lnTo>
                    <a:pt x="993" y="496"/>
                  </a:lnTo>
                  <a:lnTo>
                    <a:pt x="1011" y="520"/>
                  </a:lnTo>
                  <a:lnTo>
                    <a:pt x="1030" y="545"/>
                  </a:lnTo>
                  <a:lnTo>
                    <a:pt x="1047" y="571"/>
                  </a:lnTo>
                  <a:lnTo>
                    <a:pt x="1063" y="596"/>
                  </a:lnTo>
                  <a:lnTo>
                    <a:pt x="1079" y="622"/>
                  </a:lnTo>
                  <a:lnTo>
                    <a:pt x="1095" y="648"/>
                  </a:lnTo>
                  <a:lnTo>
                    <a:pt x="1109" y="675"/>
                  </a:lnTo>
                  <a:lnTo>
                    <a:pt x="1124" y="702"/>
                  </a:lnTo>
                  <a:lnTo>
                    <a:pt x="1137" y="730"/>
                  </a:lnTo>
                  <a:lnTo>
                    <a:pt x="1150" y="758"/>
                  </a:lnTo>
                  <a:lnTo>
                    <a:pt x="1162" y="786"/>
                  </a:lnTo>
                  <a:lnTo>
                    <a:pt x="1174" y="815"/>
                  </a:lnTo>
                  <a:lnTo>
                    <a:pt x="1185" y="844"/>
                  </a:lnTo>
                  <a:lnTo>
                    <a:pt x="1196" y="873"/>
                  </a:lnTo>
                  <a:lnTo>
                    <a:pt x="1205" y="903"/>
                  </a:lnTo>
                  <a:lnTo>
                    <a:pt x="1214" y="933"/>
                  </a:lnTo>
                  <a:lnTo>
                    <a:pt x="1222" y="963"/>
                  </a:lnTo>
                  <a:lnTo>
                    <a:pt x="1229" y="994"/>
                  </a:lnTo>
                  <a:lnTo>
                    <a:pt x="1236" y="1024"/>
                  </a:lnTo>
                  <a:lnTo>
                    <a:pt x="1242" y="1056"/>
                  </a:lnTo>
                  <a:lnTo>
                    <a:pt x="1247" y="1088"/>
                  </a:lnTo>
                  <a:lnTo>
                    <a:pt x="1251" y="1119"/>
                  </a:lnTo>
                  <a:lnTo>
                    <a:pt x="1255" y="1151"/>
                  </a:lnTo>
                  <a:lnTo>
                    <a:pt x="1258" y="1183"/>
                  </a:lnTo>
                  <a:lnTo>
                    <a:pt x="1260" y="1216"/>
                  </a:lnTo>
                  <a:lnTo>
                    <a:pt x="1261" y="1248"/>
                  </a:lnTo>
                  <a:lnTo>
                    <a:pt x="1261" y="1281"/>
                  </a:lnTo>
                  <a:lnTo>
                    <a:pt x="1261" y="1321"/>
                  </a:lnTo>
                  <a:lnTo>
                    <a:pt x="1260" y="1342"/>
                  </a:lnTo>
                  <a:lnTo>
                    <a:pt x="1259" y="1363"/>
                  </a:lnTo>
                  <a:lnTo>
                    <a:pt x="1257" y="1383"/>
                  </a:lnTo>
                  <a:lnTo>
                    <a:pt x="1255" y="1403"/>
                  </a:lnTo>
                  <a:lnTo>
                    <a:pt x="1251" y="1443"/>
                  </a:lnTo>
                  <a:lnTo>
                    <a:pt x="1248" y="1463"/>
                  </a:lnTo>
                  <a:lnTo>
                    <a:pt x="1245" y="1483"/>
                  </a:lnTo>
                  <a:lnTo>
                    <a:pt x="1242" y="1502"/>
                  </a:lnTo>
                  <a:lnTo>
                    <a:pt x="1238" y="1523"/>
                  </a:lnTo>
                  <a:lnTo>
                    <a:pt x="1230" y="1562"/>
                  </a:lnTo>
                  <a:lnTo>
                    <a:pt x="1221" y="1600"/>
                  </a:lnTo>
                  <a:lnTo>
                    <a:pt x="1216" y="1619"/>
                  </a:lnTo>
                  <a:lnTo>
                    <a:pt x="1211" y="1638"/>
                  </a:lnTo>
                  <a:lnTo>
                    <a:pt x="1199" y="1675"/>
                  </a:lnTo>
                  <a:lnTo>
                    <a:pt x="1186" y="1713"/>
                  </a:lnTo>
                  <a:lnTo>
                    <a:pt x="1172" y="1749"/>
                  </a:lnTo>
                  <a:lnTo>
                    <a:pt x="1157" y="1785"/>
                  </a:lnTo>
                  <a:lnTo>
                    <a:pt x="1141" y="1820"/>
                  </a:lnTo>
                  <a:lnTo>
                    <a:pt x="1124" y="1856"/>
                  </a:lnTo>
                  <a:lnTo>
                    <a:pt x="1106" y="1890"/>
                  </a:lnTo>
                  <a:lnTo>
                    <a:pt x="709" y="1899"/>
                  </a:lnTo>
                  <a:lnTo>
                    <a:pt x="554" y="1574"/>
                  </a:lnTo>
                  <a:lnTo>
                    <a:pt x="562" y="1557"/>
                  </a:lnTo>
                  <a:lnTo>
                    <a:pt x="570" y="1541"/>
                  </a:lnTo>
                  <a:lnTo>
                    <a:pt x="577" y="1524"/>
                  </a:lnTo>
                  <a:lnTo>
                    <a:pt x="584" y="1505"/>
                  </a:lnTo>
                  <a:lnTo>
                    <a:pt x="590" y="1488"/>
                  </a:lnTo>
                  <a:lnTo>
                    <a:pt x="596" y="1470"/>
                  </a:lnTo>
                  <a:lnTo>
                    <a:pt x="601" y="1452"/>
                  </a:lnTo>
                  <a:lnTo>
                    <a:pt x="606" y="1434"/>
                  </a:lnTo>
                  <a:lnTo>
                    <a:pt x="610" y="1416"/>
                  </a:lnTo>
                  <a:lnTo>
                    <a:pt x="614" y="1397"/>
                  </a:lnTo>
                  <a:lnTo>
                    <a:pt x="617" y="1378"/>
                  </a:lnTo>
                  <a:lnTo>
                    <a:pt x="620" y="1358"/>
                  </a:lnTo>
                  <a:lnTo>
                    <a:pt x="622" y="1339"/>
                  </a:lnTo>
                  <a:lnTo>
                    <a:pt x="624" y="1320"/>
                  </a:lnTo>
                  <a:lnTo>
                    <a:pt x="624" y="1300"/>
                  </a:lnTo>
                  <a:lnTo>
                    <a:pt x="625" y="1281"/>
                  </a:lnTo>
                  <a:lnTo>
                    <a:pt x="624" y="1248"/>
                  </a:lnTo>
                  <a:lnTo>
                    <a:pt x="623" y="1232"/>
                  </a:lnTo>
                  <a:lnTo>
                    <a:pt x="622" y="1216"/>
                  </a:lnTo>
                  <a:lnTo>
                    <a:pt x="620" y="1200"/>
                  </a:lnTo>
                  <a:lnTo>
                    <a:pt x="618" y="1184"/>
                  </a:lnTo>
                  <a:lnTo>
                    <a:pt x="615" y="1169"/>
                  </a:lnTo>
                  <a:lnTo>
                    <a:pt x="612" y="1153"/>
                  </a:lnTo>
                  <a:lnTo>
                    <a:pt x="609" y="1138"/>
                  </a:lnTo>
                  <a:lnTo>
                    <a:pt x="605" y="1123"/>
                  </a:lnTo>
                  <a:lnTo>
                    <a:pt x="601" y="1108"/>
                  </a:lnTo>
                  <a:lnTo>
                    <a:pt x="597" y="1093"/>
                  </a:lnTo>
                  <a:lnTo>
                    <a:pt x="587" y="1064"/>
                  </a:lnTo>
                  <a:lnTo>
                    <a:pt x="576" y="1034"/>
                  </a:lnTo>
                  <a:lnTo>
                    <a:pt x="564" y="1006"/>
                  </a:lnTo>
                  <a:lnTo>
                    <a:pt x="557" y="993"/>
                  </a:lnTo>
                  <a:lnTo>
                    <a:pt x="550" y="979"/>
                  </a:lnTo>
                  <a:lnTo>
                    <a:pt x="534" y="953"/>
                  </a:lnTo>
                  <a:lnTo>
                    <a:pt x="518" y="927"/>
                  </a:lnTo>
                  <a:lnTo>
                    <a:pt x="510" y="915"/>
                  </a:lnTo>
                  <a:lnTo>
                    <a:pt x="501" y="902"/>
                  </a:lnTo>
                  <a:lnTo>
                    <a:pt x="483" y="877"/>
                  </a:lnTo>
                  <a:lnTo>
                    <a:pt x="473" y="866"/>
                  </a:lnTo>
                  <a:lnTo>
                    <a:pt x="463" y="854"/>
                  </a:lnTo>
                  <a:lnTo>
                    <a:pt x="453" y="843"/>
                  </a:lnTo>
                  <a:lnTo>
                    <a:pt x="443" y="832"/>
                  </a:lnTo>
                  <a:lnTo>
                    <a:pt x="432" y="822"/>
                  </a:lnTo>
                  <a:lnTo>
                    <a:pt x="421" y="81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75" y="772"/>
                  </a:lnTo>
                  <a:lnTo>
                    <a:pt x="363" y="763"/>
                  </a:lnTo>
                  <a:lnTo>
                    <a:pt x="350" y="754"/>
                  </a:lnTo>
                  <a:lnTo>
                    <a:pt x="338" y="746"/>
                  </a:lnTo>
                  <a:lnTo>
                    <a:pt x="325" y="737"/>
                  </a:lnTo>
                  <a:lnTo>
                    <a:pt x="312" y="729"/>
                  </a:lnTo>
                  <a:lnTo>
                    <a:pt x="299" y="722"/>
                  </a:lnTo>
                  <a:lnTo>
                    <a:pt x="273" y="706"/>
                  </a:lnTo>
                  <a:lnTo>
                    <a:pt x="245" y="693"/>
                  </a:lnTo>
                  <a:lnTo>
                    <a:pt x="231" y="687"/>
                  </a:lnTo>
                  <a:lnTo>
                    <a:pt x="216" y="681"/>
                  </a:lnTo>
                  <a:lnTo>
                    <a:pt x="202" y="676"/>
                  </a:lnTo>
                  <a:lnTo>
                    <a:pt x="187" y="671"/>
                  </a:lnTo>
                  <a:lnTo>
                    <a:pt x="158" y="662"/>
                  </a:lnTo>
                  <a:lnTo>
                    <a:pt x="143" y="657"/>
                  </a:lnTo>
                  <a:lnTo>
                    <a:pt x="128" y="654"/>
                  </a:lnTo>
                  <a:lnTo>
                    <a:pt x="97" y="647"/>
                  </a:lnTo>
                  <a:lnTo>
                    <a:pt x="82" y="645"/>
                  </a:lnTo>
                  <a:lnTo>
                    <a:pt x="66" y="642"/>
                  </a:lnTo>
                  <a:lnTo>
                    <a:pt x="49" y="641"/>
                  </a:lnTo>
                  <a:lnTo>
                    <a:pt x="34" y="639"/>
                  </a:lnTo>
                  <a:lnTo>
                    <a:pt x="18" y="638"/>
                  </a:lnTo>
                  <a:lnTo>
                    <a:pt x="2" y="637"/>
                  </a:lnTo>
                  <a:lnTo>
                    <a:pt x="199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  <a:round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4212011" y="4661791"/>
            <a:ext cx="8040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 pitchFamily="34" charset="0"/>
              </a:rPr>
              <a:t>During</a:t>
            </a: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5527978" y="2766036"/>
            <a:ext cx="7243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 pitchFamily="34" charset="0"/>
              </a:rPr>
              <a:t>Pre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>
            <a:off x="3060886" y="2670353"/>
            <a:ext cx="5034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0627" y="3287041"/>
            <a:ext cx="1025922" cy="276999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b="1" dirty="0" smtClean="0"/>
              <a:t>purchase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1144383" y="2174246"/>
            <a:ext cx="1493310" cy="86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spAutoFit/>
          </a:bodyPr>
          <a:lstStyle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US" dirty="0"/>
              <a:t>Driving repeat purchases</a:t>
            </a:r>
          </a:p>
          <a:p>
            <a:pPr lvl="1"/>
            <a:r>
              <a:rPr lang="en-US" dirty="0"/>
              <a:t>Providing after-sales service</a:t>
            </a: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6622538" y="2005704"/>
            <a:ext cx="1605974" cy="86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spAutoFit/>
          </a:bodyPr>
          <a:lstStyle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US" dirty="0"/>
              <a:t>Improving orientation</a:t>
            </a:r>
          </a:p>
          <a:p>
            <a:pPr lvl="1"/>
            <a:r>
              <a:rPr lang="en-US" dirty="0"/>
              <a:t>Experience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5219442" y="5426055"/>
            <a:ext cx="2315566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4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lvl="1"/>
            <a:r>
              <a:rPr lang="en-US" dirty="0"/>
              <a:t>Increasing relative percentage of online sales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06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6833089" y="1691671"/>
            <a:ext cx="2051538" cy="442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Concept slide with conclusion</a:t>
            </a:r>
            <a:endParaRPr lang="en-US" dirty="0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1425210" y="1850846"/>
            <a:ext cx="2304000" cy="2232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GB" sz="1400" i="1" dirty="0" smtClean="0">
                <a:solidFill>
                  <a:schemeClr val="tx1"/>
                </a:solidFill>
              </a:rPr>
              <a:t>“Have the </a:t>
            </a:r>
            <a:br>
              <a:rPr lang="en-GB" sz="1400" i="1" dirty="0" smtClean="0">
                <a:solidFill>
                  <a:schemeClr val="tx1"/>
                </a:solidFill>
              </a:rPr>
            </a:br>
            <a:r>
              <a:rPr lang="en-GB" sz="1400" i="1" dirty="0" smtClean="0">
                <a:solidFill>
                  <a:schemeClr val="tx1"/>
                </a:solidFill>
              </a:rPr>
              <a:t>highest</a:t>
            </a:r>
          </a:p>
          <a:p>
            <a:pPr algn="ctr">
              <a:lnSpc>
                <a:spcPct val="95000"/>
              </a:lnSpc>
            </a:pPr>
            <a:r>
              <a:rPr lang="en-GB" sz="1400" i="1" dirty="0" smtClean="0">
                <a:solidFill>
                  <a:schemeClr val="tx1"/>
                </a:solidFill>
              </a:rPr>
              <a:t>Conversion </a:t>
            </a:r>
            <a:br>
              <a:rPr lang="en-GB" sz="1400" i="1" dirty="0" smtClean="0">
                <a:solidFill>
                  <a:schemeClr val="tx1"/>
                </a:solidFill>
              </a:rPr>
            </a:br>
            <a:r>
              <a:rPr lang="en-GB" sz="1400" i="1" dirty="0" smtClean="0">
                <a:solidFill>
                  <a:schemeClr val="tx1"/>
                </a:solidFill>
              </a:rPr>
              <a:t>in the</a:t>
            </a:r>
          </a:p>
          <a:p>
            <a:pPr algn="ctr">
              <a:lnSpc>
                <a:spcPct val="95000"/>
              </a:lnSpc>
            </a:pPr>
            <a:r>
              <a:rPr lang="en-GB" sz="1400" i="1" dirty="0" smtClean="0">
                <a:solidFill>
                  <a:schemeClr val="tx1"/>
                </a:solidFill>
              </a:rPr>
              <a:t>Industry”</a:t>
            </a:r>
            <a:endParaRPr lang="en-GB" sz="1400" i="1" dirty="0">
              <a:solidFill>
                <a:schemeClr val="tx1"/>
              </a:solidFill>
            </a:endParaRPr>
          </a:p>
        </p:txBody>
      </p:sp>
      <p:sp>
        <p:nvSpPr>
          <p:cNvPr id="8" name="Oval 6"/>
          <p:cNvSpPr>
            <a:spLocks/>
          </p:cNvSpPr>
          <p:nvPr/>
        </p:nvSpPr>
        <p:spPr>
          <a:xfrm>
            <a:off x="3175320" y="1871001"/>
            <a:ext cx="2304000" cy="2232000"/>
          </a:xfrm>
          <a:prstGeom prst="ellipse">
            <a:avLst/>
          </a:prstGeom>
          <a:solidFill>
            <a:schemeClr val="accent4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marL="304800" indent="9525" algn="ctr">
              <a:lnSpc>
                <a:spcPct val="95000"/>
              </a:lnSpc>
            </a:pPr>
            <a:r>
              <a:rPr lang="en-GB" sz="1400" i="1" dirty="0" smtClean="0">
                <a:solidFill>
                  <a:schemeClr val="tx1"/>
                </a:solidFill>
              </a:rPr>
              <a:t>“Cater our </a:t>
            </a:r>
            <a:br>
              <a:rPr lang="en-GB" sz="1400" i="1" dirty="0" smtClean="0">
                <a:solidFill>
                  <a:schemeClr val="tx1"/>
                </a:solidFill>
              </a:rPr>
            </a:br>
            <a:r>
              <a:rPr lang="en-GB" sz="1400" i="1" dirty="0" smtClean="0">
                <a:solidFill>
                  <a:schemeClr val="tx1"/>
                </a:solidFill>
              </a:rPr>
              <a:t>existing clients and new </a:t>
            </a:r>
            <a:br>
              <a:rPr lang="en-GB" sz="1400" i="1" dirty="0" smtClean="0">
                <a:solidFill>
                  <a:schemeClr val="tx1"/>
                </a:solidFill>
              </a:rPr>
            </a:br>
            <a:r>
              <a:rPr lang="en-GB" sz="1400" i="1" dirty="0" smtClean="0">
                <a:solidFill>
                  <a:schemeClr val="tx1"/>
                </a:solidFill>
              </a:rPr>
              <a:t>visitors to </a:t>
            </a:r>
            <a:br>
              <a:rPr lang="en-GB" sz="1400" i="1" dirty="0" smtClean="0">
                <a:solidFill>
                  <a:schemeClr val="tx1"/>
                </a:solidFill>
              </a:rPr>
            </a:br>
            <a:r>
              <a:rPr lang="en-GB" sz="1400" i="1" dirty="0" smtClean="0">
                <a:solidFill>
                  <a:schemeClr val="tx1"/>
                </a:solidFill>
              </a:rPr>
              <a:t>their specific needs”</a:t>
            </a:r>
            <a:endParaRPr lang="en-GB" sz="1400" i="1" dirty="0">
              <a:solidFill>
                <a:schemeClr val="tx1"/>
              </a:solidFill>
            </a:endParaRPr>
          </a:p>
        </p:txBody>
      </p:sp>
      <p:sp>
        <p:nvSpPr>
          <p:cNvPr id="9" name="Tijdelijke aanduiding voor tekst 6"/>
          <p:cNvSpPr txBox="1">
            <a:spLocks/>
          </p:cNvSpPr>
          <p:nvPr/>
        </p:nvSpPr>
        <p:spPr>
          <a:xfrm>
            <a:off x="1529611" y="2475434"/>
            <a:ext cx="1729319" cy="157555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Tijdelijke aanduiding voor tekst 53"/>
          <p:cNvSpPr txBox="1">
            <a:spLocks/>
          </p:cNvSpPr>
          <p:nvPr/>
        </p:nvSpPr>
        <p:spPr>
          <a:xfrm>
            <a:off x="3348598" y="2518433"/>
            <a:ext cx="215444" cy="877074"/>
          </a:xfrm>
          <a:prstGeom prst="rect">
            <a:avLst/>
          </a:prstGeom>
        </p:spPr>
        <p:txBody>
          <a:bodyPr vert="vert" wrap="square" lIns="0" tIns="0" rIns="0" bIns="0" anchor="t" anchorCtr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0" dirty="0" err="1" smtClean="0">
                <a:solidFill>
                  <a:schemeClr val="tx1"/>
                </a:solidFill>
              </a:rPr>
              <a:t>Sweetspot</a:t>
            </a:r>
            <a:endParaRPr lang="en-GB" sz="1400" b="0" dirty="0">
              <a:solidFill>
                <a:schemeClr val="tx1"/>
              </a:solidFill>
            </a:endParaRPr>
          </a:p>
        </p:txBody>
      </p:sp>
      <p:sp>
        <p:nvSpPr>
          <p:cNvPr id="11" name="Flowchart: Merge 10"/>
          <p:cNvSpPr/>
          <p:nvPr/>
        </p:nvSpPr>
        <p:spPr>
          <a:xfrm>
            <a:off x="3105022" y="4082846"/>
            <a:ext cx="712720" cy="251082"/>
          </a:xfrm>
          <a:prstGeom prst="flowChartMerg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1140121" y="4130508"/>
            <a:ext cx="1277765" cy="1723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Elements</a:t>
            </a:r>
          </a:p>
          <a:p>
            <a:pPr lvl="1"/>
            <a:r>
              <a:rPr lang="en-GB" dirty="0"/>
              <a:t>CPC</a:t>
            </a:r>
          </a:p>
          <a:p>
            <a:pPr lvl="1"/>
            <a:r>
              <a:rPr lang="en-GB" dirty="0"/>
              <a:t>Conversion</a:t>
            </a:r>
          </a:p>
          <a:p>
            <a:pPr lvl="1"/>
            <a:r>
              <a:rPr lang="en-GB" dirty="0"/>
              <a:t>CTR</a:t>
            </a:r>
          </a:p>
          <a:p>
            <a:pPr lvl="1"/>
            <a:r>
              <a:rPr lang="en-GB" dirty="0"/>
              <a:t>Optimized  landing pages</a:t>
            </a:r>
          </a:p>
          <a:p>
            <a:pPr lvl="1"/>
            <a:r>
              <a:rPr lang="en-GB" dirty="0"/>
              <a:t>….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4533900" y="4130508"/>
            <a:ext cx="2077917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GB" b="1" dirty="0"/>
              <a:t>Elements</a:t>
            </a:r>
          </a:p>
          <a:p>
            <a:pPr lvl="1"/>
            <a:r>
              <a:rPr lang="en-GB" dirty="0"/>
              <a:t>Phase of purchase cycle </a:t>
            </a:r>
            <a:br>
              <a:rPr lang="en-GB" dirty="0"/>
            </a:br>
            <a:r>
              <a:rPr lang="en-GB" dirty="0"/>
              <a:t>(inspiration, orientation)</a:t>
            </a:r>
          </a:p>
          <a:p>
            <a:pPr lvl="1"/>
            <a:r>
              <a:rPr lang="en-GB" dirty="0"/>
              <a:t>Customer segment</a:t>
            </a:r>
          </a:p>
          <a:p>
            <a:pPr lvl="1"/>
            <a:r>
              <a:rPr lang="en-GB" dirty="0"/>
              <a:t>Re- and upsell based on behaviour</a:t>
            </a:r>
          </a:p>
          <a:p>
            <a:pPr lvl="1"/>
            <a:r>
              <a:rPr lang="en-GB" dirty="0"/>
              <a:t>Product clusters</a:t>
            </a:r>
          </a:p>
          <a:p>
            <a:pPr lvl="1"/>
            <a:r>
              <a:rPr lang="en-GB" dirty="0"/>
              <a:t>….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1702550" y="1304812"/>
            <a:ext cx="1693380" cy="43088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GB" dirty="0">
                <a:solidFill>
                  <a:schemeClr val="accent2">
                    <a:lumMod val="10000"/>
                  </a:schemeClr>
                </a:solidFill>
              </a:rPr>
              <a:t>€</a:t>
            </a:r>
            <a:br>
              <a:rPr lang="en-GB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en-GB" b="0" dirty="0">
                <a:solidFill>
                  <a:schemeClr val="accent2">
                    <a:lumMod val="10000"/>
                  </a:schemeClr>
                </a:solidFill>
              </a:rPr>
              <a:t>(hard conversion)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448684" y="1304812"/>
            <a:ext cx="1693380" cy="43088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>
                <a:solidFill>
                  <a:schemeClr val="accent2">
                    <a:lumMod val="10000"/>
                  </a:schemeClr>
                </a:solidFill>
              </a:rPr>
              <a:t>Xperience</a:t>
            </a:r>
            <a:r>
              <a:rPr lang="en-GB" dirty="0">
                <a:solidFill>
                  <a:schemeClr val="accent2">
                    <a:lumMod val="10000"/>
                  </a:schemeClr>
                </a:solidFill>
              </a:rPr>
              <a:t/>
            </a:r>
            <a:br>
              <a:rPr lang="en-GB" dirty="0">
                <a:solidFill>
                  <a:schemeClr val="accent2">
                    <a:lumMod val="10000"/>
                  </a:schemeClr>
                </a:solidFill>
              </a:rPr>
            </a:br>
            <a:r>
              <a:rPr lang="en-GB" b="0" dirty="0">
                <a:solidFill>
                  <a:schemeClr val="accent2">
                    <a:lumMod val="10000"/>
                  </a:schemeClr>
                </a:solidFill>
              </a:rPr>
              <a:t>(customer journeys)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2809801" y="4613986"/>
            <a:ext cx="127776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algn="ctr"/>
            <a:r>
              <a:rPr lang="en-GB" b="1" dirty="0" smtClean="0"/>
              <a:t>Add text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50581" y="1130300"/>
            <a:ext cx="6520962" cy="50165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0" indent="0">
              <a:spcBef>
                <a:spcPts val="200"/>
              </a:spcBef>
              <a:buFont typeface="Wingdings" pitchFamily="2" charset="2"/>
              <a:buNone/>
            </a:pPr>
            <a:endParaRPr lang="en-GB" sz="1400" i="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Organogram title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46917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Insights through reporting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737563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Increased pages displaying </a:t>
            </a:r>
            <a:r>
              <a:rPr lang="en-GB" sz="1200" kern="1200" dirty="0" err="1" smtClean="0">
                <a:solidFill>
                  <a:schemeClr val="tx1"/>
                </a:solidFill>
              </a:rPr>
              <a:t>Adsense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237745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Improved RPM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38624" y="530965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Improved CTR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38804" y="530965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Improved coverage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37925" y="530965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Improved CPC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737925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Quantitative: Monitor site metrics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238106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Qualitative: surveys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7730644" y="3917592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Monitor performance other advertising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16" idx="2"/>
            <a:endCxn id="17" idx="0"/>
          </p:cNvCxnSpPr>
          <p:nvPr/>
        </p:nvCxnSpPr>
        <p:spPr>
          <a:xfrm rot="5400000">
            <a:off x="3157886" y="1127293"/>
            <a:ext cx="554911" cy="2241569"/>
          </a:xfrm>
          <a:prstGeom prst="bentConnector3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15" name="Elbow Connector 14"/>
          <p:cNvCxnSpPr>
            <a:stCxn id="16" idx="2"/>
            <a:endCxn id="18" idx="0"/>
          </p:cNvCxnSpPr>
          <p:nvPr/>
        </p:nvCxnSpPr>
        <p:spPr>
          <a:xfrm rot="16200000" flipH="1">
            <a:off x="5408157" y="1118590"/>
            <a:ext cx="554911" cy="225897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16" name="Flowchart: Process 15"/>
          <p:cNvSpPr/>
          <p:nvPr/>
        </p:nvSpPr>
        <p:spPr>
          <a:xfrm>
            <a:off x="3979132" y="1133474"/>
            <a:ext cx="1153985" cy="837148"/>
          </a:xfrm>
          <a:prstGeom prst="flowChartProcess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bg1"/>
                </a:solidFill>
              </a:rPr>
              <a:t>Rich and Happy</a:t>
            </a:r>
            <a:endParaRPr lang="en-GB" sz="1200" kern="1200" dirty="0">
              <a:solidFill>
                <a:schemeClr val="bg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1737563" y="2525533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Rich: increased revenue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238106" y="2525533"/>
            <a:ext cx="1153985" cy="837148"/>
          </a:xfrm>
          <a:prstGeom prst="flowChartProcess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tx1"/>
                </a:solidFill>
              </a:rPr>
              <a:t>Happy: users and advertisers</a:t>
            </a:r>
            <a:endParaRPr lang="en-GB" sz="1200" kern="12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7" idx="0"/>
            <a:endCxn id="5" idx="0"/>
          </p:cNvCxnSpPr>
          <p:nvPr/>
        </p:nvCxnSpPr>
        <p:spPr>
          <a:xfrm rot="16200000" flipV="1">
            <a:off x="2319324" y="2422178"/>
            <a:ext cx="12700" cy="2990828"/>
          </a:xfrm>
          <a:prstGeom prst="bentConnector3">
            <a:avLst>
              <a:gd name="adj1" fmla="val 180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0" name="Elbow Connector 50"/>
          <p:cNvCxnSpPr>
            <a:stCxn id="17" idx="2"/>
            <a:endCxn id="6" idx="0"/>
          </p:cNvCxnSpPr>
          <p:nvPr/>
        </p:nvCxnSpPr>
        <p:spPr>
          <a:xfrm>
            <a:off x="2314556" y="3362681"/>
            <a:ext cx="0" cy="554911"/>
          </a:xfrm>
          <a:prstGeom prst="straightConnector1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1" name="Elbow Connector 20"/>
          <p:cNvCxnSpPr>
            <a:stCxn id="13" idx="0"/>
            <a:endCxn id="11" idx="0"/>
          </p:cNvCxnSpPr>
          <p:nvPr/>
        </p:nvCxnSpPr>
        <p:spPr>
          <a:xfrm rot="16200000" flipV="1">
            <a:off x="6811278" y="2421232"/>
            <a:ext cx="12700" cy="2992719"/>
          </a:xfrm>
          <a:prstGeom prst="bentConnector3">
            <a:avLst>
              <a:gd name="adj1" fmla="val 180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2" name="Elbow Connector 50"/>
          <p:cNvCxnSpPr>
            <a:stCxn id="18" idx="2"/>
            <a:endCxn id="12" idx="0"/>
          </p:cNvCxnSpPr>
          <p:nvPr/>
        </p:nvCxnSpPr>
        <p:spPr>
          <a:xfrm>
            <a:off x="6815099" y="3362681"/>
            <a:ext cx="0" cy="554911"/>
          </a:xfrm>
          <a:prstGeom prst="straightConnector1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3" name="Elbow Connector 22"/>
          <p:cNvCxnSpPr>
            <a:stCxn id="10" idx="0"/>
            <a:endCxn id="8" idx="0"/>
          </p:cNvCxnSpPr>
          <p:nvPr/>
        </p:nvCxnSpPr>
        <p:spPr>
          <a:xfrm rot="16200000" flipV="1">
            <a:off x="3815268" y="3810001"/>
            <a:ext cx="12700" cy="2999301"/>
          </a:xfrm>
          <a:prstGeom prst="bentConnector3">
            <a:avLst>
              <a:gd name="adj1" fmla="val 180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24" name="Elbow Connector 50"/>
          <p:cNvCxnSpPr>
            <a:stCxn id="7" idx="2"/>
            <a:endCxn id="9" idx="0"/>
          </p:cNvCxnSpPr>
          <p:nvPr/>
        </p:nvCxnSpPr>
        <p:spPr>
          <a:xfrm>
            <a:off x="3814738" y="4754740"/>
            <a:ext cx="1059" cy="554912"/>
          </a:xfrm>
          <a:prstGeom prst="straightConnector1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  <p:extLst>
      <p:ext uri="{BB962C8B-B14F-4D97-AF65-F5344CB8AC3E}">
        <p14:creationId xmlns:p14="http://schemas.microsoft.com/office/powerpoint/2010/main" val="18359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ABC is a functionality that can be integrated at the start or end of flow XYZ</a:t>
            </a:r>
            <a:endParaRPr lang="en-US" dirty="0"/>
          </a:p>
        </p:txBody>
      </p:sp>
      <p:sp>
        <p:nvSpPr>
          <p:cNvPr id="5" name="Text Placeholder 30"/>
          <p:cNvSpPr txBox="1">
            <a:spLocks/>
          </p:cNvSpPr>
          <p:nvPr/>
        </p:nvSpPr>
        <p:spPr>
          <a:xfrm>
            <a:off x="3475809" y="1704008"/>
            <a:ext cx="5404340" cy="192191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 Placeholder 35"/>
          <p:cNvSpPr txBox="1">
            <a:spLocks/>
          </p:cNvSpPr>
          <p:nvPr/>
        </p:nvSpPr>
        <p:spPr>
          <a:xfrm>
            <a:off x="3475809" y="4309005"/>
            <a:ext cx="5404340" cy="1890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Font typeface="Wingdings" pitchFamily="2" charset="2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spcBef>
                <a:spcPts val="200"/>
              </a:spcBef>
              <a:buFont typeface="Wingdings" pitchFamily="2" charset="2"/>
              <a:buChar char="ü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77800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176213" algn="l" defTabSz="1077913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76213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" indent="-173038" algn="l" defTabSz="914400" rtl="0" eaLnBrk="1" latinLnBrk="0" hangingPunct="1">
              <a:spcBef>
                <a:spcPts val="200"/>
              </a:spcBef>
              <a:buFont typeface="Calibri" pitchFamily="34" charset="0"/>
              <a:buChar char="-"/>
              <a:defRPr lang="en-GB" sz="1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" indent="-173736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lang="en-GB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Flowchart: Merge 6"/>
          <p:cNvSpPr/>
          <p:nvPr/>
        </p:nvSpPr>
        <p:spPr>
          <a:xfrm rot="16200000">
            <a:off x="2976214" y="2545215"/>
            <a:ext cx="577225" cy="190605"/>
          </a:xfrm>
          <a:prstGeom prst="flowChartMerge">
            <a:avLst/>
          </a:prstGeom>
          <a:solidFill>
            <a:schemeClr val="accent1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32"/>
          <p:cNvSpPr txBox="1">
            <a:spLocks/>
          </p:cNvSpPr>
          <p:nvPr/>
        </p:nvSpPr>
        <p:spPr>
          <a:xfrm>
            <a:off x="251522" y="1130400"/>
            <a:ext cx="2853104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lv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  <a:defRPr sz="1400" b="1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r>
              <a:rPr lang="en-US" b="0" dirty="0" smtClean="0"/>
              <a:t>Example:</a:t>
            </a:r>
            <a:endParaRPr lang="en-US" b="0" dirty="0"/>
          </a:p>
          <a:p>
            <a:r>
              <a:rPr lang="en-US" b="0" dirty="0"/>
              <a:t>payment flow car insurance</a:t>
            </a:r>
          </a:p>
        </p:txBody>
      </p:sp>
      <p:sp>
        <p:nvSpPr>
          <p:cNvPr id="10" name="Text Placeholder 32"/>
          <p:cNvSpPr txBox="1">
            <a:spLocks/>
          </p:cNvSpPr>
          <p:nvPr/>
        </p:nvSpPr>
        <p:spPr>
          <a:xfrm>
            <a:off x="3475808" y="1130400"/>
            <a:ext cx="540434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lv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  <a:defRPr sz="1400" b="1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r>
              <a:rPr lang="en-US" b="0" dirty="0"/>
              <a:t>Option 1: pre-purchase in the payment flow</a:t>
            </a:r>
            <a:endParaRPr lang="en-GB" b="0" dirty="0"/>
          </a:p>
        </p:txBody>
      </p:sp>
      <p:sp>
        <p:nvSpPr>
          <p:cNvPr id="11" name="Text Placeholder 36"/>
          <p:cNvSpPr txBox="1">
            <a:spLocks/>
          </p:cNvSpPr>
          <p:nvPr/>
        </p:nvSpPr>
        <p:spPr>
          <a:xfrm>
            <a:off x="3475808" y="3729450"/>
            <a:ext cx="540434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0000" tIns="18000" rIns="90000" bIns="18000" rtlCol="0" anchor="ctr">
            <a:noAutofit/>
          </a:bodyPr>
          <a:lstStyle>
            <a:lvl1pPr lvl="0" indent="0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  <a:defRPr sz="1400" b="1"/>
            </a:lvl1pPr>
            <a:lvl2pPr marL="174625" indent="-174625">
              <a:spcBef>
                <a:spcPts val="0"/>
              </a:spcBef>
              <a:buFont typeface="Arial" pitchFamily="34" charset="0"/>
              <a:buChar char="•"/>
              <a:defRPr sz="1200">
                <a:solidFill>
                  <a:schemeClr val="accent2">
                    <a:lumMod val="10000"/>
                  </a:schemeClr>
                </a:solidFill>
              </a:defRPr>
            </a:lvl2pPr>
            <a:lvl3pPr marL="339725" indent="-158750">
              <a:spcBef>
                <a:spcPts val="0"/>
              </a:spcBef>
              <a:buFont typeface="Arial" pitchFamily="34" charset="0"/>
              <a:buChar char="-"/>
              <a:defRPr sz="1200">
                <a:solidFill>
                  <a:schemeClr val="accent2">
                    <a:lumMod val="10000"/>
                  </a:schemeClr>
                </a:solidFill>
              </a:defRPr>
            </a:lvl3pPr>
            <a:lvl4pPr marL="339725" indent="-158750" defTabSz="1077913">
              <a:spcBef>
                <a:spcPts val="0"/>
              </a:spcBef>
              <a:buFont typeface="Arial" pitchFamily="34" charset="0"/>
              <a:buChar char="-"/>
              <a:defRPr sz="12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2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2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lang="en-GB" sz="1200" noProof="0" dirty="0" smtClean="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200" b="0"/>
            </a:lvl9pPr>
          </a:lstStyle>
          <a:p>
            <a:r>
              <a:rPr lang="en-US" b="0" dirty="0"/>
              <a:t>Option 2: post-purchase at the ‘thank you page’</a:t>
            </a:r>
            <a:endParaRPr lang="en-GB" b="0" dirty="0"/>
          </a:p>
        </p:txBody>
      </p:sp>
      <p:sp>
        <p:nvSpPr>
          <p:cNvPr id="12" name="Text Placeholder 35"/>
          <p:cNvSpPr txBox="1">
            <a:spLocks/>
          </p:cNvSpPr>
          <p:nvPr/>
        </p:nvSpPr>
        <p:spPr>
          <a:xfrm>
            <a:off x="3628211" y="4773967"/>
            <a:ext cx="1991539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US" dirty="0"/>
              <a:t>Let your shopper share after the purchase and send a reward (e.g. a gifting voucher)</a:t>
            </a:r>
          </a:p>
          <a:p>
            <a:endParaRPr lang="en-GB" dirty="0"/>
          </a:p>
        </p:txBody>
      </p:sp>
      <p:sp>
        <p:nvSpPr>
          <p:cNvPr id="13" name="Text Placeholder 35"/>
          <p:cNvSpPr txBox="1">
            <a:spLocks/>
          </p:cNvSpPr>
          <p:nvPr/>
        </p:nvSpPr>
        <p:spPr>
          <a:xfrm>
            <a:off x="3628211" y="1886740"/>
            <a:ext cx="1991539" cy="15081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r>
              <a:rPr lang="en-US" dirty="0"/>
              <a:t>Let your shopper share the purchase at the start of the payment flow and give a direct hard discount on the shopping basket</a:t>
            </a:r>
          </a:p>
          <a:p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5846533" y="1776673"/>
            <a:ext cx="2936345" cy="1696625"/>
            <a:chOff x="6333743" y="1732375"/>
            <a:chExt cx="3181040" cy="1696625"/>
          </a:xfrm>
        </p:grpSpPr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33743" y="1732375"/>
              <a:ext cx="3181040" cy="1696625"/>
            </a:xfrm>
            <a:prstGeom prst="rect">
              <a:avLst/>
            </a:prstGeom>
          </p:spPr>
        </p:pic>
        <p:pic>
          <p:nvPicPr>
            <p:cNvPr id="16" name="Picture 15" descr="sharesave.jp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90661" y="3190912"/>
              <a:ext cx="375606" cy="17990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846534" y="4424230"/>
            <a:ext cx="2936345" cy="1684042"/>
            <a:chOff x="6333744" y="4089655"/>
            <a:chExt cx="3181040" cy="1684042"/>
          </a:xfrm>
        </p:grpSpPr>
        <p:pic>
          <p:nvPicPr>
            <p:cNvPr id="18" name="Picture 17" descr="Screen Shot 2011-09-23 at 9.39.37 AM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7"/>
            <a:stretch/>
          </p:blipFill>
          <p:spPr>
            <a:xfrm>
              <a:off x="6333744" y="4089655"/>
              <a:ext cx="3181040" cy="1684042"/>
            </a:xfrm>
            <a:prstGeom prst="rect">
              <a:avLst/>
            </a:prstGeom>
          </p:spPr>
        </p:pic>
        <p:pic>
          <p:nvPicPr>
            <p:cNvPr id="19" name="Picture 18" descr="sharesave.jp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90661" y="5536282"/>
              <a:ext cx="375606" cy="179904"/>
            </a:xfrm>
            <a:prstGeom prst="rect">
              <a:avLst/>
            </a:prstGeom>
          </p:spPr>
        </p:pic>
      </p:grpSp>
      <p:sp>
        <p:nvSpPr>
          <p:cNvPr id="20" name="Text Placeholder 33"/>
          <p:cNvSpPr txBox="1">
            <a:spLocks/>
          </p:cNvSpPr>
          <p:nvPr/>
        </p:nvSpPr>
        <p:spPr>
          <a:xfrm>
            <a:off x="251522" y="1704009"/>
            <a:ext cx="2853104" cy="4493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defPPr>
              <a:defRPr lang="en-US"/>
            </a:defPPr>
            <a:lvl1pPr lvl="0" indent="0">
              <a:spcBef>
                <a:spcPts val="0"/>
              </a:spcBef>
              <a:buFont typeface="Wingdings" pitchFamily="2" charset="2"/>
              <a:buNone/>
              <a:defRPr sz="1400">
                <a:solidFill>
                  <a:schemeClr val="accent2">
                    <a:lumMod val="10000"/>
                  </a:schemeClr>
                </a:solidFill>
              </a:defRPr>
            </a:lvl1pPr>
            <a:lvl2pPr marL="174625" lvl="1" indent="-17462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accent2">
                    <a:lumMod val="10000"/>
                  </a:schemeClr>
                </a:solidFill>
              </a:defRPr>
            </a:lvl2pPr>
            <a:lvl3pPr marL="339725" lvl="2" indent="-158750">
              <a:spcBef>
                <a:spcPts val="0"/>
              </a:spcBef>
              <a:buFont typeface="Arial" pitchFamily="34" charset="0"/>
              <a:buChar char="-"/>
              <a:defRPr sz="1400">
                <a:solidFill>
                  <a:schemeClr val="accent2">
                    <a:lumMod val="10000"/>
                  </a:schemeClr>
                </a:solidFill>
              </a:defRPr>
            </a:lvl3pPr>
            <a:lvl4pPr marL="339725" lvl="3" indent="-158750" defTabSz="1077913">
              <a:spcBef>
                <a:spcPts val="0"/>
              </a:spcBef>
              <a:buFont typeface="Arial" pitchFamily="34" charset="0"/>
              <a:buChar char="-"/>
              <a:defRPr sz="1400" baseline="0">
                <a:solidFill>
                  <a:schemeClr val="accent2">
                    <a:lumMod val="10000"/>
                  </a:schemeClr>
                </a:solidFill>
              </a:defRPr>
            </a:lvl4pPr>
            <a:lvl5pPr marL="339725" indent="-158750">
              <a:spcBef>
                <a:spcPts val="0"/>
              </a:spcBef>
              <a:buFont typeface="Arial" pitchFamily="34" charset="0"/>
              <a:buChar char="-"/>
              <a:defRPr sz="1400" baseline="0"/>
            </a:lvl5pPr>
            <a:lvl6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6pPr>
            <a:lvl7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7pPr>
            <a:lvl8pPr marL="339725" indent="-158750">
              <a:spcBef>
                <a:spcPts val="0"/>
              </a:spcBef>
              <a:buFont typeface="Arial" pitchFamily="34" charset="0"/>
              <a:buChar char="-"/>
              <a:defRPr sz="1400"/>
            </a:lvl8pPr>
            <a:lvl9pPr marL="339725" indent="-158750">
              <a:spcBef>
                <a:spcPts val="0"/>
              </a:spcBef>
              <a:buFont typeface="Arial" pitchFamily="34" charset="0"/>
              <a:buChar char="-"/>
              <a:defRPr sz="1400" b="0"/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Name &amp; Address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Vehicles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Drivers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 details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Your rate &amp; Buy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Thank you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21" name="Flowchart: Merge 20"/>
          <p:cNvSpPr/>
          <p:nvPr/>
        </p:nvSpPr>
        <p:spPr>
          <a:xfrm rot="16200000">
            <a:off x="2976214" y="5139295"/>
            <a:ext cx="577225" cy="190605"/>
          </a:xfrm>
          <a:prstGeom prst="flowChartMerge">
            <a:avLst/>
          </a:prstGeom>
          <a:solidFill>
            <a:schemeClr val="accent1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 comments/ suggestions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2495" y="2715902"/>
            <a:ext cx="5882185" cy="1910687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Please send your input to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Jorre.bonjer@olx.com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Your feedback is appreciated!</a:t>
            </a:r>
          </a:p>
        </p:txBody>
      </p:sp>
    </p:spTree>
    <p:extLst>
      <p:ext uri="{BB962C8B-B14F-4D97-AF65-F5344CB8AC3E}">
        <p14:creationId xmlns:p14="http://schemas.microsoft.com/office/powerpoint/2010/main" val="31722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24402" y="1130400"/>
            <a:ext cx="4255747" cy="504000"/>
          </a:xfrm>
        </p:spPr>
        <p:txBody>
          <a:bodyPr/>
          <a:lstStyle/>
          <a:p>
            <a:r>
              <a:rPr lang="en-US" dirty="0" smtClean="0"/>
              <a:t>This template </a:t>
            </a:r>
            <a:r>
              <a:rPr lang="en-US" dirty="0"/>
              <a:t>contains </a:t>
            </a:r>
            <a:r>
              <a:rPr lang="en-US" b="1" dirty="0"/>
              <a:t>15 standard slides</a:t>
            </a:r>
            <a:r>
              <a:rPr lang="en-US" dirty="0"/>
              <a:t>, use ‘new slide’ (or Ctrl + M) and select the right format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0582" y="1130400"/>
            <a:ext cx="4255747" cy="504000"/>
          </a:xfrm>
        </p:spPr>
        <p:txBody>
          <a:bodyPr/>
          <a:lstStyle/>
          <a:p>
            <a:r>
              <a:rPr lang="en-US" b="1" dirty="0" smtClean="0"/>
              <a:t>NOTE: standard page format is “4:3”</a:t>
            </a:r>
          </a:p>
          <a:p>
            <a:r>
              <a:rPr lang="en-US" i="1" dirty="0"/>
              <a:t>T</a:t>
            </a:r>
            <a:r>
              <a:rPr lang="en-US" b="0" i="1" dirty="0" smtClean="0"/>
              <a:t>he most common format for slides in the world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738664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Standard slides: ‘Title’ or tagline from a slide is always ‘Arial (Body)’, 24 </a:t>
            </a:r>
            <a:r>
              <a:rPr lang="en-US" dirty="0" err="1" smtClean="0">
                <a:latin typeface="+mn-lt"/>
              </a:rPr>
              <a:t>pnt</a:t>
            </a:r>
            <a:r>
              <a:rPr lang="en-US" dirty="0" smtClean="0">
                <a:latin typeface="+mn-lt"/>
              </a:rPr>
              <a:t>, bold and max 2 lines!</a:t>
            </a:r>
            <a:endParaRPr lang="en-US" dirty="0">
              <a:latin typeface="+mn-l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318" y="4294775"/>
            <a:ext cx="3688052" cy="164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318" y="1800225"/>
            <a:ext cx="3256917" cy="141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ight Arrow 44"/>
          <p:cNvSpPr/>
          <p:nvPr/>
        </p:nvSpPr>
        <p:spPr>
          <a:xfrm rot="16200000" flipH="1">
            <a:off x="1002998" y="4075629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5400000" flipH="1">
            <a:off x="252269" y="3107972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pic>
        <p:nvPicPr>
          <p:cNvPr id="2478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0977" y="2169757"/>
            <a:ext cx="3276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ight Arrow 46"/>
          <p:cNvSpPr/>
          <p:nvPr/>
        </p:nvSpPr>
        <p:spPr>
          <a:xfrm rot="16200000" flipH="1">
            <a:off x="6855969" y="1854829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0800000" flipH="1">
            <a:off x="4825996" y="3601960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6784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08" name="think-cell Slide" r:id="rId4" imgW="500" imgH="523" progId="TCLayout.ActiveDocument.1">
                  <p:embed/>
                </p:oleObj>
              </mc:Choice>
              <mc:Fallback>
                <p:oleObj name="think-cell Slide" r:id="rId4" imgW="500" imgH="5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15" y="226558"/>
            <a:ext cx="8629146" cy="369332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tandard graphs</a:t>
            </a:r>
            <a:endParaRPr lang="en-US" dirty="0"/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129" y="1259450"/>
            <a:ext cx="4211636" cy="344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3766" y="2653055"/>
            <a:ext cx="4694395" cy="319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0528" y="6025514"/>
            <a:ext cx="8629399" cy="44631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NOTE</a:t>
            </a:r>
            <a:r>
              <a:rPr lang="en-US" sz="1400" dirty="0" smtClean="0">
                <a:solidFill>
                  <a:schemeClr val="tx1"/>
                </a:solidFill>
              </a:rPr>
              <a:t>: Also you can use the examples that are shown below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4437680" y="1456372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 flipH="1">
            <a:off x="4480297" y="2335286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6200000" flipH="1">
            <a:off x="1494670" y="805131"/>
            <a:ext cx="593100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687976" y="1920614"/>
            <a:ext cx="1705971" cy="558279"/>
          </a:xfrm>
          <a:prstGeom prst="wedgeRectCallout">
            <a:avLst>
              <a:gd name="adj1" fmla="val -75062"/>
              <a:gd name="adj2" fmla="val 143780"/>
            </a:avLst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Template contains 5 standard formats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687976" y="4252290"/>
            <a:ext cx="2678102" cy="961155"/>
          </a:xfrm>
          <a:prstGeom prst="wedgeRectCallout">
            <a:avLst>
              <a:gd name="adj1" fmla="val -85763"/>
              <a:gd name="adj2" fmla="val -96728"/>
            </a:avLst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PowerPoint does </a:t>
            </a:r>
            <a:r>
              <a:rPr lang="en-US" sz="1400" u="sng" dirty="0" smtClean="0">
                <a:solidFill>
                  <a:schemeClr val="tx1"/>
                </a:solidFill>
              </a:rPr>
              <a:t>not allow</a:t>
            </a:r>
            <a:r>
              <a:rPr lang="en-US" sz="1400" dirty="0" smtClean="0">
                <a:solidFill>
                  <a:schemeClr val="tx1"/>
                </a:solidFill>
              </a:rPr>
              <a:t> for standardizing other graphs. </a:t>
            </a:r>
          </a:p>
        </p:txBody>
      </p:sp>
    </p:spTree>
    <p:extLst>
      <p:ext uri="{BB962C8B-B14F-4D97-AF65-F5344CB8AC3E}">
        <p14:creationId xmlns:p14="http://schemas.microsoft.com/office/powerpoint/2010/main" val="39509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4402" y="1131888"/>
            <a:ext cx="4255747" cy="504000"/>
          </a:xfrm>
        </p:spPr>
        <p:txBody>
          <a:bodyPr/>
          <a:lstStyle/>
          <a:p>
            <a:r>
              <a:rPr lang="en-US" dirty="0" smtClean="0"/>
              <a:t>Bulleted text and comment boxes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0582" y="1131888"/>
            <a:ext cx="4255747" cy="504000"/>
          </a:xfrm>
        </p:spPr>
        <p:txBody>
          <a:bodyPr/>
          <a:lstStyle/>
          <a:p>
            <a:r>
              <a:rPr lang="en-US" dirty="0" smtClean="0"/>
              <a:t>These green header </a:t>
            </a:r>
            <a:r>
              <a:rPr lang="en-US" b="1" dirty="0" smtClean="0"/>
              <a:t>boxes have standard formatting</a:t>
            </a:r>
            <a:r>
              <a:rPr lang="en-US" dirty="0" smtClean="0"/>
              <a:t> (14 </a:t>
            </a:r>
            <a:r>
              <a:rPr lang="en-US" dirty="0" err="1" smtClean="0"/>
              <a:t>pnt</a:t>
            </a:r>
            <a:r>
              <a:rPr lang="en-US" dirty="0" smtClean="0"/>
              <a:t>, Arial, not bold, max 2 lines)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tandard elements</a:t>
            </a:r>
            <a:endParaRPr lang="en-US" dirty="0">
              <a:latin typeface="+mn-l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97385" y="168094"/>
            <a:ext cx="1906340" cy="828697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Yellow stickers could be used for extra attention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540" y="1799367"/>
            <a:ext cx="2924213" cy="637849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Inserted elements </a:t>
            </a:r>
            <a:r>
              <a:rPr lang="en-US" sz="1400" dirty="0">
                <a:solidFill>
                  <a:schemeClr val="tx1"/>
                </a:solidFill>
              </a:rPr>
              <a:t>are light grey, black text, 14 </a:t>
            </a:r>
            <a:r>
              <a:rPr lang="en-US" sz="1400" dirty="0" err="1">
                <a:solidFill>
                  <a:schemeClr val="tx1"/>
                </a:solidFill>
              </a:rPr>
              <a:t>pnt</a:t>
            </a:r>
            <a:r>
              <a:rPr lang="en-US" sz="1400" dirty="0">
                <a:solidFill>
                  <a:schemeClr val="tx1"/>
                </a:solidFill>
              </a:rPr>
              <a:t>, Arial (body)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9540" y="2581413"/>
            <a:ext cx="2322685" cy="637849"/>
          </a:xfrm>
          <a:prstGeom prst="rect">
            <a:avLst/>
          </a:prstGeom>
          <a:solidFill>
            <a:srgbClr val="D8E197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0000" tIns="91440" rIns="90000" bIns="9144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You can change boxes in multiple colors like…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540" y="3427854"/>
            <a:ext cx="1462106" cy="637849"/>
          </a:xfrm>
          <a:prstGeom prst="rect">
            <a:avLst/>
          </a:prstGeom>
          <a:solidFill>
            <a:srgbClr val="BECD4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0000" tIns="91440" rIns="90000" bIns="9144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Green….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5165667" y="4912143"/>
            <a:ext cx="2188170" cy="1004552"/>
          </a:xfrm>
          <a:prstGeom prst="wedgeRectCallout">
            <a:avLst>
              <a:gd name="adj1" fmla="val -8154"/>
              <a:gd name="adj2" fmla="val -84327"/>
            </a:avLst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Of course, You </a:t>
            </a:r>
            <a:r>
              <a:rPr lang="en-US" sz="1400" dirty="0">
                <a:solidFill>
                  <a:schemeClr val="bg1"/>
                </a:solidFill>
              </a:rPr>
              <a:t>can change boxes in multiple </a:t>
            </a:r>
            <a:r>
              <a:rPr lang="en-US" sz="1400" dirty="0" smtClean="0">
                <a:solidFill>
                  <a:schemeClr val="bg1"/>
                </a:solidFill>
              </a:rPr>
              <a:t>colors if useful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ular Callout 41"/>
          <p:cNvSpPr/>
          <p:nvPr/>
        </p:nvSpPr>
        <p:spPr>
          <a:xfrm>
            <a:off x="6561441" y="3154243"/>
            <a:ext cx="2192768" cy="1152587"/>
          </a:xfrm>
          <a:prstGeom prst="wedgeRectCallout">
            <a:avLst>
              <a:gd name="adj1" fmla="val -30603"/>
              <a:gd name="adj2" fmla="val 59844"/>
            </a:avLst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Default comment box </a:t>
            </a:r>
            <a:r>
              <a:rPr lang="en-US" sz="1400" dirty="0" smtClean="0">
                <a:solidFill>
                  <a:schemeClr val="tx1"/>
                </a:solidFill>
              </a:rPr>
              <a:t>is light grey, </a:t>
            </a:r>
            <a:r>
              <a:rPr lang="en-US" sz="1400" dirty="0">
                <a:solidFill>
                  <a:schemeClr val="tx1"/>
                </a:solidFill>
              </a:rPr>
              <a:t>14 </a:t>
            </a:r>
            <a:r>
              <a:rPr lang="en-US" sz="1400" dirty="0" err="1">
                <a:solidFill>
                  <a:schemeClr val="tx1"/>
                </a:solidFill>
              </a:rPr>
              <a:t>pnt</a:t>
            </a:r>
            <a:r>
              <a:rPr lang="en-US" sz="1400" dirty="0">
                <a:solidFill>
                  <a:schemeClr val="tx1"/>
                </a:solidFill>
              </a:rPr>
              <a:t>, Arial (body) with Square </a:t>
            </a:r>
            <a:r>
              <a:rPr lang="en-US" sz="1400" dirty="0" smtClean="0">
                <a:solidFill>
                  <a:schemeClr val="tx1"/>
                </a:solidFill>
              </a:rPr>
              <a:t>corners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9540" y="4274294"/>
            <a:ext cx="1220420" cy="637849"/>
          </a:xfrm>
          <a:prstGeom prst="rect">
            <a:avLst/>
          </a:prstGeom>
          <a:solidFill>
            <a:srgbClr val="98A62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0000" tIns="91440" rIns="90000" bIns="9144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….And dark green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ijdelijke aanduiding voor tekst 2"/>
          <p:cNvSpPr txBox="1">
            <a:spLocks/>
          </p:cNvSpPr>
          <p:nvPr/>
        </p:nvSpPr>
        <p:spPr>
          <a:xfrm>
            <a:off x="4624402" y="2172766"/>
            <a:ext cx="4129807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4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9725" indent="-158750" algn="l" defTabSz="1077913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accent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GB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725" indent="-15875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 smtClean="0"/>
              <a:t>Level 1 (14 </a:t>
            </a:r>
            <a:r>
              <a:rPr lang="en-US" sz="1400" dirty="0" err="1" smtClean="0"/>
              <a:t>pnt</a:t>
            </a:r>
            <a:r>
              <a:rPr lang="en-US" sz="1400" dirty="0" smtClean="0"/>
              <a:t>)</a:t>
            </a:r>
          </a:p>
          <a:p>
            <a:pPr lvl="2"/>
            <a:r>
              <a:rPr lang="en-US" dirty="0" smtClean="0"/>
              <a:t>Level 2 (12 </a:t>
            </a:r>
            <a:r>
              <a:rPr lang="en-US" dirty="0" err="1" smtClean="0"/>
              <a:t>pnt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24402" y="173497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en-US" sz="1400" i="1" dirty="0"/>
              <a:t>Example bulleted text</a:t>
            </a:r>
          </a:p>
        </p:txBody>
      </p:sp>
    </p:spTree>
    <p:extLst>
      <p:ext uri="{BB962C8B-B14F-4D97-AF65-F5344CB8AC3E}">
        <p14:creationId xmlns:p14="http://schemas.microsoft.com/office/powerpoint/2010/main" val="17842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15" y="213111"/>
            <a:ext cx="8629146" cy="36933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Standard ‘theme colors’</a:t>
            </a:r>
            <a:endParaRPr lang="en-US" dirty="0">
              <a:latin typeface="+mn-l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9964" y="2034207"/>
            <a:ext cx="216000" cy="216000"/>
          </a:xfrm>
          <a:prstGeom prst="rect">
            <a:avLst/>
          </a:prstGeom>
          <a:solidFill>
            <a:srgbClr val="4F2D7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9964" y="2362730"/>
            <a:ext cx="216000" cy="216000"/>
          </a:xfrm>
          <a:prstGeom prst="rect">
            <a:avLst/>
          </a:prstGeom>
          <a:solidFill>
            <a:srgbClr val="A8B4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065042" y="2319125"/>
            <a:ext cx="2280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ts val="2400"/>
              </a:spcBef>
              <a:spcAft>
                <a:spcPct val="0"/>
              </a:spcAft>
              <a:tabLst>
                <a:tab pos="790575" algn="l"/>
                <a:tab pos="1514475" algn="l"/>
              </a:tabLst>
            </a:pPr>
            <a:r>
              <a:rPr lang="es-ES" sz="1400" dirty="0">
                <a:solidFill>
                  <a:srgbClr val="1F497D"/>
                </a:solidFill>
                <a:cs typeface="Arial" pitchFamily="34" charset="0"/>
              </a:rPr>
              <a:t>R:168   	G:180  	B:0</a:t>
            </a:r>
            <a:endParaRPr lang="es-ES" sz="1400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9964" y="2694695"/>
            <a:ext cx="216000" cy="216000"/>
          </a:xfrm>
          <a:prstGeom prst="rect">
            <a:avLst/>
          </a:prstGeom>
          <a:solidFill>
            <a:srgbClr val="FF7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5065042" y="1983680"/>
            <a:ext cx="2280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  <a:tabLst>
                <a:tab pos="790575" algn="l"/>
                <a:tab pos="1514475" algn="l"/>
              </a:tabLst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cs typeface="Arial" pitchFamily="34" charset="0"/>
              </a:rPr>
              <a:t>R:79   	G:45    	B:127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5065042" y="2635928"/>
            <a:ext cx="2280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ts val="2400"/>
              </a:spcBef>
              <a:spcAft>
                <a:spcPct val="0"/>
              </a:spcAft>
              <a:tabLst>
                <a:tab pos="790575" algn="l"/>
                <a:tab pos="1514475" algn="l"/>
              </a:tabLst>
            </a:pPr>
            <a:r>
              <a:rPr lang="es-ES" sz="1400" dirty="0">
                <a:solidFill>
                  <a:srgbClr val="1F497D"/>
                </a:solidFill>
                <a:cs typeface="Arial" pitchFamily="34" charset="0"/>
              </a:rPr>
              <a:t>R:255   	G:121  	B:0</a:t>
            </a:r>
            <a:endParaRPr lang="es-ES" sz="1400" dirty="0">
              <a:solidFill>
                <a:srgbClr val="222222"/>
              </a:solidFill>
              <a:cs typeface="Arial" pitchFamily="34" charset="0"/>
            </a:endParaRPr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9012" y="1913436"/>
            <a:ext cx="2612977" cy="4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3185" y="2156530"/>
            <a:ext cx="2717441" cy="295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flipH="1">
            <a:off x="2983511" y="2036642"/>
            <a:ext cx="780694" cy="509631"/>
          </a:xfrm>
          <a:prstGeom prst="right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4402" y="1131888"/>
            <a:ext cx="4255747" cy="504000"/>
          </a:xfrm>
        </p:spPr>
        <p:txBody>
          <a:bodyPr/>
          <a:lstStyle/>
          <a:p>
            <a:pPr algn="ctr"/>
            <a:r>
              <a:rPr lang="en-US" dirty="0" smtClean="0"/>
              <a:t>Below are the </a:t>
            </a:r>
            <a:r>
              <a:rPr lang="en-US" b="1" dirty="0" smtClean="0"/>
              <a:t>standard OLX colors</a:t>
            </a:r>
            <a:r>
              <a:rPr lang="en-US" dirty="0" smtClean="0"/>
              <a:t> with </a:t>
            </a:r>
          </a:p>
          <a:p>
            <a:pPr algn="ctr"/>
            <a:r>
              <a:rPr lang="en-US" dirty="0" smtClean="0"/>
              <a:t>Their ‘RGB codes’</a:t>
            </a:r>
            <a:endParaRPr lang="en-US" dirty="0"/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0582" y="1131888"/>
            <a:ext cx="4255747" cy="504000"/>
          </a:xfrm>
        </p:spPr>
        <p:txBody>
          <a:bodyPr/>
          <a:lstStyle/>
          <a:p>
            <a:pPr algn="ctr"/>
            <a:r>
              <a:rPr lang="en-US" dirty="0"/>
              <a:t>These colors are standard </a:t>
            </a:r>
            <a:r>
              <a:rPr lang="en-US" dirty="0" smtClean="0"/>
              <a:t>‘</a:t>
            </a:r>
            <a:r>
              <a:rPr lang="en-US" b="1" dirty="0" smtClean="0"/>
              <a:t>theme colors</a:t>
            </a:r>
            <a:r>
              <a:rPr lang="en-US" dirty="0" smtClean="0"/>
              <a:t>’ in your </a:t>
            </a:r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446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figures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40441" y="1532921"/>
            <a:ext cx="450003" cy="3134068"/>
            <a:chOff x="3240441" y="1301099"/>
            <a:chExt cx="450003" cy="3134068"/>
          </a:xfrm>
        </p:grpSpPr>
        <p:grpSp>
          <p:nvGrpSpPr>
            <p:cNvPr id="6" name="Group 300"/>
            <p:cNvGrpSpPr>
              <a:grpSpLocks/>
            </p:cNvGrpSpPr>
            <p:nvPr/>
          </p:nvGrpSpPr>
          <p:grpSpPr bwMode="auto">
            <a:xfrm>
              <a:off x="3240442" y="2641577"/>
              <a:ext cx="450000" cy="450000"/>
              <a:chOff x="5337" y="1386"/>
              <a:chExt cx="249" cy="230"/>
            </a:xfrm>
          </p:grpSpPr>
          <p:sp>
            <p:nvSpPr>
              <p:cNvPr id="19" name="Freeform 63"/>
              <p:cNvSpPr>
                <a:spLocks noChangeAspect="1"/>
              </p:cNvSpPr>
              <p:nvPr/>
            </p:nvSpPr>
            <p:spPr bwMode="auto">
              <a:xfrm>
                <a:off x="5462" y="1386"/>
                <a:ext cx="124" cy="230"/>
              </a:xfrm>
              <a:custGeom>
                <a:avLst/>
                <a:gdLst>
                  <a:gd name="T0" fmla="*/ 0 w 234"/>
                  <a:gd name="T1" fmla="*/ 0 h 467"/>
                  <a:gd name="T2" fmla="*/ 4 w 234"/>
                  <a:gd name="T3" fmla="*/ 0 h 467"/>
                  <a:gd name="T4" fmla="*/ 7 w 234"/>
                  <a:gd name="T5" fmla="*/ 0 h 467"/>
                  <a:gd name="T6" fmla="*/ 11 w 234"/>
                  <a:gd name="T7" fmla="*/ 1 h 467"/>
                  <a:gd name="T8" fmla="*/ 13 w 234"/>
                  <a:gd name="T9" fmla="*/ 2 h 467"/>
                  <a:gd name="T10" fmla="*/ 16 w 234"/>
                  <a:gd name="T11" fmla="*/ 3 h 467"/>
                  <a:gd name="T12" fmla="*/ 20 w 234"/>
                  <a:gd name="T13" fmla="*/ 5 h 467"/>
                  <a:gd name="T14" fmla="*/ 22 w 234"/>
                  <a:gd name="T15" fmla="*/ 6 h 467"/>
                  <a:gd name="T16" fmla="*/ 24 w 234"/>
                  <a:gd name="T17" fmla="*/ 8 h 467"/>
                  <a:gd name="T18" fmla="*/ 27 w 234"/>
                  <a:gd name="T19" fmla="*/ 10 h 467"/>
                  <a:gd name="T20" fmla="*/ 29 w 234"/>
                  <a:gd name="T21" fmla="*/ 12 h 467"/>
                  <a:gd name="T22" fmla="*/ 31 w 234"/>
                  <a:gd name="T23" fmla="*/ 15 h 467"/>
                  <a:gd name="T24" fmla="*/ 32 w 234"/>
                  <a:gd name="T25" fmla="*/ 17 h 467"/>
                  <a:gd name="T26" fmla="*/ 33 w 234"/>
                  <a:gd name="T27" fmla="*/ 20 h 467"/>
                  <a:gd name="T28" fmla="*/ 34 w 234"/>
                  <a:gd name="T29" fmla="*/ 22 h 467"/>
                  <a:gd name="T30" fmla="*/ 34 w 234"/>
                  <a:gd name="T31" fmla="*/ 25 h 467"/>
                  <a:gd name="T32" fmla="*/ 35 w 234"/>
                  <a:gd name="T33" fmla="*/ 28 h 467"/>
                  <a:gd name="T34" fmla="*/ 34 w 234"/>
                  <a:gd name="T35" fmla="*/ 31 h 467"/>
                  <a:gd name="T36" fmla="*/ 34 w 234"/>
                  <a:gd name="T37" fmla="*/ 33 h 467"/>
                  <a:gd name="T38" fmla="*/ 33 w 234"/>
                  <a:gd name="T39" fmla="*/ 36 h 467"/>
                  <a:gd name="T40" fmla="*/ 32 w 234"/>
                  <a:gd name="T41" fmla="*/ 39 h 467"/>
                  <a:gd name="T42" fmla="*/ 31 w 234"/>
                  <a:gd name="T43" fmla="*/ 41 h 467"/>
                  <a:gd name="T44" fmla="*/ 29 w 234"/>
                  <a:gd name="T45" fmla="*/ 43 h 467"/>
                  <a:gd name="T46" fmla="*/ 27 w 234"/>
                  <a:gd name="T47" fmla="*/ 46 h 467"/>
                  <a:gd name="T48" fmla="*/ 24 w 234"/>
                  <a:gd name="T49" fmla="*/ 48 h 467"/>
                  <a:gd name="T50" fmla="*/ 22 w 234"/>
                  <a:gd name="T51" fmla="*/ 49 h 467"/>
                  <a:gd name="T52" fmla="*/ 20 w 234"/>
                  <a:gd name="T53" fmla="*/ 51 h 467"/>
                  <a:gd name="T54" fmla="*/ 16 w 234"/>
                  <a:gd name="T55" fmla="*/ 52 h 467"/>
                  <a:gd name="T56" fmla="*/ 13 w 234"/>
                  <a:gd name="T57" fmla="*/ 54 h 467"/>
                  <a:gd name="T58" fmla="*/ 11 w 234"/>
                  <a:gd name="T59" fmla="*/ 55 h 467"/>
                  <a:gd name="T60" fmla="*/ 7 w 234"/>
                  <a:gd name="T61" fmla="*/ 55 h 467"/>
                  <a:gd name="T62" fmla="*/ 4 w 234"/>
                  <a:gd name="T63" fmla="*/ 56 h 467"/>
                  <a:gd name="T64" fmla="*/ 0 w 234"/>
                  <a:gd name="T65" fmla="*/ 56 h 467"/>
                  <a:gd name="T66" fmla="*/ 0 w 234"/>
                  <a:gd name="T67" fmla="*/ 28 h 467"/>
                  <a:gd name="T68" fmla="*/ 0 w 234"/>
                  <a:gd name="T69" fmla="*/ 0 h 46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34" h="467">
                    <a:moveTo>
                      <a:pt x="0" y="0"/>
                    </a:moveTo>
                    <a:lnTo>
                      <a:pt x="24" y="1"/>
                    </a:lnTo>
                    <a:lnTo>
                      <a:pt x="47" y="5"/>
                    </a:lnTo>
                    <a:lnTo>
                      <a:pt x="70" y="11"/>
                    </a:lnTo>
                    <a:lnTo>
                      <a:pt x="91" y="18"/>
                    </a:lnTo>
                    <a:lnTo>
                      <a:pt x="111" y="28"/>
                    </a:lnTo>
                    <a:lnTo>
                      <a:pt x="131" y="40"/>
                    </a:lnTo>
                    <a:lnTo>
                      <a:pt x="149" y="53"/>
                    </a:lnTo>
                    <a:lnTo>
                      <a:pt x="165" y="69"/>
                    </a:lnTo>
                    <a:lnTo>
                      <a:pt x="181" y="85"/>
                    </a:lnTo>
                    <a:lnTo>
                      <a:pt x="194" y="103"/>
                    </a:lnTo>
                    <a:lnTo>
                      <a:pt x="206" y="122"/>
                    </a:lnTo>
                    <a:lnTo>
                      <a:pt x="216" y="143"/>
                    </a:lnTo>
                    <a:lnTo>
                      <a:pt x="223" y="164"/>
                    </a:lnTo>
                    <a:lnTo>
                      <a:pt x="229" y="186"/>
                    </a:lnTo>
                    <a:lnTo>
                      <a:pt x="233" y="209"/>
                    </a:lnTo>
                    <a:lnTo>
                      <a:pt x="234" y="233"/>
                    </a:lnTo>
                    <a:lnTo>
                      <a:pt x="233" y="257"/>
                    </a:lnTo>
                    <a:lnTo>
                      <a:pt x="229" y="280"/>
                    </a:lnTo>
                    <a:lnTo>
                      <a:pt x="223" y="303"/>
                    </a:lnTo>
                    <a:lnTo>
                      <a:pt x="216" y="324"/>
                    </a:lnTo>
                    <a:lnTo>
                      <a:pt x="206" y="344"/>
                    </a:lnTo>
                    <a:lnTo>
                      <a:pt x="194" y="364"/>
                    </a:lnTo>
                    <a:lnTo>
                      <a:pt x="181" y="382"/>
                    </a:lnTo>
                    <a:lnTo>
                      <a:pt x="165" y="398"/>
                    </a:lnTo>
                    <a:lnTo>
                      <a:pt x="149" y="414"/>
                    </a:lnTo>
                    <a:lnTo>
                      <a:pt x="131" y="427"/>
                    </a:lnTo>
                    <a:lnTo>
                      <a:pt x="111" y="439"/>
                    </a:lnTo>
                    <a:lnTo>
                      <a:pt x="91" y="449"/>
                    </a:lnTo>
                    <a:lnTo>
                      <a:pt x="70" y="456"/>
                    </a:lnTo>
                    <a:lnTo>
                      <a:pt x="47" y="462"/>
                    </a:lnTo>
                    <a:lnTo>
                      <a:pt x="24" y="466"/>
                    </a:lnTo>
                    <a:lnTo>
                      <a:pt x="0" y="467"/>
                    </a:lnTo>
                    <a:lnTo>
                      <a:pt x="0" y="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" name="Freeform 64"/>
              <p:cNvSpPr>
                <a:spLocks noChangeAspect="1"/>
              </p:cNvSpPr>
              <p:nvPr/>
            </p:nvSpPr>
            <p:spPr bwMode="auto">
              <a:xfrm>
                <a:off x="5462" y="1386"/>
                <a:ext cx="124" cy="230"/>
              </a:xfrm>
              <a:custGeom>
                <a:avLst/>
                <a:gdLst>
                  <a:gd name="T0" fmla="*/ 0 w 234"/>
                  <a:gd name="T1" fmla="*/ 0 h 467"/>
                  <a:gd name="T2" fmla="*/ 4 w 234"/>
                  <a:gd name="T3" fmla="*/ 0 h 467"/>
                  <a:gd name="T4" fmla="*/ 7 w 234"/>
                  <a:gd name="T5" fmla="*/ 0 h 467"/>
                  <a:gd name="T6" fmla="*/ 11 w 234"/>
                  <a:gd name="T7" fmla="*/ 1 h 467"/>
                  <a:gd name="T8" fmla="*/ 13 w 234"/>
                  <a:gd name="T9" fmla="*/ 2 h 467"/>
                  <a:gd name="T10" fmla="*/ 16 w 234"/>
                  <a:gd name="T11" fmla="*/ 3 h 467"/>
                  <a:gd name="T12" fmla="*/ 20 w 234"/>
                  <a:gd name="T13" fmla="*/ 5 h 467"/>
                  <a:gd name="T14" fmla="*/ 22 w 234"/>
                  <a:gd name="T15" fmla="*/ 6 h 467"/>
                  <a:gd name="T16" fmla="*/ 24 w 234"/>
                  <a:gd name="T17" fmla="*/ 8 h 467"/>
                  <a:gd name="T18" fmla="*/ 27 w 234"/>
                  <a:gd name="T19" fmla="*/ 10 h 467"/>
                  <a:gd name="T20" fmla="*/ 29 w 234"/>
                  <a:gd name="T21" fmla="*/ 12 h 467"/>
                  <a:gd name="T22" fmla="*/ 31 w 234"/>
                  <a:gd name="T23" fmla="*/ 15 h 467"/>
                  <a:gd name="T24" fmla="*/ 32 w 234"/>
                  <a:gd name="T25" fmla="*/ 17 h 467"/>
                  <a:gd name="T26" fmla="*/ 33 w 234"/>
                  <a:gd name="T27" fmla="*/ 20 h 467"/>
                  <a:gd name="T28" fmla="*/ 34 w 234"/>
                  <a:gd name="T29" fmla="*/ 22 h 467"/>
                  <a:gd name="T30" fmla="*/ 34 w 234"/>
                  <a:gd name="T31" fmla="*/ 25 h 467"/>
                  <a:gd name="T32" fmla="*/ 35 w 234"/>
                  <a:gd name="T33" fmla="*/ 28 h 467"/>
                  <a:gd name="T34" fmla="*/ 34 w 234"/>
                  <a:gd name="T35" fmla="*/ 31 h 467"/>
                  <a:gd name="T36" fmla="*/ 34 w 234"/>
                  <a:gd name="T37" fmla="*/ 33 h 467"/>
                  <a:gd name="T38" fmla="*/ 33 w 234"/>
                  <a:gd name="T39" fmla="*/ 36 h 467"/>
                  <a:gd name="T40" fmla="*/ 32 w 234"/>
                  <a:gd name="T41" fmla="*/ 39 h 467"/>
                  <a:gd name="T42" fmla="*/ 31 w 234"/>
                  <a:gd name="T43" fmla="*/ 41 h 467"/>
                  <a:gd name="T44" fmla="*/ 29 w 234"/>
                  <a:gd name="T45" fmla="*/ 43 h 467"/>
                  <a:gd name="T46" fmla="*/ 27 w 234"/>
                  <a:gd name="T47" fmla="*/ 46 h 467"/>
                  <a:gd name="T48" fmla="*/ 24 w 234"/>
                  <a:gd name="T49" fmla="*/ 48 h 467"/>
                  <a:gd name="T50" fmla="*/ 22 w 234"/>
                  <a:gd name="T51" fmla="*/ 49 h 467"/>
                  <a:gd name="T52" fmla="*/ 20 w 234"/>
                  <a:gd name="T53" fmla="*/ 51 h 467"/>
                  <a:gd name="T54" fmla="*/ 16 w 234"/>
                  <a:gd name="T55" fmla="*/ 52 h 467"/>
                  <a:gd name="T56" fmla="*/ 13 w 234"/>
                  <a:gd name="T57" fmla="*/ 54 h 467"/>
                  <a:gd name="T58" fmla="*/ 11 w 234"/>
                  <a:gd name="T59" fmla="*/ 55 h 467"/>
                  <a:gd name="T60" fmla="*/ 7 w 234"/>
                  <a:gd name="T61" fmla="*/ 55 h 467"/>
                  <a:gd name="T62" fmla="*/ 4 w 234"/>
                  <a:gd name="T63" fmla="*/ 56 h 467"/>
                  <a:gd name="T64" fmla="*/ 0 w 234"/>
                  <a:gd name="T65" fmla="*/ 56 h 4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34" h="467">
                    <a:moveTo>
                      <a:pt x="0" y="0"/>
                    </a:moveTo>
                    <a:lnTo>
                      <a:pt x="24" y="1"/>
                    </a:lnTo>
                    <a:lnTo>
                      <a:pt x="47" y="5"/>
                    </a:lnTo>
                    <a:lnTo>
                      <a:pt x="70" y="11"/>
                    </a:lnTo>
                    <a:lnTo>
                      <a:pt x="91" y="18"/>
                    </a:lnTo>
                    <a:lnTo>
                      <a:pt x="111" y="28"/>
                    </a:lnTo>
                    <a:lnTo>
                      <a:pt x="131" y="40"/>
                    </a:lnTo>
                    <a:lnTo>
                      <a:pt x="149" y="53"/>
                    </a:lnTo>
                    <a:lnTo>
                      <a:pt x="165" y="69"/>
                    </a:lnTo>
                    <a:lnTo>
                      <a:pt x="181" y="85"/>
                    </a:lnTo>
                    <a:lnTo>
                      <a:pt x="194" y="103"/>
                    </a:lnTo>
                    <a:lnTo>
                      <a:pt x="206" y="122"/>
                    </a:lnTo>
                    <a:lnTo>
                      <a:pt x="216" y="143"/>
                    </a:lnTo>
                    <a:lnTo>
                      <a:pt x="223" y="164"/>
                    </a:lnTo>
                    <a:lnTo>
                      <a:pt x="229" y="186"/>
                    </a:lnTo>
                    <a:lnTo>
                      <a:pt x="233" y="209"/>
                    </a:lnTo>
                    <a:lnTo>
                      <a:pt x="234" y="233"/>
                    </a:lnTo>
                    <a:lnTo>
                      <a:pt x="233" y="257"/>
                    </a:lnTo>
                    <a:lnTo>
                      <a:pt x="229" y="280"/>
                    </a:lnTo>
                    <a:lnTo>
                      <a:pt x="223" y="303"/>
                    </a:lnTo>
                    <a:lnTo>
                      <a:pt x="216" y="324"/>
                    </a:lnTo>
                    <a:lnTo>
                      <a:pt x="206" y="344"/>
                    </a:lnTo>
                    <a:lnTo>
                      <a:pt x="194" y="364"/>
                    </a:lnTo>
                    <a:lnTo>
                      <a:pt x="181" y="382"/>
                    </a:lnTo>
                    <a:lnTo>
                      <a:pt x="165" y="398"/>
                    </a:lnTo>
                    <a:lnTo>
                      <a:pt x="149" y="414"/>
                    </a:lnTo>
                    <a:lnTo>
                      <a:pt x="131" y="427"/>
                    </a:lnTo>
                    <a:lnTo>
                      <a:pt x="111" y="439"/>
                    </a:lnTo>
                    <a:lnTo>
                      <a:pt x="91" y="449"/>
                    </a:lnTo>
                    <a:lnTo>
                      <a:pt x="70" y="456"/>
                    </a:lnTo>
                    <a:lnTo>
                      <a:pt x="47" y="462"/>
                    </a:lnTo>
                    <a:lnTo>
                      <a:pt x="24" y="466"/>
                    </a:lnTo>
                    <a:lnTo>
                      <a:pt x="0" y="467"/>
                    </a:lnTo>
                  </a:path>
                </a:pathLst>
              </a:custGeom>
              <a:solidFill>
                <a:srgbClr val="FFFF00"/>
              </a:solidFill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Freeform 65"/>
              <p:cNvSpPr>
                <a:spLocks noChangeAspect="1"/>
              </p:cNvSpPr>
              <p:nvPr/>
            </p:nvSpPr>
            <p:spPr bwMode="auto">
              <a:xfrm>
                <a:off x="5337" y="1386"/>
                <a:ext cx="125" cy="230"/>
              </a:xfrm>
              <a:custGeom>
                <a:avLst/>
                <a:gdLst>
                  <a:gd name="T0" fmla="*/ 36 w 234"/>
                  <a:gd name="T1" fmla="*/ 56 h 467"/>
                  <a:gd name="T2" fmla="*/ 32 w 234"/>
                  <a:gd name="T3" fmla="*/ 56 h 467"/>
                  <a:gd name="T4" fmla="*/ 28 w 234"/>
                  <a:gd name="T5" fmla="*/ 55 h 467"/>
                  <a:gd name="T6" fmla="*/ 25 w 234"/>
                  <a:gd name="T7" fmla="*/ 55 h 467"/>
                  <a:gd name="T8" fmla="*/ 22 w 234"/>
                  <a:gd name="T9" fmla="*/ 54 h 467"/>
                  <a:gd name="T10" fmla="*/ 19 w 234"/>
                  <a:gd name="T11" fmla="*/ 52 h 467"/>
                  <a:gd name="T12" fmla="*/ 15 w 234"/>
                  <a:gd name="T13" fmla="*/ 51 h 467"/>
                  <a:gd name="T14" fmla="*/ 13 w 234"/>
                  <a:gd name="T15" fmla="*/ 49 h 467"/>
                  <a:gd name="T16" fmla="*/ 11 w 234"/>
                  <a:gd name="T17" fmla="*/ 48 h 467"/>
                  <a:gd name="T18" fmla="*/ 8 w 234"/>
                  <a:gd name="T19" fmla="*/ 46 h 467"/>
                  <a:gd name="T20" fmla="*/ 6 w 234"/>
                  <a:gd name="T21" fmla="*/ 43 h 467"/>
                  <a:gd name="T22" fmla="*/ 4 w 234"/>
                  <a:gd name="T23" fmla="*/ 41 h 467"/>
                  <a:gd name="T24" fmla="*/ 3 w 234"/>
                  <a:gd name="T25" fmla="*/ 39 h 467"/>
                  <a:gd name="T26" fmla="*/ 2 w 234"/>
                  <a:gd name="T27" fmla="*/ 36 h 467"/>
                  <a:gd name="T28" fmla="*/ 1 w 234"/>
                  <a:gd name="T29" fmla="*/ 33 h 467"/>
                  <a:gd name="T30" fmla="*/ 1 w 234"/>
                  <a:gd name="T31" fmla="*/ 31 h 467"/>
                  <a:gd name="T32" fmla="*/ 0 w 234"/>
                  <a:gd name="T33" fmla="*/ 28 h 467"/>
                  <a:gd name="T34" fmla="*/ 1 w 234"/>
                  <a:gd name="T35" fmla="*/ 25 h 467"/>
                  <a:gd name="T36" fmla="*/ 1 w 234"/>
                  <a:gd name="T37" fmla="*/ 22 h 467"/>
                  <a:gd name="T38" fmla="*/ 2 w 234"/>
                  <a:gd name="T39" fmla="*/ 20 h 467"/>
                  <a:gd name="T40" fmla="*/ 3 w 234"/>
                  <a:gd name="T41" fmla="*/ 17 h 467"/>
                  <a:gd name="T42" fmla="*/ 4 w 234"/>
                  <a:gd name="T43" fmla="*/ 15 h 467"/>
                  <a:gd name="T44" fmla="*/ 6 w 234"/>
                  <a:gd name="T45" fmla="*/ 12 h 467"/>
                  <a:gd name="T46" fmla="*/ 8 w 234"/>
                  <a:gd name="T47" fmla="*/ 10 h 467"/>
                  <a:gd name="T48" fmla="*/ 11 w 234"/>
                  <a:gd name="T49" fmla="*/ 8 h 467"/>
                  <a:gd name="T50" fmla="*/ 13 w 234"/>
                  <a:gd name="T51" fmla="*/ 6 h 467"/>
                  <a:gd name="T52" fmla="*/ 15 w 234"/>
                  <a:gd name="T53" fmla="*/ 5 h 467"/>
                  <a:gd name="T54" fmla="*/ 19 w 234"/>
                  <a:gd name="T55" fmla="*/ 3 h 467"/>
                  <a:gd name="T56" fmla="*/ 22 w 234"/>
                  <a:gd name="T57" fmla="*/ 2 h 467"/>
                  <a:gd name="T58" fmla="*/ 25 w 234"/>
                  <a:gd name="T59" fmla="*/ 1 h 467"/>
                  <a:gd name="T60" fmla="*/ 28 w 234"/>
                  <a:gd name="T61" fmla="*/ 0 h 467"/>
                  <a:gd name="T62" fmla="*/ 32 w 234"/>
                  <a:gd name="T63" fmla="*/ 0 h 467"/>
                  <a:gd name="T64" fmla="*/ 36 w 234"/>
                  <a:gd name="T65" fmla="*/ 0 h 467"/>
                  <a:gd name="T66" fmla="*/ 36 w 234"/>
                  <a:gd name="T67" fmla="*/ 28 h 467"/>
                  <a:gd name="T68" fmla="*/ 36 w 234"/>
                  <a:gd name="T69" fmla="*/ 56 h 46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34" h="467">
                    <a:moveTo>
                      <a:pt x="234" y="467"/>
                    </a:move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234" y="46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Freeform 66"/>
              <p:cNvSpPr>
                <a:spLocks noChangeAspect="1"/>
              </p:cNvSpPr>
              <p:nvPr/>
            </p:nvSpPr>
            <p:spPr bwMode="auto">
              <a:xfrm>
                <a:off x="5337" y="1386"/>
                <a:ext cx="125" cy="230"/>
              </a:xfrm>
              <a:custGeom>
                <a:avLst/>
                <a:gdLst>
                  <a:gd name="T0" fmla="*/ 36 w 234"/>
                  <a:gd name="T1" fmla="*/ 56 h 467"/>
                  <a:gd name="T2" fmla="*/ 32 w 234"/>
                  <a:gd name="T3" fmla="*/ 56 h 467"/>
                  <a:gd name="T4" fmla="*/ 28 w 234"/>
                  <a:gd name="T5" fmla="*/ 55 h 467"/>
                  <a:gd name="T6" fmla="*/ 25 w 234"/>
                  <a:gd name="T7" fmla="*/ 55 h 467"/>
                  <a:gd name="T8" fmla="*/ 22 w 234"/>
                  <a:gd name="T9" fmla="*/ 54 h 467"/>
                  <a:gd name="T10" fmla="*/ 19 w 234"/>
                  <a:gd name="T11" fmla="*/ 52 h 467"/>
                  <a:gd name="T12" fmla="*/ 15 w 234"/>
                  <a:gd name="T13" fmla="*/ 51 h 467"/>
                  <a:gd name="T14" fmla="*/ 13 w 234"/>
                  <a:gd name="T15" fmla="*/ 49 h 467"/>
                  <a:gd name="T16" fmla="*/ 11 w 234"/>
                  <a:gd name="T17" fmla="*/ 48 h 467"/>
                  <a:gd name="T18" fmla="*/ 8 w 234"/>
                  <a:gd name="T19" fmla="*/ 46 h 467"/>
                  <a:gd name="T20" fmla="*/ 6 w 234"/>
                  <a:gd name="T21" fmla="*/ 43 h 467"/>
                  <a:gd name="T22" fmla="*/ 4 w 234"/>
                  <a:gd name="T23" fmla="*/ 41 h 467"/>
                  <a:gd name="T24" fmla="*/ 3 w 234"/>
                  <a:gd name="T25" fmla="*/ 39 h 467"/>
                  <a:gd name="T26" fmla="*/ 2 w 234"/>
                  <a:gd name="T27" fmla="*/ 36 h 467"/>
                  <a:gd name="T28" fmla="*/ 1 w 234"/>
                  <a:gd name="T29" fmla="*/ 33 h 467"/>
                  <a:gd name="T30" fmla="*/ 1 w 234"/>
                  <a:gd name="T31" fmla="*/ 31 h 467"/>
                  <a:gd name="T32" fmla="*/ 0 w 234"/>
                  <a:gd name="T33" fmla="*/ 28 h 467"/>
                  <a:gd name="T34" fmla="*/ 1 w 234"/>
                  <a:gd name="T35" fmla="*/ 25 h 467"/>
                  <a:gd name="T36" fmla="*/ 1 w 234"/>
                  <a:gd name="T37" fmla="*/ 22 h 467"/>
                  <a:gd name="T38" fmla="*/ 2 w 234"/>
                  <a:gd name="T39" fmla="*/ 20 h 467"/>
                  <a:gd name="T40" fmla="*/ 3 w 234"/>
                  <a:gd name="T41" fmla="*/ 17 h 467"/>
                  <a:gd name="T42" fmla="*/ 4 w 234"/>
                  <a:gd name="T43" fmla="*/ 15 h 467"/>
                  <a:gd name="T44" fmla="*/ 6 w 234"/>
                  <a:gd name="T45" fmla="*/ 12 h 467"/>
                  <a:gd name="T46" fmla="*/ 8 w 234"/>
                  <a:gd name="T47" fmla="*/ 10 h 467"/>
                  <a:gd name="T48" fmla="*/ 11 w 234"/>
                  <a:gd name="T49" fmla="*/ 8 h 467"/>
                  <a:gd name="T50" fmla="*/ 13 w 234"/>
                  <a:gd name="T51" fmla="*/ 6 h 467"/>
                  <a:gd name="T52" fmla="*/ 15 w 234"/>
                  <a:gd name="T53" fmla="*/ 5 h 467"/>
                  <a:gd name="T54" fmla="*/ 19 w 234"/>
                  <a:gd name="T55" fmla="*/ 3 h 467"/>
                  <a:gd name="T56" fmla="*/ 22 w 234"/>
                  <a:gd name="T57" fmla="*/ 2 h 467"/>
                  <a:gd name="T58" fmla="*/ 25 w 234"/>
                  <a:gd name="T59" fmla="*/ 1 h 467"/>
                  <a:gd name="T60" fmla="*/ 28 w 234"/>
                  <a:gd name="T61" fmla="*/ 0 h 467"/>
                  <a:gd name="T62" fmla="*/ 32 w 234"/>
                  <a:gd name="T63" fmla="*/ 0 h 467"/>
                  <a:gd name="T64" fmla="*/ 36 w 234"/>
                  <a:gd name="T65" fmla="*/ 0 h 4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34" h="467">
                    <a:moveTo>
                      <a:pt x="234" y="467"/>
                    </a:move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noFill/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40442" y="1971338"/>
              <a:ext cx="450000" cy="450000"/>
              <a:chOff x="3680349" y="2751522"/>
              <a:chExt cx="605897" cy="610090"/>
            </a:xfrm>
          </p:grpSpPr>
          <p:sp>
            <p:nvSpPr>
              <p:cNvPr id="15" name="Freeform 101"/>
              <p:cNvSpPr>
                <a:spLocks noChangeAspect="1"/>
              </p:cNvSpPr>
              <p:nvPr/>
            </p:nvSpPr>
            <p:spPr bwMode="auto">
              <a:xfrm>
                <a:off x="3981231" y="2751522"/>
                <a:ext cx="305015" cy="301751"/>
              </a:xfrm>
              <a:custGeom>
                <a:avLst/>
                <a:gdLst>
                  <a:gd name="T0" fmla="*/ 0 w 234"/>
                  <a:gd name="T1" fmla="*/ 0 h 234"/>
                  <a:gd name="T2" fmla="*/ 24 w 234"/>
                  <a:gd name="T3" fmla="*/ 1 h 234"/>
                  <a:gd name="T4" fmla="*/ 47 w 234"/>
                  <a:gd name="T5" fmla="*/ 5 h 234"/>
                  <a:gd name="T6" fmla="*/ 69 w 234"/>
                  <a:gd name="T7" fmla="*/ 10 h 234"/>
                  <a:gd name="T8" fmla="*/ 91 w 234"/>
                  <a:gd name="T9" fmla="*/ 18 h 234"/>
                  <a:gd name="T10" fmla="*/ 111 w 234"/>
                  <a:gd name="T11" fmla="*/ 28 h 234"/>
                  <a:gd name="T12" fmla="*/ 130 w 234"/>
                  <a:gd name="T13" fmla="*/ 40 h 234"/>
                  <a:gd name="T14" fmla="*/ 148 w 234"/>
                  <a:gd name="T15" fmla="*/ 53 h 234"/>
                  <a:gd name="T16" fmla="*/ 165 w 234"/>
                  <a:gd name="T17" fmla="*/ 68 h 234"/>
                  <a:gd name="T18" fmla="*/ 180 w 234"/>
                  <a:gd name="T19" fmla="*/ 85 h 234"/>
                  <a:gd name="T20" fmla="*/ 194 w 234"/>
                  <a:gd name="T21" fmla="*/ 103 h 234"/>
                  <a:gd name="T22" fmla="*/ 205 w 234"/>
                  <a:gd name="T23" fmla="*/ 122 h 234"/>
                  <a:gd name="T24" fmla="*/ 215 w 234"/>
                  <a:gd name="T25" fmla="*/ 142 h 234"/>
                  <a:gd name="T26" fmla="*/ 223 w 234"/>
                  <a:gd name="T27" fmla="*/ 164 h 234"/>
                  <a:gd name="T28" fmla="*/ 229 w 234"/>
                  <a:gd name="T29" fmla="*/ 186 h 234"/>
                  <a:gd name="T30" fmla="*/ 233 w 234"/>
                  <a:gd name="T31" fmla="*/ 209 h 234"/>
                  <a:gd name="T32" fmla="*/ 234 w 234"/>
                  <a:gd name="T33" fmla="*/ 233 h 234"/>
                  <a:gd name="T34" fmla="*/ 0 w 234"/>
                  <a:gd name="T35" fmla="*/ 234 h 234"/>
                  <a:gd name="T36" fmla="*/ 0 w 234"/>
                  <a:gd name="T37" fmla="*/ 0 h 23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4" h="234">
                    <a:moveTo>
                      <a:pt x="0" y="0"/>
                    </a:moveTo>
                    <a:lnTo>
                      <a:pt x="24" y="1"/>
                    </a:lnTo>
                    <a:lnTo>
                      <a:pt x="47" y="5"/>
                    </a:lnTo>
                    <a:lnTo>
                      <a:pt x="69" y="10"/>
                    </a:lnTo>
                    <a:lnTo>
                      <a:pt x="91" y="18"/>
                    </a:lnTo>
                    <a:lnTo>
                      <a:pt x="111" y="28"/>
                    </a:lnTo>
                    <a:lnTo>
                      <a:pt x="130" y="40"/>
                    </a:lnTo>
                    <a:lnTo>
                      <a:pt x="148" y="53"/>
                    </a:lnTo>
                    <a:lnTo>
                      <a:pt x="165" y="68"/>
                    </a:lnTo>
                    <a:lnTo>
                      <a:pt x="180" y="85"/>
                    </a:lnTo>
                    <a:lnTo>
                      <a:pt x="194" y="103"/>
                    </a:lnTo>
                    <a:lnTo>
                      <a:pt x="205" y="122"/>
                    </a:lnTo>
                    <a:lnTo>
                      <a:pt x="215" y="142"/>
                    </a:lnTo>
                    <a:lnTo>
                      <a:pt x="223" y="164"/>
                    </a:lnTo>
                    <a:lnTo>
                      <a:pt x="229" y="186"/>
                    </a:lnTo>
                    <a:lnTo>
                      <a:pt x="233" y="209"/>
                    </a:lnTo>
                    <a:lnTo>
                      <a:pt x="234" y="233"/>
                    </a:lnTo>
                    <a:lnTo>
                      <a:pt x="0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450000"/>
              <a:lstStyle/>
              <a:p>
                <a:endParaRPr lang="de-DE"/>
              </a:p>
            </p:txBody>
          </p:sp>
          <p:grpSp>
            <p:nvGrpSpPr>
              <p:cNvPr id="16" name="Group 103"/>
              <p:cNvGrpSpPr>
                <a:grpSpLocks noChangeAspect="1"/>
              </p:cNvGrpSpPr>
              <p:nvPr/>
            </p:nvGrpSpPr>
            <p:grpSpPr bwMode="auto">
              <a:xfrm>
                <a:off x="3680349" y="2751522"/>
                <a:ext cx="605897" cy="610090"/>
                <a:chOff x="1128" y="1968"/>
                <a:chExt cx="468" cy="467"/>
              </a:xfrm>
            </p:grpSpPr>
            <p:sp>
              <p:nvSpPr>
                <p:cNvPr id="17" name="Freeform 104"/>
                <p:cNvSpPr>
                  <a:spLocks noChangeAspect="1"/>
                </p:cNvSpPr>
                <p:nvPr/>
              </p:nvSpPr>
              <p:spPr bwMode="auto">
                <a:xfrm>
                  <a:off x="1128" y="1968"/>
                  <a:ext cx="468" cy="467"/>
                </a:xfrm>
                <a:custGeom>
                  <a:avLst/>
                  <a:gdLst>
                    <a:gd name="T0" fmla="*/ 468 w 468"/>
                    <a:gd name="T1" fmla="*/ 232 h 467"/>
                    <a:gd name="T2" fmla="*/ 468 w 468"/>
                    <a:gd name="T3" fmla="*/ 233 h 467"/>
                    <a:gd name="T4" fmla="*/ 468 w 468"/>
                    <a:gd name="T5" fmla="*/ 233 h 467"/>
                    <a:gd name="T6" fmla="*/ 467 w 468"/>
                    <a:gd name="T7" fmla="*/ 257 h 467"/>
                    <a:gd name="T8" fmla="*/ 463 w 468"/>
                    <a:gd name="T9" fmla="*/ 280 h 467"/>
                    <a:gd name="T10" fmla="*/ 457 w 468"/>
                    <a:gd name="T11" fmla="*/ 303 h 467"/>
                    <a:gd name="T12" fmla="*/ 450 w 468"/>
                    <a:gd name="T13" fmla="*/ 324 h 467"/>
                    <a:gd name="T14" fmla="*/ 440 w 468"/>
                    <a:gd name="T15" fmla="*/ 344 h 467"/>
                    <a:gd name="T16" fmla="*/ 428 w 468"/>
                    <a:gd name="T17" fmla="*/ 364 h 467"/>
                    <a:gd name="T18" fmla="*/ 415 w 468"/>
                    <a:gd name="T19" fmla="*/ 382 h 467"/>
                    <a:gd name="T20" fmla="*/ 399 w 468"/>
                    <a:gd name="T21" fmla="*/ 398 h 467"/>
                    <a:gd name="T22" fmla="*/ 383 w 468"/>
                    <a:gd name="T23" fmla="*/ 414 h 467"/>
                    <a:gd name="T24" fmla="*/ 365 w 468"/>
                    <a:gd name="T25" fmla="*/ 427 h 467"/>
                    <a:gd name="T26" fmla="*/ 345 w 468"/>
                    <a:gd name="T27" fmla="*/ 439 h 467"/>
                    <a:gd name="T28" fmla="*/ 325 w 468"/>
                    <a:gd name="T29" fmla="*/ 449 h 467"/>
                    <a:gd name="T30" fmla="*/ 304 w 468"/>
                    <a:gd name="T31" fmla="*/ 456 h 467"/>
                    <a:gd name="T32" fmla="*/ 281 w 468"/>
                    <a:gd name="T33" fmla="*/ 462 h 467"/>
                    <a:gd name="T34" fmla="*/ 258 w 468"/>
                    <a:gd name="T35" fmla="*/ 466 h 467"/>
                    <a:gd name="T36" fmla="*/ 234 w 468"/>
                    <a:gd name="T37" fmla="*/ 467 h 467"/>
                    <a:gd name="T38" fmla="*/ 210 w 468"/>
                    <a:gd name="T39" fmla="*/ 466 h 467"/>
                    <a:gd name="T40" fmla="*/ 187 w 468"/>
                    <a:gd name="T41" fmla="*/ 462 h 467"/>
                    <a:gd name="T42" fmla="*/ 165 w 468"/>
                    <a:gd name="T43" fmla="*/ 456 h 467"/>
                    <a:gd name="T44" fmla="*/ 143 w 468"/>
                    <a:gd name="T45" fmla="*/ 449 h 467"/>
                    <a:gd name="T46" fmla="*/ 123 w 468"/>
                    <a:gd name="T47" fmla="*/ 439 h 467"/>
                    <a:gd name="T48" fmla="*/ 103 w 468"/>
                    <a:gd name="T49" fmla="*/ 427 h 467"/>
                    <a:gd name="T50" fmla="*/ 85 w 468"/>
                    <a:gd name="T51" fmla="*/ 414 h 467"/>
                    <a:gd name="T52" fmla="*/ 69 w 468"/>
                    <a:gd name="T53" fmla="*/ 398 h 467"/>
                    <a:gd name="T54" fmla="*/ 54 w 468"/>
                    <a:gd name="T55" fmla="*/ 382 h 467"/>
                    <a:gd name="T56" fmla="*/ 40 w 468"/>
                    <a:gd name="T57" fmla="*/ 364 h 467"/>
                    <a:gd name="T58" fmla="*/ 28 w 468"/>
                    <a:gd name="T59" fmla="*/ 344 h 467"/>
                    <a:gd name="T60" fmla="*/ 18 w 468"/>
                    <a:gd name="T61" fmla="*/ 324 h 467"/>
                    <a:gd name="T62" fmla="*/ 11 w 468"/>
                    <a:gd name="T63" fmla="*/ 303 h 467"/>
                    <a:gd name="T64" fmla="*/ 5 w 468"/>
                    <a:gd name="T65" fmla="*/ 280 h 467"/>
                    <a:gd name="T66" fmla="*/ 1 w 468"/>
                    <a:gd name="T67" fmla="*/ 257 h 467"/>
                    <a:gd name="T68" fmla="*/ 0 w 468"/>
                    <a:gd name="T69" fmla="*/ 233 h 467"/>
                    <a:gd name="T70" fmla="*/ 1 w 468"/>
                    <a:gd name="T71" fmla="*/ 209 h 467"/>
                    <a:gd name="T72" fmla="*/ 5 w 468"/>
                    <a:gd name="T73" fmla="*/ 186 h 467"/>
                    <a:gd name="T74" fmla="*/ 11 w 468"/>
                    <a:gd name="T75" fmla="*/ 164 h 467"/>
                    <a:gd name="T76" fmla="*/ 18 w 468"/>
                    <a:gd name="T77" fmla="*/ 143 h 467"/>
                    <a:gd name="T78" fmla="*/ 28 w 468"/>
                    <a:gd name="T79" fmla="*/ 122 h 467"/>
                    <a:gd name="T80" fmla="*/ 40 w 468"/>
                    <a:gd name="T81" fmla="*/ 103 h 467"/>
                    <a:gd name="T82" fmla="*/ 54 w 468"/>
                    <a:gd name="T83" fmla="*/ 85 h 467"/>
                    <a:gd name="T84" fmla="*/ 69 w 468"/>
                    <a:gd name="T85" fmla="*/ 69 h 467"/>
                    <a:gd name="T86" fmla="*/ 85 w 468"/>
                    <a:gd name="T87" fmla="*/ 53 h 467"/>
                    <a:gd name="T88" fmla="*/ 103 w 468"/>
                    <a:gd name="T89" fmla="*/ 40 h 467"/>
                    <a:gd name="T90" fmla="*/ 123 w 468"/>
                    <a:gd name="T91" fmla="*/ 28 h 467"/>
                    <a:gd name="T92" fmla="*/ 143 w 468"/>
                    <a:gd name="T93" fmla="*/ 18 h 467"/>
                    <a:gd name="T94" fmla="*/ 165 w 468"/>
                    <a:gd name="T95" fmla="*/ 11 h 467"/>
                    <a:gd name="T96" fmla="*/ 187 w 468"/>
                    <a:gd name="T97" fmla="*/ 5 h 467"/>
                    <a:gd name="T98" fmla="*/ 210 w 468"/>
                    <a:gd name="T99" fmla="*/ 1 h 467"/>
                    <a:gd name="T100" fmla="*/ 234 w 468"/>
                    <a:gd name="T101" fmla="*/ 0 h 467"/>
                    <a:gd name="T102" fmla="*/ 234 w 468"/>
                    <a:gd name="T103" fmla="*/ 233 h 467"/>
                    <a:gd name="T104" fmla="*/ 468 w 468"/>
                    <a:gd name="T105" fmla="*/ 232 h 467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68" h="467">
                      <a:moveTo>
                        <a:pt x="468" y="232"/>
                      </a:moveTo>
                      <a:lnTo>
                        <a:pt x="468" y="233"/>
                      </a:lnTo>
                      <a:lnTo>
                        <a:pt x="467" y="257"/>
                      </a:lnTo>
                      <a:lnTo>
                        <a:pt x="463" y="280"/>
                      </a:lnTo>
                      <a:lnTo>
                        <a:pt x="457" y="303"/>
                      </a:lnTo>
                      <a:lnTo>
                        <a:pt x="450" y="324"/>
                      </a:lnTo>
                      <a:lnTo>
                        <a:pt x="440" y="344"/>
                      </a:lnTo>
                      <a:lnTo>
                        <a:pt x="428" y="364"/>
                      </a:lnTo>
                      <a:lnTo>
                        <a:pt x="415" y="382"/>
                      </a:lnTo>
                      <a:lnTo>
                        <a:pt x="399" y="398"/>
                      </a:lnTo>
                      <a:lnTo>
                        <a:pt x="383" y="414"/>
                      </a:lnTo>
                      <a:lnTo>
                        <a:pt x="365" y="427"/>
                      </a:lnTo>
                      <a:lnTo>
                        <a:pt x="345" y="439"/>
                      </a:lnTo>
                      <a:lnTo>
                        <a:pt x="325" y="449"/>
                      </a:lnTo>
                      <a:lnTo>
                        <a:pt x="304" y="456"/>
                      </a:lnTo>
                      <a:lnTo>
                        <a:pt x="281" y="462"/>
                      </a:lnTo>
                      <a:lnTo>
                        <a:pt x="258" y="466"/>
                      </a:lnTo>
                      <a:lnTo>
                        <a:pt x="234" y="467"/>
                      </a:lnTo>
                      <a:lnTo>
                        <a:pt x="210" y="466"/>
                      </a:lnTo>
                      <a:lnTo>
                        <a:pt x="187" y="462"/>
                      </a:lnTo>
                      <a:lnTo>
                        <a:pt x="165" y="456"/>
                      </a:lnTo>
                      <a:lnTo>
                        <a:pt x="143" y="449"/>
                      </a:lnTo>
                      <a:lnTo>
                        <a:pt x="123" y="439"/>
                      </a:lnTo>
                      <a:lnTo>
                        <a:pt x="103" y="427"/>
                      </a:lnTo>
                      <a:lnTo>
                        <a:pt x="85" y="414"/>
                      </a:lnTo>
                      <a:lnTo>
                        <a:pt x="69" y="398"/>
                      </a:lnTo>
                      <a:lnTo>
                        <a:pt x="54" y="382"/>
                      </a:lnTo>
                      <a:lnTo>
                        <a:pt x="40" y="364"/>
                      </a:lnTo>
                      <a:lnTo>
                        <a:pt x="28" y="344"/>
                      </a:lnTo>
                      <a:lnTo>
                        <a:pt x="18" y="324"/>
                      </a:lnTo>
                      <a:lnTo>
                        <a:pt x="11" y="303"/>
                      </a:lnTo>
                      <a:lnTo>
                        <a:pt x="5" y="280"/>
                      </a:lnTo>
                      <a:lnTo>
                        <a:pt x="1" y="257"/>
                      </a:lnTo>
                      <a:lnTo>
                        <a:pt x="0" y="233"/>
                      </a:lnTo>
                      <a:lnTo>
                        <a:pt x="1" y="209"/>
                      </a:lnTo>
                      <a:lnTo>
                        <a:pt x="5" y="186"/>
                      </a:lnTo>
                      <a:lnTo>
                        <a:pt x="11" y="164"/>
                      </a:lnTo>
                      <a:lnTo>
                        <a:pt x="18" y="143"/>
                      </a:lnTo>
                      <a:lnTo>
                        <a:pt x="28" y="122"/>
                      </a:lnTo>
                      <a:lnTo>
                        <a:pt x="40" y="103"/>
                      </a:lnTo>
                      <a:lnTo>
                        <a:pt x="54" y="85"/>
                      </a:lnTo>
                      <a:lnTo>
                        <a:pt x="69" y="69"/>
                      </a:lnTo>
                      <a:lnTo>
                        <a:pt x="85" y="53"/>
                      </a:lnTo>
                      <a:lnTo>
                        <a:pt x="103" y="40"/>
                      </a:lnTo>
                      <a:lnTo>
                        <a:pt x="123" y="28"/>
                      </a:lnTo>
                      <a:lnTo>
                        <a:pt x="143" y="18"/>
                      </a:lnTo>
                      <a:lnTo>
                        <a:pt x="165" y="11"/>
                      </a:lnTo>
                      <a:lnTo>
                        <a:pt x="187" y="5"/>
                      </a:lnTo>
                      <a:lnTo>
                        <a:pt x="210" y="1"/>
                      </a:lnTo>
                      <a:lnTo>
                        <a:pt x="234" y="0"/>
                      </a:lnTo>
                      <a:lnTo>
                        <a:pt x="234" y="233"/>
                      </a:lnTo>
                      <a:lnTo>
                        <a:pt x="468" y="2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mpd="sng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lIns="450000"/>
                <a:lstStyle/>
                <a:p>
                  <a:endParaRPr lang="de-DE"/>
                </a:p>
              </p:txBody>
            </p:sp>
            <p:sp>
              <p:nvSpPr>
                <p:cNvPr id="18" name="Freeform 105"/>
                <p:cNvSpPr>
                  <a:spLocks noChangeAspect="1"/>
                </p:cNvSpPr>
                <p:nvPr/>
              </p:nvSpPr>
              <p:spPr bwMode="auto">
                <a:xfrm>
                  <a:off x="1128" y="1968"/>
                  <a:ext cx="468" cy="467"/>
                </a:xfrm>
                <a:custGeom>
                  <a:avLst/>
                  <a:gdLst>
                    <a:gd name="T0" fmla="*/ 468 w 468"/>
                    <a:gd name="T1" fmla="*/ 232 h 467"/>
                    <a:gd name="T2" fmla="*/ 468 w 468"/>
                    <a:gd name="T3" fmla="*/ 233 h 467"/>
                    <a:gd name="T4" fmla="*/ 468 w 468"/>
                    <a:gd name="T5" fmla="*/ 233 h 467"/>
                    <a:gd name="T6" fmla="*/ 467 w 468"/>
                    <a:gd name="T7" fmla="*/ 257 h 467"/>
                    <a:gd name="T8" fmla="*/ 463 w 468"/>
                    <a:gd name="T9" fmla="*/ 280 h 467"/>
                    <a:gd name="T10" fmla="*/ 457 w 468"/>
                    <a:gd name="T11" fmla="*/ 303 h 467"/>
                    <a:gd name="T12" fmla="*/ 450 w 468"/>
                    <a:gd name="T13" fmla="*/ 324 h 467"/>
                    <a:gd name="T14" fmla="*/ 440 w 468"/>
                    <a:gd name="T15" fmla="*/ 344 h 467"/>
                    <a:gd name="T16" fmla="*/ 428 w 468"/>
                    <a:gd name="T17" fmla="*/ 364 h 467"/>
                    <a:gd name="T18" fmla="*/ 415 w 468"/>
                    <a:gd name="T19" fmla="*/ 382 h 467"/>
                    <a:gd name="T20" fmla="*/ 399 w 468"/>
                    <a:gd name="T21" fmla="*/ 398 h 467"/>
                    <a:gd name="T22" fmla="*/ 383 w 468"/>
                    <a:gd name="T23" fmla="*/ 414 h 467"/>
                    <a:gd name="T24" fmla="*/ 365 w 468"/>
                    <a:gd name="T25" fmla="*/ 427 h 467"/>
                    <a:gd name="T26" fmla="*/ 345 w 468"/>
                    <a:gd name="T27" fmla="*/ 439 h 467"/>
                    <a:gd name="T28" fmla="*/ 325 w 468"/>
                    <a:gd name="T29" fmla="*/ 449 h 467"/>
                    <a:gd name="T30" fmla="*/ 304 w 468"/>
                    <a:gd name="T31" fmla="*/ 456 h 467"/>
                    <a:gd name="T32" fmla="*/ 281 w 468"/>
                    <a:gd name="T33" fmla="*/ 462 h 467"/>
                    <a:gd name="T34" fmla="*/ 258 w 468"/>
                    <a:gd name="T35" fmla="*/ 466 h 467"/>
                    <a:gd name="T36" fmla="*/ 234 w 468"/>
                    <a:gd name="T37" fmla="*/ 467 h 467"/>
                    <a:gd name="T38" fmla="*/ 210 w 468"/>
                    <a:gd name="T39" fmla="*/ 466 h 467"/>
                    <a:gd name="T40" fmla="*/ 187 w 468"/>
                    <a:gd name="T41" fmla="*/ 462 h 467"/>
                    <a:gd name="T42" fmla="*/ 165 w 468"/>
                    <a:gd name="T43" fmla="*/ 456 h 467"/>
                    <a:gd name="T44" fmla="*/ 143 w 468"/>
                    <a:gd name="T45" fmla="*/ 449 h 467"/>
                    <a:gd name="T46" fmla="*/ 123 w 468"/>
                    <a:gd name="T47" fmla="*/ 439 h 467"/>
                    <a:gd name="T48" fmla="*/ 103 w 468"/>
                    <a:gd name="T49" fmla="*/ 427 h 467"/>
                    <a:gd name="T50" fmla="*/ 85 w 468"/>
                    <a:gd name="T51" fmla="*/ 414 h 467"/>
                    <a:gd name="T52" fmla="*/ 69 w 468"/>
                    <a:gd name="T53" fmla="*/ 398 h 467"/>
                    <a:gd name="T54" fmla="*/ 54 w 468"/>
                    <a:gd name="T55" fmla="*/ 382 h 467"/>
                    <a:gd name="T56" fmla="*/ 40 w 468"/>
                    <a:gd name="T57" fmla="*/ 364 h 467"/>
                    <a:gd name="T58" fmla="*/ 28 w 468"/>
                    <a:gd name="T59" fmla="*/ 344 h 467"/>
                    <a:gd name="T60" fmla="*/ 18 w 468"/>
                    <a:gd name="T61" fmla="*/ 324 h 467"/>
                    <a:gd name="T62" fmla="*/ 11 w 468"/>
                    <a:gd name="T63" fmla="*/ 303 h 467"/>
                    <a:gd name="T64" fmla="*/ 5 w 468"/>
                    <a:gd name="T65" fmla="*/ 280 h 467"/>
                    <a:gd name="T66" fmla="*/ 1 w 468"/>
                    <a:gd name="T67" fmla="*/ 257 h 467"/>
                    <a:gd name="T68" fmla="*/ 0 w 468"/>
                    <a:gd name="T69" fmla="*/ 233 h 467"/>
                    <a:gd name="T70" fmla="*/ 1 w 468"/>
                    <a:gd name="T71" fmla="*/ 209 h 467"/>
                    <a:gd name="T72" fmla="*/ 5 w 468"/>
                    <a:gd name="T73" fmla="*/ 186 h 467"/>
                    <a:gd name="T74" fmla="*/ 11 w 468"/>
                    <a:gd name="T75" fmla="*/ 164 h 467"/>
                    <a:gd name="T76" fmla="*/ 18 w 468"/>
                    <a:gd name="T77" fmla="*/ 143 h 467"/>
                    <a:gd name="T78" fmla="*/ 28 w 468"/>
                    <a:gd name="T79" fmla="*/ 122 h 467"/>
                    <a:gd name="T80" fmla="*/ 40 w 468"/>
                    <a:gd name="T81" fmla="*/ 103 h 467"/>
                    <a:gd name="T82" fmla="*/ 54 w 468"/>
                    <a:gd name="T83" fmla="*/ 85 h 467"/>
                    <a:gd name="T84" fmla="*/ 69 w 468"/>
                    <a:gd name="T85" fmla="*/ 69 h 467"/>
                    <a:gd name="T86" fmla="*/ 85 w 468"/>
                    <a:gd name="T87" fmla="*/ 53 h 467"/>
                    <a:gd name="T88" fmla="*/ 103 w 468"/>
                    <a:gd name="T89" fmla="*/ 40 h 467"/>
                    <a:gd name="T90" fmla="*/ 123 w 468"/>
                    <a:gd name="T91" fmla="*/ 28 h 467"/>
                    <a:gd name="T92" fmla="*/ 143 w 468"/>
                    <a:gd name="T93" fmla="*/ 18 h 467"/>
                    <a:gd name="T94" fmla="*/ 165 w 468"/>
                    <a:gd name="T95" fmla="*/ 11 h 467"/>
                    <a:gd name="T96" fmla="*/ 187 w 468"/>
                    <a:gd name="T97" fmla="*/ 5 h 467"/>
                    <a:gd name="T98" fmla="*/ 210 w 468"/>
                    <a:gd name="T99" fmla="*/ 1 h 467"/>
                    <a:gd name="T100" fmla="*/ 234 w 468"/>
                    <a:gd name="T101" fmla="*/ 0 h 467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468" h="467">
                      <a:moveTo>
                        <a:pt x="468" y="232"/>
                      </a:moveTo>
                      <a:lnTo>
                        <a:pt x="468" y="233"/>
                      </a:lnTo>
                      <a:lnTo>
                        <a:pt x="467" y="257"/>
                      </a:lnTo>
                      <a:lnTo>
                        <a:pt x="463" y="280"/>
                      </a:lnTo>
                      <a:lnTo>
                        <a:pt x="457" y="303"/>
                      </a:lnTo>
                      <a:lnTo>
                        <a:pt x="450" y="324"/>
                      </a:lnTo>
                      <a:lnTo>
                        <a:pt x="440" y="344"/>
                      </a:lnTo>
                      <a:lnTo>
                        <a:pt x="428" y="364"/>
                      </a:lnTo>
                      <a:lnTo>
                        <a:pt x="415" y="382"/>
                      </a:lnTo>
                      <a:lnTo>
                        <a:pt x="399" y="398"/>
                      </a:lnTo>
                      <a:lnTo>
                        <a:pt x="383" y="414"/>
                      </a:lnTo>
                      <a:lnTo>
                        <a:pt x="365" y="427"/>
                      </a:lnTo>
                      <a:lnTo>
                        <a:pt x="345" y="439"/>
                      </a:lnTo>
                      <a:lnTo>
                        <a:pt x="325" y="449"/>
                      </a:lnTo>
                      <a:lnTo>
                        <a:pt x="304" y="456"/>
                      </a:lnTo>
                      <a:lnTo>
                        <a:pt x="281" y="462"/>
                      </a:lnTo>
                      <a:lnTo>
                        <a:pt x="258" y="466"/>
                      </a:lnTo>
                      <a:lnTo>
                        <a:pt x="234" y="467"/>
                      </a:lnTo>
                      <a:lnTo>
                        <a:pt x="210" y="466"/>
                      </a:lnTo>
                      <a:lnTo>
                        <a:pt x="187" y="462"/>
                      </a:lnTo>
                      <a:lnTo>
                        <a:pt x="165" y="456"/>
                      </a:lnTo>
                      <a:lnTo>
                        <a:pt x="143" y="449"/>
                      </a:lnTo>
                      <a:lnTo>
                        <a:pt x="123" y="439"/>
                      </a:lnTo>
                      <a:lnTo>
                        <a:pt x="103" y="427"/>
                      </a:lnTo>
                      <a:lnTo>
                        <a:pt x="85" y="414"/>
                      </a:lnTo>
                      <a:lnTo>
                        <a:pt x="69" y="398"/>
                      </a:lnTo>
                      <a:lnTo>
                        <a:pt x="54" y="382"/>
                      </a:lnTo>
                      <a:lnTo>
                        <a:pt x="40" y="364"/>
                      </a:lnTo>
                      <a:lnTo>
                        <a:pt x="28" y="344"/>
                      </a:lnTo>
                      <a:lnTo>
                        <a:pt x="18" y="324"/>
                      </a:lnTo>
                      <a:lnTo>
                        <a:pt x="11" y="303"/>
                      </a:lnTo>
                      <a:lnTo>
                        <a:pt x="5" y="280"/>
                      </a:lnTo>
                      <a:lnTo>
                        <a:pt x="1" y="257"/>
                      </a:lnTo>
                      <a:lnTo>
                        <a:pt x="0" y="233"/>
                      </a:lnTo>
                      <a:lnTo>
                        <a:pt x="1" y="209"/>
                      </a:lnTo>
                      <a:lnTo>
                        <a:pt x="5" y="186"/>
                      </a:lnTo>
                      <a:lnTo>
                        <a:pt x="11" y="164"/>
                      </a:lnTo>
                      <a:lnTo>
                        <a:pt x="18" y="143"/>
                      </a:lnTo>
                      <a:lnTo>
                        <a:pt x="28" y="122"/>
                      </a:lnTo>
                      <a:lnTo>
                        <a:pt x="40" y="103"/>
                      </a:lnTo>
                      <a:lnTo>
                        <a:pt x="54" y="85"/>
                      </a:lnTo>
                      <a:lnTo>
                        <a:pt x="69" y="69"/>
                      </a:lnTo>
                      <a:lnTo>
                        <a:pt x="85" y="53"/>
                      </a:lnTo>
                      <a:lnTo>
                        <a:pt x="103" y="40"/>
                      </a:lnTo>
                      <a:lnTo>
                        <a:pt x="123" y="28"/>
                      </a:lnTo>
                      <a:lnTo>
                        <a:pt x="143" y="18"/>
                      </a:lnTo>
                      <a:lnTo>
                        <a:pt x="165" y="11"/>
                      </a:lnTo>
                      <a:lnTo>
                        <a:pt x="187" y="5"/>
                      </a:lnTo>
                      <a:lnTo>
                        <a:pt x="210" y="1"/>
                      </a:lnTo>
                      <a:lnTo>
                        <a:pt x="234" y="0"/>
                      </a:lnTo>
                    </a:path>
                  </a:pathLst>
                </a:custGeom>
                <a:noFill/>
                <a:ln w="9525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0000"/>
                <a:lstStyle/>
                <a:p>
                  <a:endParaRPr lang="de-DE"/>
                </a:p>
              </p:txBody>
            </p:sp>
          </p:grpSp>
        </p:grpSp>
        <p:sp>
          <p:nvSpPr>
            <p:cNvPr id="8" name="Oval 124"/>
            <p:cNvSpPr>
              <a:spLocks noChangeArrowheads="1"/>
            </p:cNvSpPr>
            <p:nvPr/>
          </p:nvSpPr>
          <p:spPr bwMode="auto">
            <a:xfrm>
              <a:off x="3240444" y="1301099"/>
              <a:ext cx="450000" cy="450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nl-NL"/>
            </a:p>
          </p:txBody>
        </p:sp>
        <p:sp>
          <p:nvSpPr>
            <p:cNvPr id="9" name="Oval 131"/>
            <p:cNvSpPr>
              <a:spLocks noChangeAspect="1" noChangeArrowheads="1"/>
            </p:cNvSpPr>
            <p:nvPr/>
          </p:nvSpPr>
          <p:spPr bwMode="auto">
            <a:xfrm>
              <a:off x="3240441" y="3982053"/>
              <a:ext cx="450000" cy="45311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0" tIns="0" rIns="0" bIns="0" anchor="ctr"/>
            <a:lstStyle/>
            <a:p>
              <a:endParaRPr lang="nl-NL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240442" y="3311815"/>
              <a:ext cx="450000" cy="450000"/>
              <a:chOff x="3680349" y="4365104"/>
              <a:chExt cx="605897" cy="610090"/>
            </a:xfrm>
          </p:grpSpPr>
          <p:grpSp>
            <p:nvGrpSpPr>
              <p:cNvPr id="11" name="Group 103"/>
              <p:cNvGrpSpPr>
                <a:grpSpLocks noChangeAspect="1"/>
              </p:cNvGrpSpPr>
              <p:nvPr/>
            </p:nvGrpSpPr>
            <p:grpSpPr bwMode="auto">
              <a:xfrm flipH="1">
                <a:off x="3680349" y="4365104"/>
                <a:ext cx="605897" cy="610090"/>
                <a:chOff x="1128" y="1968"/>
                <a:chExt cx="468" cy="467"/>
              </a:xfrm>
              <a:solidFill>
                <a:schemeClr val="tx2"/>
              </a:solidFill>
            </p:grpSpPr>
            <p:sp>
              <p:nvSpPr>
                <p:cNvPr id="13" name="Freeform 104"/>
                <p:cNvSpPr>
                  <a:spLocks noChangeAspect="1"/>
                </p:cNvSpPr>
                <p:nvPr/>
              </p:nvSpPr>
              <p:spPr bwMode="auto">
                <a:xfrm>
                  <a:off x="1128" y="1968"/>
                  <a:ext cx="468" cy="467"/>
                </a:xfrm>
                <a:custGeom>
                  <a:avLst/>
                  <a:gdLst>
                    <a:gd name="T0" fmla="*/ 468 w 468"/>
                    <a:gd name="T1" fmla="*/ 232 h 467"/>
                    <a:gd name="T2" fmla="*/ 468 w 468"/>
                    <a:gd name="T3" fmla="*/ 233 h 467"/>
                    <a:gd name="T4" fmla="*/ 468 w 468"/>
                    <a:gd name="T5" fmla="*/ 233 h 467"/>
                    <a:gd name="T6" fmla="*/ 467 w 468"/>
                    <a:gd name="T7" fmla="*/ 257 h 467"/>
                    <a:gd name="T8" fmla="*/ 463 w 468"/>
                    <a:gd name="T9" fmla="*/ 280 h 467"/>
                    <a:gd name="T10" fmla="*/ 457 w 468"/>
                    <a:gd name="T11" fmla="*/ 303 h 467"/>
                    <a:gd name="T12" fmla="*/ 450 w 468"/>
                    <a:gd name="T13" fmla="*/ 324 h 467"/>
                    <a:gd name="T14" fmla="*/ 440 w 468"/>
                    <a:gd name="T15" fmla="*/ 344 h 467"/>
                    <a:gd name="T16" fmla="*/ 428 w 468"/>
                    <a:gd name="T17" fmla="*/ 364 h 467"/>
                    <a:gd name="T18" fmla="*/ 415 w 468"/>
                    <a:gd name="T19" fmla="*/ 382 h 467"/>
                    <a:gd name="T20" fmla="*/ 399 w 468"/>
                    <a:gd name="T21" fmla="*/ 398 h 467"/>
                    <a:gd name="T22" fmla="*/ 383 w 468"/>
                    <a:gd name="T23" fmla="*/ 414 h 467"/>
                    <a:gd name="T24" fmla="*/ 365 w 468"/>
                    <a:gd name="T25" fmla="*/ 427 h 467"/>
                    <a:gd name="T26" fmla="*/ 345 w 468"/>
                    <a:gd name="T27" fmla="*/ 439 h 467"/>
                    <a:gd name="T28" fmla="*/ 325 w 468"/>
                    <a:gd name="T29" fmla="*/ 449 h 467"/>
                    <a:gd name="T30" fmla="*/ 304 w 468"/>
                    <a:gd name="T31" fmla="*/ 456 h 467"/>
                    <a:gd name="T32" fmla="*/ 281 w 468"/>
                    <a:gd name="T33" fmla="*/ 462 h 467"/>
                    <a:gd name="T34" fmla="*/ 258 w 468"/>
                    <a:gd name="T35" fmla="*/ 466 h 467"/>
                    <a:gd name="T36" fmla="*/ 234 w 468"/>
                    <a:gd name="T37" fmla="*/ 467 h 467"/>
                    <a:gd name="T38" fmla="*/ 210 w 468"/>
                    <a:gd name="T39" fmla="*/ 466 h 467"/>
                    <a:gd name="T40" fmla="*/ 187 w 468"/>
                    <a:gd name="T41" fmla="*/ 462 h 467"/>
                    <a:gd name="T42" fmla="*/ 165 w 468"/>
                    <a:gd name="T43" fmla="*/ 456 h 467"/>
                    <a:gd name="T44" fmla="*/ 143 w 468"/>
                    <a:gd name="T45" fmla="*/ 449 h 467"/>
                    <a:gd name="T46" fmla="*/ 123 w 468"/>
                    <a:gd name="T47" fmla="*/ 439 h 467"/>
                    <a:gd name="T48" fmla="*/ 103 w 468"/>
                    <a:gd name="T49" fmla="*/ 427 h 467"/>
                    <a:gd name="T50" fmla="*/ 85 w 468"/>
                    <a:gd name="T51" fmla="*/ 414 h 467"/>
                    <a:gd name="T52" fmla="*/ 69 w 468"/>
                    <a:gd name="T53" fmla="*/ 398 h 467"/>
                    <a:gd name="T54" fmla="*/ 54 w 468"/>
                    <a:gd name="T55" fmla="*/ 382 h 467"/>
                    <a:gd name="T56" fmla="*/ 40 w 468"/>
                    <a:gd name="T57" fmla="*/ 364 h 467"/>
                    <a:gd name="T58" fmla="*/ 28 w 468"/>
                    <a:gd name="T59" fmla="*/ 344 h 467"/>
                    <a:gd name="T60" fmla="*/ 18 w 468"/>
                    <a:gd name="T61" fmla="*/ 324 h 467"/>
                    <a:gd name="T62" fmla="*/ 11 w 468"/>
                    <a:gd name="T63" fmla="*/ 303 h 467"/>
                    <a:gd name="T64" fmla="*/ 5 w 468"/>
                    <a:gd name="T65" fmla="*/ 280 h 467"/>
                    <a:gd name="T66" fmla="*/ 1 w 468"/>
                    <a:gd name="T67" fmla="*/ 257 h 467"/>
                    <a:gd name="T68" fmla="*/ 0 w 468"/>
                    <a:gd name="T69" fmla="*/ 233 h 467"/>
                    <a:gd name="T70" fmla="*/ 1 w 468"/>
                    <a:gd name="T71" fmla="*/ 209 h 467"/>
                    <a:gd name="T72" fmla="*/ 5 w 468"/>
                    <a:gd name="T73" fmla="*/ 186 h 467"/>
                    <a:gd name="T74" fmla="*/ 11 w 468"/>
                    <a:gd name="T75" fmla="*/ 164 h 467"/>
                    <a:gd name="T76" fmla="*/ 18 w 468"/>
                    <a:gd name="T77" fmla="*/ 143 h 467"/>
                    <a:gd name="T78" fmla="*/ 28 w 468"/>
                    <a:gd name="T79" fmla="*/ 122 h 467"/>
                    <a:gd name="T80" fmla="*/ 40 w 468"/>
                    <a:gd name="T81" fmla="*/ 103 h 467"/>
                    <a:gd name="T82" fmla="*/ 54 w 468"/>
                    <a:gd name="T83" fmla="*/ 85 h 467"/>
                    <a:gd name="T84" fmla="*/ 69 w 468"/>
                    <a:gd name="T85" fmla="*/ 69 h 467"/>
                    <a:gd name="T86" fmla="*/ 85 w 468"/>
                    <a:gd name="T87" fmla="*/ 53 h 467"/>
                    <a:gd name="T88" fmla="*/ 103 w 468"/>
                    <a:gd name="T89" fmla="*/ 40 h 467"/>
                    <a:gd name="T90" fmla="*/ 123 w 468"/>
                    <a:gd name="T91" fmla="*/ 28 h 467"/>
                    <a:gd name="T92" fmla="*/ 143 w 468"/>
                    <a:gd name="T93" fmla="*/ 18 h 467"/>
                    <a:gd name="T94" fmla="*/ 165 w 468"/>
                    <a:gd name="T95" fmla="*/ 11 h 467"/>
                    <a:gd name="T96" fmla="*/ 187 w 468"/>
                    <a:gd name="T97" fmla="*/ 5 h 467"/>
                    <a:gd name="T98" fmla="*/ 210 w 468"/>
                    <a:gd name="T99" fmla="*/ 1 h 467"/>
                    <a:gd name="T100" fmla="*/ 234 w 468"/>
                    <a:gd name="T101" fmla="*/ 0 h 467"/>
                    <a:gd name="T102" fmla="*/ 234 w 468"/>
                    <a:gd name="T103" fmla="*/ 233 h 467"/>
                    <a:gd name="T104" fmla="*/ 468 w 468"/>
                    <a:gd name="T105" fmla="*/ 232 h 467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68" h="467">
                      <a:moveTo>
                        <a:pt x="468" y="232"/>
                      </a:moveTo>
                      <a:lnTo>
                        <a:pt x="468" y="233"/>
                      </a:lnTo>
                      <a:lnTo>
                        <a:pt x="467" y="257"/>
                      </a:lnTo>
                      <a:lnTo>
                        <a:pt x="463" y="280"/>
                      </a:lnTo>
                      <a:lnTo>
                        <a:pt x="457" y="303"/>
                      </a:lnTo>
                      <a:lnTo>
                        <a:pt x="450" y="324"/>
                      </a:lnTo>
                      <a:lnTo>
                        <a:pt x="440" y="344"/>
                      </a:lnTo>
                      <a:lnTo>
                        <a:pt x="428" y="364"/>
                      </a:lnTo>
                      <a:lnTo>
                        <a:pt x="415" y="382"/>
                      </a:lnTo>
                      <a:lnTo>
                        <a:pt x="399" y="398"/>
                      </a:lnTo>
                      <a:lnTo>
                        <a:pt x="383" y="414"/>
                      </a:lnTo>
                      <a:lnTo>
                        <a:pt x="365" y="427"/>
                      </a:lnTo>
                      <a:lnTo>
                        <a:pt x="345" y="439"/>
                      </a:lnTo>
                      <a:lnTo>
                        <a:pt x="325" y="449"/>
                      </a:lnTo>
                      <a:lnTo>
                        <a:pt x="304" y="456"/>
                      </a:lnTo>
                      <a:lnTo>
                        <a:pt x="281" y="462"/>
                      </a:lnTo>
                      <a:lnTo>
                        <a:pt x="258" y="466"/>
                      </a:lnTo>
                      <a:lnTo>
                        <a:pt x="234" y="467"/>
                      </a:lnTo>
                      <a:lnTo>
                        <a:pt x="210" y="466"/>
                      </a:lnTo>
                      <a:lnTo>
                        <a:pt x="187" y="462"/>
                      </a:lnTo>
                      <a:lnTo>
                        <a:pt x="165" y="456"/>
                      </a:lnTo>
                      <a:lnTo>
                        <a:pt x="143" y="449"/>
                      </a:lnTo>
                      <a:lnTo>
                        <a:pt x="123" y="439"/>
                      </a:lnTo>
                      <a:lnTo>
                        <a:pt x="103" y="427"/>
                      </a:lnTo>
                      <a:lnTo>
                        <a:pt x="85" y="414"/>
                      </a:lnTo>
                      <a:lnTo>
                        <a:pt x="69" y="398"/>
                      </a:lnTo>
                      <a:lnTo>
                        <a:pt x="54" y="382"/>
                      </a:lnTo>
                      <a:lnTo>
                        <a:pt x="40" y="364"/>
                      </a:lnTo>
                      <a:lnTo>
                        <a:pt x="28" y="344"/>
                      </a:lnTo>
                      <a:lnTo>
                        <a:pt x="18" y="324"/>
                      </a:lnTo>
                      <a:lnTo>
                        <a:pt x="11" y="303"/>
                      </a:lnTo>
                      <a:lnTo>
                        <a:pt x="5" y="280"/>
                      </a:lnTo>
                      <a:lnTo>
                        <a:pt x="1" y="257"/>
                      </a:lnTo>
                      <a:lnTo>
                        <a:pt x="0" y="233"/>
                      </a:lnTo>
                      <a:lnTo>
                        <a:pt x="1" y="209"/>
                      </a:lnTo>
                      <a:lnTo>
                        <a:pt x="5" y="186"/>
                      </a:lnTo>
                      <a:lnTo>
                        <a:pt x="11" y="164"/>
                      </a:lnTo>
                      <a:lnTo>
                        <a:pt x="18" y="143"/>
                      </a:lnTo>
                      <a:lnTo>
                        <a:pt x="28" y="122"/>
                      </a:lnTo>
                      <a:lnTo>
                        <a:pt x="40" y="103"/>
                      </a:lnTo>
                      <a:lnTo>
                        <a:pt x="54" y="85"/>
                      </a:lnTo>
                      <a:lnTo>
                        <a:pt x="69" y="69"/>
                      </a:lnTo>
                      <a:lnTo>
                        <a:pt x="85" y="53"/>
                      </a:lnTo>
                      <a:lnTo>
                        <a:pt x="103" y="40"/>
                      </a:lnTo>
                      <a:lnTo>
                        <a:pt x="123" y="28"/>
                      </a:lnTo>
                      <a:lnTo>
                        <a:pt x="143" y="18"/>
                      </a:lnTo>
                      <a:lnTo>
                        <a:pt x="165" y="11"/>
                      </a:lnTo>
                      <a:lnTo>
                        <a:pt x="187" y="5"/>
                      </a:lnTo>
                      <a:lnTo>
                        <a:pt x="210" y="1"/>
                      </a:lnTo>
                      <a:lnTo>
                        <a:pt x="234" y="0"/>
                      </a:lnTo>
                      <a:lnTo>
                        <a:pt x="234" y="233"/>
                      </a:lnTo>
                      <a:lnTo>
                        <a:pt x="468" y="232"/>
                      </a:lnTo>
                      <a:close/>
                    </a:path>
                  </a:pathLst>
                </a:custGeom>
                <a:grpFill/>
                <a:ln w="9525" cmpd="sng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4" name="Freeform 105"/>
                <p:cNvSpPr>
                  <a:spLocks noChangeAspect="1"/>
                </p:cNvSpPr>
                <p:nvPr/>
              </p:nvSpPr>
              <p:spPr bwMode="auto">
                <a:xfrm>
                  <a:off x="1128" y="1968"/>
                  <a:ext cx="468" cy="467"/>
                </a:xfrm>
                <a:custGeom>
                  <a:avLst/>
                  <a:gdLst>
                    <a:gd name="T0" fmla="*/ 468 w 468"/>
                    <a:gd name="T1" fmla="*/ 232 h 467"/>
                    <a:gd name="T2" fmla="*/ 468 w 468"/>
                    <a:gd name="T3" fmla="*/ 233 h 467"/>
                    <a:gd name="T4" fmla="*/ 468 w 468"/>
                    <a:gd name="T5" fmla="*/ 233 h 467"/>
                    <a:gd name="T6" fmla="*/ 467 w 468"/>
                    <a:gd name="T7" fmla="*/ 257 h 467"/>
                    <a:gd name="T8" fmla="*/ 463 w 468"/>
                    <a:gd name="T9" fmla="*/ 280 h 467"/>
                    <a:gd name="T10" fmla="*/ 457 w 468"/>
                    <a:gd name="T11" fmla="*/ 303 h 467"/>
                    <a:gd name="T12" fmla="*/ 450 w 468"/>
                    <a:gd name="T13" fmla="*/ 324 h 467"/>
                    <a:gd name="T14" fmla="*/ 440 w 468"/>
                    <a:gd name="T15" fmla="*/ 344 h 467"/>
                    <a:gd name="T16" fmla="*/ 428 w 468"/>
                    <a:gd name="T17" fmla="*/ 364 h 467"/>
                    <a:gd name="T18" fmla="*/ 415 w 468"/>
                    <a:gd name="T19" fmla="*/ 382 h 467"/>
                    <a:gd name="T20" fmla="*/ 399 w 468"/>
                    <a:gd name="T21" fmla="*/ 398 h 467"/>
                    <a:gd name="T22" fmla="*/ 383 w 468"/>
                    <a:gd name="T23" fmla="*/ 414 h 467"/>
                    <a:gd name="T24" fmla="*/ 365 w 468"/>
                    <a:gd name="T25" fmla="*/ 427 h 467"/>
                    <a:gd name="T26" fmla="*/ 345 w 468"/>
                    <a:gd name="T27" fmla="*/ 439 h 467"/>
                    <a:gd name="T28" fmla="*/ 325 w 468"/>
                    <a:gd name="T29" fmla="*/ 449 h 467"/>
                    <a:gd name="T30" fmla="*/ 304 w 468"/>
                    <a:gd name="T31" fmla="*/ 456 h 467"/>
                    <a:gd name="T32" fmla="*/ 281 w 468"/>
                    <a:gd name="T33" fmla="*/ 462 h 467"/>
                    <a:gd name="T34" fmla="*/ 258 w 468"/>
                    <a:gd name="T35" fmla="*/ 466 h 467"/>
                    <a:gd name="T36" fmla="*/ 234 w 468"/>
                    <a:gd name="T37" fmla="*/ 467 h 467"/>
                    <a:gd name="T38" fmla="*/ 210 w 468"/>
                    <a:gd name="T39" fmla="*/ 466 h 467"/>
                    <a:gd name="T40" fmla="*/ 187 w 468"/>
                    <a:gd name="T41" fmla="*/ 462 h 467"/>
                    <a:gd name="T42" fmla="*/ 165 w 468"/>
                    <a:gd name="T43" fmla="*/ 456 h 467"/>
                    <a:gd name="T44" fmla="*/ 143 w 468"/>
                    <a:gd name="T45" fmla="*/ 449 h 467"/>
                    <a:gd name="T46" fmla="*/ 123 w 468"/>
                    <a:gd name="T47" fmla="*/ 439 h 467"/>
                    <a:gd name="T48" fmla="*/ 103 w 468"/>
                    <a:gd name="T49" fmla="*/ 427 h 467"/>
                    <a:gd name="T50" fmla="*/ 85 w 468"/>
                    <a:gd name="T51" fmla="*/ 414 h 467"/>
                    <a:gd name="T52" fmla="*/ 69 w 468"/>
                    <a:gd name="T53" fmla="*/ 398 h 467"/>
                    <a:gd name="T54" fmla="*/ 54 w 468"/>
                    <a:gd name="T55" fmla="*/ 382 h 467"/>
                    <a:gd name="T56" fmla="*/ 40 w 468"/>
                    <a:gd name="T57" fmla="*/ 364 h 467"/>
                    <a:gd name="T58" fmla="*/ 28 w 468"/>
                    <a:gd name="T59" fmla="*/ 344 h 467"/>
                    <a:gd name="T60" fmla="*/ 18 w 468"/>
                    <a:gd name="T61" fmla="*/ 324 h 467"/>
                    <a:gd name="T62" fmla="*/ 11 w 468"/>
                    <a:gd name="T63" fmla="*/ 303 h 467"/>
                    <a:gd name="T64" fmla="*/ 5 w 468"/>
                    <a:gd name="T65" fmla="*/ 280 h 467"/>
                    <a:gd name="T66" fmla="*/ 1 w 468"/>
                    <a:gd name="T67" fmla="*/ 257 h 467"/>
                    <a:gd name="T68" fmla="*/ 0 w 468"/>
                    <a:gd name="T69" fmla="*/ 233 h 467"/>
                    <a:gd name="T70" fmla="*/ 1 w 468"/>
                    <a:gd name="T71" fmla="*/ 209 h 467"/>
                    <a:gd name="T72" fmla="*/ 5 w 468"/>
                    <a:gd name="T73" fmla="*/ 186 h 467"/>
                    <a:gd name="T74" fmla="*/ 11 w 468"/>
                    <a:gd name="T75" fmla="*/ 164 h 467"/>
                    <a:gd name="T76" fmla="*/ 18 w 468"/>
                    <a:gd name="T77" fmla="*/ 143 h 467"/>
                    <a:gd name="T78" fmla="*/ 28 w 468"/>
                    <a:gd name="T79" fmla="*/ 122 h 467"/>
                    <a:gd name="T80" fmla="*/ 40 w 468"/>
                    <a:gd name="T81" fmla="*/ 103 h 467"/>
                    <a:gd name="T82" fmla="*/ 54 w 468"/>
                    <a:gd name="T83" fmla="*/ 85 h 467"/>
                    <a:gd name="T84" fmla="*/ 69 w 468"/>
                    <a:gd name="T85" fmla="*/ 69 h 467"/>
                    <a:gd name="T86" fmla="*/ 85 w 468"/>
                    <a:gd name="T87" fmla="*/ 53 h 467"/>
                    <a:gd name="T88" fmla="*/ 103 w 468"/>
                    <a:gd name="T89" fmla="*/ 40 h 467"/>
                    <a:gd name="T90" fmla="*/ 123 w 468"/>
                    <a:gd name="T91" fmla="*/ 28 h 467"/>
                    <a:gd name="T92" fmla="*/ 143 w 468"/>
                    <a:gd name="T93" fmla="*/ 18 h 467"/>
                    <a:gd name="T94" fmla="*/ 165 w 468"/>
                    <a:gd name="T95" fmla="*/ 11 h 467"/>
                    <a:gd name="T96" fmla="*/ 187 w 468"/>
                    <a:gd name="T97" fmla="*/ 5 h 467"/>
                    <a:gd name="T98" fmla="*/ 210 w 468"/>
                    <a:gd name="T99" fmla="*/ 1 h 467"/>
                    <a:gd name="T100" fmla="*/ 234 w 468"/>
                    <a:gd name="T101" fmla="*/ 0 h 467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468" h="467">
                      <a:moveTo>
                        <a:pt x="468" y="232"/>
                      </a:moveTo>
                      <a:lnTo>
                        <a:pt x="468" y="233"/>
                      </a:lnTo>
                      <a:lnTo>
                        <a:pt x="467" y="257"/>
                      </a:lnTo>
                      <a:lnTo>
                        <a:pt x="463" y="280"/>
                      </a:lnTo>
                      <a:lnTo>
                        <a:pt x="457" y="303"/>
                      </a:lnTo>
                      <a:lnTo>
                        <a:pt x="450" y="324"/>
                      </a:lnTo>
                      <a:lnTo>
                        <a:pt x="440" y="344"/>
                      </a:lnTo>
                      <a:lnTo>
                        <a:pt x="428" y="364"/>
                      </a:lnTo>
                      <a:lnTo>
                        <a:pt x="415" y="382"/>
                      </a:lnTo>
                      <a:lnTo>
                        <a:pt x="399" y="398"/>
                      </a:lnTo>
                      <a:lnTo>
                        <a:pt x="383" y="414"/>
                      </a:lnTo>
                      <a:lnTo>
                        <a:pt x="365" y="427"/>
                      </a:lnTo>
                      <a:lnTo>
                        <a:pt x="345" y="439"/>
                      </a:lnTo>
                      <a:lnTo>
                        <a:pt x="325" y="449"/>
                      </a:lnTo>
                      <a:lnTo>
                        <a:pt x="304" y="456"/>
                      </a:lnTo>
                      <a:lnTo>
                        <a:pt x="281" y="462"/>
                      </a:lnTo>
                      <a:lnTo>
                        <a:pt x="258" y="466"/>
                      </a:lnTo>
                      <a:lnTo>
                        <a:pt x="234" y="467"/>
                      </a:lnTo>
                      <a:lnTo>
                        <a:pt x="210" y="466"/>
                      </a:lnTo>
                      <a:lnTo>
                        <a:pt x="187" y="462"/>
                      </a:lnTo>
                      <a:lnTo>
                        <a:pt x="165" y="456"/>
                      </a:lnTo>
                      <a:lnTo>
                        <a:pt x="143" y="449"/>
                      </a:lnTo>
                      <a:lnTo>
                        <a:pt x="123" y="439"/>
                      </a:lnTo>
                      <a:lnTo>
                        <a:pt x="103" y="427"/>
                      </a:lnTo>
                      <a:lnTo>
                        <a:pt x="85" y="414"/>
                      </a:lnTo>
                      <a:lnTo>
                        <a:pt x="69" y="398"/>
                      </a:lnTo>
                      <a:lnTo>
                        <a:pt x="54" y="382"/>
                      </a:lnTo>
                      <a:lnTo>
                        <a:pt x="40" y="364"/>
                      </a:lnTo>
                      <a:lnTo>
                        <a:pt x="28" y="344"/>
                      </a:lnTo>
                      <a:lnTo>
                        <a:pt x="18" y="324"/>
                      </a:lnTo>
                      <a:lnTo>
                        <a:pt x="11" y="303"/>
                      </a:lnTo>
                      <a:lnTo>
                        <a:pt x="5" y="280"/>
                      </a:lnTo>
                      <a:lnTo>
                        <a:pt x="1" y="257"/>
                      </a:lnTo>
                      <a:lnTo>
                        <a:pt x="0" y="233"/>
                      </a:lnTo>
                      <a:lnTo>
                        <a:pt x="1" y="209"/>
                      </a:lnTo>
                      <a:lnTo>
                        <a:pt x="5" y="186"/>
                      </a:lnTo>
                      <a:lnTo>
                        <a:pt x="11" y="164"/>
                      </a:lnTo>
                      <a:lnTo>
                        <a:pt x="18" y="143"/>
                      </a:lnTo>
                      <a:lnTo>
                        <a:pt x="28" y="122"/>
                      </a:lnTo>
                      <a:lnTo>
                        <a:pt x="40" y="103"/>
                      </a:lnTo>
                      <a:lnTo>
                        <a:pt x="54" y="85"/>
                      </a:lnTo>
                      <a:lnTo>
                        <a:pt x="69" y="69"/>
                      </a:lnTo>
                      <a:lnTo>
                        <a:pt x="85" y="53"/>
                      </a:lnTo>
                      <a:lnTo>
                        <a:pt x="103" y="40"/>
                      </a:lnTo>
                      <a:lnTo>
                        <a:pt x="123" y="28"/>
                      </a:lnTo>
                      <a:lnTo>
                        <a:pt x="143" y="18"/>
                      </a:lnTo>
                      <a:lnTo>
                        <a:pt x="165" y="11"/>
                      </a:lnTo>
                      <a:lnTo>
                        <a:pt x="187" y="5"/>
                      </a:lnTo>
                      <a:lnTo>
                        <a:pt x="210" y="1"/>
                      </a:lnTo>
                      <a:lnTo>
                        <a:pt x="234" y="0"/>
                      </a:lnTo>
                    </a:path>
                  </a:pathLst>
                </a:custGeom>
                <a:solidFill>
                  <a:srgbClr val="FFFF00"/>
                </a:solidFill>
                <a:ln w="9525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12" name="Freeform 101"/>
              <p:cNvSpPr>
                <a:spLocks noChangeAspect="1"/>
              </p:cNvSpPr>
              <p:nvPr/>
            </p:nvSpPr>
            <p:spPr bwMode="auto">
              <a:xfrm flipH="1">
                <a:off x="3680349" y="4365104"/>
                <a:ext cx="305015" cy="301751"/>
              </a:xfrm>
              <a:custGeom>
                <a:avLst/>
                <a:gdLst>
                  <a:gd name="T0" fmla="*/ 0 w 234"/>
                  <a:gd name="T1" fmla="*/ 0 h 234"/>
                  <a:gd name="T2" fmla="*/ 24 w 234"/>
                  <a:gd name="T3" fmla="*/ 1 h 234"/>
                  <a:gd name="T4" fmla="*/ 47 w 234"/>
                  <a:gd name="T5" fmla="*/ 5 h 234"/>
                  <a:gd name="T6" fmla="*/ 69 w 234"/>
                  <a:gd name="T7" fmla="*/ 10 h 234"/>
                  <a:gd name="T8" fmla="*/ 91 w 234"/>
                  <a:gd name="T9" fmla="*/ 18 h 234"/>
                  <a:gd name="T10" fmla="*/ 111 w 234"/>
                  <a:gd name="T11" fmla="*/ 28 h 234"/>
                  <a:gd name="T12" fmla="*/ 130 w 234"/>
                  <a:gd name="T13" fmla="*/ 40 h 234"/>
                  <a:gd name="T14" fmla="*/ 148 w 234"/>
                  <a:gd name="T15" fmla="*/ 53 h 234"/>
                  <a:gd name="T16" fmla="*/ 165 w 234"/>
                  <a:gd name="T17" fmla="*/ 68 h 234"/>
                  <a:gd name="T18" fmla="*/ 180 w 234"/>
                  <a:gd name="T19" fmla="*/ 85 h 234"/>
                  <a:gd name="T20" fmla="*/ 194 w 234"/>
                  <a:gd name="T21" fmla="*/ 103 h 234"/>
                  <a:gd name="T22" fmla="*/ 205 w 234"/>
                  <a:gd name="T23" fmla="*/ 122 h 234"/>
                  <a:gd name="T24" fmla="*/ 215 w 234"/>
                  <a:gd name="T25" fmla="*/ 142 h 234"/>
                  <a:gd name="T26" fmla="*/ 223 w 234"/>
                  <a:gd name="T27" fmla="*/ 164 h 234"/>
                  <a:gd name="T28" fmla="*/ 229 w 234"/>
                  <a:gd name="T29" fmla="*/ 186 h 234"/>
                  <a:gd name="T30" fmla="*/ 233 w 234"/>
                  <a:gd name="T31" fmla="*/ 209 h 234"/>
                  <a:gd name="T32" fmla="*/ 234 w 234"/>
                  <a:gd name="T33" fmla="*/ 233 h 234"/>
                  <a:gd name="T34" fmla="*/ 0 w 234"/>
                  <a:gd name="T35" fmla="*/ 234 h 234"/>
                  <a:gd name="T36" fmla="*/ 0 w 234"/>
                  <a:gd name="T37" fmla="*/ 0 h 23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4" h="234">
                    <a:moveTo>
                      <a:pt x="0" y="0"/>
                    </a:moveTo>
                    <a:lnTo>
                      <a:pt x="24" y="1"/>
                    </a:lnTo>
                    <a:lnTo>
                      <a:pt x="47" y="5"/>
                    </a:lnTo>
                    <a:lnTo>
                      <a:pt x="69" y="10"/>
                    </a:lnTo>
                    <a:lnTo>
                      <a:pt x="91" y="18"/>
                    </a:lnTo>
                    <a:lnTo>
                      <a:pt x="111" y="28"/>
                    </a:lnTo>
                    <a:lnTo>
                      <a:pt x="130" y="40"/>
                    </a:lnTo>
                    <a:lnTo>
                      <a:pt x="148" y="53"/>
                    </a:lnTo>
                    <a:lnTo>
                      <a:pt x="165" y="68"/>
                    </a:lnTo>
                    <a:lnTo>
                      <a:pt x="180" y="85"/>
                    </a:lnTo>
                    <a:lnTo>
                      <a:pt x="194" y="103"/>
                    </a:lnTo>
                    <a:lnTo>
                      <a:pt x="205" y="122"/>
                    </a:lnTo>
                    <a:lnTo>
                      <a:pt x="215" y="142"/>
                    </a:lnTo>
                    <a:lnTo>
                      <a:pt x="223" y="164"/>
                    </a:lnTo>
                    <a:lnTo>
                      <a:pt x="229" y="186"/>
                    </a:lnTo>
                    <a:lnTo>
                      <a:pt x="233" y="209"/>
                    </a:lnTo>
                    <a:lnTo>
                      <a:pt x="234" y="233"/>
                    </a:lnTo>
                    <a:lnTo>
                      <a:pt x="0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1231334" y="4363826"/>
            <a:ext cx="169863" cy="200025"/>
            <a:chOff x="1400" y="2496"/>
            <a:chExt cx="110" cy="132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V="1">
              <a:off x="1402" y="2526"/>
              <a:ext cx="108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fr-SN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V="1">
              <a:off x="1400" y="2496"/>
              <a:ext cx="108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fr-SN"/>
            </a:p>
          </p:txBody>
        </p:sp>
      </p:grpSp>
      <p:sp>
        <p:nvSpPr>
          <p:cNvPr id="26" name="Freeform 68"/>
          <p:cNvSpPr>
            <a:spLocks/>
          </p:cNvSpPr>
          <p:nvPr/>
        </p:nvSpPr>
        <p:spPr bwMode="auto">
          <a:xfrm>
            <a:off x="1143394" y="3620549"/>
            <a:ext cx="324000" cy="324000"/>
          </a:xfrm>
          <a:custGeom>
            <a:avLst/>
            <a:gdLst/>
            <a:ahLst/>
            <a:cxnLst>
              <a:cxn ang="0">
                <a:pos x="4" y="1721"/>
              </a:cxn>
              <a:cxn ang="0">
                <a:pos x="624" y="974"/>
              </a:cxn>
              <a:cxn ang="0">
                <a:pos x="430" y="159"/>
              </a:cxn>
              <a:cxn ang="0">
                <a:pos x="575" y="18"/>
              </a:cxn>
              <a:cxn ang="0">
                <a:pos x="706" y="147"/>
              </a:cxn>
              <a:cxn ang="0">
                <a:pos x="843" y="371"/>
              </a:cxn>
              <a:cxn ang="0">
                <a:pos x="934" y="591"/>
              </a:cxn>
              <a:cxn ang="0">
                <a:pos x="980" y="563"/>
              </a:cxn>
              <a:cxn ang="0">
                <a:pos x="1162" y="367"/>
              </a:cxn>
              <a:cxn ang="0">
                <a:pos x="1414" y="110"/>
              </a:cxn>
              <a:cxn ang="0">
                <a:pos x="1551" y="101"/>
              </a:cxn>
              <a:cxn ang="0">
                <a:pos x="1609" y="242"/>
              </a:cxn>
              <a:cxn ang="0">
                <a:pos x="1533" y="276"/>
              </a:cxn>
              <a:cxn ang="0">
                <a:pos x="1500" y="341"/>
              </a:cxn>
              <a:cxn ang="0">
                <a:pos x="1460" y="389"/>
              </a:cxn>
              <a:cxn ang="0">
                <a:pos x="1253" y="710"/>
              </a:cxn>
              <a:cxn ang="0">
                <a:pos x="1177" y="830"/>
              </a:cxn>
              <a:cxn ang="0">
                <a:pos x="1086" y="965"/>
              </a:cxn>
              <a:cxn ang="0">
                <a:pos x="1062" y="1133"/>
              </a:cxn>
              <a:cxn ang="0">
                <a:pos x="1171" y="1461"/>
              </a:cxn>
              <a:cxn ang="0">
                <a:pos x="1335" y="1739"/>
              </a:cxn>
              <a:cxn ang="0">
                <a:pos x="1314" y="1773"/>
              </a:cxn>
              <a:cxn ang="0">
                <a:pos x="1308" y="1822"/>
              </a:cxn>
              <a:cxn ang="0">
                <a:pos x="1244" y="1867"/>
              </a:cxn>
              <a:cxn ang="0">
                <a:pos x="1232" y="1932"/>
              </a:cxn>
              <a:cxn ang="0">
                <a:pos x="1123" y="1874"/>
              </a:cxn>
              <a:cxn ang="0">
                <a:pos x="1083" y="1840"/>
              </a:cxn>
              <a:cxn ang="0">
                <a:pos x="996" y="1783"/>
              </a:cxn>
              <a:cxn ang="0">
                <a:pos x="912" y="1676"/>
              </a:cxn>
              <a:cxn ang="0">
                <a:pos x="749" y="1409"/>
              </a:cxn>
              <a:cxn ang="0">
                <a:pos x="150" y="2009"/>
              </a:cxn>
              <a:cxn ang="0">
                <a:pos x="140" y="2003"/>
              </a:cxn>
              <a:cxn ang="0">
                <a:pos x="117" y="1907"/>
              </a:cxn>
              <a:cxn ang="0">
                <a:pos x="65" y="1859"/>
              </a:cxn>
              <a:cxn ang="0">
                <a:pos x="10" y="1785"/>
              </a:cxn>
              <a:cxn ang="0">
                <a:pos x="4" y="1721"/>
              </a:cxn>
            </a:cxnLst>
            <a:rect l="0" t="0" r="r" b="b"/>
            <a:pathLst>
              <a:path w="1612" h="2009">
                <a:moveTo>
                  <a:pt x="4" y="1721"/>
                </a:moveTo>
                <a:lnTo>
                  <a:pt x="624" y="974"/>
                </a:lnTo>
                <a:lnTo>
                  <a:pt x="430" y="159"/>
                </a:lnTo>
                <a:cubicBezTo>
                  <a:pt x="422" y="0"/>
                  <a:pt x="529" y="20"/>
                  <a:pt x="575" y="18"/>
                </a:cubicBezTo>
                <a:cubicBezTo>
                  <a:pt x="621" y="16"/>
                  <a:pt x="661" y="88"/>
                  <a:pt x="706" y="147"/>
                </a:cubicBezTo>
                <a:cubicBezTo>
                  <a:pt x="752" y="205"/>
                  <a:pt x="806" y="297"/>
                  <a:pt x="843" y="371"/>
                </a:cubicBezTo>
                <a:lnTo>
                  <a:pt x="934" y="591"/>
                </a:lnTo>
                <a:lnTo>
                  <a:pt x="980" y="563"/>
                </a:lnTo>
                <a:cubicBezTo>
                  <a:pt x="1016" y="527"/>
                  <a:pt x="1089" y="444"/>
                  <a:pt x="1162" y="367"/>
                </a:cubicBezTo>
                <a:cubicBezTo>
                  <a:pt x="1235" y="291"/>
                  <a:pt x="1351" y="153"/>
                  <a:pt x="1414" y="110"/>
                </a:cubicBezTo>
                <a:cubicBezTo>
                  <a:pt x="1478" y="67"/>
                  <a:pt x="1518" y="80"/>
                  <a:pt x="1551" y="101"/>
                </a:cubicBezTo>
                <a:cubicBezTo>
                  <a:pt x="1585" y="122"/>
                  <a:pt x="1612" y="214"/>
                  <a:pt x="1609" y="242"/>
                </a:cubicBezTo>
                <a:cubicBezTo>
                  <a:pt x="1606" y="269"/>
                  <a:pt x="1551" y="260"/>
                  <a:pt x="1533" y="276"/>
                </a:cubicBezTo>
                <a:cubicBezTo>
                  <a:pt x="1515" y="292"/>
                  <a:pt x="1512" y="322"/>
                  <a:pt x="1500" y="341"/>
                </a:cubicBezTo>
                <a:cubicBezTo>
                  <a:pt x="1488" y="360"/>
                  <a:pt x="1501" y="327"/>
                  <a:pt x="1460" y="389"/>
                </a:cubicBezTo>
                <a:lnTo>
                  <a:pt x="1253" y="710"/>
                </a:lnTo>
                <a:lnTo>
                  <a:pt x="1177" y="830"/>
                </a:lnTo>
                <a:cubicBezTo>
                  <a:pt x="1150" y="873"/>
                  <a:pt x="1104" y="916"/>
                  <a:pt x="1086" y="965"/>
                </a:cubicBezTo>
                <a:cubicBezTo>
                  <a:pt x="1068" y="1014"/>
                  <a:pt x="1047" y="1050"/>
                  <a:pt x="1062" y="1133"/>
                </a:cubicBezTo>
                <a:cubicBezTo>
                  <a:pt x="1077" y="1216"/>
                  <a:pt x="1126" y="1360"/>
                  <a:pt x="1171" y="1461"/>
                </a:cubicBezTo>
                <a:cubicBezTo>
                  <a:pt x="1217" y="1562"/>
                  <a:pt x="1311" y="1687"/>
                  <a:pt x="1335" y="1739"/>
                </a:cubicBezTo>
                <a:lnTo>
                  <a:pt x="1314" y="1773"/>
                </a:lnTo>
                <a:cubicBezTo>
                  <a:pt x="1311" y="1785"/>
                  <a:pt x="1320" y="1806"/>
                  <a:pt x="1308" y="1822"/>
                </a:cubicBezTo>
                <a:cubicBezTo>
                  <a:pt x="1296" y="1838"/>
                  <a:pt x="1259" y="1861"/>
                  <a:pt x="1244" y="1867"/>
                </a:cubicBezTo>
                <a:cubicBezTo>
                  <a:pt x="1229" y="1873"/>
                  <a:pt x="1250" y="1932"/>
                  <a:pt x="1232" y="1932"/>
                </a:cubicBezTo>
                <a:cubicBezTo>
                  <a:pt x="1214" y="1932"/>
                  <a:pt x="1148" y="1891"/>
                  <a:pt x="1123" y="1874"/>
                </a:cubicBezTo>
                <a:cubicBezTo>
                  <a:pt x="1098" y="1859"/>
                  <a:pt x="1104" y="1855"/>
                  <a:pt x="1083" y="1840"/>
                </a:cubicBezTo>
                <a:cubicBezTo>
                  <a:pt x="1062" y="1825"/>
                  <a:pt x="1024" y="1810"/>
                  <a:pt x="996" y="1783"/>
                </a:cubicBezTo>
                <a:cubicBezTo>
                  <a:pt x="968" y="1756"/>
                  <a:pt x="953" y="1738"/>
                  <a:pt x="912" y="1676"/>
                </a:cubicBezTo>
                <a:lnTo>
                  <a:pt x="749" y="1409"/>
                </a:lnTo>
                <a:lnTo>
                  <a:pt x="150" y="2009"/>
                </a:lnTo>
                <a:lnTo>
                  <a:pt x="140" y="2003"/>
                </a:lnTo>
                <a:cubicBezTo>
                  <a:pt x="135" y="1986"/>
                  <a:pt x="129" y="1931"/>
                  <a:pt x="117" y="1907"/>
                </a:cubicBezTo>
                <a:cubicBezTo>
                  <a:pt x="105" y="1883"/>
                  <a:pt x="83" y="1879"/>
                  <a:pt x="65" y="1859"/>
                </a:cubicBezTo>
                <a:cubicBezTo>
                  <a:pt x="47" y="1839"/>
                  <a:pt x="20" y="1808"/>
                  <a:pt x="10" y="1785"/>
                </a:cubicBezTo>
                <a:cubicBezTo>
                  <a:pt x="0" y="1762"/>
                  <a:pt x="5" y="1734"/>
                  <a:pt x="4" y="1721"/>
                </a:cubicBez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69"/>
          <p:cNvSpPr>
            <a:spLocks/>
          </p:cNvSpPr>
          <p:nvPr/>
        </p:nvSpPr>
        <p:spPr bwMode="auto">
          <a:xfrm>
            <a:off x="1180324" y="2319722"/>
            <a:ext cx="324000" cy="324000"/>
          </a:xfrm>
          <a:custGeom>
            <a:avLst/>
            <a:gdLst/>
            <a:ahLst/>
            <a:cxnLst>
              <a:cxn ang="0">
                <a:pos x="1126" y="1893"/>
              </a:cxn>
              <a:cxn ang="0">
                <a:pos x="1582" y="1093"/>
              </a:cxn>
              <a:cxn ang="0">
                <a:pos x="1958" y="554"/>
              </a:cxn>
              <a:cxn ang="0">
                <a:pos x="2170" y="310"/>
              </a:cxn>
              <a:cxn ang="0">
                <a:pos x="2300" y="163"/>
              </a:cxn>
              <a:cxn ang="0">
                <a:pos x="2431" y="65"/>
              </a:cxn>
              <a:cxn ang="0">
                <a:pos x="2513" y="49"/>
              </a:cxn>
              <a:cxn ang="0">
                <a:pos x="2676" y="16"/>
              </a:cxn>
              <a:cxn ang="0">
                <a:pos x="2920" y="0"/>
              </a:cxn>
              <a:cxn ang="0">
                <a:pos x="2969" y="32"/>
              </a:cxn>
              <a:cxn ang="0">
                <a:pos x="2953" y="65"/>
              </a:cxn>
              <a:cxn ang="0">
                <a:pos x="2855" y="146"/>
              </a:cxn>
              <a:cxn ang="0">
                <a:pos x="2464" y="571"/>
              </a:cxn>
              <a:cxn ang="0">
                <a:pos x="2039" y="1142"/>
              </a:cxn>
              <a:cxn ang="0">
                <a:pos x="1631" y="1795"/>
              </a:cxn>
              <a:cxn ang="0">
                <a:pos x="1289" y="2496"/>
              </a:cxn>
              <a:cxn ang="0">
                <a:pos x="1191" y="2725"/>
              </a:cxn>
              <a:cxn ang="0">
                <a:pos x="1126" y="2839"/>
              </a:cxn>
              <a:cxn ang="0">
                <a:pos x="1044" y="2888"/>
              </a:cxn>
              <a:cxn ang="0">
                <a:pos x="848" y="2904"/>
              </a:cxn>
              <a:cxn ang="0">
                <a:pos x="701" y="2888"/>
              </a:cxn>
              <a:cxn ang="0">
                <a:pos x="636" y="2872"/>
              </a:cxn>
              <a:cxn ang="0">
                <a:pos x="554" y="2758"/>
              </a:cxn>
              <a:cxn ang="0">
                <a:pos x="326" y="2447"/>
              </a:cxn>
              <a:cxn ang="0">
                <a:pos x="65" y="2154"/>
              </a:cxn>
              <a:cxn ang="0">
                <a:pos x="0" y="2039"/>
              </a:cxn>
              <a:cxn ang="0">
                <a:pos x="32" y="1958"/>
              </a:cxn>
              <a:cxn ang="0">
                <a:pos x="228" y="1811"/>
              </a:cxn>
              <a:cxn ang="0">
                <a:pos x="440" y="1827"/>
              </a:cxn>
              <a:cxn ang="0">
                <a:pos x="571" y="1909"/>
              </a:cxn>
              <a:cxn ang="0">
                <a:pos x="734" y="2056"/>
              </a:cxn>
              <a:cxn ang="0">
                <a:pos x="913" y="2317"/>
              </a:cxn>
            </a:cxnLst>
            <a:rect l="0" t="0" r="r" b="b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accent4"/>
          </a:solidFill>
          <a:ln w="19050" cmpd="sng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69"/>
          <p:cNvSpPr>
            <a:spLocks/>
          </p:cNvSpPr>
          <p:nvPr/>
        </p:nvSpPr>
        <p:spPr bwMode="auto">
          <a:xfrm>
            <a:off x="1184167" y="2961036"/>
            <a:ext cx="324000" cy="324000"/>
          </a:xfrm>
          <a:custGeom>
            <a:avLst/>
            <a:gdLst/>
            <a:ahLst/>
            <a:cxnLst>
              <a:cxn ang="0">
                <a:pos x="1126" y="1893"/>
              </a:cxn>
              <a:cxn ang="0">
                <a:pos x="1582" y="1093"/>
              </a:cxn>
              <a:cxn ang="0">
                <a:pos x="1958" y="554"/>
              </a:cxn>
              <a:cxn ang="0">
                <a:pos x="2170" y="310"/>
              </a:cxn>
              <a:cxn ang="0">
                <a:pos x="2300" y="163"/>
              </a:cxn>
              <a:cxn ang="0">
                <a:pos x="2431" y="65"/>
              </a:cxn>
              <a:cxn ang="0">
                <a:pos x="2513" y="49"/>
              </a:cxn>
              <a:cxn ang="0">
                <a:pos x="2676" y="16"/>
              </a:cxn>
              <a:cxn ang="0">
                <a:pos x="2920" y="0"/>
              </a:cxn>
              <a:cxn ang="0">
                <a:pos x="2969" y="32"/>
              </a:cxn>
              <a:cxn ang="0">
                <a:pos x="2953" y="65"/>
              </a:cxn>
              <a:cxn ang="0">
                <a:pos x="2855" y="146"/>
              </a:cxn>
              <a:cxn ang="0">
                <a:pos x="2464" y="571"/>
              </a:cxn>
              <a:cxn ang="0">
                <a:pos x="2039" y="1142"/>
              </a:cxn>
              <a:cxn ang="0">
                <a:pos x="1631" y="1795"/>
              </a:cxn>
              <a:cxn ang="0">
                <a:pos x="1289" y="2496"/>
              </a:cxn>
              <a:cxn ang="0">
                <a:pos x="1191" y="2725"/>
              </a:cxn>
              <a:cxn ang="0">
                <a:pos x="1126" y="2839"/>
              </a:cxn>
              <a:cxn ang="0">
                <a:pos x="1044" y="2888"/>
              </a:cxn>
              <a:cxn ang="0">
                <a:pos x="848" y="2904"/>
              </a:cxn>
              <a:cxn ang="0">
                <a:pos x="701" y="2888"/>
              </a:cxn>
              <a:cxn ang="0">
                <a:pos x="636" y="2872"/>
              </a:cxn>
              <a:cxn ang="0">
                <a:pos x="554" y="2758"/>
              </a:cxn>
              <a:cxn ang="0">
                <a:pos x="326" y="2447"/>
              </a:cxn>
              <a:cxn ang="0">
                <a:pos x="65" y="2154"/>
              </a:cxn>
              <a:cxn ang="0">
                <a:pos x="0" y="2039"/>
              </a:cxn>
              <a:cxn ang="0">
                <a:pos x="32" y="1958"/>
              </a:cxn>
              <a:cxn ang="0">
                <a:pos x="228" y="1811"/>
              </a:cxn>
              <a:cxn ang="0">
                <a:pos x="440" y="1827"/>
              </a:cxn>
              <a:cxn ang="0">
                <a:pos x="571" y="1909"/>
              </a:cxn>
              <a:cxn ang="0">
                <a:pos x="734" y="2056"/>
              </a:cxn>
              <a:cxn ang="0">
                <a:pos x="913" y="2317"/>
              </a:cxn>
            </a:cxnLst>
            <a:rect l="0" t="0" r="r" b="b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noFill/>
          <a:ln w="19050" cmpd="sng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439149" y="1336675"/>
            <a:ext cx="369677" cy="287338"/>
            <a:chOff x="8439149" y="1336675"/>
            <a:chExt cx="369677" cy="287338"/>
          </a:xfrm>
        </p:grpSpPr>
        <p:sp>
          <p:nvSpPr>
            <p:cNvPr id="30" name="Rectangle 198"/>
            <p:cNvSpPr>
              <a:spLocks noChangeArrowheads="1"/>
            </p:cNvSpPr>
            <p:nvPr/>
          </p:nvSpPr>
          <p:spPr bwMode="auto">
            <a:xfrm>
              <a:off x="8439149" y="1336675"/>
              <a:ext cx="36967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>
                  <a:ea typeface="SimSun"/>
                  <a:cs typeface="SimSun"/>
                </a:rPr>
                <a:t>WIP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508999" y="1384301"/>
              <a:ext cx="299827" cy="195262"/>
              <a:chOff x="8388139" y="1384301"/>
              <a:chExt cx="420688" cy="195262"/>
            </a:xfrm>
          </p:grpSpPr>
          <p:sp>
            <p:nvSpPr>
              <p:cNvPr id="32" name="Line 200"/>
              <p:cNvSpPr>
                <a:spLocks noChangeShapeType="1"/>
              </p:cNvSpPr>
              <p:nvPr/>
            </p:nvSpPr>
            <p:spPr bwMode="auto">
              <a:xfrm>
                <a:off x="8388139" y="1384301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33" name="Line 202"/>
              <p:cNvSpPr>
                <a:spLocks noChangeShapeType="1"/>
              </p:cNvSpPr>
              <p:nvPr/>
            </p:nvSpPr>
            <p:spPr bwMode="auto">
              <a:xfrm>
                <a:off x="8388139" y="1579563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7222913" y="4779972"/>
            <a:ext cx="1585913" cy="287338"/>
            <a:chOff x="7222913" y="4287603"/>
            <a:chExt cx="1585913" cy="287338"/>
          </a:xfrm>
        </p:grpSpPr>
        <p:sp>
          <p:nvSpPr>
            <p:cNvPr id="35" name="Rectangle 205"/>
            <p:cNvSpPr>
              <a:spLocks noChangeArrowheads="1"/>
            </p:cNvSpPr>
            <p:nvPr/>
          </p:nvSpPr>
          <p:spPr bwMode="auto">
            <a:xfrm>
              <a:off x="7222913" y="4287603"/>
              <a:ext cx="15859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 dirty="0">
                  <a:ea typeface="SimSun"/>
                  <a:cs typeface="SimSun"/>
                </a:rPr>
                <a:t>INTERNAL USE ONLY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270749" y="4309809"/>
              <a:ext cx="1538077" cy="244494"/>
              <a:chOff x="6764127" y="4309809"/>
              <a:chExt cx="2044700" cy="244494"/>
            </a:xfrm>
          </p:grpSpPr>
          <p:sp>
            <p:nvSpPr>
              <p:cNvPr id="37" name="Line 208"/>
              <p:cNvSpPr>
                <a:spLocks noChangeShapeType="1"/>
              </p:cNvSpPr>
              <p:nvPr/>
            </p:nvSpPr>
            <p:spPr bwMode="auto">
              <a:xfrm>
                <a:off x="6764127" y="4309809"/>
                <a:ext cx="20447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38" name="Line 211"/>
              <p:cNvSpPr>
                <a:spLocks noChangeShapeType="1"/>
              </p:cNvSpPr>
              <p:nvPr/>
            </p:nvSpPr>
            <p:spPr bwMode="auto">
              <a:xfrm>
                <a:off x="6764127" y="4554303"/>
                <a:ext cx="20447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7994649" y="2197501"/>
            <a:ext cx="814177" cy="287338"/>
            <a:chOff x="7994649" y="2066925"/>
            <a:chExt cx="814177" cy="287338"/>
          </a:xfrm>
        </p:grpSpPr>
        <p:sp>
          <p:nvSpPr>
            <p:cNvPr id="40" name="Rectangle 214"/>
            <p:cNvSpPr>
              <a:spLocks noChangeArrowheads="1"/>
            </p:cNvSpPr>
            <p:nvPr/>
          </p:nvSpPr>
          <p:spPr bwMode="auto">
            <a:xfrm>
              <a:off x="7994649" y="2066925"/>
              <a:ext cx="81417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>
                  <a:ea typeface="SimSun"/>
                  <a:cs typeface="SimSun"/>
                </a:rPr>
                <a:t>TEMPLATE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045449" y="2098656"/>
              <a:ext cx="763377" cy="225444"/>
              <a:chOff x="7807115" y="2098656"/>
              <a:chExt cx="1001712" cy="225444"/>
            </a:xfrm>
          </p:grpSpPr>
          <p:sp>
            <p:nvSpPr>
              <p:cNvPr id="42" name="Line 217"/>
              <p:cNvSpPr>
                <a:spLocks noChangeShapeType="1"/>
              </p:cNvSpPr>
              <p:nvPr/>
            </p:nvSpPr>
            <p:spPr bwMode="auto">
              <a:xfrm>
                <a:off x="7807115" y="2098656"/>
                <a:ext cx="1001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43" name="Line 220"/>
              <p:cNvSpPr>
                <a:spLocks noChangeShapeType="1"/>
              </p:cNvSpPr>
              <p:nvPr/>
            </p:nvSpPr>
            <p:spPr bwMode="auto">
              <a:xfrm>
                <a:off x="7807115" y="2324100"/>
                <a:ext cx="1001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7678527" y="3058327"/>
            <a:ext cx="1130300" cy="287337"/>
            <a:chOff x="7678527" y="2784625"/>
            <a:chExt cx="1130300" cy="287337"/>
          </a:xfrm>
        </p:grpSpPr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7678527" y="2784625"/>
              <a:ext cx="11303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 dirty="0">
                  <a:ea typeface="SimSun"/>
                  <a:cs typeface="SimSun"/>
                </a:rPr>
                <a:t>CONCEPTUAL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762665" y="2820535"/>
              <a:ext cx="1046162" cy="223837"/>
              <a:chOff x="7511839" y="2820535"/>
              <a:chExt cx="1296988" cy="223837"/>
            </a:xfrm>
          </p:grpSpPr>
          <p:sp>
            <p:nvSpPr>
              <p:cNvPr id="47" name="Line 225"/>
              <p:cNvSpPr>
                <a:spLocks noChangeShapeType="1"/>
              </p:cNvSpPr>
              <p:nvPr/>
            </p:nvSpPr>
            <p:spPr bwMode="auto">
              <a:xfrm>
                <a:off x="7511839" y="2820535"/>
                <a:ext cx="1296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48" name="Line 227"/>
              <p:cNvSpPr>
                <a:spLocks noChangeShapeType="1"/>
              </p:cNvSpPr>
              <p:nvPr/>
            </p:nvSpPr>
            <p:spPr bwMode="auto">
              <a:xfrm>
                <a:off x="7511839" y="3044372"/>
                <a:ext cx="1296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8045449" y="2627914"/>
            <a:ext cx="763378" cy="287338"/>
            <a:chOff x="8045449" y="2432050"/>
            <a:chExt cx="763378" cy="287338"/>
          </a:xfrm>
        </p:grpSpPr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8045449" y="2432050"/>
              <a:ext cx="76337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>
                  <a:ea typeface="SimSun"/>
                  <a:cs typeface="SimSun"/>
                </a:rPr>
                <a:t>ESTIMATE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100391" y="2463781"/>
              <a:ext cx="708435" cy="225444"/>
              <a:chOff x="7824577" y="2463781"/>
              <a:chExt cx="984250" cy="225444"/>
            </a:xfrm>
          </p:grpSpPr>
          <p:sp>
            <p:nvSpPr>
              <p:cNvPr id="52" name="Line 233"/>
              <p:cNvSpPr>
                <a:spLocks noChangeShapeType="1"/>
              </p:cNvSpPr>
              <p:nvPr/>
            </p:nvSpPr>
            <p:spPr bwMode="auto">
              <a:xfrm>
                <a:off x="7824577" y="2463781"/>
                <a:ext cx="9842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53" name="Line 236"/>
              <p:cNvSpPr>
                <a:spLocks noChangeShapeType="1"/>
              </p:cNvSpPr>
              <p:nvPr/>
            </p:nvSpPr>
            <p:spPr bwMode="auto">
              <a:xfrm>
                <a:off x="7824577" y="2689225"/>
                <a:ext cx="9842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578969" y="3919151"/>
            <a:ext cx="1229858" cy="287337"/>
            <a:chOff x="7578969" y="3492325"/>
            <a:chExt cx="1229858" cy="287337"/>
          </a:xfrm>
        </p:grpSpPr>
        <p:sp>
          <p:nvSpPr>
            <p:cNvPr id="55" name="Rectangle 239"/>
            <p:cNvSpPr>
              <a:spLocks noChangeArrowheads="1"/>
            </p:cNvSpPr>
            <p:nvPr/>
          </p:nvSpPr>
          <p:spPr bwMode="auto">
            <a:xfrm>
              <a:off x="7578969" y="3492325"/>
              <a:ext cx="1229858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 dirty="0">
                  <a:ea typeface="SimSun"/>
                  <a:cs typeface="SimSun"/>
                </a:rPr>
                <a:t>HYPOTHETICAL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678527" y="3525643"/>
              <a:ext cx="1130300" cy="225444"/>
              <a:chOff x="7310227" y="3525643"/>
              <a:chExt cx="1498600" cy="225444"/>
            </a:xfrm>
          </p:grpSpPr>
          <p:sp>
            <p:nvSpPr>
              <p:cNvPr id="57" name="Line 242"/>
              <p:cNvSpPr>
                <a:spLocks noChangeShapeType="1"/>
              </p:cNvSpPr>
              <p:nvPr/>
            </p:nvSpPr>
            <p:spPr bwMode="auto">
              <a:xfrm>
                <a:off x="7310227" y="3525643"/>
                <a:ext cx="1498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58" name="Line 245"/>
              <p:cNvSpPr>
                <a:spLocks noChangeShapeType="1"/>
              </p:cNvSpPr>
              <p:nvPr/>
            </p:nvSpPr>
            <p:spPr bwMode="auto">
              <a:xfrm>
                <a:off x="7310227" y="3751087"/>
                <a:ext cx="1498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8045449" y="1767088"/>
            <a:ext cx="763378" cy="287338"/>
            <a:chOff x="8045449" y="1701800"/>
            <a:chExt cx="763378" cy="287338"/>
          </a:xfrm>
        </p:grpSpPr>
        <p:sp>
          <p:nvSpPr>
            <p:cNvPr id="60" name="Rectangle 248"/>
            <p:cNvSpPr>
              <a:spLocks noChangeArrowheads="1"/>
            </p:cNvSpPr>
            <p:nvPr/>
          </p:nvSpPr>
          <p:spPr bwMode="auto">
            <a:xfrm>
              <a:off x="8045449" y="1701800"/>
              <a:ext cx="76337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>
                  <a:ea typeface="SimSun"/>
                  <a:cs typeface="SimSun"/>
                </a:rPr>
                <a:t>EXAMPLE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121650" y="1733531"/>
              <a:ext cx="687177" cy="215919"/>
              <a:chOff x="7918240" y="1733531"/>
              <a:chExt cx="890587" cy="215919"/>
            </a:xfrm>
          </p:grpSpPr>
          <p:sp>
            <p:nvSpPr>
              <p:cNvPr id="62" name="Line 251"/>
              <p:cNvSpPr>
                <a:spLocks noChangeShapeType="1"/>
              </p:cNvSpPr>
              <p:nvPr/>
            </p:nvSpPr>
            <p:spPr bwMode="auto">
              <a:xfrm>
                <a:off x="7918240" y="1733531"/>
                <a:ext cx="8905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63" name="Line 254"/>
              <p:cNvSpPr>
                <a:spLocks noChangeShapeType="1"/>
              </p:cNvSpPr>
              <p:nvPr/>
            </p:nvSpPr>
            <p:spPr bwMode="auto">
              <a:xfrm>
                <a:off x="7918240" y="1949450"/>
                <a:ext cx="8905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7445164" y="4349563"/>
            <a:ext cx="1363663" cy="287337"/>
            <a:chOff x="7445164" y="3893999"/>
            <a:chExt cx="1363663" cy="287337"/>
          </a:xfrm>
        </p:grpSpPr>
        <p:sp>
          <p:nvSpPr>
            <p:cNvPr id="65" name="Rectangle 257"/>
            <p:cNvSpPr>
              <a:spLocks noChangeArrowheads="1"/>
            </p:cNvSpPr>
            <p:nvPr/>
          </p:nvSpPr>
          <p:spPr bwMode="auto">
            <a:xfrm>
              <a:off x="7445164" y="3893999"/>
              <a:ext cx="13636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 dirty="0">
                  <a:ea typeface="SimSun"/>
                  <a:cs typeface="SimSun"/>
                </a:rPr>
                <a:t>FOR DISCUSSION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512827" y="3914542"/>
              <a:ext cx="1296000" cy="233362"/>
              <a:chOff x="7107027" y="3914542"/>
              <a:chExt cx="1701800" cy="233362"/>
            </a:xfrm>
          </p:grpSpPr>
          <p:sp>
            <p:nvSpPr>
              <p:cNvPr id="67" name="Line 259"/>
              <p:cNvSpPr>
                <a:spLocks noChangeShapeType="1"/>
              </p:cNvSpPr>
              <p:nvPr/>
            </p:nvSpPr>
            <p:spPr bwMode="auto">
              <a:xfrm>
                <a:off x="7107027" y="3914542"/>
                <a:ext cx="1701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68" name="Line 261"/>
              <p:cNvSpPr>
                <a:spLocks noChangeShapeType="1"/>
              </p:cNvSpPr>
              <p:nvPr/>
            </p:nvSpPr>
            <p:spPr bwMode="auto">
              <a:xfrm>
                <a:off x="7107027" y="4147904"/>
                <a:ext cx="1701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7699165" y="3488739"/>
            <a:ext cx="1109662" cy="287337"/>
            <a:chOff x="7699165" y="3158431"/>
            <a:chExt cx="1109662" cy="287337"/>
          </a:xfrm>
        </p:grpSpPr>
        <p:sp>
          <p:nvSpPr>
            <p:cNvPr id="70" name="Rectangle 239"/>
            <p:cNvSpPr>
              <a:spLocks noChangeArrowheads="1"/>
            </p:cNvSpPr>
            <p:nvPr/>
          </p:nvSpPr>
          <p:spPr bwMode="auto">
            <a:xfrm>
              <a:off x="7699165" y="3158431"/>
              <a:ext cx="11096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r" defTabSz="881063">
                <a:spcBef>
                  <a:spcPct val="50000"/>
                </a:spcBef>
              </a:pPr>
              <a:r>
                <a:rPr lang="en-US" altLang="zh-CN" sz="1200" dirty="0" smtClean="0">
                  <a:ea typeface="SimSun"/>
                  <a:cs typeface="SimSun"/>
                </a:rPr>
                <a:t>PRELIMINARY</a:t>
              </a:r>
              <a:endParaRPr lang="en-US" altLang="zh-CN" sz="1200" dirty="0">
                <a:ea typeface="SimSun"/>
                <a:cs typeface="SimSun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810500" y="3191749"/>
              <a:ext cx="998327" cy="225444"/>
              <a:chOff x="7584178" y="3191749"/>
              <a:chExt cx="1224649" cy="225444"/>
            </a:xfrm>
          </p:grpSpPr>
          <p:sp>
            <p:nvSpPr>
              <p:cNvPr id="72" name="Line 242"/>
              <p:cNvSpPr>
                <a:spLocks noChangeShapeType="1"/>
              </p:cNvSpPr>
              <p:nvPr/>
            </p:nvSpPr>
            <p:spPr bwMode="auto">
              <a:xfrm>
                <a:off x="7584178" y="3191749"/>
                <a:ext cx="1224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  <p:sp>
            <p:nvSpPr>
              <p:cNvPr id="73" name="Line 245"/>
              <p:cNvSpPr>
                <a:spLocks noChangeShapeType="1"/>
              </p:cNvSpPr>
              <p:nvPr/>
            </p:nvSpPr>
            <p:spPr bwMode="auto">
              <a:xfrm>
                <a:off x="7584178" y="3417193"/>
                <a:ext cx="1224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fr-SN" sz="1200"/>
              </a:p>
            </p:txBody>
          </p:sp>
        </p:grpSp>
      </p:grpSp>
      <p:grpSp>
        <p:nvGrpSpPr>
          <p:cNvPr id="74" name="Group 300"/>
          <p:cNvGrpSpPr>
            <a:grpSpLocks/>
          </p:cNvGrpSpPr>
          <p:nvPr/>
        </p:nvGrpSpPr>
        <p:grpSpPr bwMode="auto">
          <a:xfrm>
            <a:off x="1918433" y="2873399"/>
            <a:ext cx="450000" cy="450000"/>
            <a:chOff x="5337" y="1386"/>
            <a:chExt cx="249" cy="230"/>
          </a:xfrm>
        </p:grpSpPr>
        <p:sp>
          <p:nvSpPr>
            <p:cNvPr id="75" name="Freeform 63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w 234"/>
                <a:gd name="T67" fmla="*/ 28 h 467"/>
                <a:gd name="T68" fmla="*/ 0 w 234"/>
                <a:gd name="T69" fmla="*/ 0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6" name="Freeform 64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</a:path>
              </a:pathLst>
            </a:custGeom>
            <a:solidFill>
              <a:schemeClr val="tx1"/>
            </a:solidFill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Freeform 65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36 w 234"/>
                <a:gd name="T67" fmla="*/ 28 h 467"/>
                <a:gd name="T68" fmla="*/ 36 w 234"/>
                <a:gd name="T69" fmla="*/ 56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  <a:lnTo>
                    <a:pt x="234" y="233"/>
                  </a:lnTo>
                  <a:lnTo>
                    <a:pt x="234" y="467"/>
                  </a:lnTo>
                  <a:close/>
                </a:path>
              </a:pathLst>
            </a:cu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Freeform 66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</a:path>
              </a:pathLst>
            </a:custGeom>
            <a:noFill/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918433" y="2203160"/>
            <a:ext cx="450000" cy="450000"/>
            <a:chOff x="3680349" y="2751522"/>
            <a:chExt cx="605897" cy="610090"/>
          </a:xfrm>
        </p:grpSpPr>
        <p:sp>
          <p:nvSpPr>
            <p:cNvPr id="80" name="Freeform 101"/>
            <p:cNvSpPr>
              <a:spLocks noChangeAspect="1"/>
            </p:cNvSpPr>
            <p:nvPr/>
          </p:nvSpPr>
          <p:spPr bwMode="auto">
            <a:xfrm>
              <a:off x="3981231" y="2751522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450000"/>
            <a:lstStyle/>
            <a:p>
              <a:endParaRPr lang="de-DE"/>
            </a:p>
          </p:txBody>
        </p:sp>
        <p:grpSp>
          <p:nvGrpSpPr>
            <p:cNvPr id="81" name="Group 103"/>
            <p:cNvGrpSpPr>
              <a:grpSpLocks noChangeAspect="1"/>
            </p:cNvGrpSpPr>
            <p:nvPr/>
          </p:nvGrpSpPr>
          <p:grpSpPr bwMode="auto">
            <a:xfrm>
              <a:off x="3680349" y="2751522"/>
              <a:ext cx="605897" cy="610090"/>
              <a:chOff x="1128" y="1968"/>
              <a:chExt cx="468" cy="467"/>
            </a:xfrm>
          </p:grpSpPr>
          <p:sp>
            <p:nvSpPr>
              <p:cNvPr id="82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317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450000"/>
              <a:lstStyle/>
              <a:p>
                <a:endParaRPr lang="de-DE"/>
              </a:p>
            </p:txBody>
          </p:sp>
          <p:sp>
            <p:nvSpPr>
              <p:cNvPr id="83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noFill/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0000"/>
              <a:lstStyle/>
              <a:p>
                <a:endParaRPr lang="de-DE"/>
              </a:p>
            </p:txBody>
          </p:sp>
        </p:grpSp>
      </p:grpSp>
      <p:sp>
        <p:nvSpPr>
          <p:cNvPr id="84" name="Oval 124"/>
          <p:cNvSpPr>
            <a:spLocks noChangeArrowheads="1"/>
          </p:cNvSpPr>
          <p:nvPr/>
        </p:nvSpPr>
        <p:spPr bwMode="auto">
          <a:xfrm>
            <a:off x="1918435" y="1532921"/>
            <a:ext cx="450000" cy="45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85" name="Oval 131"/>
          <p:cNvSpPr>
            <a:spLocks noChangeAspect="1" noChangeArrowheads="1"/>
          </p:cNvSpPr>
          <p:nvPr/>
        </p:nvSpPr>
        <p:spPr bwMode="auto">
          <a:xfrm>
            <a:off x="1918432" y="4213875"/>
            <a:ext cx="450000" cy="4531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endParaRPr lang="nl-NL" dirty="0"/>
          </a:p>
        </p:txBody>
      </p:sp>
      <p:grpSp>
        <p:nvGrpSpPr>
          <p:cNvPr id="86" name="Group 85"/>
          <p:cNvGrpSpPr/>
          <p:nvPr/>
        </p:nvGrpSpPr>
        <p:grpSpPr>
          <a:xfrm>
            <a:off x="1918433" y="3543637"/>
            <a:ext cx="450000" cy="450000"/>
            <a:chOff x="3680349" y="4365104"/>
            <a:chExt cx="605897" cy="610090"/>
          </a:xfrm>
        </p:grpSpPr>
        <p:grpSp>
          <p:nvGrpSpPr>
            <p:cNvPr id="87" name="Group 103"/>
            <p:cNvGrpSpPr>
              <a:grpSpLocks noChangeAspect="1"/>
            </p:cNvGrpSpPr>
            <p:nvPr/>
          </p:nvGrpSpPr>
          <p:grpSpPr bwMode="auto">
            <a:xfrm flipH="1">
              <a:off x="3680349" y="4365104"/>
              <a:ext cx="605897" cy="610090"/>
              <a:chOff x="1128" y="1968"/>
              <a:chExt cx="468" cy="467"/>
            </a:xfrm>
            <a:solidFill>
              <a:schemeClr val="tx2"/>
            </a:solidFill>
          </p:grpSpPr>
          <p:sp>
            <p:nvSpPr>
              <p:cNvPr id="89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0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solidFill>
                <a:schemeClr val="tx1"/>
              </a:solidFill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88" name="Freeform 101"/>
            <p:cNvSpPr>
              <a:spLocks noChangeAspect="1"/>
            </p:cNvSpPr>
            <p:nvPr/>
          </p:nvSpPr>
          <p:spPr bwMode="auto">
            <a:xfrm flipH="1">
              <a:off x="3680349" y="4365104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91" name="Group 300"/>
          <p:cNvGrpSpPr>
            <a:grpSpLocks/>
          </p:cNvGrpSpPr>
          <p:nvPr/>
        </p:nvGrpSpPr>
        <p:grpSpPr bwMode="auto">
          <a:xfrm>
            <a:off x="2602267" y="2873399"/>
            <a:ext cx="450000" cy="450000"/>
            <a:chOff x="5337" y="1386"/>
            <a:chExt cx="249" cy="230"/>
          </a:xfrm>
        </p:grpSpPr>
        <p:sp>
          <p:nvSpPr>
            <p:cNvPr id="92" name="Freeform 63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w 234"/>
                <a:gd name="T67" fmla="*/ 28 h 467"/>
                <a:gd name="T68" fmla="*/ 0 w 234"/>
                <a:gd name="T69" fmla="*/ 0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3" name="Freeform 64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</a:path>
              </a:pathLst>
            </a:custGeom>
            <a:solidFill>
              <a:srgbClr val="FF0000"/>
            </a:solidFill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4" name="Freeform 65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36 w 234"/>
                <a:gd name="T67" fmla="*/ 28 h 467"/>
                <a:gd name="T68" fmla="*/ 36 w 234"/>
                <a:gd name="T69" fmla="*/ 56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  <a:lnTo>
                    <a:pt x="234" y="233"/>
                  </a:lnTo>
                  <a:lnTo>
                    <a:pt x="234" y="467"/>
                  </a:lnTo>
                  <a:close/>
                </a:path>
              </a:pathLst>
            </a:cu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5" name="Freeform 66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</a:path>
              </a:pathLst>
            </a:custGeom>
            <a:noFill/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602267" y="2203160"/>
            <a:ext cx="450000" cy="450000"/>
            <a:chOff x="3680349" y="2751522"/>
            <a:chExt cx="605897" cy="610090"/>
          </a:xfrm>
        </p:grpSpPr>
        <p:sp>
          <p:nvSpPr>
            <p:cNvPr id="97" name="Freeform 101"/>
            <p:cNvSpPr>
              <a:spLocks noChangeAspect="1"/>
            </p:cNvSpPr>
            <p:nvPr/>
          </p:nvSpPr>
          <p:spPr bwMode="auto">
            <a:xfrm>
              <a:off x="3981231" y="2751522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450000"/>
            <a:lstStyle/>
            <a:p>
              <a:endParaRPr lang="de-DE"/>
            </a:p>
          </p:txBody>
        </p:sp>
        <p:grpSp>
          <p:nvGrpSpPr>
            <p:cNvPr id="98" name="Group 103"/>
            <p:cNvGrpSpPr>
              <a:grpSpLocks noChangeAspect="1"/>
            </p:cNvGrpSpPr>
            <p:nvPr/>
          </p:nvGrpSpPr>
          <p:grpSpPr bwMode="auto">
            <a:xfrm>
              <a:off x="3680349" y="2751522"/>
              <a:ext cx="605897" cy="610090"/>
              <a:chOff x="1128" y="1968"/>
              <a:chExt cx="468" cy="467"/>
            </a:xfrm>
          </p:grpSpPr>
          <p:sp>
            <p:nvSpPr>
              <p:cNvPr id="99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317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450000"/>
              <a:lstStyle/>
              <a:p>
                <a:endParaRPr lang="de-DE"/>
              </a:p>
            </p:txBody>
          </p:sp>
          <p:sp>
            <p:nvSpPr>
              <p:cNvPr id="100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noFill/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0000"/>
              <a:lstStyle/>
              <a:p>
                <a:endParaRPr lang="de-DE"/>
              </a:p>
            </p:txBody>
          </p:sp>
        </p:grpSp>
      </p:grpSp>
      <p:sp>
        <p:nvSpPr>
          <p:cNvPr id="101" name="Oval 124"/>
          <p:cNvSpPr>
            <a:spLocks noChangeArrowheads="1"/>
          </p:cNvSpPr>
          <p:nvPr/>
        </p:nvSpPr>
        <p:spPr bwMode="auto">
          <a:xfrm>
            <a:off x="2602269" y="1532921"/>
            <a:ext cx="450000" cy="45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02" name="Oval 131"/>
          <p:cNvSpPr>
            <a:spLocks noChangeAspect="1" noChangeArrowheads="1"/>
          </p:cNvSpPr>
          <p:nvPr/>
        </p:nvSpPr>
        <p:spPr bwMode="auto">
          <a:xfrm>
            <a:off x="2602266" y="4213875"/>
            <a:ext cx="450000" cy="45311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endParaRPr lang="nl-NL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602267" y="3543637"/>
            <a:ext cx="450000" cy="450000"/>
            <a:chOff x="3680349" y="4365104"/>
            <a:chExt cx="605897" cy="610090"/>
          </a:xfrm>
        </p:grpSpPr>
        <p:grpSp>
          <p:nvGrpSpPr>
            <p:cNvPr id="104" name="Group 103"/>
            <p:cNvGrpSpPr>
              <a:grpSpLocks noChangeAspect="1"/>
            </p:cNvGrpSpPr>
            <p:nvPr/>
          </p:nvGrpSpPr>
          <p:grpSpPr bwMode="auto">
            <a:xfrm flipH="1">
              <a:off x="3680349" y="4365104"/>
              <a:ext cx="605897" cy="610090"/>
              <a:chOff x="1128" y="1968"/>
              <a:chExt cx="468" cy="467"/>
            </a:xfrm>
            <a:solidFill>
              <a:schemeClr val="tx2"/>
            </a:solidFill>
          </p:grpSpPr>
          <p:sp>
            <p:nvSpPr>
              <p:cNvPr id="106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7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solidFill>
                <a:srgbClr val="FF0000"/>
              </a:solidFill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5" name="Freeform 101"/>
            <p:cNvSpPr>
              <a:spLocks noChangeAspect="1"/>
            </p:cNvSpPr>
            <p:nvPr/>
          </p:nvSpPr>
          <p:spPr bwMode="auto">
            <a:xfrm flipH="1">
              <a:off x="3680349" y="4365104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08" name="Group 300"/>
          <p:cNvGrpSpPr>
            <a:grpSpLocks/>
          </p:cNvGrpSpPr>
          <p:nvPr/>
        </p:nvGrpSpPr>
        <p:grpSpPr bwMode="auto">
          <a:xfrm>
            <a:off x="3888514" y="2873399"/>
            <a:ext cx="450000" cy="450000"/>
            <a:chOff x="5337" y="1386"/>
            <a:chExt cx="249" cy="230"/>
          </a:xfrm>
        </p:grpSpPr>
        <p:sp>
          <p:nvSpPr>
            <p:cNvPr id="109" name="Freeform 63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w 234"/>
                <a:gd name="T67" fmla="*/ 28 h 467"/>
                <a:gd name="T68" fmla="*/ 0 w 234"/>
                <a:gd name="T69" fmla="*/ 0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0" name="Freeform 64"/>
            <p:cNvSpPr>
              <a:spLocks noChangeAspect="1"/>
            </p:cNvSpPr>
            <p:nvPr/>
          </p:nvSpPr>
          <p:spPr bwMode="auto">
            <a:xfrm>
              <a:off x="5462" y="1386"/>
              <a:ext cx="124" cy="230"/>
            </a:xfrm>
            <a:custGeom>
              <a:avLst/>
              <a:gdLst>
                <a:gd name="T0" fmla="*/ 0 w 234"/>
                <a:gd name="T1" fmla="*/ 0 h 467"/>
                <a:gd name="T2" fmla="*/ 4 w 234"/>
                <a:gd name="T3" fmla="*/ 0 h 467"/>
                <a:gd name="T4" fmla="*/ 7 w 234"/>
                <a:gd name="T5" fmla="*/ 0 h 467"/>
                <a:gd name="T6" fmla="*/ 11 w 234"/>
                <a:gd name="T7" fmla="*/ 1 h 467"/>
                <a:gd name="T8" fmla="*/ 13 w 234"/>
                <a:gd name="T9" fmla="*/ 2 h 467"/>
                <a:gd name="T10" fmla="*/ 16 w 234"/>
                <a:gd name="T11" fmla="*/ 3 h 467"/>
                <a:gd name="T12" fmla="*/ 20 w 234"/>
                <a:gd name="T13" fmla="*/ 5 h 467"/>
                <a:gd name="T14" fmla="*/ 22 w 234"/>
                <a:gd name="T15" fmla="*/ 6 h 467"/>
                <a:gd name="T16" fmla="*/ 24 w 234"/>
                <a:gd name="T17" fmla="*/ 8 h 467"/>
                <a:gd name="T18" fmla="*/ 27 w 234"/>
                <a:gd name="T19" fmla="*/ 10 h 467"/>
                <a:gd name="T20" fmla="*/ 29 w 234"/>
                <a:gd name="T21" fmla="*/ 12 h 467"/>
                <a:gd name="T22" fmla="*/ 31 w 234"/>
                <a:gd name="T23" fmla="*/ 15 h 467"/>
                <a:gd name="T24" fmla="*/ 32 w 234"/>
                <a:gd name="T25" fmla="*/ 17 h 467"/>
                <a:gd name="T26" fmla="*/ 33 w 234"/>
                <a:gd name="T27" fmla="*/ 20 h 467"/>
                <a:gd name="T28" fmla="*/ 34 w 234"/>
                <a:gd name="T29" fmla="*/ 22 h 467"/>
                <a:gd name="T30" fmla="*/ 34 w 234"/>
                <a:gd name="T31" fmla="*/ 25 h 467"/>
                <a:gd name="T32" fmla="*/ 35 w 234"/>
                <a:gd name="T33" fmla="*/ 28 h 467"/>
                <a:gd name="T34" fmla="*/ 34 w 234"/>
                <a:gd name="T35" fmla="*/ 31 h 467"/>
                <a:gd name="T36" fmla="*/ 34 w 234"/>
                <a:gd name="T37" fmla="*/ 33 h 467"/>
                <a:gd name="T38" fmla="*/ 33 w 234"/>
                <a:gd name="T39" fmla="*/ 36 h 467"/>
                <a:gd name="T40" fmla="*/ 32 w 234"/>
                <a:gd name="T41" fmla="*/ 39 h 467"/>
                <a:gd name="T42" fmla="*/ 31 w 234"/>
                <a:gd name="T43" fmla="*/ 41 h 467"/>
                <a:gd name="T44" fmla="*/ 29 w 234"/>
                <a:gd name="T45" fmla="*/ 43 h 467"/>
                <a:gd name="T46" fmla="*/ 27 w 234"/>
                <a:gd name="T47" fmla="*/ 46 h 467"/>
                <a:gd name="T48" fmla="*/ 24 w 234"/>
                <a:gd name="T49" fmla="*/ 48 h 467"/>
                <a:gd name="T50" fmla="*/ 22 w 234"/>
                <a:gd name="T51" fmla="*/ 49 h 467"/>
                <a:gd name="T52" fmla="*/ 20 w 234"/>
                <a:gd name="T53" fmla="*/ 51 h 467"/>
                <a:gd name="T54" fmla="*/ 16 w 234"/>
                <a:gd name="T55" fmla="*/ 52 h 467"/>
                <a:gd name="T56" fmla="*/ 13 w 234"/>
                <a:gd name="T57" fmla="*/ 54 h 467"/>
                <a:gd name="T58" fmla="*/ 11 w 234"/>
                <a:gd name="T59" fmla="*/ 55 h 467"/>
                <a:gd name="T60" fmla="*/ 7 w 234"/>
                <a:gd name="T61" fmla="*/ 55 h 467"/>
                <a:gd name="T62" fmla="*/ 4 w 234"/>
                <a:gd name="T63" fmla="*/ 56 h 467"/>
                <a:gd name="T64" fmla="*/ 0 w 234"/>
                <a:gd name="T65" fmla="*/ 56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70" y="11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1" y="40"/>
                  </a:lnTo>
                  <a:lnTo>
                    <a:pt x="149" y="53"/>
                  </a:lnTo>
                  <a:lnTo>
                    <a:pt x="165" y="69"/>
                  </a:lnTo>
                  <a:lnTo>
                    <a:pt x="181" y="85"/>
                  </a:lnTo>
                  <a:lnTo>
                    <a:pt x="194" y="103"/>
                  </a:lnTo>
                  <a:lnTo>
                    <a:pt x="206" y="122"/>
                  </a:lnTo>
                  <a:lnTo>
                    <a:pt x="216" y="143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233" y="257"/>
                  </a:lnTo>
                  <a:lnTo>
                    <a:pt x="229" y="280"/>
                  </a:lnTo>
                  <a:lnTo>
                    <a:pt x="223" y="303"/>
                  </a:lnTo>
                  <a:lnTo>
                    <a:pt x="216" y="324"/>
                  </a:lnTo>
                  <a:lnTo>
                    <a:pt x="206" y="344"/>
                  </a:lnTo>
                  <a:lnTo>
                    <a:pt x="194" y="364"/>
                  </a:lnTo>
                  <a:lnTo>
                    <a:pt x="181" y="382"/>
                  </a:lnTo>
                  <a:lnTo>
                    <a:pt x="165" y="398"/>
                  </a:lnTo>
                  <a:lnTo>
                    <a:pt x="149" y="414"/>
                  </a:lnTo>
                  <a:lnTo>
                    <a:pt x="131" y="427"/>
                  </a:lnTo>
                  <a:lnTo>
                    <a:pt x="111" y="439"/>
                  </a:lnTo>
                  <a:lnTo>
                    <a:pt x="91" y="449"/>
                  </a:lnTo>
                  <a:lnTo>
                    <a:pt x="70" y="456"/>
                  </a:lnTo>
                  <a:lnTo>
                    <a:pt x="47" y="462"/>
                  </a:lnTo>
                  <a:lnTo>
                    <a:pt x="24" y="466"/>
                  </a:lnTo>
                  <a:lnTo>
                    <a:pt x="0" y="467"/>
                  </a:lnTo>
                </a:path>
              </a:pathLst>
            </a:custGeom>
            <a:solidFill>
              <a:schemeClr val="accent4"/>
            </a:solidFill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1" name="Freeform 65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36 w 234"/>
                <a:gd name="T67" fmla="*/ 28 h 467"/>
                <a:gd name="T68" fmla="*/ 36 w 234"/>
                <a:gd name="T69" fmla="*/ 56 h 4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  <a:lnTo>
                    <a:pt x="234" y="233"/>
                  </a:lnTo>
                  <a:lnTo>
                    <a:pt x="234" y="467"/>
                  </a:lnTo>
                  <a:close/>
                </a:path>
              </a:pathLst>
            </a:custGeom>
            <a:solidFill>
              <a:srgbClr val="FFFFFF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2" name="Freeform 66"/>
            <p:cNvSpPr>
              <a:spLocks noChangeAspect="1"/>
            </p:cNvSpPr>
            <p:nvPr/>
          </p:nvSpPr>
          <p:spPr bwMode="auto">
            <a:xfrm>
              <a:off x="5337" y="1386"/>
              <a:ext cx="125" cy="230"/>
            </a:xfrm>
            <a:custGeom>
              <a:avLst/>
              <a:gdLst>
                <a:gd name="T0" fmla="*/ 36 w 234"/>
                <a:gd name="T1" fmla="*/ 56 h 467"/>
                <a:gd name="T2" fmla="*/ 32 w 234"/>
                <a:gd name="T3" fmla="*/ 56 h 467"/>
                <a:gd name="T4" fmla="*/ 28 w 234"/>
                <a:gd name="T5" fmla="*/ 55 h 467"/>
                <a:gd name="T6" fmla="*/ 25 w 234"/>
                <a:gd name="T7" fmla="*/ 55 h 467"/>
                <a:gd name="T8" fmla="*/ 22 w 234"/>
                <a:gd name="T9" fmla="*/ 54 h 467"/>
                <a:gd name="T10" fmla="*/ 19 w 234"/>
                <a:gd name="T11" fmla="*/ 52 h 467"/>
                <a:gd name="T12" fmla="*/ 15 w 234"/>
                <a:gd name="T13" fmla="*/ 51 h 467"/>
                <a:gd name="T14" fmla="*/ 13 w 234"/>
                <a:gd name="T15" fmla="*/ 49 h 467"/>
                <a:gd name="T16" fmla="*/ 11 w 234"/>
                <a:gd name="T17" fmla="*/ 48 h 467"/>
                <a:gd name="T18" fmla="*/ 8 w 234"/>
                <a:gd name="T19" fmla="*/ 46 h 467"/>
                <a:gd name="T20" fmla="*/ 6 w 234"/>
                <a:gd name="T21" fmla="*/ 43 h 467"/>
                <a:gd name="T22" fmla="*/ 4 w 234"/>
                <a:gd name="T23" fmla="*/ 41 h 467"/>
                <a:gd name="T24" fmla="*/ 3 w 234"/>
                <a:gd name="T25" fmla="*/ 39 h 467"/>
                <a:gd name="T26" fmla="*/ 2 w 234"/>
                <a:gd name="T27" fmla="*/ 36 h 467"/>
                <a:gd name="T28" fmla="*/ 1 w 234"/>
                <a:gd name="T29" fmla="*/ 33 h 467"/>
                <a:gd name="T30" fmla="*/ 1 w 234"/>
                <a:gd name="T31" fmla="*/ 31 h 467"/>
                <a:gd name="T32" fmla="*/ 0 w 234"/>
                <a:gd name="T33" fmla="*/ 28 h 467"/>
                <a:gd name="T34" fmla="*/ 1 w 234"/>
                <a:gd name="T35" fmla="*/ 25 h 467"/>
                <a:gd name="T36" fmla="*/ 1 w 234"/>
                <a:gd name="T37" fmla="*/ 22 h 467"/>
                <a:gd name="T38" fmla="*/ 2 w 234"/>
                <a:gd name="T39" fmla="*/ 20 h 467"/>
                <a:gd name="T40" fmla="*/ 3 w 234"/>
                <a:gd name="T41" fmla="*/ 17 h 467"/>
                <a:gd name="T42" fmla="*/ 4 w 234"/>
                <a:gd name="T43" fmla="*/ 15 h 467"/>
                <a:gd name="T44" fmla="*/ 6 w 234"/>
                <a:gd name="T45" fmla="*/ 12 h 467"/>
                <a:gd name="T46" fmla="*/ 8 w 234"/>
                <a:gd name="T47" fmla="*/ 10 h 467"/>
                <a:gd name="T48" fmla="*/ 11 w 234"/>
                <a:gd name="T49" fmla="*/ 8 h 467"/>
                <a:gd name="T50" fmla="*/ 13 w 234"/>
                <a:gd name="T51" fmla="*/ 6 h 467"/>
                <a:gd name="T52" fmla="*/ 15 w 234"/>
                <a:gd name="T53" fmla="*/ 5 h 467"/>
                <a:gd name="T54" fmla="*/ 19 w 234"/>
                <a:gd name="T55" fmla="*/ 3 h 467"/>
                <a:gd name="T56" fmla="*/ 22 w 234"/>
                <a:gd name="T57" fmla="*/ 2 h 467"/>
                <a:gd name="T58" fmla="*/ 25 w 234"/>
                <a:gd name="T59" fmla="*/ 1 h 467"/>
                <a:gd name="T60" fmla="*/ 28 w 234"/>
                <a:gd name="T61" fmla="*/ 0 h 467"/>
                <a:gd name="T62" fmla="*/ 32 w 234"/>
                <a:gd name="T63" fmla="*/ 0 h 467"/>
                <a:gd name="T64" fmla="*/ 36 w 234"/>
                <a:gd name="T65" fmla="*/ 0 h 4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4" h="467">
                  <a:moveTo>
                    <a:pt x="234" y="467"/>
                  </a:moveTo>
                  <a:lnTo>
                    <a:pt x="210" y="466"/>
                  </a:lnTo>
                  <a:lnTo>
                    <a:pt x="187" y="462"/>
                  </a:lnTo>
                  <a:lnTo>
                    <a:pt x="165" y="456"/>
                  </a:lnTo>
                  <a:lnTo>
                    <a:pt x="143" y="449"/>
                  </a:lnTo>
                  <a:lnTo>
                    <a:pt x="123" y="439"/>
                  </a:lnTo>
                  <a:lnTo>
                    <a:pt x="103" y="427"/>
                  </a:lnTo>
                  <a:lnTo>
                    <a:pt x="85" y="414"/>
                  </a:lnTo>
                  <a:lnTo>
                    <a:pt x="69" y="398"/>
                  </a:lnTo>
                  <a:lnTo>
                    <a:pt x="54" y="382"/>
                  </a:lnTo>
                  <a:lnTo>
                    <a:pt x="40" y="364"/>
                  </a:lnTo>
                  <a:lnTo>
                    <a:pt x="28" y="344"/>
                  </a:lnTo>
                  <a:lnTo>
                    <a:pt x="18" y="324"/>
                  </a:lnTo>
                  <a:lnTo>
                    <a:pt x="11" y="303"/>
                  </a:lnTo>
                  <a:lnTo>
                    <a:pt x="5" y="280"/>
                  </a:lnTo>
                  <a:lnTo>
                    <a:pt x="1" y="257"/>
                  </a:lnTo>
                  <a:lnTo>
                    <a:pt x="0" y="233"/>
                  </a:lnTo>
                  <a:lnTo>
                    <a:pt x="1" y="209"/>
                  </a:lnTo>
                  <a:lnTo>
                    <a:pt x="5" y="186"/>
                  </a:lnTo>
                  <a:lnTo>
                    <a:pt x="11" y="164"/>
                  </a:lnTo>
                  <a:lnTo>
                    <a:pt x="18" y="143"/>
                  </a:lnTo>
                  <a:lnTo>
                    <a:pt x="28" y="122"/>
                  </a:lnTo>
                  <a:lnTo>
                    <a:pt x="40" y="103"/>
                  </a:lnTo>
                  <a:lnTo>
                    <a:pt x="54" y="85"/>
                  </a:lnTo>
                  <a:lnTo>
                    <a:pt x="69" y="69"/>
                  </a:lnTo>
                  <a:lnTo>
                    <a:pt x="85" y="53"/>
                  </a:lnTo>
                  <a:lnTo>
                    <a:pt x="103" y="40"/>
                  </a:lnTo>
                  <a:lnTo>
                    <a:pt x="123" y="28"/>
                  </a:lnTo>
                  <a:lnTo>
                    <a:pt x="143" y="18"/>
                  </a:lnTo>
                  <a:lnTo>
                    <a:pt x="165" y="11"/>
                  </a:lnTo>
                  <a:lnTo>
                    <a:pt x="187" y="5"/>
                  </a:lnTo>
                  <a:lnTo>
                    <a:pt x="210" y="1"/>
                  </a:lnTo>
                  <a:lnTo>
                    <a:pt x="234" y="0"/>
                  </a:lnTo>
                </a:path>
              </a:pathLst>
            </a:custGeom>
            <a:noFill/>
            <a:ln w="9525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888514" y="2203160"/>
            <a:ext cx="450000" cy="450000"/>
            <a:chOff x="3680349" y="2751522"/>
            <a:chExt cx="605897" cy="610090"/>
          </a:xfrm>
        </p:grpSpPr>
        <p:sp>
          <p:nvSpPr>
            <p:cNvPr id="114" name="Freeform 101"/>
            <p:cNvSpPr>
              <a:spLocks noChangeAspect="1"/>
            </p:cNvSpPr>
            <p:nvPr/>
          </p:nvSpPr>
          <p:spPr bwMode="auto">
            <a:xfrm>
              <a:off x="3981231" y="2751522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450000"/>
            <a:lstStyle/>
            <a:p>
              <a:endParaRPr lang="de-DE"/>
            </a:p>
          </p:txBody>
        </p:sp>
        <p:grpSp>
          <p:nvGrpSpPr>
            <p:cNvPr id="115" name="Group 103"/>
            <p:cNvGrpSpPr>
              <a:grpSpLocks noChangeAspect="1"/>
            </p:cNvGrpSpPr>
            <p:nvPr/>
          </p:nvGrpSpPr>
          <p:grpSpPr bwMode="auto">
            <a:xfrm>
              <a:off x="3680349" y="2751522"/>
              <a:ext cx="605897" cy="610090"/>
              <a:chOff x="1128" y="1968"/>
              <a:chExt cx="468" cy="467"/>
            </a:xfrm>
          </p:grpSpPr>
          <p:sp>
            <p:nvSpPr>
              <p:cNvPr id="116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317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450000"/>
              <a:lstStyle/>
              <a:p>
                <a:endParaRPr lang="de-DE"/>
              </a:p>
            </p:txBody>
          </p:sp>
          <p:sp>
            <p:nvSpPr>
              <p:cNvPr id="117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noFill/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0000"/>
              <a:lstStyle/>
              <a:p>
                <a:endParaRPr lang="de-DE"/>
              </a:p>
            </p:txBody>
          </p:sp>
        </p:grpSp>
      </p:grpSp>
      <p:sp>
        <p:nvSpPr>
          <p:cNvPr id="118" name="Oval 124"/>
          <p:cNvSpPr>
            <a:spLocks noChangeArrowheads="1"/>
          </p:cNvSpPr>
          <p:nvPr/>
        </p:nvSpPr>
        <p:spPr bwMode="auto">
          <a:xfrm>
            <a:off x="3888516" y="1532921"/>
            <a:ext cx="450000" cy="450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9" name="Oval 131"/>
          <p:cNvSpPr>
            <a:spLocks noChangeAspect="1" noChangeArrowheads="1"/>
          </p:cNvSpPr>
          <p:nvPr/>
        </p:nvSpPr>
        <p:spPr bwMode="auto">
          <a:xfrm>
            <a:off x="3888513" y="4213875"/>
            <a:ext cx="450000" cy="45311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endParaRPr lang="nl-NL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3888514" y="3543637"/>
            <a:ext cx="450000" cy="450000"/>
            <a:chOff x="3680349" y="4365104"/>
            <a:chExt cx="605897" cy="610090"/>
          </a:xfrm>
        </p:grpSpPr>
        <p:grpSp>
          <p:nvGrpSpPr>
            <p:cNvPr id="121" name="Group 103"/>
            <p:cNvGrpSpPr>
              <a:grpSpLocks noChangeAspect="1"/>
            </p:cNvGrpSpPr>
            <p:nvPr/>
          </p:nvGrpSpPr>
          <p:grpSpPr bwMode="auto">
            <a:xfrm flipH="1">
              <a:off x="3680349" y="4365104"/>
              <a:ext cx="605897" cy="610090"/>
              <a:chOff x="1128" y="1968"/>
              <a:chExt cx="468" cy="467"/>
            </a:xfrm>
            <a:solidFill>
              <a:schemeClr val="tx2"/>
            </a:solidFill>
          </p:grpSpPr>
          <p:sp>
            <p:nvSpPr>
              <p:cNvPr id="123" name="Freeform 104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234 w 468"/>
                  <a:gd name="T103" fmla="*/ 233 h 467"/>
                  <a:gd name="T104" fmla="*/ 468 w 468"/>
                  <a:gd name="T105" fmla="*/ 232 h 4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  <a:lnTo>
                      <a:pt x="234" y="233"/>
                    </a:lnTo>
                    <a:lnTo>
                      <a:pt x="468" y="232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4" name="Freeform 105"/>
              <p:cNvSpPr>
                <a:spLocks noChangeAspect="1"/>
              </p:cNvSpPr>
              <p:nvPr/>
            </p:nvSpPr>
            <p:spPr bwMode="auto">
              <a:xfrm>
                <a:off x="1128" y="1968"/>
                <a:ext cx="468" cy="467"/>
              </a:xfrm>
              <a:custGeom>
                <a:avLst/>
                <a:gdLst>
                  <a:gd name="T0" fmla="*/ 468 w 468"/>
                  <a:gd name="T1" fmla="*/ 232 h 467"/>
                  <a:gd name="T2" fmla="*/ 468 w 468"/>
                  <a:gd name="T3" fmla="*/ 233 h 467"/>
                  <a:gd name="T4" fmla="*/ 468 w 468"/>
                  <a:gd name="T5" fmla="*/ 233 h 467"/>
                  <a:gd name="T6" fmla="*/ 467 w 468"/>
                  <a:gd name="T7" fmla="*/ 257 h 467"/>
                  <a:gd name="T8" fmla="*/ 463 w 468"/>
                  <a:gd name="T9" fmla="*/ 280 h 467"/>
                  <a:gd name="T10" fmla="*/ 457 w 468"/>
                  <a:gd name="T11" fmla="*/ 303 h 467"/>
                  <a:gd name="T12" fmla="*/ 450 w 468"/>
                  <a:gd name="T13" fmla="*/ 324 h 467"/>
                  <a:gd name="T14" fmla="*/ 440 w 468"/>
                  <a:gd name="T15" fmla="*/ 344 h 467"/>
                  <a:gd name="T16" fmla="*/ 428 w 468"/>
                  <a:gd name="T17" fmla="*/ 364 h 467"/>
                  <a:gd name="T18" fmla="*/ 415 w 468"/>
                  <a:gd name="T19" fmla="*/ 382 h 467"/>
                  <a:gd name="T20" fmla="*/ 399 w 468"/>
                  <a:gd name="T21" fmla="*/ 398 h 467"/>
                  <a:gd name="T22" fmla="*/ 383 w 468"/>
                  <a:gd name="T23" fmla="*/ 414 h 467"/>
                  <a:gd name="T24" fmla="*/ 365 w 468"/>
                  <a:gd name="T25" fmla="*/ 427 h 467"/>
                  <a:gd name="T26" fmla="*/ 345 w 468"/>
                  <a:gd name="T27" fmla="*/ 439 h 467"/>
                  <a:gd name="T28" fmla="*/ 325 w 468"/>
                  <a:gd name="T29" fmla="*/ 449 h 467"/>
                  <a:gd name="T30" fmla="*/ 304 w 468"/>
                  <a:gd name="T31" fmla="*/ 456 h 467"/>
                  <a:gd name="T32" fmla="*/ 281 w 468"/>
                  <a:gd name="T33" fmla="*/ 462 h 467"/>
                  <a:gd name="T34" fmla="*/ 258 w 468"/>
                  <a:gd name="T35" fmla="*/ 466 h 467"/>
                  <a:gd name="T36" fmla="*/ 234 w 468"/>
                  <a:gd name="T37" fmla="*/ 467 h 467"/>
                  <a:gd name="T38" fmla="*/ 210 w 468"/>
                  <a:gd name="T39" fmla="*/ 466 h 467"/>
                  <a:gd name="T40" fmla="*/ 187 w 468"/>
                  <a:gd name="T41" fmla="*/ 462 h 467"/>
                  <a:gd name="T42" fmla="*/ 165 w 468"/>
                  <a:gd name="T43" fmla="*/ 456 h 467"/>
                  <a:gd name="T44" fmla="*/ 143 w 468"/>
                  <a:gd name="T45" fmla="*/ 449 h 467"/>
                  <a:gd name="T46" fmla="*/ 123 w 468"/>
                  <a:gd name="T47" fmla="*/ 439 h 467"/>
                  <a:gd name="T48" fmla="*/ 103 w 468"/>
                  <a:gd name="T49" fmla="*/ 427 h 467"/>
                  <a:gd name="T50" fmla="*/ 85 w 468"/>
                  <a:gd name="T51" fmla="*/ 414 h 467"/>
                  <a:gd name="T52" fmla="*/ 69 w 468"/>
                  <a:gd name="T53" fmla="*/ 398 h 467"/>
                  <a:gd name="T54" fmla="*/ 54 w 468"/>
                  <a:gd name="T55" fmla="*/ 382 h 467"/>
                  <a:gd name="T56" fmla="*/ 40 w 468"/>
                  <a:gd name="T57" fmla="*/ 364 h 467"/>
                  <a:gd name="T58" fmla="*/ 28 w 468"/>
                  <a:gd name="T59" fmla="*/ 344 h 467"/>
                  <a:gd name="T60" fmla="*/ 18 w 468"/>
                  <a:gd name="T61" fmla="*/ 324 h 467"/>
                  <a:gd name="T62" fmla="*/ 11 w 468"/>
                  <a:gd name="T63" fmla="*/ 303 h 467"/>
                  <a:gd name="T64" fmla="*/ 5 w 468"/>
                  <a:gd name="T65" fmla="*/ 280 h 467"/>
                  <a:gd name="T66" fmla="*/ 1 w 468"/>
                  <a:gd name="T67" fmla="*/ 257 h 467"/>
                  <a:gd name="T68" fmla="*/ 0 w 468"/>
                  <a:gd name="T69" fmla="*/ 233 h 467"/>
                  <a:gd name="T70" fmla="*/ 1 w 468"/>
                  <a:gd name="T71" fmla="*/ 209 h 467"/>
                  <a:gd name="T72" fmla="*/ 5 w 468"/>
                  <a:gd name="T73" fmla="*/ 186 h 467"/>
                  <a:gd name="T74" fmla="*/ 11 w 468"/>
                  <a:gd name="T75" fmla="*/ 164 h 467"/>
                  <a:gd name="T76" fmla="*/ 18 w 468"/>
                  <a:gd name="T77" fmla="*/ 143 h 467"/>
                  <a:gd name="T78" fmla="*/ 28 w 468"/>
                  <a:gd name="T79" fmla="*/ 122 h 467"/>
                  <a:gd name="T80" fmla="*/ 40 w 468"/>
                  <a:gd name="T81" fmla="*/ 103 h 467"/>
                  <a:gd name="T82" fmla="*/ 54 w 468"/>
                  <a:gd name="T83" fmla="*/ 85 h 467"/>
                  <a:gd name="T84" fmla="*/ 69 w 468"/>
                  <a:gd name="T85" fmla="*/ 69 h 467"/>
                  <a:gd name="T86" fmla="*/ 85 w 468"/>
                  <a:gd name="T87" fmla="*/ 53 h 467"/>
                  <a:gd name="T88" fmla="*/ 103 w 468"/>
                  <a:gd name="T89" fmla="*/ 40 h 467"/>
                  <a:gd name="T90" fmla="*/ 123 w 468"/>
                  <a:gd name="T91" fmla="*/ 28 h 467"/>
                  <a:gd name="T92" fmla="*/ 143 w 468"/>
                  <a:gd name="T93" fmla="*/ 18 h 467"/>
                  <a:gd name="T94" fmla="*/ 165 w 468"/>
                  <a:gd name="T95" fmla="*/ 11 h 467"/>
                  <a:gd name="T96" fmla="*/ 187 w 468"/>
                  <a:gd name="T97" fmla="*/ 5 h 467"/>
                  <a:gd name="T98" fmla="*/ 210 w 468"/>
                  <a:gd name="T99" fmla="*/ 1 h 467"/>
                  <a:gd name="T100" fmla="*/ 234 w 468"/>
                  <a:gd name="T101" fmla="*/ 0 h 4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68" h="467">
                    <a:moveTo>
                      <a:pt x="468" y="232"/>
                    </a:moveTo>
                    <a:lnTo>
                      <a:pt x="468" y="233"/>
                    </a:lnTo>
                    <a:lnTo>
                      <a:pt x="467" y="257"/>
                    </a:lnTo>
                    <a:lnTo>
                      <a:pt x="463" y="280"/>
                    </a:lnTo>
                    <a:lnTo>
                      <a:pt x="457" y="303"/>
                    </a:lnTo>
                    <a:lnTo>
                      <a:pt x="450" y="324"/>
                    </a:lnTo>
                    <a:lnTo>
                      <a:pt x="440" y="344"/>
                    </a:lnTo>
                    <a:lnTo>
                      <a:pt x="428" y="364"/>
                    </a:lnTo>
                    <a:lnTo>
                      <a:pt x="415" y="382"/>
                    </a:lnTo>
                    <a:lnTo>
                      <a:pt x="399" y="398"/>
                    </a:lnTo>
                    <a:lnTo>
                      <a:pt x="383" y="414"/>
                    </a:lnTo>
                    <a:lnTo>
                      <a:pt x="365" y="427"/>
                    </a:lnTo>
                    <a:lnTo>
                      <a:pt x="345" y="439"/>
                    </a:lnTo>
                    <a:lnTo>
                      <a:pt x="325" y="449"/>
                    </a:lnTo>
                    <a:lnTo>
                      <a:pt x="304" y="456"/>
                    </a:lnTo>
                    <a:lnTo>
                      <a:pt x="281" y="462"/>
                    </a:lnTo>
                    <a:lnTo>
                      <a:pt x="258" y="466"/>
                    </a:lnTo>
                    <a:lnTo>
                      <a:pt x="234" y="467"/>
                    </a:lnTo>
                    <a:lnTo>
                      <a:pt x="210" y="466"/>
                    </a:lnTo>
                    <a:lnTo>
                      <a:pt x="187" y="462"/>
                    </a:lnTo>
                    <a:lnTo>
                      <a:pt x="165" y="456"/>
                    </a:lnTo>
                    <a:lnTo>
                      <a:pt x="143" y="449"/>
                    </a:lnTo>
                    <a:lnTo>
                      <a:pt x="123" y="439"/>
                    </a:lnTo>
                    <a:lnTo>
                      <a:pt x="103" y="427"/>
                    </a:lnTo>
                    <a:lnTo>
                      <a:pt x="85" y="414"/>
                    </a:lnTo>
                    <a:lnTo>
                      <a:pt x="69" y="398"/>
                    </a:lnTo>
                    <a:lnTo>
                      <a:pt x="54" y="382"/>
                    </a:lnTo>
                    <a:lnTo>
                      <a:pt x="40" y="364"/>
                    </a:lnTo>
                    <a:lnTo>
                      <a:pt x="28" y="344"/>
                    </a:lnTo>
                    <a:lnTo>
                      <a:pt x="18" y="324"/>
                    </a:lnTo>
                    <a:lnTo>
                      <a:pt x="11" y="303"/>
                    </a:lnTo>
                    <a:lnTo>
                      <a:pt x="5" y="280"/>
                    </a:lnTo>
                    <a:lnTo>
                      <a:pt x="1" y="257"/>
                    </a:lnTo>
                    <a:lnTo>
                      <a:pt x="0" y="233"/>
                    </a:lnTo>
                    <a:lnTo>
                      <a:pt x="1" y="209"/>
                    </a:lnTo>
                    <a:lnTo>
                      <a:pt x="5" y="186"/>
                    </a:lnTo>
                    <a:lnTo>
                      <a:pt x="11" y="164"/>
                    </a:lnTo>
                    <a:lnTo>
                      <a:pt x="18" y="143"/>
                    </a:lnTo>
                    <a:lnTo>
                      <a:pt x="28" y="122"/>
                    </a:lnTo>
                    <a:lnTo>
                      <a:pt x="40" y="103"/>
                    </a:lnTo>
                    <a:lnTo>
                      <a:pt x="54" y="85"/>
                    </a:lnTo>
                    <a:lnTo>
                      <a:pt x="69" y="69"/>
                    </a:lnTo>
                    <a:lnTo>
                      <a:pt x="85" y="53"/>
                    </a:lnTo>
                    <a:lnTo>
                      <a:pt x="103" y="40"/>
                    </a:lnTo>
                    <a:lnTo>
                      <a:pt x="123" y="28"/>
                    </a:lnTo>
                    <a:lnTo>
                      <a:pt x="143" y="18"/>
                    </a:lnTo>
                    <a:lnTo>
                      <a:pt x="165" y="11"/>
                    </a:lnTo>
                    <a:lnTo>
                      <a:pt x="187" y="5"/>
                    </a:lnTo>
                    <a:lnTo>
                      <a:pt x="210" y="1"/>
                    </a:lnTo>
                    <a:lnTo>
                      <a:pt x="234" y="0"/>
                    </a:lnTo>
                  </a:path>
                </a:pathLst>
              </a:custGeom>
              <a:solidFill>
                <a:schemeClr val="accent4"/>
              </a:solidFill>
              <a:ln w="9525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2" name="Freeform 101"/>
            <p:cNvSpPr>
              <a:spLocks noChangeAspect="1"/>
            </p:cNvSpPr>
            <p:nvPr/>
          </p:nvSpPr>
          <p:spPr bwMode="auto">
            <a:xfrm flipH="1">
              <a:off x="3680349" y="4365104"/>
              <a:ext cx="305015" cy="301751"/>
            </a:xfrm>
            <a:custGeom>
              <a:avLst/>
              <a:gdLst>
                <a:gd name="T0" fmla="*/ 0 w 234"/>
                <a:gd name="T1" fmla="*/ 0 h 234"/>
                <a:gd name="T2" fmla="*/ 24 w 234"/>
                <a:gd name="T3" fmla="*/ 1 h 234"/>
                <a:gd name="T4" fmla="*/ 47 w 234"/>
                <a:gd name="T5" fmla="*/ 5 h 234"/>
                <a:gd name="T6" fmla="*/ 69 w 234"/>
                <a:gd name="T7" fmla="*/ 10 h 234"/>
                <a:gd name="T8" fmla="*/ 91 w 234"/>
                <a:gd name="T9" fmla="*/ 18 h 234"/>
                <a:gd name="T10" fmla="*/ 111 w 234"/>
                <a:gd name="T11" fmla="*/ 28 h 234"/>
                <a:gd name="T12" fmla="*/ 130 w 234"/>
                <a:gd name="T13" fmla="*/ 40 h 234"/>
                <a:gd name="T14" fmla="*/ 148 w 234"/>
                <a:gd name="T15" fmla="*/ 53 h 234"/>
                <a:gd name="T16" fmla="*/ 165 w 234"/>
                <a:gd name="T17" fmla="*/ 68 h 234"/>
                <a:gd name="T18" fmla="*/ 180 w 234"/>
                <a:gd name="T19" fmla="*/ 85 h 234"/>
                <a:gd name="T20" fmla="*/ 194 w 234"/>
                <a:gd name="T21" fmla="*/ 103 h 234"/>
                <a:gd name="T22" fmla="*/ 205 w 234"/>
                <a:gd name="T23" fmla="*/ 122 h 234"/>
                <a:gd name="T24" fmla="*/ 215 w 234"/>
                <a:gd name="T25" fmla="*/ 142 h 234"/>
                <a:gd name="T26" fmla="*/ 223 w 234"/>
                <a:gd name="T27" fmla="*/ 164 h 234"/>
                <a:gd name="T28" fmla="*/ 229 w 234"/>
                <a:gd name="T29" fmla="*/ 186 h 234"/>
                <a:gd name="T30" fmla="*/ 233 w 234"/>
                <a:gd name="T31" fmla="*/ 209 h 234"/>
                <a:gd name="T32" fmla="*/ 234 w 234"/>
                <a:gd name="T33" fmla="*/ 233 h 234"/>
                <a:gd name="T34" fmla="*/ 0 w 234"/>
                <a:gd name="T35" fmla="*/ 234 h 234"/>
                <a:gd name="T36" fmla="*/ 0 w 234"/>
                <a:gd name="T37" fmla="*/ 0 h 2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234">
                  <a:moveTo>
                    <a:pt x="0" y="0"/>
                  </a:moveTo>
                  <a:lnTo>
                    <a:pt x="24" y="1"/>
                  </a:lnTo>
                  <a:lnTo>
                    <a:pt x="47" y="5"/>
                  </a:lnTo>
                  <a:lnTo>
                    <a:pt x="69" y="10"/>
                  </a:lnTo>
                  <a:lnTo>
                    <a:pt x="91" y="18"/>
                  </a:lnTo>
                  <a:lnTo>
                    <a:pt x="111" y="28"/>
                  </a:lnTo>
                  <a:lnTo>
                    <a:pt x="130" y="40"/>
                  </a:lnTo>
                  <a:lnTo>
                    <a:pt x="148" y="53"/>
                  </a:lnTo>
                  <a:lnTo>
                    <a:pt x="165" y="68"/>
                  </a:lnTo>
                  <a:lnTo>
                    <a:pt x="180" y="85"/>
                  </a:lnTo>
                  <a:lnTo>
                    <a:pt x="194" y="103"/>
                  </a:lnTo>
                  <a:lnTo>
                    <a:pt x="205" y="122"/>
                  </a:lnTo>
                  <a:lnTo>
                    <a:pt x="215" y="142"/>
                  </a:lnTo>
                  <a:lnTo>
                    <a:pt x="223" y="164"/>
                  </a:lnTo>
                  <a:lnTo>
                    <a:pt x="229" y="186"/>
                  </a:lnTo>
                  <a:lnTo>
                    <a:pt x="233" y="209"/>
                  </a:lnTo>
                  <a:lnTo>
                    <a:pt x="234" y="23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25" name="AutoShape 5"/>
          <p:cNvSpPr>
            <a:spLocks noChangeArrowheads="1"/>
          </p:cNvSpPr>
          <p:nvPr/>
        </p:nvSpPr>
        <p:spPr bwMode="blackWhite">
          <a:xfrm rot="-10800000">
            <a:off x="5042300" y="3995949"/>
            <a:ext cx="1888998" cy="397893"/>
          </a:xfrm>
          <a:prstGeom prst="leftRightArrow">
            <a:avLst>
              <a:gd name="adj1" fmla="val 69130"/>
              <a:gd name="adj2" fmla="val 61522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rot="10800000" wrap="none" lIns="88019" tIns="44010" rIns="88019" bIns="44010" anchor="ctr"/>
          <a:lstStyle/>
          <a:p>
            <a:pPr algn="ctr" defTabSz="881063"/>
            <a:endParaRPr lang="en-US" sz="1200">
              <a:latin typeface="Arial" pitchFamily="34" charset="0"/>
            </a:endParaRPr>
          </a:p>
        </p:txBody>
      </p:sp>
      <p:grpSp>
        <p:nvGrpSpPr>
          <p:cNvPr id="126" name="Group 6"/>
          <p:cNvGrpSpPr>
            <a:grpSpLocks/>
          </p:cNvGrpSpPr>
          <p:nvPr/>
        </p:nvGrpSpPr>
        <p:grpSpPr bwMode="auto">
          <a:xfrm>
            <a:off x="611560" y="4363826"/>
            <a:ext cx="169863" cy="200025"/>
            <a:chOff x="1400" y="2496"/>
            <a:chExt cx="110" cy="132"/>
          </a:xfrm>
        </p:grpSpPr>
        <p:sp>
          <p:nvSpPr>
            <p:cNvPr id="127" name="Line 7"/>
            <p:cNvSpPr>
              <a:spLocks noChangeShapeType="1"/>
            </p:cNvSpPr>
            <p:nvPr/>
          </p:nvSpPr>
          <p:spPr bwMode="auto">
            <a:xfrm flipV="1">
              <a:off x="1402" y="2526"/>
              <a:ext cx="108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fr-SN"/>
            </a:p>
          </p:txBody>
        </p:sp>
        <p:sp>
          <p:nvSpPr>
            <p:cNvPr id="128" name="Line 8"/>
            <p:cNvSpPr>
              <a:spLocks noChangeShapeType="1"/>
            </p:cNvSpPr>
            <p:nvPr/>
          </p:nvSpPr>
          <p:spPr bwMode="auto">
            <a:xfrm flipV="1">
              <a:off x="1400" y="2496"/>
              <a:ext cx="108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fr-SN"/>
            </a:p>
          </p:txBody>
        </p:sp>
      </p:grpSp>
      <p:sp>
        <p:nvSpPr>
          <p:cNvPr id="129" name="Freeform 68"/>
          <p:cNvSpPr>
            <a:spLocks/>
          </p:cNvSpPr>
          <p:nvPr/>
        </p:nvSpPr>
        <p:spPr bwMode="auto">
          <a:xfrm>
            <a:off x="523620" y="3620549"/>
            <a:ext cx="324000" cy="324000"/>
          </a:xfrm>
          <a:custGeom>
            <a:avLst/>
            <a:gdLst/>
            <a:ahLst/>
            <a:cxnLst>
              <a:cxn ang="0">
                <a:pos x="4" y="1721"/>
              </a:cxn>
              <a:cxn ang="0">
                <a:pos x="624" y="974"/>
              </a:cxn>
              <a:cxn ang="0">
                <a:pos x="430" y="159"/>
              </a:cxn>
              <a:cxn ang="0">
                <a:pos x="575" y="18"/>
              </a:cxn>
              <a:cxn ang="0">
                <a:pos x="706" y="147"/>
              </a:cxn>
              <a:cxn ang="0">
                <a:pos x="843" y="371"/>
              </a:cxn>
              <a:cxn ang="0">
                <a:pos x="934" y="591"/>
              </a:cxn>
              <a:cxn ang="0">
                <a:pos x="980" y="563"/>
              </a:cxn>
              <a:cxn ang="0">
                <a:pos x="1162" y="367"/>
              </a:cxn>
              <a:cxn ang="0">
                <a:pos x="1414" y="110"/>
              </a:cxn>
              <a:cxn ang="0">
                <a:pos x="1551" y="101"/>
              </a:cxn>
              <a:cxn ang="0">
                <a:pos x="1609" y="242"/>
              </a:cxn>
              <a:cxn ang="0">
                <a:pos x="1533" y="276"/>
              </a:cxn>
              <a:cxn ang="0">
                <a:pos x="1500" y="341"/>
              </a:cxn>
              <a:cxn ang="0">
                <a:pos x="1460" y="389"/>
              </a:cxn>
              <a:cxn ang="0">
                <a:pos x="1253" y="710"/>
              </a:cxn>
              <a:cxn ang="0">
                <a:pos x="1177" y="830"/>
              </a:cxn>
              <a:cxn ang="0">
                <a:pos x="1086" y="965"/>
              </a:cxn>
              <a:cxn ang="0">
                <a:pos x="1062" y="1133"/>
              </a:cxn>
              <a:cxn ang="0">
                <a:pos x="1171" y="1461"/>
              </a:cxn>
              <a:cxn ang="0">
                <a:pos x="1335" y="1739"/>
              </a:cxn>
              <a:cxn ang="0">
                <a:pos x="1314" y="1773"/>
              </a:cxn>
              <a:cxn ang="0">
                <a:pos x="1308" y="1822"/>
              </a:cxn>
              <a:cxn ang="0">
                <a:pos x="1244" y="1867"/>
              </a:cxn>
              <a:cxn ang="0">
                <a:pos x="1232" y="1932"/>
              </a:cxn>
              <a:cxn ang="0">
                <a:pos x="1123" y="1874"/>
              </a:cxn>
              <a:cxn ang="0">
                <a:pos x="1083" y="1840"/>
              </a:cxn>
              <a:cxn ang="0">
                <a:pos x="996" y="1783"/>
              </a:cxn>
              <a:cxn ang="0">
                <a:pos x="912" y="1676"/>
              </a:cxn>
              <a:cxn ang="0">
                <a:pos x="749" y="1409"/>
              </a:cxn>
              <a:cxn ang="0">
                <a:pos x="150" y="2009"/>
              </a:cxn>
              <a:cxn ang="0">
                <a:pos x="140" y="2003"/>
              </a:cxn>
              <a:cxn ang="0">
                <a:pos x="117" y="1907"/>
              </a:cxn>
              <a:cxn ang="0">
                <a:pos x="65" y="1859"/>
              </a:cxn>
              <a:cxn ang="0">
                <a:pos x="10" y="1785"/>
              </a:cxn>
              <a:cxn ang="0">
                <a:pos x="4" y="1721"/>
              </a:cxn>
            </a:cxnLst>
            <a:rect l="0" t="0" r="r" b="b"/>
            <a:pathLst>
              <a:path w="1612" h="2009">
                <a:moveTo>
                  <a:pt x="4" y="1721"/>
                </a:moveTo>
                <a:lnTo>
                  <a:pt x="624" y="974"/>
                </a:lnTo>
                <a:lnTo>
                  <a:pt x="430" y="159"/>
                </a:lnTo>
                <a:cubicBezTo>
                  <a:pt x="422" y="0"/>
                  <a:pt x="529" y="20"/>
                  <a:pt x="575" y="18"/>
                </a:cubicBezTo>
                <a:cubicBezTo>
                  <a:pt x="621" y="16"/>
                  <a:pt x="661" y="88"/>
                  <a:pt x="706" y="147"/>
                </a:cubicBezTo>
                <a:cubicBezTo>
                  <a:pt x="752" y="205"/>
                  <a:pt x="806" y="297"/>
                  <a:pt x="843" y="371"/>
                </a:cubicBezTo>
                <a:lnTo>
                  <a:pt x="934" y="591"/>
                </a:lnTo>
                <a:lnTo>
                  <a:pt x="980" y="563"/>
                </a:lnTo>
                <a:cubicBezTo>
                  <a:pt x="1016" y="527"/>
                  <a:pt x="1089" y="444"/>
                  <a:pt x="1162" y="367"/>
                </a:cubicBezTo>
                <a:cubicBezTo>
                  <a:pt x="1235" y="291"/>
                  <a:pt x="1351" y="153"/>
                  <a:pt x="1414" y="110"/>
                </a:cubicBezTo>
                <a:cubicBezTo>
                  <a:pt x="1478" y="67"/>
                  <a:pt x="1518" y="80"/>
                  <a:pt x="1551" y="101"/>
                </a:cubicBezTo>
                <a:cubicBezTo>
                  <a:pt x="1585" y="122"/>
                  <a:pt x="1612" y="214"/>
                  <a:pt x="1609" y="242"/>
                </a:cubicBezTo>
                <a:cubicBezTo>
                  <a:pt x="1606" y="269"/>
                  <a:pt x="1551" y="260"/>
                  <a:pt x="1533" y="276"/>
                </a:cubicBezTo>
                <a:cubicBezTo>
                  <a:pt x="1515" y="292"/>
                  <a:pt x="1512" y="322"/>
                  <a:pt x="1500" y="341"/>
                </a:cubicBezTo>
                <a:cubicBezTo>
                  <a:pt x="1488" y="360"/>
                  <a:pt x="1501" y="327"/>
                  <a:pt x="1460" y="389"/>
                </a:cubicBezTo>
                <a:lnTo>
                  <a:pt x="1253" y="710"/>
                </a:lnTo>
                <a:lnTo>
                  <a:pt x="1177" y="830"/>
                </a:lnTo>
                <a:cubicBezTo>
                  <a:pt x="1150" y="873"/>
                  <a:pt x="1104" y="916"/>
                  <a:pt x="1086" y="965"/>
                </a:cubicBezTo>
                <a:cubicBezTo>
                  <a:pt x="1068" y="1014"/>
                  <a:pt x="1047" y="1050"/>
                  <a:pt x="1062" y="1133"/>
                </a:cubicBezTo>
                <a:cubicBezTo>
                  <a:pt x="1077" y="1216"/>
                  <a:pt x="1126" y="1360"/>
                  <a:pt x="1171" y="1461"/>
                </a:cubicBezTo>
                <a:cubicBezTo>
                  <a:pt x="1217" y="1562"/>
                  <a:pt x="1311" y="1687"/>
                  <a:pt x="1335" y="1739"/>
                </a:cubicBezTo>
                <a:lnTo>
                  <a:pt x="1314" y="1773"/>
                </a:lnTo>
                <a:cubicBezTo>
                  <a:pt x="1311" y="1785"/>
                  <a:pt x="1320" y="1806"/>
                  <a:pt x="1308" y="1822"/>
                </a:cubicBezTo>
                <a:cubicBezTo>
                  <a:pt x="1296" y="1838"/>
                  <a:pt x="1259" y="1861"/>
                  <a:pt x="1244" y="1867"/>
                </a:cubicBezTo>
                <a:cubicBezTo>
                  <a:pt x="1229" y="1873"/>
                  <a:pt x="1250" y="1932"/>
                  <a:pt x="1232" y="1932"/>
                </a:cubicBezTo>
                <a:cubicBezTo>
                  <a:pt x="1214" y="1932"/>
                  <a:pt x="1148" y="1891"/>
                  <a:pt x="1123" y="1874"/>
                </a:cubicBezTo>
                <a:cubicBezTo>
                  <a:pt x="1098" y="1859"/>
                  <a:pt x="1104" y="1855"/>
                  <a:pt x="1083" y="1840"/>
                </a:cubicBezTo>
                <a:cubicBezTo>
                  <a:pt x="1062" y="1825"/>
                  <a:pt x="1024" y="1810"/>
                  <a:pt x="996" y="1783"/>
                </a:cubicBezTo>
                <a:cubicBezTo>
                  <a:pt x="968" y="1756"/>
                  <a:pt x="953" y="1738"/>
                  <a:pt x="912" y="1676"/>
                </a:cubicBezTo>
                <a:lnTo>
                  <a:pt x="749" y="1409"/>
                </a:lnTo>
                <a:lnTo>
                  <a:pt x="150" y="2009"/>
                </a:lnTo>
                <a:lnTo>
                  <a:pt x="140" y="2003"/>
                </a:lnTo>
                <a:cubicBezTo>
                  <a:pt x="135" y="1986"/>
                  <a:pt x="129" y="1931"/>
                  <a:pt x="117" y="1907"/>
                </a:cubicBezTo>
                <a:cubicBezTo>
                  <a:pt x="105" y="1883"/>
                  <a:pt x="83" y="1879"/>
                  <a:pt x="65" y="1859"/>
                </a:cubicBezTo>
                <a:cubicBezTo>
                  <a:pt x="47" y="1839"/>
                  <a:pt x="20" y="1808"/>
                  <a:pt x="10" y="1785"/>
                </a:cubicBezTo>
                <a:cubicBezTo>
                  <a:pt x="0" y="1762"/>
                  <a:pt x="5" y="1734"/>
                  <a:pt x="4" y="1721"/>
                </a:cubicBezTo>
                <a:close/>
              </a:path>
            </a:pathLst>
          </a:custGeom>
          <a:solidFill>
            <a:schemeClr val="tx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69"/>
          <p:cNvSpPr>
            <a:spLocks/>
          </p:cNvSpPr>
          <p:nvPr/>
        </p:nvSpPr>
        <p:spPr bwMode="auto">
          <a:xfrm>
            <a:off x="560550" y="2319722"/>
            <a:ext cx="324000" cy="324000"/>
          </a:xfrm>
          <a:custGeom>
            <a:avLst/>
            <a:gdLst/>
            <a:ahLst/>
            <a:cxnLst>
              <a:cxn ang="0">
                <a:pos x="1126" y="1893"/>
              </a:cxn>
              <a:cxn ang="0">
                <a:pos x="1582" y="1093"/>
              </a:cxn>
              <a:cxn ang="0">
                <a:pos x="1958" y="554"/>
              </a:cxn>
              <a:cxn ang="0">
                <a:pos x="2170" y="310"/>
              </a:cxn>
              <a:cxn ang="0">
                <a:pos x="2300" y="163"/>
              </a:cxn>
              <a:cxn ang="0">
                <a:pos x="2431" y="65"/>
              </a:cxn>
              <a:cxn ang="0">
                <a:pos x="2513" y="49"/>
              </a:cxn>
              <a:cxn ang="0">
                <a:pos x="2676" y="16"/>
              </a:cxn>
              <a:cxn ang="0">
                <a:pos x="2920" y="0"/>
              </a:cxn>
              <a:cxn ang="0">
                <a:pos x="2969" y="32"/>
              </a:cxn>
              <a:cxn ang="0">
                <a:pos x="2953" y="65"/>
              </a:cxn>
              <a:cxn ang="0">
                <a:pos x="2855" y="146"/>
              </a:cxn>
              <a:cxn ang="0">
                <a:pos x="2464" y="571"/>
              </a:cxn>
              <a:cxn ang="0">
                <a:pos x="2039" y="1142"/>
              </a:cxn>
              <a:cxn ang="0">
                <a:pos x="1631" y="1795"/>
              </a:cxn>
              <a:cxn ang="0">
                <a:pos x="1289" y="2496"/>
              </a:cxn>
              <a:cxn ang="0">
                <a:pos x="1191" y="2725"/>
              </a:cxn>
              <a:cxn ang="0">
                <a:pos x="1126" y="2839"/>
              </a:cxn>
              <a:cxn ang="0">
                <a:pos x="1044" y="2888"/>
              </a:cxn>
              <a:cxn ang="0">
                <a:pos x="848" y="2904"/>
              </a:cxn>
              <a:cxn ang="0">
                <a:pos x="701" y="2888"/>
              </a:cxn>
              <a:cxn ang="0">
                <a:pos x="636" y="2872"/>
              </a:cxn>
              <a:cxn ang="0">
                <a:pos x="554" y="2758"/>
              </a:cxn>
              <a:cxn ang="0">
                <a:pos x="326" y="2447"/>
              </a:cxn>
              <a:cxn ang="0">
                <a:pos x="65" y="2154"/>
              </a:cxn>
              <a:cxn ang="0">
                <a:pos x="0" y="2039"/>
              </a:cxn>
              <a:cxn ang="0">
                <a:pos x="32" y="1958"/>
              </a:cxn>
              <a:cxn ang="0">
                <a:pos x="228" y="1811"/>
              </a:cxn>
              <a:cxn ang="0">
                <a:pos x="440" y="1827"/>
              </a:cxn>
              <a:cxn ang="0">
                <a:pos x="571" y="1909"/>
              </a:cxn>
              <a:cxn ang="0">
                <a:pos x="734" y="2056"/>
              </a:cxn>
              <a:cxn ang="0">
                <a:pos x="913" y="2317"/>
              </a:cxn>
            </a:cxnLst>
            <a:rect l="0" t="0" r="r" b="b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Freeform 69"/>
          <p:cNvSpPr>
            <a:spLocks/>
          </p:cNvSpPr>
          <p:nvPr/>
        </p:nvSpPr>
        <p:spPr bwMode="auto">
          <a:xfrm>
            <a:off x="564393" y="2961036"/>
            <a:ext cx="324000" cy="324000"/>
          </a:xfrm>
          <a:custGeom>
            <a:avLst/>
            <a:gdLst/>
            <a:ahLst/>
            <a:cxnLst>
              <a:cxn ang="0">
                <a:pos x="1126" y="1893"/>
              </a:cxn>
              <a:cxn ang="0">
                <a:pos x="1582" y="1093"/>
              </a:cxn>
              <a:cxn ang="0">
                <a:pos x="1958" y="554"/>
              </a:cxn>
              <a:cxn ang="0">
                <a:pos x="2170" y="310"/>
              </a:cxn>
              <a:cxn ang="0">
                <a:pos x="2300" y="163"/>
              </a:cxn>
              <a:cxn ang="0">
                <a:pos x="2431" y="65"/>
              </a:cxn>
              <a:cxn ang="0">
                <a:pos x="2513" y="49"/>
              </a:cxn>
              <a:cxn ang="0">
                <a:pos x="2676" y="16"/>
              </a:cxn>
              <a:cxn ang="0">
                <a:pos x="2920" y="0"/>
              </a:cxn>
              <a:cxn ang="0">
                <a:pos x="2969" y="32"/>
              </a:cxn>
              <a:cxn ang="0">
                <a:pos x="2953" y="65"/>
              </a:cxn>
              <a:cxn ang="0">
                <a:pos x="2855" y="146"/>
              </a:cxn>
              <a:cxn ang="0">
                <a:pos x="2464" y="571"/>
              </a:cxn>
              <a:cxn ang="0">
                <a:pos x="2039" y="1142"/>
              </a:cxn>
              <a:cxn ang="0">
                <a:pos x="1631" y="1795"/>
              </a:cxn>
              <a:cxn ang="0">
                <a:pos x="1289" y="2496"/>
              </a:cxn>
              <a:cxn ang="0">
                <a:pos x="1191" y="2725"/>
              </a:cxn>
              <a:cxn ang="0">
                <a:pos x="1126" y="2839"/>
              </a:cxn>
              <a:cxn ang="0">
                <a:pos x="1044" y="2888"/>
              </a:cxn>
              <a:cxn ang="0">
                <a:pos x="848" y="2904"/>
              </a:cxn>
              <a:cxn ang="0">
                <a:pos x="701" y="2888"/>
              </a:cxn>
              <a:cxn ang="0">
                <a:pos x="636" y="2872"/>
              </a:cxn>
              <a:cxn ang="0">
                <a:pos x="554" y="2758"/>
              </a:cxn>
              <a:cxn ang="0">
                <a:pos x="326" y="2447"/>
              </a:cxn>
              <a:cxn ang="0">
                <a:pos x="65" y="2154"/>
              </a:cxn>
              <a:cxn ang="0">
                <a:pos x="0" y="2039"/>
              </a:cxn>
              <a:cxn ang="0">
                <a:pos x="32" y="1958"/>
              </a:cxn>
              <a:cxn ang="0">
                <a:pos x="228" y="1811"/>
              </a:cxn>
              <a:cxn ang="0">
                <a:pos x="440" y="1827"/>
              </a:cxn>
              <a:cxn ang="0">
                <a:pos x="571" y="1909"/>
              </a:cxn>
              <a:cxn ang="0">
                <a:pos x="734" y="2056"/>
              </a:cxn>
              <a:cxn ang="0">
                <a:pos x="913" y="2317"/>
              </a:cxn>
            </a:cxnLst>
            <a:rect l="0" t="0" r="r" b="b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Right Arrow 131"/>
          <p:cNvSpPr/>
          <p:nvPr/>
        </p:nvSpPr>
        <p:spPr>
          <a:xfrm flipH="1">
            <a:off x="5200282" y="2179984"/>
            <a:ext cx="464393" cy="101324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33" name="Right Arrow 132"/>
          <p:cNvSpPr/>
          <p:nvPr/>
        </p:nvSpPr>
        <p:spPr>
          <a:xfrm rot="10800000" flipH="1">
            <a:off x="6773237" y="2225883"/>
            <a:ext cx="464393" cy="101324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34" name="Right Arrow 133"/>
          <p:cNvSpPr/>
          <p:nvPr/>
        </p:nvSpPr>
        <p:spPr>
          <a:xfrm rot="5400000" flipH="1">
            <a:off x="5988661" y="1524392"/>
            <a:ext cx="464393" cy="101324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35" name="Right Arrow 134"/>
          <p:cNvSpPr/>
          <p:nvPr/>
        </p:nvSpPr>
        <p:spPr>
          <a:xfrm rot="16200000" flipH="1" flipV="1">
            <a:off x="5988660" y="2918805"/>
            <a:ext cx="464393" cy="1013247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4098" y="216331"/>
            <a:ext cx="3301770" cy="917575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High resolution logo’s can be requested @ </a:t>
            </a:r>
            <a:r>
              <a:rPr lang="en-US" sz="1400" dirty="0" err="1" smtClean="0">
                <a:solidFill>
                  <a:schemeClr val="tx1"/>
                </a:solidFill>
              </a:rPr>
              <a:t>Bs</a:t>
            </a:r>
            <a:r>
              <a:rPr lang="en-US" sz="1400" dirty="0" smtClean="0">
                <a:solidFill>
                  <a:schemeClr val="tx1"/>
                </a:solidFill>
              </a:rPr>
              <a:t> As. design department</a:t>
            </a:r>
          </a:p>
          <a:p>
            <a:r>
              <a:rPr lang="en-US" sz="1400" u="sng" dirty="0" smtClean="0">
                <a:solidFill>
                  <a:schemeClr val="tx1"/>
                </a:solidFill>
              </a:rPr>
              <a:t>Contact</a:t>
            </a:r>
            <a:r>
              <a:rPr lang="en-US" sz="1400" dirty="0" smtClean="0">
                <a:solidFill>
                  <a:schemeClr val="tx1"/>
                </a:solidFill>
              </a:rPr>
              <a:t>: Cintia.skako@olx.com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8763" y="213111"/>
            <a:ext cx="8629397" cy="369332"/>
          </a:xfrm>
        </p:spPr>
        <p:txBody>
          <a:bodyPr/>
          <a:lstStyle/>
          <a:p>
            <a:r>
              <a:rPr lang="en-US" dirty="0"/>
              <a:t>Standard OLX ID elements 1-2</a:t>
            </a:r>
          </a:p>
        </p:txBody>
      </p:sp>
      <p:pic>
        <p:nvPicPr>
          <p:cNvPr id="7" name="Picture 6" descr="buddy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44" y="4532733"/>
            <a:ext cx="917685" cy="1298641"/>
          </a:xfrm>
          <a:prstGeom prst="rect">
            <a:avLst/>
          </a:prstGeom>
        </p:spPr>
      </p:pic>
      <p:pic>
        <p:nvPicPr>
          <p:cNvPr id="9" name="Picture 8" descr="buddy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88" y="3109107"/>
            <a:ext cx="900941" cy="1274946"/>
          </a:xfrm>
          <a:prstGeom prst="rect">
            <a:avLst/>
          </a:prstGeom>
        </p:spPr>
      </p:pic>
      <p:pic>
        <p:nvPicPr>
          <p:cNvPr id="10" name="Picture 9" descr="buddy4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569" y="3200615"/>
            <a:ext cx="958744" cy="1356743"/>
          </a:xfrm>
          <a:prstGeom prst="rect">
            <a:avLst/>
          </a:prstGeom>
        </p:spPr>
      </p:pic>
      <p:pic>
        <p:nvPicPr>
          <p:cNvPr id="11" name="Picture 10" descr="buddy5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4243" y="3202476"/>
            <a:ext cx="872192" cy="1234262"/>
          </a:xfrm>
          <a:prstGeom prst="rect">
            <a:avLst/>
          </a:prstGeom>
        </p:spPr>
      </p:pic>
      <p:pic>
        <p:nvPicPr>
          <p:cNvPr id="12" name="Picture 11" descr="buddy6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486" y="3195330"/>
            <a:ext cx="947933" cy="1341445"/>
          </a:xfrm>
          <a:prstGeom prst="rect">
            <a:avLst/>
          </a:prstGeom>
        </p:spPr>
      </p:pic>
      <p:pic>
        <p:nvPicPr>
          <p:cNvPr id="14" name="Picture 13" descr="buddy8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2686" y="3295683"/>
            <a:ext cx="974283" cy="1378734"/>
          </a:xfrm>
          <a:prstGeom prst="rect">
            <a:avLst/>
          </a:prstGeom>
        </p:spPr>
      </p:pic>
      <p:pic>
        <p:nvPicPr>
          <p:cNvPr id="15" name="Picture 14" descr="buddy9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8558" y="3430036"/>
            <a:ext cx="764237" cy="1081491"/>
          </a:xfrm>
          <a:prstGeom prst="rect">
            <a:avLst/>
          </a:prstGeom>
        </p:spPr>
      </p:pic>
      <p:pic>
        <p:nvPicPr>
          <p:cNvPr id="16" name="Picture 15" descr="buddy10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474" y="3385204"/>
            <a:ext cx="861899" cy="1219695"/>
          </a:xfrm>
          <a:prstGeom prst="rect">
            <a:avLst/>
          </a:prstGeom>
        </p:spPr>
      </p:pic>
      <p:pic>
        <p:nvPicPr>
          <p:cNvPr id="18" name="Picture 17" descr="buddy12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605" y="3385204"/>
            <a:ext cx="937506" cy="1326689"/>
          </a:xfrm>
          <a:prstGeom prst="rect">
            <a:avLst/>
          </a:prstGeom>
        </p:spPr>
      </p:pic>
      <p:pic>
        <p:nvPicPr>
          <p:cNvPr id="21" name="Picture 20" descr="buddy15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8532" y="4656919"/>
            <a:ext cx="842170" cy="1191776"/>
          </a:xfrm>
          <a:prstGeom prst="rect">
            <a:avLst/>
          </a:prstGeom>
        </p:spPr>
      </p:pic>
      <p:pic>
        <p:nvPicPr>
          <p:cNvPr id="22" name="Picture 21" descr="buddy16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2018" y="4436738"/>
            <a:ext cx="908270" cy="1285317"/>
          </a:xfrm>
          <a:prstGeom prst="rect">
            <a:avLst/>
          </a:prstGeom>
        </p:spPr>
      </p:pic>
      <p:pic>
        <p:nvPicPr>
          <p:cNvPr id="23" name="Picture 22" descr="buddy17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6611" y="4457608"/>
            <a:ext cx="893522" cy="1264447"/>
          </a:xfrm>
          <a:prstGeom prst="rect">
            <a:avLst/>
          </a:prstGeom>
        </p:spPr>
      </p:pic>
      <p:pic>
        <p:nvPicPr>
          <p:cNvPr id="24" name="Picture 23" descr="buddy18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6738" y="4396998"/>
            <a:ext cx="1333373" cy="1886891"/>
          </a:xfrm>
          <a:prstGeom prst="rect">
            <a:avLst/>
          </a:prstGeom>
        </p:spPr>
      </p:pic>
      <p:pic>
        <p:nvPicPr>
          <p:cNvPr id="25" name="Picture 24" descr="buddy19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831" y="4545921"/>
            <a:ext cx="955670" cy="1352394"/>
          </a:xfrm>
          <a:prstGeom prst="rect">
            <a:avLst/>
          </a:prstGeom>
        </p:spPr>
      </p:pic>
      <p:pic>
        <p:nvPicPr>
          <p:cNvPr id="26" name="Picture 25" descr="buddy20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5102" y="4507589"/>
            <a:ext cx="947693" cy="1341105"/>
          </a:xfrm>
          <a:prstGeom prst="rect">
            <a:avLst/>
          </a:prstGeom>
        </p:spPr>
      </p:pic>
      <p:pic>
        <p:nvPicPr>
          <p:cNvPr id="27" name="Picture 26" descr="buddy21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778" y="4557358"/>
            <a:ext cx="863273" cy="122164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logo_OLX_circulo-negro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63" y="1625928"/>
            <a:ext cx="1279811" cy="1289221"/>
          </a:xfrm>
          <a:prstGeom prst="rect">
            <a:avLst/>
          </a:prstGeom>
        </p:spPr>
      </p:pic>
      <p:pic>
        <p:nvPicPr>
          <p:cNvPr id="6" name="Picture 5" descr="logo_OLX_circulo-negro_in.gif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47" y="1538001"/>
            <a:ext cx="1490708" cy="1499816"/>
          </a:xfrm>
          <a:prstGeom prst="rect">
            <a:avLst/>
          </a:prstGeom>
        </p:spPr>
      </p:pic>
      <p:pic>
        <p:nvPicPr>
          <p:cNvPr id="28" name="Picture 27" descr="logo_OLX_circulo-negro_bd.gif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54" y="1498719"/>
            <a:ext cx="1535411" cy="1610388"/>
          </a:xfrm>
          <a:prstGeom prst="rect">
            <a:avLst/>
          </a:prstGeom>
        </p:spPr>
      </p:pic>
      <p:pic>
        <p:nvPicPr>
          <p:cNvPr id="35" name="Picture 34" descr="logo_OLX_circulo-negro_lk.gif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88" y="1467485"/>
            <a:ext cx="1545251" cy="1641622"/>
          </a:xfrm>
          <a:prstGeom prst="rect">
            <a:avLst/>
          </a:prstGeom>
        </p:spPr>
      </p:pic>
      <p:pic>
        <p:nvPicPr>
          <p:cNvPr id="36" name="Picture 35" descr="logo_OLX_circulo-negro_pk.gi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39" y="1467485"/>
            <a:ext cx="1520070" cy="16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OLX ID elements 1-2</a:t>
            </a:r>
          </a:p>
        </p:txBody>
      </p:sp>
      <p:pic>
        <p:nvPicPr>
          <p:cNvPr id="4" name="Picture 3" descr="au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830" y="1670774"/>
            <a:ext cx="549418" cy="513925"/>
          </a:xfrm>
          <a:prstGeom prst="rect">
            <a:avLst/>
          </a:prstGeom>
        </p:spPr>
      </p:pic>
      <p:pic>
        <p:nvPicPr>
          <p:cNvPr id="7" name="Picture 6" descr="autocolo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6404" y="5639588"/>
            <a:ext cx="878641" cy="878641"/>
          </a:xfrm>
          <a:prstGeom prst="rect">
            <a:avLst/>
          </a:prstGeom>
        </p:spPr>
      </p:pic>
      <p:pic>
        <p:nvPicPr>
          <p:cNvPr id="8" name="Picture 7" descr="bicicolo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348" y="2689761"/>
            <a:ext cx="959662" cy="959662"/>
          </a:xfrm>
          <a:prstGeom prst="rect">
            <a:avLst/>
          </a:prstGeom>
        </p:spPr>
      </p:pic>
      <p:pic>
        <p:nvPicPr>
          <p:cNvPr id="9" name="Picture 8" descr="casacirculo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46" y="4756237"/>
            <a:ext cx="590804" cy="590804"/>
          </a:xfrm>
          <a:prstGeom prst="rect">
            <a:avLst/>
          </a:prstGeom>
        </p:spPr>
      </p:pic>
      <p:pic>
        <p:nvPicPr>
          <p:cNvPr id="10" name="Picture 9" descr="casacolor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627" y="1661902"/>
            <a:ext cx="816982" cy="816982"/>
          </a:xfrm>
          <a:prstGeom prst="rect">
            <a:avLst/>
          </a:prstGeom>
        </p:spPr>
      </p:pic>
      <p:pic>
        <p:nvPicPr>
          <p:cNvPr id="11" name="Picture 10" descr="celucolor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627" y="2720782"/>
            <a:ext cx="714346" cy="714346"/>
          </a:xfrm>
          <a:prstGeom prst="rect">
            <a:avLst/>
          </a:prstGeom>
        </p:spPr>
      </p:pic>
      <p:pic>
        <p:nvPicPr>
          <p:cNvPr id="12" name="Picture 11" descr="cochecitocolor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627" y="3634140"/>
            <a:ext cx="714346" cy="714346"/>
          </a:xfrm>
          <a:prstGeom prst="rect">
            <a:avLst/>
          </a:prstGeom>
        </p:spPr>
      </p:pic>
      <p:pic>
        <p:nvPicPr>
          <p:cNvPr id="13" name="Picture 12" descr="compucolor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226" y="3634140"/>
            <a:ext cx="729125" cy="729125"/>
          </a:xfrm>
          <a:prstGeom prst="rect">
            <a:avLst/>
          </a:prstGeom>
        </p:spPr>
      </p:pic>
      <p:pic>
        <p:nvPicPr>
          <p:cNvPr id="14" name="Picture 13" descr="herramientacolor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6863" y="4590657"/>
            <a:ext cx="785711" cy="785711"/>
          </a:xfrm>
          <a:prstGeom prst="rect">
            <a:avLst/>
          </a:prstGeom>
        </p:spPr>
      </p:pic>
      <p:pic>
        <p:nvPicPr>
          <p:cNvPr id="15" name="Picture 14" descr="jobscolor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465" y="4617035"/>
            <a:ext cx="750186" cy="750186"/>
          </a:xfrm>
          <a:prstGeom prst="rect">
            <a:avLst/>
          </a:prstGeom>
        </p:spPr>
      </p:pic>
      <p:pic>
        <p:nvPicPr>
          <p:cNvPr id="16" name="Picture 15" descr="perrocolor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252" y="5639588"/>
            <a:ext cx="778941" cy="778941"/>
          </a:xfrm>
          <a:prstGeom prst="rect">
            <a:avLst/>
          </a:prstGeom>
        </p:spPr>
      </p:pic>
      <p:pic>
        <p:nvPicPr>
          <p:cNvPr id="17" name="Picture 16" descr="silloncolor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729" y="1730285"/>
            <a:ext cx="809683" cy="809683"/>
          </a:xfrm>
          <a:prstGeom prst="rect">
            <a:avLst/>
          </a:prstGeom>
        </p:spPr>
      </p:pic>
      <p:pic>
        <p:nvPicPr>
          <p:cNvPr id="18" name="Picture 17" descr="avion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853" y="1627123"/>
            <a:ext cx="676115" cy="632438"/>
          </a:xfrm>
          <a:prstGeom prst="rect">
            <a:avLst/>
          </a:prstGeom>
        </p:spPr>
      </p:pic>
      <p:pic>
        <p:nvPicPr>
          <p:cNvPr id="19" name="Picture 18" descr="casa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300" y="1659945"/>
            <a:ext cx="597601" cy="558995"/>
          </a:xfrm>
          <a:prstGeom prst="rect">
            <a:avLst/>
          </a:prstGeom>
        </p:spPr>
      </p:pic>
      <p:pic>
        <p:nvPicPr>
          <p:cNvPr id="20" name="Picture 19" descr="foto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3451" y="1671951"/>
            <a:ext cx="574600" cy="537482"/>
          </a:xfrm>
          <a:prstGeom prst="rect">
            <a:avLst/>
          </a:prstGeom>
        </p:spPr>
      </p:pic>
      <p:pic>
        <p:nvPicPr>
          <p:cNvPr id="5" name="Picture 4" descr="bici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713" y="1633157"/>
            <a:ext cx="596569" cy="558031"/>
          </a:xfrm>
          <a:prstGeom prst="rect">
            <a:avLst/>
          </a:prstGeom>
        </p:spPr>
      </p:pic>
      <p:pic>
        <p:nvPicPr>
          <p:cNvPr id="21" name="Picture 20" descr="compu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914" y="1584237"/>
            <a:ext cx="674683" cy="631098"/>
          </a:xfrm>
          <a:prstGeom prst="rect">
            <a:avLst/>
          </a:prstGeom>
        </p:spPr>
      </p:pic>
      <p:pic>
        <p:nvPicPr>
          <p:cNvPr id="22" name="Picture 21" descr="jobs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220" y="2170998"/>
            <a:ext cx="614963" cy="575236"/>
          </a:xfrm>
          <a:prstGeom prst="rect">
            <a:avLst/>
          </a:prstGeom>
        </p:spPr>
      </p:pic>
      <p:pic>
        <p:nvPicPr>
          <p:cNvPr id="23" name="Picture 22" descr="mundo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407" y="2225088"/>
            <a:ext cx="534534" cy="500003"/>
          </a:xfrm>
          <a:prstGeom prst="rect">
            <a:avLst/>
          </a:prstGeom>
        </p:spPr>
      </p:pic>
      <p:pic>
        <p:nvPicPr>
          <p:cNvPr id="24" name="Picture 23" descr="person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3535" y="2266428"/>
            <a:ext cx="417338" cy="390378"/>
          </a:xfrm>
          <a:prstGeom prst="rect">
            <a:avLst/>
          </a:prstGeom>
        </p:spPr>
      </p:pic>
      <p:pic>
        <p:nvPicPr>
          <p:cNvPr id="25" name="Picture 24" descr="tractor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6900" y="2233783"/>
            <a:ext cx="564369" cy="527911"/>
          </a:xfrm>
          <a:prstGeom prst="rect">
            <a:avLst/>
          </a:prstGeom>
        </p:spPr>
      </p:pic>
      <p:pic>
        <p:nvPicPr>
          <p:cNvPr id="26" name="Picture 25" descr="telefono.pn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9702" y="2286384"/>
            <a:ext cx="510812" cy="477814"/>
          </a:xfrm>
          <a:prstGeom prst="rect">
            <a:avLst/>
          </a:prstGeom>
        </p:spPr>
      </p:pic>
      <p:pic>
        <p:nvPicPr>
          <p:cNvPr id="27" name="Picture 26" descr="reloj.pn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16" y="2814304"/>
            <a:ext cx="634300" cy="498652"/>
          </a:xfrm>
          <a:prstGeom prst="rect">
            <a:avLst/>
          </a:prstGeom>
        </p:spPr>
      </p:pic>
      <p:pic>
        <p:nvPicPr>
          <p:cNvPr id="28" name="Picture 27" descr="mail.pn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3883" y="2246749"/>
            <a:ext cx="662155" cy="520549"/>
          </a:xfrm>
          <a:prstGeom prst="rect">
            <a:avLst/>
          </a:prstGeom>
        </p:spPr>
      </p:pic>
      <p:pic>
        <p:nvPicPr>
          <p:cNvPr id="29" name="Picture 28" descr="sillon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3587" y="2850722"/>
            <a:ext cx="629032" cy="494510"/>
          </a:xfrm>
          <a:prstGeom prst="rect">
            <a:avLst/>
          </a:prstGeom>
        </p:spPr>
      </p:pic>
      <p:pic>
        <p:nvPicPr>
          <p:cNvPr id="30" name="Picture 29" descr="logo.png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6841" y="2854293"/>
            <a:ext cx="551808" cy="433801"/>
          </a:xfrm>
          <a:prstGeom prst="rect">
            <a:avLst/>
          </a:prstGeom>
        </p:spPr>
      </p:pic>
      <p:pic>
        <p:nvPicPr>
          <p:cNvPr id="31" name="Picture 30" descr="manos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100" y="2813243"/>
            <a:ext cx="639934" cy="503080"/>
          </a:xfrm>
          <a:prstGeom prst="rect">
            <a:avLst/>
          </a:prstGeom>
        </p:spPr>
      </p:pic>
      <p:pic>
        <p:nvPicPr>
          <p:cNvPr id="32" name="Picture 31" descr="wifi.png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8513" y="2869182"/>
            <a:ext cx="489438" cy="384769"/>
          </a:xfrm>
          <a:prstGeom prst="rect">
            <a:avLst/>
          </a:prstGeom>
        </p:spPr>
      </p:pic>
      <p:pic>
        <p:nvPicPr>
          <p:cNvPr id="33" name="Picture 32" descr="llave.png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5559" y="2805456"/>
            <a:ext cx="629490" cy="494870"/>
          </a:xfrm>
          <a:prstGeom prst="rect">
            <a:avLst/>
          </a:prstGeom>
        </p:spPr>
      </p:pic>
      <p:pic>
        <p:nvPicPr>
          <p:cNvPr id="34" name="Picture 33" descr="reloj2.png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0" y="3388118"/>
            <a:ext cx="703117" cy="552752"/>
          </a:xfrm>
          <a:prstGeom prst="rect">
            <a:avLst/>
          </a:prstGeom>
        </p:spPr>
      </p:pic>
      <p:pic>
        <p:nvPicPr>
          <p:cNvPr id="35" name="Picture 34" descr="compu2.png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9526" y="3448101"/>
            <a:ext cx="620665" cy="487933"/>
          </a:xfrm>
          <a:prstGeom prst="rect">
            <a:avLst/>
          </a:prstGeom>
        </p:spPr>
      </p:pic>
      <p:pic>
        <p:nvPicPr>
          <p:cNvPr id="36" name="Picture 35" descr="music.png"/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6769" y="3512101"/>
            <a:ext cx="525225" cy="412903"/>
          </a:xfrm>
          <a:prstGeom prst="rect">
            <a:avLst/>
          </a:prstGeom>
        </p:spPr>
      </p:pic>
      <p:pic>
        <p:nvPicPr>
          <p:cNvPr id="37" name="Picture 36" descr="ipod.png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953" y="3480859"/>
            <a:ext cx="593371" cy="466475"/>
          </a:xfrm>
          <a:prstGeom prst="rect">
            <a:avLst/>
          </a:prstGeom>
        </p:spPr>
      </p:pic>
      <p:pic>
        <p:nvPicPr>
          <p:cNvPr id="38" name="Picture 37" descr="juegos.png"/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460" y="3434339"/>
            <a:ext cx="667168" cy="524491"/>
          </a:xfrm>
          <a:prstGeom prst="rect">
            <a:avLst/>
          </a:prstGeom>
        </p:spPr>
      </p:pic>
      <p:pic>
        <p:nvPicPr>
          <p:cNvPr id="39" name="Picture 38" descr="corazon.png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328" y="3469418"/>
            <a:ext cx="543415" cy="427203"/>
          </a:xfrm>
          <a:prstGeom prst="rect">
            <a:avLst/>
          </a:prstGeom>
        </p:spPr>
      </p:pic>
      <p:pic>
        <p:nvPicPr>
          <p:cNvPr id="40" name="Picture 39" descr="candado.png"/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37" y="4156194"/>
            <a:ext cx="511645" cy="402227"/>
          </a:xfrm>
          <a:prstGeom prst="rect">
            <a:avLst/>
          </a:prstGeom>
        </p:spPr>
      </p:pic>
      <p:pic>
        <p:nvPicPr>
          <p:cNvPr id="41" name="Picture 40" descr="signo-peso.png"/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246" y="4071139"/>
            <a:ext cx="692741" cy="544595"/>
          </a:xfrm>
          <a:prstGeom prst="rect">
            <a:avLst/>
          </a:prstGeom>
        </p:spPr>
      </p:pic>
      <p:pic>
        <p:nvPicPr>
          <p:cNvPr id="42" name="Picture 41" descr="peopletwo.png"/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95" y="4113030"/>
            <a:ext cx="619030" cy="486647"/>
          </a:xfrm>
          <a:prstGeom prst="rect">
            <a:avLst/>
          </a:prstGeom>
        </p:spPr>
      </p:pic>
      <p:pic>
        <p:nvPicPr>
          <p:cNvPr id="43" name="Picture 42" descr="marcacion2.png"/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52" y="4071318"/>
            <a:ext cx="697295" cy="548175"/>
          </a:xfrm>
          <a:prstGeom prst="rect">
            <a:avLst/>
          </a:prstGeom>
        </p:spPr>
      </p:pic>
      <p:pic>
        <p:nvPicPr>
          <p:cNvPr id="44" name="Picture 43" descr="bb.png"/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9788" y="4044850"/>
            <a:ext cx="701626" cy="551580"/>
          </a:xfrm>
          <a:prstGeom prst="rect">
            <a:avLst/>
          </a:prstGeom>
        </p:spPr>
      </p:pic>
      <p:pic>
        <p:nvPicPr>
          <p:cNvPr id="45" name="Picture 44" descr="gift.png"/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05" y="4128815"/>
            <a:ext cx="555145" cy="436425"/>
          </a:xfrm>
          <a:prstGeom prst="rect">
            <a:avLst/>
          </a:prstGeom>
        </p:spPr>
      </p:pic>
      <p:pic>
        <p:nvPicPr>
          <p:cNvPr id="46" name="Picture 45" descr="auto.png"/>
          <p:cNvPicPr>
            <a:picLocks noChangeAspect="1"/>
          </p:cNvPicPr>
          <p:nvPr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720" y="4808931"/>
            <a:ext cx="609713" cy="479323"/>
          </a:xfrm>
          <a:prstGeom prst="rect">
            <a:avLst/>
          </a:prstGeom>
        </p:spPr>
      </p:pic>
      <p:pic>
        <p:nvPicPr>
          <p:cNvPr id="47" name="Picture 46" descr="celu.png"/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435" y="4789202"/>
            <a:ext cx="626627" cy="4926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467" y="4807407"/>
            <a:ext cx="464815" cy="464815"/>
          </a:xfrm>
          <a:prstGeom prst="rect">
            <a:avLst/>
          </a:prstGeom>
        </p:spPr>
      </p:pic>
      <p:pic>
        <p:nvPicPr>
          <p:cNvPr id="52" name="Picture 51" descr="valija.png"/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5049" y="4778791"/>
            <a:ext cx="627552" cy="49334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6412" y="4788132"/>
            <a:ext cx="455338" cy="45533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61" y="5350541"/>
            <a:ext cx="456130" cy="4561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300" y="5345461"/>
            <a:ext cx="460969" cy="46096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109" y="5342469"/>
            <a:ext cx="464792" cy="46479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7656" y="5358671"/>
            <a:ext cx="448593" cy="44859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9272" y="5350062"/>
            <a:ext cx="446538" cy="44653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086" y="5342525"/>
            <a:ext cx="454664" cy="4546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830" y="5887742"/>
            <a:ext cx="480661" cy="48066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43" y="5904043"/>
            <a:ext cx="493267" cy="4932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8513" y="5933371"/>
            <a:ext cx="466347" cy="46634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5481" y="5926542"/>
            <a:ext cx="470768" cy="47076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67538" y="5940208"/>
            <a:ext cx="421821" cy="42182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087" y="5931789"/>
            <a:ext cx="454663" cy="454663"/>
          </a:xfrm>
          <a:prstGeom prst="rect">
            <a:avLst/>
          </a:prstGeom>
        </p:spPr>
      </p:pic>
      <p:pic>
        <p:nvPicPr>
          <p:cNvPr id="70" name="Picture 69" descr="coment1.png"/>
          <p:cNvPicPr>
            <a:picLocks noChangeAspect="1"/>
          </p:cNvPicPr>
          <p:nvPr/>
        </p:nvPicPr>
        <p:blipFill>
          <a:blip r:embed="rId6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765" y="2344997"/>
            <a:ext cx="1263523" cy="892869"/>
          </a:xfrm>
          <a:prstGeom prst="rect">
            <a:avLst/>
          </a:prstGeom>
        </p:spPr>
      </p:pic>
      <p:pic>
        <p:nvPicPr>
          <p:cNvPr id="72" name="Picture 71" descr="coment3.png"/>
          <p:cNvPicPr>
            <a:picLocks noChangeAspect="1"/>
          </p:cNvPicPr>
          <p:nvPr/>
        </p:nvPicPr>
        <p:blipFill>
          <a:blip r:embed="rId6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8094" y="3170182"/>
            <a:ext cx="2221898" cy="1570106"/>
          </a:xfrm>
          <a:prstGeom prst="rect">
            <a:avLst/>
          </a:prstGeom>
        </p:spPr>
      </p:pic>
      <p:pic>
        <p:nvPicPr>
          <p:cNvPr id="73" name="Picture 72" descr="coment4.png"/>
          <p:cNvPicPr>
            <a:picLocks noChangeAspect="1"/>
          </p:cNvPicPr>
          <p:nvPr/>
        </p:nvPicPr>
        <p:blipFill>
          <a:blip r:embed="rId6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0501" y="5415628"/>
            <a:ext cx="1480041" cy="1045872"/>
          </a:xfrm>
          <a:prstGeom prst="rect">
            <a:avLst/>
          </a:prstGeom>
        </p:spPr>
      </p:pic>
      <p:pic>
        <p:nvPicPr>
          <p:cNvPr id="74" name="Picture 73" descr="coment5.png"/>
          <p:cNvPicPr>
            <a:picLocks noChangeAspect="1"/>
          </p:cNvPicPr>
          <p:nvPr/>
        </p:nvPicPr>
        <p:blipFill>
          <a:blip r:embed="rId6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6951" y="4674483"/>
            <a:ext cx="1031922" cy="729209"/>
          </a:xfrm>
          <a:prstGeom prst="rect">
            <a:avLst/>
          </a:prstGeom>
        </p:spPr>
      </p:pic>
      <p:pic>
        <p:nvPicPr>
          <p:cNvPr id="75" name="Picture 74" descr="coment6.png"/>
          <p:cNvPicPr>
            <a:picLocks noChangeAspect="1"/>
          </p:cNvPicPr>
          <p:nvPr/>
        </p:nvPicPr>
        <p:blipFill>
          <a:blip r:embed="rId6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8849" y="1725256"/>
            <a:ext cx="1641848" cy="1160213"/>
          </a:xfrm>
          <a:prstGeom prst="rect">
            <a:avLst/>
          </a:prstGeom>
        </p:spPr>
      </p:pic>
      <p:pic>
        <p:nvPicPr>
          <p:cNvPr id="76" name="Picture 75" descr="coment7.png"/>
          <p:cNvPicPr>
            <a:picLocks noChangeAspect="1"/>
          </p:cNvPicPr>
          <p:nvPr/>
        </p:nvPicPr>
        <p:blipFill>
          <a:blip r:embed="rId6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11" y="4918020"/>
            <a:ext cx="952266" cy="672919"/>
          </a:xfrm>
          <a:prstGeom prst="rect">
            <a:avLst/>
          </a:prstGeom>
        </p:spPr>
      </p:pic>
      <p:pic>
        <p:nvPicPr>
          <p:cNvPr id="77" name="Picture 76" descr="coment2.png"/>
          <p:cNvPicPr>
            <a:picLocks noChangeAspect="1"/>
          </p:cNvPicPr>
          <p:nvPr/>
        </p:nvPicPr>
        <p:blipFill>
          <a:blip r:embed="rId6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8248" y="4044850"/>
            <a:ext cx="1437222" cy="1015613"/>
          </a:xfrm>
          <a:prstGeom prst="rect">
            <a:avLst/>
          </a:prstGeom>
        </p:spPr>
      </p:pic>
      <p:pic>
        <p:nvPicPr>
          <p:cNvPr id="78" name="Picture 77" descr="coment8.png"/>
          <p:cNvPicPr>
            <a:picLocks noChangeAspect="1"/>
          </p:cNvPicPr>
          <p:nvPr/>
        </p:nvPicPr>
        <p:blipFill>
          <a:blip r:embed="rId6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7555" y="2864070"/>
            <a:ext cx="1256207" cy="8877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5190661" y="177049"/>
            <a:ext cx="3085555" cy="1066884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High resolution icons can be requested from </a:t>
            </a:r>
            <a:r>
              <a:rPr lang="en-US" sz="1400" dirty="0" err="1" smtClean="0">
                <a:solidFill>
                  <a:schemeClr val="tx1"/>
                </a:solidFill>
              </a:rPr>
              <a:t>Bs</a:t>
            </a:r>
            <a:r>
              <a:rPr lang="en-US" sz="1400" dirty="0" smtClean="0">
                <a:solidFill>
                  <a:schemeClr val="tx1"/>
                </a:solidFill>
              </a:rPr>
              <a:t> As. design department</a:t>
            </a:r>
          </a:p>
          <a:p>
            <a:r>
              <a:rPr lang="en-US" sz="1400" u="sng" dirty="0" smtClean="0">
                <a:solidFill>
                  <a:schemeClr val="tx1"/>
                </a:solidFill>
              </a:rPr>
              <a:t>Contact</a:t>
            </a:r>
            <a:r>
              <a:rPr lang="en-US" sz="1400" dirty="0" smtClean="0">
                <a:solidFill>
                  <a:schemeClr val="tx1"/>
                </a:solidFill>
              </a:rPr>
              <a:t>: Cintia.skako@olx.com</a:t>
            </a:r>
          </a:p>
        </p:txBody>
      </p:sp>
    </p:spTree>
    <p:extLst>
      <p:ext uri="{BB962C8B-B14F-4D97-AF65-F5344CB8AC3E}">
        <p14:creationId xmlns:p14="http://schemas.microsoft.com/office/powerpoint/2010/main" val="1156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2kPOOfHkeQIdJU6Jmin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ddB.Lhz06LVx3pyZ6UC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1S38j1F.kaNP.Ym2V_Xa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ddB.Lhz06LVx3pyZ6UC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r5SIqkoUO4EQCUyw.e4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r5SIqkoUO4EQCUyw.e4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r5SIqkoUO4EQCUyw.e4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r5SIqkoUO4EQCUyw.e4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Ux3NFd5kyigXrjlgQ0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t0Ft4QJk6SgUyQDPz7e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1mxRquvU.6zKQJqHeZR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1mxRquvU.6zKQJqHeZR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la8IKWrEyW9xZGLkYQ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Ux3NFd5kyigXrjlgQ0a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t0Ft4QJk6SgUyQDPz7e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1mxRquvU.6zKQJqHeZR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z.CjnJh0y19rDHjdn_P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Ux3NFd5kyigXrjlgQ0a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t0Ft4QJk6SgUyQDPz7e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1mxRquvU.6zKQJqHeZR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1mxRquvU.6zKQJqHeZR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vwK0JkE3UmbUs2x6k7gS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MSteadNQUeS.lLuGJVCu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5c1JJSqUu0xdDoNvV0r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1gG.ELMPUeg93cm9yRvu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JpLNccIEm7dLdFqYxd.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bqgCbdFkGOQiWhHIrIe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f3KDj1zuECpCvLg7RYl3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lio22bP0qWKbB1V.5fW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xCkbHj2kSSFPOJH3wUP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ZZDqGRtESyMZQSPodx6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SFH_00LEKkvqORuvNm8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92_ThDAEiF0Pyo9q2H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5GCn2PwUebIASWgmSo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LX template">
  <a:themeElements>
    <a:clrScheme name="OLX standard color scheme">
      <a:dk1>
        <a:srgbClr val="000000"/>
      </a:dk1>
      <a:lt1>
        <a:srgbClr val="FFFFFF"/>
      </a:lt1>
      <a:dk2>
        <a:srgbClr val="D9D9D9"/>
      </a:dk2>
      <a:lt2>
        <a:srgbClr val="4F2D7F"/>
      </a:lt2>
      <a:accent1>
        <a:srgbClr val="BFBFBF"/>
      </a:accent1>
      <a:accent2>
        <a:srgbClr val="D8E197"/>
      </a:accent2>
      <a:accent3>
        <a:srgbClr val="BECD4F"/>
      </a:accent3>
      <a:accent4>
        <a:srgbClr val="A8B400"/>
      </a:accent4>
      <a:accent5>
        <a:srgbClr val="F6B652"/>
      </a:accent5>
      <a:accent6>
        <a:srgbClr val="FF7900"/>
      </a:accent6>
      <a:hlink>
        <a:srgbClr val="EE8C3B"/>
      </a:hlink>
      <a:folHlink>
        <a:srgbClr val="BFBFBF"/>
      </a:folHlink>
    </a:clrScheme>
    <a:fontScheme name="OL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8575">
          <a:noFill/>
        </a:ln>
      </a:spPr>
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7">
    <a:dk1>
      <a:srgbClr val="000000"/>
    </a:dk1>
    <a:lt1>
      <a:sysClr val="window" lastClr="FFFFFF"/>
    </a:lt1>
    <a:dk2>
      <a:srgbClr val="D9D9D9"/>
    </a:dk2>
    <a:lt2>
      <a:srgbClr val="EEECE1"/>
    </a:lt2>
    <a:accent1>
      <a:srgbClr val="BECE4F"/>
    </a:accent1>
    <a:accent2>
      <a:srgbClr val="4E81BD"/>
    </a:accent2>
    <a:accent3>
      <a:srgbClr val="DB8136"/>
    </a:accent3>
    <a:accent4>
      <a:srgbClr val="A8423F"/>
    </a:accent4>
    <a:accent5>
      <a:srgbClr val="3D96AE"/>
    </a:accent5>
    <a:accent6>
      <a:srgbClr val="6C538B"/>
    </a:accent6>
    <a:hlink>
      <a:srgbClr val="7C7E7E"/>
    </a:hlink>
    <a:folHlink>
      <a:srgbClr val="B2B4B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7">
    <a:dk1>
      <a:srgbClr val="000000"/>
    </a:dk1>
    <a:lt1>
      <a:sysClr val="window" lastClr="FFFFFF"/>
    </a:lt1>
    <a:dk2>
      <a:srgbClr val="D9D9D9"/>
    </a:dk2>
    <a:lt2>
      <a:srgbClr val="EEECE1"/>
    </a:lt2>
    <a:accent1>
      <a:srgbClr val="BECE4F"/>
    </a:accent1>
    <a:accent2>
      <a:srgbClr val="4E81BD"/>
    </a:accent2>
    <a:accent3>
      <a:srgbClr val="DB8136"/>
    </a:accent3>
    <a:accent4>
      <a:srgbClr val="A8423F"/>
    </a:accent4>
    <a:accent5>
      <a:srgbClr val="3D96AE"/>
    </a:accent5>
    <a:accent6>
      <a:srgbClr val="6C538B"/>
    </a:accent6>
    <a:hlink>
      <a:srgbClr val="7C7E7E"/>
    </a:hlink>
    <a:folHlink>
      <a:srgbClr val="B2B4B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7">
    <a:dk1>
      <a:srgbClr val="000000"/>
    </a:dk1>
    <a:lt1>
      <a:sysClr val="window" lastClr="FFFFFF"/>
    </a:lt1>
    <a:dk2>
      <a:srgbClr val="D9D9D9"/>
    </a:dk2>
    <a:lt2>
      <a:srgbClr val="EEECE1"/>
    </a:lt2>
    <a:accent1>
      <a:srgbClr val="BECE4F"/>
    </a:accent1>
    <a:accent2>
      <a:srgbClr val="4E81BD"/>
    </a:accent2>
    <a:accent3>
      <a:srgbClr val="DB8136"/>
    </a:accent3>
    <a:accent4>
      <a:srgbClr val="A8423F"/>
    </a:accent4>
    <a:accent5>
      <a:srgbClr val="3D96AE"/>
    </a:accent5>
    <a:accent6>
      <a:srgbClr val="6C538B"/>
    </a:accent6>
    <a:hlink>
      <a:srgbClr val="7C7E7E"/>
    </a:hlink>
    <a:folHlink>
      <a:srgbClr val="B2B4B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7">
    <a:dk1>
      <a:srgbClr val="000000"/>
    </a:dk1>
    <a:lt1>
      <a:sysClr val="window" lastClr="FFFFFF"/>
    </a:lt1>
    <a:dk2>
      <a:srgbClr val="D9D9D9"/>
    </a:dk2>
    <a:lt2>
      <a:srgbClr val="EEECE1"/>
    </a:lt2>
    <a:accent1>
      <a:srgbClr val="BECE4F"/>
    </a:accent1>
    <a:accent2>
      <a:srgbClr val="4E81BD"/>
    </a:accent2>
    <a:accent3>
      <a:srgbClr val="DB8136"/>
    </a:accent3>
    <a:accent4>
      <a:srgbClr val="A8423F"/>
    </a:accent4>
    <a:accent5>
      <a:srgbClr val="3D96AE"/>
    </a:accent5>
    <a:accent6>
      <a:srgbClr val="6C538B"/>
    </a:accent6>
    <a:hlink>
      <a:srgbClr val="7C7E7E"/>
    </a:hlink>
    <a:folHlink>
      <a:srgbClr val="B2B4B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Harvest">
    <a:dk1>
      <a:srgbClr val="404040"/>
    </a:dk1>
    <a:lt1>
      <a:srgbClr val="FFFFFF"/>
    </a:lt1>
    <a:dk2>
      <a:srgbClr val="BECD4F"/>
    </a:dk2>
    <a:lt2>
      <a:srgbClr val="FFFFFF"/>
    </a:lt2>
    <a:accent1>
      <a:srgbClr val="D8E197"/>
    </a:accent1>
    <a:accent2>
      <a:srgbClr val="EAEAEA"/>
    </a:accent2>
    <a:accent3>
      <a:srgbClr val="BFBFBF"/>
    </a:accent3>
    <a:accent4>
      <a:srgbClr val="7B7B7B"/>
    </a:accent4>
    <a:accent5>
      <a:srgbClr val="377BCD"/>
    </a:accent5>
    <a:accent6>
      <a:srgbClr val="F99E39"/>
    </a:accent6>
    <a:hlink>
      <a:srgbClr val="377BCD"/>
    </a:hlink>
    <a:folHlink>
      <a:srgbClr val="7B7B7B"/>
    </a:folHlink>
  </a:clrScheme>
  <a:fontScheme name="Harvest">
    <a:majorFont>
      <a:latin typeface="Georgia"/>
      <a:ea typeface=""/>
      <a:cs typeface=""/>
    </a:majorFont>
    <a:minorFont>
      <a:latin typeface="Calibri"/>
      <a:ea typeface=""/>
      <a:cs typeface="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1487</Words>
  <Application>Microsoft Office PowerPoint</Application>
  <PresentationFormat>On-screen Show (4:3)</PresentationFormat>
  <Paragraphs>334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SimSun</vt:lpstr>
      <vt:lpstr>Arial</vt:lpstr>
      <vt:lpstr>Arial Rounded MT Bold</vt:lpstr>
      <vt:lpstr>Calibri</vt:lpstr>
      <vt:lpstr>Helvetica</vt:lpstr>
      <vt:lpstr>Helvetica Light</vt:lpstr>
      <vt:lpstr>Wingdings</vt:lpstr>
      <vt:lpstr>OLX template</vt:lpstr>
      <vt:lpstr>think-cell Slide</vt:lpstr>
      <vt:lpstr>PowerPoint Presentation</vt:lpstr>
      <vt:lpstr>Template tips!</vt:lpstr>
      <vt:lpstr>Standard slides: ‘Title’ or tagline from a slide is always ‘Arial (Body)’, 24 pnt, bold and max 2 lines!</vt:lpstr>
      <vt:lpstr>Standard graphs</vt:lpstr>
      <vt:lpstr>Standard elements</vt:lpstr>
      <vt:lpstr>Standard ‘theme colors’</vt:lpstr>
      <vt:lpstr>Standard figures</vt:lpstr>
      <vt:lpstr>Standard OLX ID elements 1-2</vt:lpstr>
      <vt:lpstr>Standard OLX ID elements 1-2</vt:lpstr>
      <vt:lpstr>Example slides</vt:lpstr>
      <vt:lpstr>A good structure for building your story/presentation is using Situation/ Complication/ Solution</vt:lpstr>
      <vt:lpstr>3 phase</vt:lpstr>
      <vt:lpstr>4 phase</vt:lpstr>
      <vt:lpstr>EXAMPLE: A way to structure the mapping would be to define a couple of central themes as framework</vt:lpstr>
      <vt:lpstr>Actions with costs slide</vt:lpstr>
      <vt:lpstr>You do not reach the end state in a go,  it is rather a phased approach</vt:lpstr>
      <vt:lpstr>Based on experience, XYZ has designed a four step approach to get you from good to great with in 6 weeks</vt:lpstr>
      <vt:lpstr>The translation from the strategic mapping to an action plan can be done in five steps</vt:lpstr>
      <vt:lpstr>PowerPoint Presentation</vt:lpstr>
      <vt:lpstr>PowerPoint Presentation</vt:lpstr>
      <vt:lpstr>PowerPoint Presentation</vt:lpstr>
      <vt:lpstr>Combined line and bar graph with conclusion</vt:lpstr>
      <vt:lpstr>PowerPoint Presentation</vt:lpstr>
      <vt:lpstr>Circle</vt:lpstr>
      <vt:lpstr>Concept slide with conclusion</vt:lpstr>
      <vt:lpstr>Organogram title</vt:lpstr>
      <vt:lpstr>Function ABC is a functionality that can be integrated at the start or end of flow XYZ</vt:lpstr>
      <vt:lpstr>Questions/ comments/ suggestions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2013-07-06T11:10:01Z</dcterms:created>
  <dcterms:modified xsi:type="dcterms:W3CDTF">2014-05-14T18:33:08Z</dcterms:modified>
</cp:coreProperties>
</file>