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Lst>
  <p:sldSz cx="9144000" cy="6858000" type="screen4x3"/>
  <p:notesSz cx="6858000" cy="9144000"/>
  <p:defaultTextStyle>
    <a:defPPr>
      <a:defRPr lang="en-US"/>
    </a:defPPr>
    <a:lvl1pPr marL="0" algn="l" defTabSz="913999" rtl="0" eaLnBrk="1" latinLnBrk="0" hangingPunct="1">
      <a:defRPr sz="1700" kern="1200">
        <a:solidFill>
          <a:schemeClr val="tx1"/>
        </a:solidFill>
        <a:latin typeface="+mn-lt"/>
        <a:ea typeface="+mn-ea"/>
        <a:cs typeface="+mn-cs"/>
      </a:defRPr>
    </a:lvl1pPr>
    <a:lvl2pPr marL="456998" algn="l" defTabSz="913999" rtl="0" eaLnBrk="1" latinLnBrk="0" hangingPunct="1">
      <a:defRPr sz="1700" kern="1200">
        <a:solidFill>
          <a:schemeClr val="tx1"/>
        </a:solidFill>
        <a:latin typeface="+mn-lt"/>
        <a:ea typeface="+mn-ea"/>
        <a:cs typeface="+mn-cs"/>
      </a:defRPr>
    </a:lvl2pPr>
    <a:lvl3pPr marL="913999" algn="l" defTabSz="913999" rtl="0" eaLnBrk="1" latinLnBrk="0" hangingPunct="1">
      <a:defRPr sz="1700" kern="1200">
        <a:solidFill>
          <a:schemeClr val="tx1"/>
        </a:solidFill>
        <a:latin typeface="+mn-lt"/>
        <a:ea typeface="+mn-ea"/>
        <a:cs typeface="+mn-cs"/>
      </a:defRPr>
    </a:lvl3pPr>
    <a:lvl4pPr marL="1370997" algn="l" defTabSz="913999" rtl="0" eaLnBrk="1" latinLnBrk="0" hangingPunct="1">
      <a:defRPr sz="1700" kern="1200">
        <a:solidFill>
          <a:schemeClr val="tx1"/>
        </a:solidFill>
        <a:latin typeface="+mn-lt"/>
        <a:ea typeface="+mn-ea"/>
        <a:cs typeface="+mn-cs"/>
      </a:defRPr>
    </a:lvl4pPr>
    <a:lvl5pPr marL="1827996" algn="l" defTabSz="913999" rtl="0" eaLnBrk="1" latinLnBrk="0" hangingPunct="1">
      <a:defRPr sz="1700" kern="1200">
        <a:solidFill>
          <a:schemeClr val="tx1"/>
        </a:solidFill>
        <a:latin typeface="+mn-lt"/>
        <a:ea typeface="+mn-ea"/>
        <a:cs typeface="+mn-cs"/>
      </a:defRPr>
    </a:lvl5pPr>
    <a:lvl6pPr marL="2284995" algn="l" defTabSz="913999" rtl="0" eaLnBrk="1" latinLnBrk="0" hangingPunct="1">
      <a:defRPr sz="1700" kern="1200">
        <a:solidFill>
          <a:schemeClr val="tx1"/>
        </a:solidFill>
        <a:latin typeface="+mn-lt"/>
        <a:ea typeface="+mn-ea"/>
        <a:cs typeface="+mn-cs"/>
      </a:defRPr>
    </a:lvl6pPr>
    <a:lvl7pPr marL="2741994" algn="l" defTabSz="913999" rtl="0" eaLnBrk="1" latinLnBrk="0" hangingPunct="1">
      <a:defRPr sz="1700" kern="1200">
        <a:solidFill>
          <a:schemeClr val="tx1"/>
        </a:solidFill>
        <a:latin typeface="+mn-lt"/>
        <a:ea typeface="+mn-ea"/>
        <a:cs typeface="+mn-cs"/>
      </a:defRPr>
    </a:lvl7pPr>
    <a:lvl8pPr marL="3198994" algn="l" defTabSz="913999" rtl="0" eaLnBrk="1" latinLnBrk="0" hangingPunct="1">
      <a:defRPr sz="1700" kern="1200">
        <a:solidFill>
          <a:schemeClr val="tx1"/>
        </a:solidFill>
        <a:latin typeface="+mn-lt"/>
        <a:ea typeface="+mn-ea"/>
        <a:cs typeface="+mn-cs"/>
      </a:defRPr>
    </a:lvl8pPr>
    <a:lvl9pPr marL="3655993" algn="l" defTabSz="913999"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4" autoAdjust="0"/>
    <p:restoredTop sz="94660"/>
  </p:normalViewPr>
  <p:slideViewPr>
    <p:cSldViewPr>
      <p:cViewPr>
        <p:scale>
          <a:sx n="106" d="100"/>
          <a:sy n="106" d="100"/>
        </p:scale>
        <p:origin x="348" y="-7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1"/>
            <a:ext cx="7772400" cy="1470023"/>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6998" indent="0" algn="ctr">
              <a:buNone/>
              <a:defRPr>
                <a:solidFill>
                  <a:schemeClr val="tx1">
                    <a:tint val="75000"/>
                  </a:schemeClr>
                </a:solidFill>
              </a:defRPr>
            </a:lvl2pPr>
            <a:lvl3pPr marL="913999" indent="0" algn="ctr">
              <a:buNone/>
              <a:defRPr>
                <a:solidFill>
                  <a:schemeClr val="tx1">
                    <a:tint val="75000"/>
                  </a:schemeClr>
                </a:solidFill>
              </a:defRPr>
            </a:lvl3pPr>
            <a:lvl4pPr marL="1370997" indent="0" algn="ctr">
              <a:buNone/>
              <a:defRPr>
                <a:solidFill>
                  <a:schemeClr val="tx1">
                    <a:tint val="75000"/>
                  </a:schemeClr>
                </a:solidFill>
              </a:defRPr>
            </a:lvl4pPr>
            <a:lvl5pPr marL="1827996" indent="0" algn="ctr">
              <a:buNone/>
              <a:defRPr>
                <a:solidFill>
                  <a:schemeClr val="tx1">
                    <a:tint val="75000"/>
                  </a:schemeClr>
                </a:solidFill>
              </a:defRPr>
            </a:lvl5pPr>
            <a:lvl6pPr marL="2284995" indent="0" algn="ctr">
              <a:buNone/>
              <a:defRPr>
                <a:solidFill>
                  <a:schemeClr val="tx1">
                    <a:tint val="75000"/>
                  </a:schemeClr>
                </a:solidFill>
              </a:defRPr>
            </a:lvl6pPr>
            <a:lvl7pPr marL="2741994" indent="0" algn="ctr">
              <a:buNone/>
              <a:defRPr>
                <a:solidFill>
                  <a:schemeClr val="tx1">
                    <a:tint val="75000"/>
                  </a:schemeClr>
                </a:solidFill>
              </a:defRPr>
            </a:lvl7pPr>
            <a:lvl8pPr marL="3198994" indent="0" algn="ctr">
              <a:buNone/>
              <a:defRPr>
                <a:solidFill>
                  <a:schemeClr val="tx1">
                    <a:tint val="75000"/>
                  </a:schemeClr>
                </a:solidFill>
              </a:defRPr>
            </a:lvl8pPr>
            <a:lvl9pPr marL="365599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0FE159-600D-49F8-AE1F-5512D1FDEA9A}" type="datetimeFigureOut">
              <a:rPr lang="en-US" smtClean="0"/>
              <a:t>5/26/2014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9D1B3-3258-4ADE-AB2E-E48C6B50AAA3}" type="slidenum">
              <a:rPr lang="en-US" smtClean="0"/>
              <a:t>‹#›</a:t>
            </a:fld>
            <a:endParaRPr lang="en-US"/>
          </a:p>
        </p:txBody>
      </p:sp>
    </p:spTree>
    <p:extLst>
      <p:ext uri="{BB962C8B-B14F-4D97-AF65-F5344CB8AC3E}">
        <p14:creationId xmlns:p14="http://schemas.microsoft.com/office/powerpoint/2010/main" val="319037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0FE159-600D-49F8-AE1F-5512D1FDEA9A}" type="datetimeFigureOut">
              <a:rPr lang="en-US" smtClean="0"/>
              <a:t>5/26/2014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9D1B3-3258-4ADE-AB2E-E48C6B50AAA3}" type="slidenum">
              <a:rPr lang="en-US" smtClean="0"/>
              <a:t>‹#›</a:t>
            </a:fld>
            <a:endParaRPr lang="en-US"/>
          </a:p>
        </p:txBody>
      </p:sp>
    </p:spTree>
    <p:extLst>
      <p:ext uri="{BB962C8B-B14F-4D97-AF65-F5344CB8AC3E}">
        <p14:creationId xmlns:p14="http://schemas.microsoft.com/office/powerpoint/2010/main" val="226277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7"/>
            <a:ext cx="2057401" cy="5851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7"/>
            <a:ext cx="6019800" cy="58515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0FE159-600D-49F8-AE1F-5512D1FDEA9A}" type="datetimeFigureOut">
              <a:rPr lang="en-US" smtClean="0"/>
              <a:t>5/26/2014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9D1B3-3258-4ADE-AB2E-E48C6B50AAA3}" type="slidenum">
              <a:rPr lang="en-US" smtClean="0"/>
              <a:t>‹#›</a:t>
            </a:fld>
            <a:endParaRPr lang="en-US"/>
          </a:p>
        </p:txBody>
      </p:sp>
    </p:spTree>
    <p:extLst>
      <p:ext uri="{BB962C8B-B14F-4D97-AF65-F5344CB8AC3E}">
        <p14:creationId xmlns:p14="http://schemas.microsoft.com/office/powerpoint/2010/main" val="9297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0FE159-600D-49F8-AE1F-5512D1FDEA9A}" type="datetimeFigureOut">
              <a:rPr lang="en-US" smtClean="0"/>
              <a:t>5/26/2014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9D1B3-3258-4ADE-AB2E-E48C6B50AAA3}" type="slidenum">
              <a:rPr lang="en-US" smtClean="0"/>
              <a:t>‹#›</a:t>
            </a:fld>
            <a:endParaRPr lang="en-US"/>
          </a:p>
        </p:txBody>
      </p:sp>
    </p:spTree>
    <p:extLst>
      <p:ext uri="{BB962C8B-B14F-4D97-AF65-F5344CB8AC3E}">
        <p14:creationId xmlns:p14="http://schemas.microsoft.com/office/powerpoint/2010/main" val="2953586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20"/>
            <a:ext cx="7772400" cy="1500188"/>
          </a:xfrm>
        </p:spPr>
        <p:txBody>
          <a:bodyPr anchor="b"/>
          <a:lstStyle>
            <a:lvl1pPr marL="0" indent="0">
              <a:buNone/>
              <a:defRPr sz="1900">
                <a:solidFill>
                  <a:schemeClr val="tx1">
                    <a:tint val="75000"/>
                  </a:schemeClr>
                </a:solidFill>
              </a:defRPr>
            </a:lvl1pPr>
            <a:lvl2pPr marL="456998" indent="0">
              <a:buNone/>
              <a:defRPr sz="1700">
                <a:solidFill>
                  <a:schemeClr val="tx1">
                    <a:tint val="75000"/>
                  </a:schemeClr>
                </a:solidFill>
              </a:defRPr>
            </a:lvl2pPr>
            <a:lvl3pPr marL="913999" indent="0">
              <a:buNone/>
              <a:defRPr sz="1600">
                <a:solidFill>
                  <a:schemeClr val="tx1">
                    <a:tint val="75000"/>
                  </a:schemeClr>
                </a:solidFill>
              </a:defRPr>
            </a:lvl3pPr>
            <a:lvl4pPr marL="1370997" indent="0">
              <a:buNone/>
              <a:defRPr sz="1400">
                <a:solidFill>
                  <a:schemeClr val="tx1">
                    <a:tint val="75000"/>
                  </a:schemeClr>
                </a:solidFill>
              </a:defRPr>
            </a:lvl4pPr>
            <a:lvl5pPr marL="1827996" indent="0">
              <a:buNone/>
              <a:defRPr sz="1400">
                <a:solidFill>
                  <a:schemeClr val="tx1">
                    <a:tint val="75000"/>
                  </a:schemeClr>
                </a:solidFill>
              </a:defRPr>
            </a:lvl5pPr>
            <a:lvl6pPr marL="2284995" indent="0">
              <a:buNone/>
              <a:defRPr sz="1400">
                <a:solidFill>
                  <a:schemeClr val="tx1">
                    <a:tint val="75000"/>
                  </a:schemeClr>
                </a:solidFill>
              </a:defRPr>
            </a:lvl6pPr>
            <a:lvl7pPr marL="2741994" indent="0">
              <a:buNone/>
              <a:defRPr sz="1400">
                <a:solidFill>
                  <a:schemeClr val="tx1">
                    <a:tint val="75000"/>
                  </a:schemeClr>
                </a:solidFill>
              </a:defRPr>
            </a:lvl7pPr>
            <a:lvl8pPr marL="3198994" indent="0">
              <a:buNone/>
              <a:defRPr sz="1400">
                <a:solidFill>
                  <a:schemeClr val="tx1">
                    <a:tint val="75000"/>
                  </a:schemeClr>
                </a:solidFill>
              </a:defRPr>
            </a:lvl8pPr>
            <a:lvl9pPr marL="365599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0FE159-600D-49F8-AE1F-5512D1FDEA9A}" type="datetimeFigureOut">
              <a:rPr lang="en-US" smtClean="0"/>
              <a:t>5/26/2014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9D1B3-3258-4ADE-AB2E-E48C6B50AAA3}" type="slidenum">
              <a:rPr lang="en-US" smtClean="0"/>
              <a:t>‹#›</a:t>
            </a:fld>
            <a:endParaRPr lang="en-US"/>
          </a:p>
        </p:txBody>
      </p:sp>
    </p:spTree>
    <p:extLst>
      <p:ext uri="{BB962C8B-B14F-4D97-AF65-F5344CB8AC3E}">
        <p14:creationId xmlns:p14="http://schemas.microsoft.com/office/powerpoint/2010/main" val="3392915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600201"/>
            <a:ext cx="4038600" cy="4525965"/>
          </a:xfrm>
        </p:spPr>
        <p:txBody>
          <a:bodyPr/>
          <a:lstStyle>
            <a:lvl1pPr>
              <a:defRPr sz="27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5"/>
          </a:xfrm>
        </p:spPr>
        <p:txBody>
          <a:bodyPr/>
          <a:lstStyle>
            <a:lvl1pPr>
              <a:defRPr sz="27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0FE159-600D-49F8-AE1F-5512D1FDEA9A}" type="datetimeFigureOut">
              <a:rPr lang="en-US" smtClean="0"/>
              <a:t>5/26/2014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9D1B3-3258-4ADE-AB2E-E48C6B50AAA3}" type="slidenum">
              <a:rPr lang="en-US" smtClean="0"/>
              <a:t>‹#›</a:t>
            </a:fld>
            <a:endParaRPr lang="en-US"/>
          </a:p>
        </p:txBody>
      </p:sp>
    </p:spTree>
    <p:extLst>
      <p:ext uri="{BB962C8B-B14F-4D97-AF65-F5344CB8AC3E}">
        <p14:creationId xmlns:p14="http://schemas.microsoft.com/office/powerpoint/2010/main" val="118347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6"/>
            <a:ext cx="4040188" cy="639765"/>
          </a:xfrm>
        </p:spPr>
        <p:txBody>
          <a:bodyPr anchor="b"/>
          <a:lstStyle>
            <a:lvl1pPr marL="0" indent="0">
              <a:buNone/>
              <a:defRPr sz="2400" b="1"/>
            </a:lvl1pPr>
            <a:lvl2pPr marL="456998" indent="0">
              <a:buNone/>
              <a:defRPr sz="1900" b="1"/>
            </a:lvl2pPr>
            <a:lvl3pPr marL="913999" indent="0">
              <a:buNone/>
              <a:defRPr sz="1700" b="1"/>
            </a:lvl3pPr>
            <a:lvl4pPr marL="1370997" indent="0">
              <a:buNone/>
              <a:defRPr sz="1600" b="1"/>
            </a:lvl4pPr>
            <a:lvl5pPr marL="1827996" indent="0">
              <a:buNone/>
              <a:defRPr sz="1600" b="1"/>
            </a:lvl5pPr>
            <a:lvl6pPr marL="2284995" indent="0">
              <a:buNone/>
              <a:defRPr sz="1600" b="1"/>
            </a:lvl6pPr>
            <a:lvl7pPr marL="2741994" indent="0">
              <a:buNone/>
              <a:defRPr sz="1600" b="1"/>
            </a:lvl7pPr>
            <a:lvl8pPr marL="3198994" indent="0">
              <a:buNone/>
              <a:defRPr sz="1600" b="1"/>
            </a:lvl8pPr>
            <a:lvl9pPr marL="365599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5"/>
          </a:xfrm>
        </p:spPr>
        <p:txBody>
          <a:bodyPr/>
          <a:lstStyle>
            <a:lvl1pPr>
              <a:defRPr sz="2400"/>
            </a:lvl1pPr>
            <a:lvl2pPr>
              <a:defRPr sz="19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6"/>
            <a:ext cx="4041775" cy="639765"/>
          </a:xfrm>
        </p:spPr>
        <p:txBody>
          <a:bodyPr anchor="b"/>
          <a:lstStyle>
            <a:lvl1pPr marL="0" indent="0">
              <a:buNone/>
              <a:defRPr sz="2400" b="1"/>
            </a:lvl1pPr>
            <a:lvl2pPr marL="456998" indent="0">
              <a:buNone/>
              <a:defRPr sz="1900" b="1"/>
            </a:lvl2pPr>
            <a:lvl3pPr marL="913999" indent="0">
              <a:buNone/>
              <a:defRPr sz="1700" b="1"/>
            </a:lvl3pPr>
            <a:lvl4pPr marL="1370997" indent="0">
              <a:buNone/>
              <a:defRPr sz="1600" b="1"/>
            </a:lvl4pPr>
            <a:lvl5pPr marL="1827996" indent="0">
              <a:buNone/>
              <a:defRPr sz="1600" b="1"/>
            </a:lvl5pPr>
            <a:lvl6pPr marL="2284995" indent="0">
              <a:buNone/>
              <a:defRPr sz="1600" b="1"/>
            </a:lvl6pPr>
            <a:lvl7pPr marL="2741994" indent="0">
              <a:buNone/>
              <a:defRPr sz="1600" b="1"/>
            </a:lvl7pPr>
            <a:lvl8pPr marL="3198994" indent="0">
              <a:buNone/>
              <a:defRPr sz="1600" b="1"/>
            </a:lvl8pPr>
            <a:lvl9pPr marL="365599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81"/>
            <a:ext cx="4041775" cy="3951285"/>
          </a:xfrm>
        </p:spPr>
        <p:txBody>
          <a:bodyPr/>
          <a:lstStyle>
            <a:lvl1pPr>
              <a:defRPr sz="2400"/>
            </a:lvl1pPr>
            <a:lvl2pPr>
              <a:defRPr sz="19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0FE159-600D-49F8-AE1F-5512D1FDEA9A}" type="datetimeFigureOut">
              <a:rPr lang="en-US" smtClean="0"/>
              <a:t>5/26/2014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9D1B3-3258-4ADE-AB2E-E48C6B50AAA3}" type="slidenum">
              <a:rPr lang="en-US" smtClean="0"/>
              <a:t>‹#›</a:t>
            </a:fld>
            <a:endParaRPr lang="en-US"/>
          </a:p>
        </p:txBody>
      </p:sp>
    </p:spTree>
    <p:extLst>
      <p:ext uri="{BB962C8B-B14F-4D97-AF65-F5344CB8AC3E}">
        <p14:creationId xmlns:p14="http://schemas.microsoft.com/office/powerpoint/2010/main" val="37184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0FE159-600D-49F8-AE1F-5512D1FDEA9A}" type="datetimeFigureOut">
              <a:rPr lang="en-US" smtClean="0"/>
              <a:t>5/26/2014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9D1B3-3258-4ADE-AB2E-E48C6B50AAA3}" type="slidenum">
              <a:rPr lang="en-US" smtClean="0"/>
              <a:t>‹#›</a:t>
            </a:fld>
            <a:endParaRPr lang="en-US"/>
          </a:p>
        </p:txBody>
      </p:sp>
    </p:spTree>
    <p:extLst>
      <p:ext uri="{BB962C8B-B14F-4D97-AF65-F5344CB8AC3E}">
        <p14:creationId xmlns:p14="http://schemas.microsoft.com/office/powerpoint/2010/main" val="4034427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0FE159-600D-49F8-AE1F-5512D1FDEA9A}" type="datetimeFigureOut">
              <a:rPr lang="en-US" smtClean="0"/>
              <a:t>5/26/2014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9D1B3-3258-4ADE-AB2E-E48C6B50AAA3}" type="slidenum">
              <a:rPr lang="en-US" smtClean="0"/>
              <a:t>‹#›</a:t>
            </a:fld>
            <a:endParaRPr lang="en-US"/>
          </a:p>
        </p:txBody>
      </p:sp>
    </p:spTree>
    <p:extLst>
      <p:ext uri="{BB962C8B-B14F-4D97-AF65-F5344CB8AC3E}">
        <p14:creationId xmlns:p14="http://schemas.microsoft.com/office/powerpoint/2010/main" val="204067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3"/>
            <a:ext cx="3008313" cy="1162050"/>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3575051" y="273056"/>
            <a:ext cx="5111750" cy="5853113"/>
          </a:xfrm>
        </p:spPr>
        <p:txBody>
          <a:bodyPr/>
          <a:lstStyle>
            <a:lvl1pPr>
              <a:defRPr sz="3300"/>
            </a:lvl1pPr>
            <a:lvl2pPr>
              <a:defRPr sz="27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6"/>
            <a:ext cx="3008313" cy="4691063"/>
          </a:xfrm>
        </p:spPr>
        <p:txBody>
          <a:bodyPr/>
          <a:lstStyle>
            <a:lvl1pPr marL="0" indent="0">
              <a:buNone/>
              <a:defRPr sz="1400"/>
            </a:lvl1pPr>
            <a:lvl2pPr marL="456998" indent="0">
              <a:buNone/>
              <a:defRPr sz="1100"/>
            </a:lvl2pPr>
            <a:lvl3pPr marL="913999" indent="0">
              <a:buNone/>
              <a:defRPr sz="1000"/>
            </a:lvl3pPr>
            <a:lvl4pPr marL="1370997" indent="0">
              <a:buNone/>
              <a:defRPr sz="1000"/>
            </a:lvl4pPr>
            <a:lvl5pPr marL="1827996" indent="0">
              <a:buNone/>
              <a:defRPr sz="1000"/>
            </a:lvl5pPr>
            <a:lvl6pPr marL="2284995" indent="0">
              <a:buNone/>
              <a:defRPr sz="1000"/>
            </a:lvl6pPr>
            <a:lvl7pPr marL="2741994" indent="0">
              <a:buNone/>
              <a:defRPr sz="1000"/>
            </a:lvl7pPr>
            <a:lvl8pPr marL="3198994" indent="0">
              <a:buNone/>
              <a:defRPr sz="1000"/>
            </a:lvl8pPr>
            <a:lvl9pPr marL="365599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0FE159-600D-49F8-AE1F-5512D1FDEA9A}" type="datetimeFigureOut">
              <a:rPr lang="en-US" smtClean="0"/>
              <a:t>5/26/2014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9D1B3-3258-4ADE-AB2E-E48C6B50AAA3}" type="slidenum">
              <a:rPr lang="en-US" smtClean="0"/>
              <a:t>‹#›</a:t>
            </a:fld>
            <a:endParaRPr lang="en-US"/>
          </a:p>
        </p:txBody>
      </p:sp>
    </p:spTree>
    <p:extLst>
      <p:ext uri="{BB962C8B-B14F-4D97-AF65-F5344CB8AC3E}">
        <p14:creationId xmlns:p14="http://schemas.microsoft.com/office/powerpoint/2010/main" val="249048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5"/>
            <a:ext cx="5486400" cy="566738"/>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3"/>
            <a:ext cx="5486400" cy="4114800"/>
          </a:xfrm>
        </p:spPr>
        <p:txBody>
          <a:bodyPr/>
          <a:lstStyle>
            <a:lvl1pPr marL="0" indent="0">
              <a:buNone/>
              <a:defRPr sz="3300"/>
            </a:lvl1pPr>
            <a:lvl2pPr marL="456998" indent="0">
              <a:buNone/>
              <a:defRPr sz="2700"/>
            </a:lvl2pPr>
            <a:lvl3pPr marL="913999" indent="0">
              <a:buNone/>
              <a:defRPr sz="2400"/>
            </a:lvl3pPr>
            <a:lvl4pPr marL="1370997" indent="0">
              <a:buNone/>
              <a:defRPr sz="1900"/>
            </a:lvl4pPr>
            <a:lvl5pPr marL="1827996" indent="0">
              <a:buNone/>
              <a:defRPr sz="1900"/>
            </a:lvl5pPr>
            <a:lvl6pPr marL="2284995" indent="0">
              <a:buNone/>
              <a:defRPr sz="1900"/>
            </a:lvl6pPr>
            <a:lvl7pPr marL="2741994" indent="0">
              <a:buNone/>
              <a:defRPr sz="1900"/>
            </a:lvl7pPr>
            <a:lvl8pPr marL="3198994" indent="0">
              <a:buNone/>
              <a:defRPr sz="1900"/>
            </a:lvl8pPr>
            <a:lvl9pPr marL="3655993" indent="0">
              <a:buNone/>
              <a:defRPr sz="1900"/>
            </a:lvl9pPr>
          </a:lstStyle>
          <a:p>
            <a:endParaRPr lang="en-US"/>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6998" indent="0">
              <a:buNone/>
              <a:defRPr sz="1100"/>
            </a:lvl2pPr>
            <a:lvl3pPr marL="913999" indent="0">
              <a:buNone/>
              <a:defRPr sz="1000"/>
            </a:lvl3pPr>
            <a:lvl4pPr marL="1370997" indent="0">
              <a:buNone/>
              <a:defRPr sz="1000"/>
            </a:lvl4pPr>
            <a:lvl5pPr marL="1827996" indent="0">
              <a:buNone/>
              <a:defRPr sz="1000"/>
            </a:lvl5pPr>
            <a:lvl6pPr marL="2284995" indent="0">
              <a:buNone/>
              <a:defRPr sz="1000"/>
            </a:lvl6pPr>
            <a:lvl7pPr marL="2741994" indent="0">
              <a:buNone/>
              <a:defRPr sz="1000"/>
            </a:lvl7pPr>
            <a:lvl8pPr marL="3198994" indent="0">
              <a:buNone/>
              <a:defRPr sz="1000"/>
            </a:lvl8pPr>
            <a:lvl9pPr marL="365599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0FE159-600D-49F8-AE1F-5512D1FDEA9A}" type="datetimeFigureOut">
              <a:rPr lang="en-US" smtClean="0"/>
              <a:t>5/26/2014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9D1B3-3258-4ADE-AB2E-E48C6B50AAA3}" type="slidenum">
              <a:rPr lang="en-US" smtClean="0"/>
              <a:t>‹#›</a:t>
            </a:fld>
            <a:endParaRPr lang="en-US"/>
          </a:p>
        </p:txBody>
      </p:sp>
    </p:spTree>
    <p:extLst>
      <p:ext uri="{BB962C8B-B14F-4D97-AF65-F5344CB8AC3E}">
        <p14:creationId xmlns:p14="http://schemas.microsoft.com/office/powerpoint/2010/main" val="314418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43"/>
            <a:ext cx="8229600" cy="1143001"/>
          </a:xfrm>
          <a:prstGeom prst="rect">
            <a:avLst/>
          </a:prstGeom>
        </p:spPr>
        <p:txBody>
          <a:bodyPr vert="horz" lIns="91399" tIns="45700" rIns="91399" bIns="4570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5"/>
          </a:xfrm>
          <a:prstGeom prst="rect">
            <a:avLst/>
          </a:prstGeom>
        </p:spPr>
        <p:txBody>
          <a:bodyPr vert="horz" lIns="91399" tIns="45700" rIns="91399"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1" y="6356359"/>
            <a:ext cx="2133600" cy="365123"/>
          </a:xfrm>
          <a:prstGeom prst="rect">
            <a:avLst/>
          </a:prstGeom>
        </p:spPr>
        <p:txBody>
          <a:bodyPr vert="horz" lIns="91399" tIns="45700" rIns="91399" bIns="45700" rtlCol="0" anchor="ctr"/>
          <a:lstStyle>
            <a:lvl1pPr algn="l">
              <a:defRPr sz="1100">
                <a:solidFill>
                  <a:schemeClr val="tx1">
                    <a:tint val="75000"/>
                  </a:schemeClr>
                </a:solidFill>
              </a:defRPr>
            </a:lvl1pPr>
          </a:lstStyle>
          <a:p>
            <a:fld id="{090FE159-600D-49F8-AE1F-5512D1FDEA9A}" type="datetimeFigureOut">
              <a:rPr lang="en-US" smtClean="0"/>
              <a:t>5/26/2014</a:t>
            </a:fld>
            <a:endParaRPr lang="en-US"/>
          </a:p>
        </p:txBody>
      </p:sp>
      <p:sp>
        <p:nvSpPr>
          <p:cNvPr id="5" name="Footer Placeholder 4"/>
          <p:cNvSpPr>
            <a:spLocks noGrp="1"/>
          </p:cNvSpPr>
          <p:nvPr>
            <p:ph type="ftr" sz="quarter" idx="3"/>
          </p:nvPr>
        </p:nvSpPr>
        <p:spPr>
          <a:xfrm>
            <a:off x="3124200" y="6356359"/>
            <a:ext cx="2895600" cy="365123"/>
          </a:xfrm>
          <a:prstGeom prst="rect">
            <a:avLst/>
          </a:prstGeom>
        </p:spPr>
        <p:txBody>
          <a:bodyPr vert="horz" lIns="91399" tIns="45700" rIns="91399" bIns="45700"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9"/>
            <a:ext cx="2133600" cy="365123"/>
          </a:xfrm>
          <a:prstGeom prst="rect">
            <a:avLst/>
          </a:prstGeom>
        </p:spPr>
        <p:txBody>
          <a:bodyPr vert="horz" lIns="91399" tIns="45700" rIns="91399" bIns="45700" rtlCol="0" anchor="ctr"/>
          <a:lstStyle>
            <a:lvl1pPr algn="r">
              <a:defRPr sz="1100">
                <a:solidFill>
                  <a:schemeClr val="tx1">
                    <a:tint val="75000"/>
                  </a:schemeClr>
                </a:solidFill>
              </a:defRPr>
            </a:lvl1pPr>
          </a:lstStyle>
          <a:p>
            <a:fld id="{A389D1B3-3258-4ADE-AB2E-E48C6B50AAA3}" type="slidenum">
              <a:rPr lang="en-US" smtClean="0"/>
              <a:t>‹#›</a:t>
            </a:fld>
            <a:endParaRPr lang="en-US"/>
          </a:p>
        </p:txBody>
      </p:sp>
    </p:spTree>
    <p:extLst>
      <p:ext uri="{BB962C8B-B14F-4D97-AF65-F5344CB8AC3E}">
        <p14:creationId xmlns:p14="http://schemas.microsoft.com/office/powerpoint/2010/main" val="1595285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3999" rtl="0" eaLnBrk="1" latinLnBrk="0" hangingPunct="1">
        <a:spcBef>
          <a:spcPct val="0"/>
        </a:spcBef>
        <a:buNone/>
        <a:defRPr sz="4500" kern="1200">
          <a:solidFill>
            <a:schemeClr val="tx1"/>
          </a:solidFill>
          <a:latin typeface="+mj-lt"/>
          <a:ea typeface="+mj-ea"/>
          <a:cs typeface="+mj-cs"/>
        </a:defRPr>
      </a:lvl1pPr>
    </p:titleStyle>
    <p:bodyStyle>
      <a:lvl1pPr marL="342750" indent="-342750" algn="l" defTabSz="913999"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1pPr>
      <a:lvl2pPr marL="742624" indent="-285624" algn="l" defTabSz="91399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2pPr>
      <a:lvl3pPr marL="1142496" indent="-228500" algn="l" defTabSz="913999"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497" indent="-228500" algn="l" defTabSz="913999"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2056495" indent="-228500" algn="l" defTabSz="913999"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513495" indent="-228500" algn="l" defTabSz="913999"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970493" indent="-228500" algn="l" defTabSz="913999"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427492" indent="-228500" algn="l" defTabSz="913999"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884492" indent="-228500" algn="l" defTabSz="913999"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3999" rtl="0" eaLnBrk="1" latinLnBrk="0" hangingPunct="1">
        <a:defRPr sz="1700" kern="1200">
          <a:solidFill>
            <a:schemeClr val="tx1"/>
          </a:solidFill>
          <a:latin typeface="+mn-lt"/>
          <a:ea typeface="+mn-ea"/>
          <a:cs typeface="+mn-cs"/>
        </a:defRPr>
      </a:lvl1pPr>
      <a:lvl2pPr marL="456998" algn="l" defTabSz="913999" rtl="0" eaLnBrk="1" latinLnBrk="0" hangingPunct="1">
        <a:defRPr sz="1700" kern="1200">
          <a:solidFill>
            <a:schemeClr val="tx1"/>
          </a:solidFill>
          <a:latin typeface="+mn-lt"/>
          <a:ea typeface="+mn-ea"/>
          <a:cs typeface="+mn-cs"/>
        </a:defRPr>
      </a:lvl2pPr>
      <a:lvl3pPr marL="913999" algn="l" defTabSz="913999" rtl="0" eaLnBrk="1" latinLnBrk="0" hangingPunct="1">
        <a:defRPr sz="1700" kern="1200">
          <a:solidFill>
            <a:schemeClr val="tx1"/>
          </a:solidFill>
          <a:latin typeface="+mn-lt"/>
          <a:ea typeface="+mn-ea"/>
          <a:cs typeface="+mn-cs"/>
        </a:defRPr>
      </a:lvl3pPr>
      <a:lvl4pPr marL="1370997" algn="l" defTabSz="913999" rtl="0" eaLnBrk="1" latinLnBrk="0" hangingPunct="1">
        <a:defRPr sz="1700" kern="1200">
          <a:solidFill>
            <a:schemeClr val="tx1"/>
          </a:solidFill>
          <a:latin typeface="+mn-lt"/>
          <a:ea typeface="+mn-ea"/>
          <a:cs typeface="+mn-cs"/>
        </a:defRPr>
      </a:lvl4pPr>
      <a:lvl5pPr marL="1827996" algn="l" defTabSz="913999" rtl="0" eaLnBrk="1" latinLnBrk="0" hangingPunct="1">
        <a:defRPr sz="1700" kern="1200">
          <a:solidFill>
            <a:schemeClr val="tx1"/>
          </a:solidFill>
          <a:latin typeface="+mn-lt"/>
          <a:ea typeface="+mn-ea"/>
          <a:cs typeface="+mn-cs"/>
        </a:defRPr>
      </a:lvl5pPr>
      <a:lvl6pPr marL="2284995" algn="l" defTabSz="913999" rtl="0" eaLnBrk="1" latinLnBrk="0" hangingPunct="1">
        <a:defRPr sz="1700" kern="1200">
          <a:solidFill>
            <a:schemeClr val="tx1"/>
          </a:solidFill>
          <a:latin typeface="+mn-lt"/>
          <a:ea typeface="+mn-ea"/>
          <a:cs typeface="+mn-cs"/>
        </a:defRPr>
      </a:lvl6pPr>
      <a:lvl7pPr marL="2741994" algn="l" defTabSz="913999" rtl="0" eaLnBrk="1" latinLnBrk="0" hangingPunct="1">
        <a:defRPr sz="1700" kern="1200">
          <a:solidFill>
            <a:schemeClr val="tx1"/>
          </a:solidFill>
          <a:latin typeface="+mn-lt"/>
          <a:ea typeface="+mn-ea"/>
          <a:cs typeface="+mn-cs"/>
        </a:defRPr>
      </a:lvl7pPr>
      <a:lvl8pPr marL="3198994" algn="l" defTabSz="913999" rtl="0" eaLnBrk="1" latinLnBrk="0" hangingPunct="1">
        <a:defRPr sz="1700" kern="1200">
          <a:solidFill>
            <a:schemeClr val="tx1"/>
          </a:solidFill>
          <a:latin typeface="+mn-lt"/>
          <a:ea typeface="+mn-ea"/>
          <a:cs typeface="+mn-cs"/>
        </a:defRPr>
      </a:lvl8pPr>
      <a:lvl9pPr marL="3655993" algn="l" defTabSz="913999"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release@olx.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 y="228605"/>
            <a:ext cx="2971799" cy="6380014"/>
          </a:xfrm>
          <a:prstGeom prst="roundRect">
            <a:avLst>
              <a:gd name="adj" fmla="val 8275"/>
            </a:avLst>
          </a:prstGeom>
        </p:spPr>
        <p:style>
          <a:lnRef idx="2">
            <a:schemeClr val="accent4"/>
          </a:lnRef>
          <a:fillRef idx="1">
            <a:schemeClr val="lt1"/>
          </a:fillRef>
          <a:effectRef idx="0">
            <a:schemeClr val="accent4"/>
          </a:effectRef>
          <a:fontRef idx="minor">
            <a:schemeClr val="dk1"/>
          </a:fontRef>
        </p:style>
        <p:txBody>
          <a:bodyPr lIns="91399" tIns="45700" rIns="91399" bIns="45700" spcCol="0" rtlCol="0" anchor="ctr"/>
          <a:lstStyle/>
          <a:p>
            <a:pPr algn="ctr"/>
            <a:endParaRPr lang="en-US" dirty="0"/>
          </a:p>
        </p:txBody>
      </p:sp>
      <p:sp>
        <p:nvSpPr>
          <p:cNvPr id="5" name="Rounded Rectangle 4"/>
          <p:cNvSpPr/>
          <p:nvPr/>
        </p:nvSpPr>
        <p:spPr>
          <a:xfrm>
            <a:off x="3124198" y="228604"/>
            <a:ext cx="2969568" cy="6400796"/>
          </a:xfrm>
          <a:prstGeom prst="roundRect">
            <a:avLst>
              <a:gd name="adj" fmla="val 8275"/>
            </a:avLst>
          </a:prstGeom>
        </p:spPr>
        <p:style>
          <a:lnRef idx="2">
            <a:schemeClr val="accent3"/>
          </a:lnRef>
          <a:fillRef idx="1">
            <a:schemeClr val="lt1"/>
          </a:fillRef>
          <a:effectRef idx="0">
            <a:schemeClr val="accent3"/>
          </a:effectRef>
          <a:fontRef idx="minor">
            <a:schemeClr val="dk1"/>
          </a:fontRef>
        </p:style>
        <p:txBody>
          <a:bodyPr lIns="91399" tIns="45700" rIns="91399" bIns="45700" spcCol="0" rtlCol="0" anchor="ctr"/>
          <a:lstStyle/>
          <a:p>
            <a:pPr algn="ctr"/>
            <a:endParaRPr lang="en-US"/>
          </a:p>
        </p:txBody>
      </p:sp>
      <p:sp>
        <p:nvSpPr>
          <p:cNvPr id="7" name="Round Same Side Corner Rectangle 6"/>
          <p:cNvSpPr/>
          <p:nvPr/>
        </p:nvSpPr>
        <p:spPr>
          <a:xfrm rot="16200000">
            <a:off x="4201395" y="2199410"/>
            <a:ext cx="6380018" cy="2438406"/>
          </a:xfrm>
          <a:prstGeom prst="round2SameRect">
            <a:avLst>
              <a:gd name="adj1" fmla="val 13745"/>
              <a:gd name="adj2" fmla="val 0"/>
            </a:avLst>
          </a:prstGeom>
        </p:spPr>
        <p:style>
          <a:lnRef idx="2">
            <a:schemeClr val="accent6">
              <a:shade val="50000"/>
            </a:schemeClr>
          </a:lnRef>
          <a:fillRef idx="1">
            <a:schemeClr val="accent6"/>
          </a:fillRef>
          <a:effectRef idx="0">
            <a:schemeClr val="accent6"/>
          </a:effectRef>
          <a:fontRef idx="minor">
            <a:schemeClr val="lt1"/>
          </a:fontRef>
        </p:style>
        <p:txBody>
          <a:bodyPr lIns="91399" tIns="45700" rIns="91399" bIns="45700" spcCol="0" rtlCol="0" anchor="ctr"/>
          <a:lstStyle/>
          <a:p>
            <a:pPr algn="ctr"/>
            <a:endParaRPr lang="en-US" dirty="0"/>
          </a:p>
        </p:txBody>
      </p:sp>
      <p:sp>
        <p:nvSpPr>
          <p:cNvPr id="8" name="Round Same Side Corner Rectangle 7"/>
          <p:cNvSpPr/>
          <p:nvPr/>
        </p:nvSpPr>
        <p:spPr>
          <a:xfrm rot="5400000">
            <a:off x="5687291" y="3228114"/>
            <a:ext cx="6380018" cy="381000"/>
          </a:xfrm>
          <a:prstGeom prst="round2SameRect">
            <a:avLst/>
          </a:prstGeom>
        </p:spPr>
        <p:style>
          <a:lnRef idx="2">
            <a:schemeClr val="dk1">
              <a:shade val="50000"/>
            </a:schemeClr>
          </a:lnRef>
          <a:fillRef idx="1">
            <a:schemeClr val="dk1"/>
          </a:fillRef>
          <a:effectRef idx="0">
            <a:schemeClr val="dk1"/>
          </a:effectRef>
          <a:fontRef idx="minor">
            <a:schemeClr val="lt1"/>
          </a:fontRef>
        </p:style>
        <p:txBody>
          <a:bodyPr vert="wordArtVert" lIns="91399" tIns="45700" rIns="91399" bIns="45700" spcCol="0" rtlCol="0" anchor="ctr"/>
          <a:lstStyle/>
          <a:p>
            <a:pPr algn="ctr"/>
            <a:endParaRPr lang="en-US" dirty="0"/>
          </a:p>
        </p:txBody>
      </p:sp>
      <p:sp>
        <p:nvSpPr>
          <p:cNvPr id="10" name="TextBox 9"/>
          <p:cNvSpPr txBox="1"/>
          <p:nvPr/>
        </p:nvSpPr>
        <p:spPr>
          <a:xfrm>
            <a:off x="6309248" y="1868626"/>
            <a:ext cx="1158354" cy="268192"/>
          </a:xfrm>
          <a:prstGeom prst="rect">
            <a:avLst/>
          </a:prstGeom>
          <a:noFill/>
        </p:spPr>
        <p:txBody>
          <a:bodyPr wrap="square" lIns="91399" tIns="45700" rIns="91399" bIns="45700" rtlCol="0">
            <a:spAutoFit/>
          </a:bodyPr>
          <a:lstStyle/>
          <a:p>
            <a:r>
              <a:rPr lang="en-US" sz="1100" b="1" dirty="0" smtClean="0"/>
              <a:t>May 2014</a:t>
            </a:r>
            <a:endParaRPr lang="en-US" sz="1100" b="1" dirty="0"/>
          </a:p>
        </p:txBody>
      </p:sp>
      <p:sp>
        <p:nvSpPr>
          <p:cNvPr id="12" name="TextBox 11"/>
          <p:cNvSpPr txBox="1"/>
          <p:nvPr/>
        </p:nvSpPr>
        <p:spPr>
          <a:xfrm rot="16200000">
            <a:off x="7789278" y="1126150"/>
            <a:ext cx="2133600" cy="338514"/>
          </a:xfrm>
          <a:prstGeom prst="rect">
            <a:avLst/>
          </a:prstGeom>
          <a:noFill/>
        </p:spPr>
        <p:txBody>
          <a:bodyPr wrap="square" lIns="91399" tIns="45700" rIns="91399" bIns="45700" rtlCol="0">
            <a:spAutoFit/>
          </a:bodyPr>
          <a:lstStyle/>
          <a:p>
            <a:r>
              <a:rPr lang="en-US" sz="1600" b="1" dirty="0">
                <a:solidFill>
                  <a:schemeClr val="bg1"/>
                </a:solidFill>
              </a:rPr>
              <a:t>Quick Guide Reference</a:t>
            </a:r>
            <a:endParaRPr lang="en-US" sz="1100" b="1" dirty="0">
              <a:solidFill>
                <a:schemeClr val="bg1"/>
              </a:solidFill>
            </a:endParaRPr>
          </a:p>
        </p:txBody>
      </p:sp>
      <p:sp>
        <p:nvSpPr>
          <p:cNvPr id="13" name="TextBox 12"/>
          <p:cNvSpPr txBox="1"/>
          <p:nvPr/>
        </p:nvSpPr>
        <p:spPr>
          <a:xfrm>
            <a:off x="78478" y="228600"/>
            <a:ext cx="2971799" cy="6109365"/>
          </a:xfrm>
          <a:prstGeom prst="rect">
            <a:avLst/>
          </a:prstGeom>
          <a:noFill/>
        </p:spPr>
        <p:txBody>
          <a:bodyPr wrap="square" rtlCol="0">
            <a:spAutoFit/>
          </a:bodyPr>
          <a:lstStyle/>
          <a:p>
            <a:r>
              <a:rPr lang="en-US" sz="1600" b="1" dirty="0">
                <a:solidFill>
                  <a:schemeClr val="accent4"/>
                </a:solidFill>
              </a:rPr>
              <a:t>Release </a:t>
            </a:r>
            <a:r>
              <a:rPr lang="en-US" sz="1600" b="1" dirty="0" smtClean="0">
                <a:solidFill>
                  <a:schemeClr val="accent4"/>
                </a:solidFill>
              </a:rPr>
              <a:t>Working Agreements</a:t>
            </a:r>
            <a:endParaRPr lang="en-US" sz="1000" dirty="0" smtClean="0">
              <a:solidFill>
                <a:schemeClr val="accent4"/>
              </a:solidFill>
            </a:endParaRPr>
          </a:p>
          <a:p>
            <a:pPr marL="171450" indent="-171450">
              <a:buFont typeface="Arial" panose="020B0604020202020204" pitchFamily="34" charset="0"/>
              <a:buChar char="•"/>
            </a:pPr>
            <a:endParaRPr lang="en-US" sz="900" dirty="0" smtClean="0"/>
          </a:p>
          <a:p>
            <a:pPr marL="171450" indent="-171450">
              <a:buFont typeface="Arial" panose="020B0604020202020204" pitchFamily="34" charset="0"/>
              <a:buChar char="•"/>
            </a:pPr>
            <a:r>
              <a:rPr lang="en-US" sz="900" dirty="0" smtClean="0"/>
              <a:t>A </a:t>
            </a:r>
            <a:r>
              <a:rPr lang="en-US" sz="900" dirty="0"/>
              <a:t>single “Release PoC – Point of Contact” must be identified in every Team.  The Release PoC will be responsible for successful coordination and execution of the Release Process for that team, as well as ensuring all required information related to the RLS is </a:t>
            </a:r>
            <a:r>
              <a:rPr lang="en-US" sz="900" dirty="0" smtClean="0"/>
              <a:t>provided</a:t>
            </a:r>
          </a:p>
          <a:p>
            <a:pPr marL="171450" indent="-171450">
              <a:buFont typeface="Arial" panose="020B0604020202020204" pitchFamily="34" charset="0"/>
              <a:buChar char="•"/>
            </a:pPr>
            <a:endParaRPr lang="en-US" sz="600" dirty="0"/>
          </a:p>
          <a:p>
            <a:pPr marL="171450" indent="-171450">
              <a:buFont typeface="Arial" panose="020B0604020202020204" pitchFamily="34" charset="0"/>
              <a:buChar char="•"/>
            </a:pPr>
            <a:r>
              <a:rPr lang="en-US" sz="900" dirty="0"/>
              <a:t>Program Coordinator and Release Manager must define and communicate the </a:t>
            </a:r>
            <a:r>
              <a:rPr lang="en-US" sz="900" dirty="0" smtClean="0"/>
              <a:t>Weekly </a:t>
            </a:r>
            <a:r>
              <a:rPr lang="en-US" sz="900" dirty="0"/>
              <a:t>R</a:t>
            </a:r>
            <a:r>
              <a:rPr lang="en-US" sz="900" dirty="0" smtClean="0"/>
              <a:t>elease </a:t>
            </a:r>
            <a:r>
              <a:rPr lang="en-US" sz="900" dirty="0"/>
              <a:t>Plan based only on </a:t>
            </a:r>
            <a:r>
              <a:rPr lang="en-US" sz="900" dirty="0" smtClean="0"/>
              <a:t>Major Release  for </a:t>
            </a:r>
            <a:r>
              <a:rPr lang="en-US" sz="900" dirty="0"/>
              <a:t>the specific week</a:t>
            </a:r>
            <a:r>
              <a:rPr lang="en-US" sz="900" dirty="0" smtClean="0"/>
              <a:t>.</a:t>
            </a:r>
          </a:p>
          <a:p>
            <a:endParaRPr lang="en-US" sz="600" dirty="0"/>
          </a:p>
          <a:p>
            <a:pPr marL="171450" indent="-171450">
              <a:buFont typeface="Arial" panose="020B0604020202020204" pitchFamily="34" charset="0"/>
              <a:buChar char="•"/>
            </a:pPr>
            <a:r>
              <a:rPr lang="en-US" sz="900" dirty="0"/>
              <a:t>All </a:t>
            </a:r>
            <a:r>
              <a:rPr lang="en-US" sz="900" dirty="0" smtClean="0"/>
              <a:t>RLS </a:t>
            </a:r>
            <a:r>
              <a:rPr lang="en-US" sz="900" dirty="0"/>
              <a:t>requests that are not part of the </a:t>
            </a:r>
            <a:r>
              <a:rPr lang="en-US" sz="900" dirty="0" smtClean="0"/>
              <a:t>Major Release Plan </a:t>
            </a:r>
            <a:r>
              <a:rPr lang="en-US" sz="900" dirty="0"/>
              <a:t>is managed using a Queue, the Queue will be manage using the FIFO </a:t>
            </a:r>
            <a:r>
              <a:rPr lang="en-US" sz="900" dirty="0" smtClean="0"/>
              <a:t>concept.</a:t>
            </a:r>
          </a:p>
          <a:p>
            <a:endParaRPr lang="en-US" sz="600" dirty="0"/>
          </a:p>
          <a:p>
            <a:pPr marL="171450" indent="-171450">
              <a:buFont typeface="Arial" panose="020B0604020202020204" pitchFamily="34" charset="0"/>
              <a:buChar char="•"/>
            </a:pPr>
            <a:r>
              <a:rPr lang="en-US" sz="900" dirty="0"/>
              <a:t>RM team provide a JIRA board to all teams to see the </a:t>
            </a:r>
            <a:r>
              <a:rPr lang="en-US" sz="900" dirty="0" smtClean="0"/>
              <a:t>Queue and progress </a:t>
            </a:r>
            <a:r>
              <a:rPr lang="en-US" sz="900" dirty="0"/>
              <a:t>of each RLS </a:t>
            </a:r>
            <a:r>
              <a:rPr lang="en-US" sz="900" dirty="0" smtClean="0"/>
              <a:t>requested.</a:t>
            </a:r>
          </a:p>
          <a:p>
            <a:endParaRPr lang="en-US" sz="600" dirty="0"/>
          </a:p>
          <a:p>
            <a:pPr marL="171450" indent="-171450">
              <a:buFont typeface="Arial" panose="020B0604020202020204" pitchFamily="34" charset="0"/>
              <a:buChar char="•"/>
            </a:pPr>
            <a:r>
              <a:rPr lang="en-US" sz="900" dirty="0" smtClean="0"/>
              <a:t>Critical </a:t>
            </a:r>
            <a:r>
              <a:rPr lang="en-US" sz="900" dirty="0"/>
              <a:t>Bug and Incidents are the only issues </a:t>
            </a:r>
            <a:r>
              <a:rPr lang="en-US" sz="900" dirty="0" smtClean="0"/>
              <a:t>considered  an emergency </a:t>
            </a:r>
            <a:r>
              <a:rPr lang="en-US" sz="900" dirty="0"/>
              <a:t>release (Hotfix), they would affect RLS Queue. </a:t>
            </a:r>
            <a:endParaRPr lang="en-US" sz="900" dirty="0" smtClean="0"/>
          </a:p>
          <a:p>
            <a:pPr marL="171450" indent="-171450">
              <a:buFont typeface="Arial" panose="020B0604020202020204" pitchFamily="34" charset="0"/>
              <a:buChar char="•"/>
            </a:pPr>
            <a:endParaRPr lang="en-US" sz="600" dirty="0"/>
          </a:p>
          <a:p>
            <a:pPr marL="171450" indent="-171450">
              <a:buFont typeface="Arial" panose="020B0604020202020204" pitchFamily="34" charset="0"/>
              <a:buChar char="•"/>
            </a:pPr>
            <a:r>
              <a:rPr lang="en-US" sz="900" dirty="0"/>
              <a:t>Every Day the RM Team verify the RLS Queue communicating every changes to the team involved. Changes in </a:t>
            </a:r>
            <a:r>
              <a:rPr lang="en-US" sz="900" dirty="0" smtClean="0"/>
              <a:t>Major Release </a:t>
            </a:r>
            <a:r>
              <a:rPr lang="en-US" sz="900" dirty="0"/>
              <a:t>Plan are controlled and managed by Program Coordinator</a:t>
            </a:r>
            <a:r>
              <a:rPr lang="en-US" sz="900" dirty="0" smtClean="0"/>
              <a:t>.</a:t>
            </a:r>
          </a:p>
          <a:p>
            <a:endParaRPr lang="en-US" sz="600" dirty="0" smtClean="0"/>
          </a:p>
          <a:p>
            <a:pPr marL="171450" indent="-171450">
              <a:buFont typeface="Arial" panose="020B0604020202020204" pitchFamily="34" charset="0"/>
              <a:buChar char="•"/>
            </a:pPr>
            <a:r>
              <a:rPr lang="en-US" sz="900" dirty="0"/>
              <a:t>Release PoC and RM team will use the Windows Timeframe </a:t>
            </a:r>
            <a:r>
              <a:rPr lang="en-US" sz="900" dirty="0" smtClean="0"/>
              <a:t>defined </a:t>
            </a:r>
            <a:r>
              <a:rPr lang="en-US" sz="900" dirty="0"/>
              <a:t>for coordination and execution of RLS </a:t>
            </a:r>
            <a:r>
              <a:rPr lang="en-US" sz="900" dirty="0" smtClean="0"/>
              <a:t>request.</a:t>
            </a:r>
          </a:p>
          <a:p>
            <a:pPr marL="171450" indent="-171450">
              <a:buFont typeface="Arial" panose="020B0604020202020204" pitchFamily="34" charset="0"/>
              <a:buChar char="•"/>
            </a:pPr>
            <a:endParaRPr lang="en-US" sz="600" dirty="0"/>
          </a:p>
          <a:p>
            <a:pPr marL="171450" indent="-171450">
              <a:buFont typeface="Arial" panose="020B0604020202020204" pitchFamily="34" charset="0"/>
              <a:buChar char="•"/>
            </a:pPr>
            <a:r>
              <a:rPr lang="en-US" sz="900" dirty="0" smtClean="0"/>
              <a:t>Minor Release requested</a:t>
            </a:r>
            <a:r>
              <a:rPr lang="en-US" sz="900" dirty="0"/>
              <a:t>  out-of-windows timeframe defined </a:t>
            </a:r>
            <a:r>
              <a:rPr lang="en-US" sz="900" dirty="0" smtClean="0"/>
              <a:t>as well as non-planned Major Release will </a:t>
            </a:r>
            <a:r>
              <a:rPr lang="en-US" sz="900" dirty="0"/>
              <a:t>required </a:t>
            </a:r>
            <a:r>
              <a:rPr lang="en-US" sz="900" dirty="0" smtClean="0"/>
              <a:t>CTO authorization </a:t>
            </a:r>
            <a:r>
              <a:rPr lang="en-US" sz="900" dirty="0"/>
              <a:t>and will be treated as an exception</a:t>
            </a:r>
            <a:r>
              <a:rPr lang="en-US" sz="900" dirty="0" smtClean="0"/>
              <a:t>.</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smtClean="0"/>
              <a:t>Execution </a:t>
            </a:r>
            <a:r>
              <a:rPr lang="en-US" sz="900" dirty="0"/>
              <a:t>of a RLS requested should be attended by the </a:t>
            </a:r>
            <a:r>
              <a:rPr lang="en-US" sz="900" dirty="0" smtClean="0"/>
              <a:t>RM, </a:t>
            </a:r>
            <a:r>
              <a:rPr lang="en-US" sz="900" dirty="0"/>
              <a:t>a </a:t>
            </a:r>
            <a:r>
              <a:rPr lang="en-US" sz="900" dirty="0" err="1"/>
              <a:t>SysOp</a:t>
            </a:r>
            <a:r>
              <a:rPr lang="en-US" sz="900" dirty="0"/>
              <a:t> from Infrastructure Team, a DEV resource responsible for the deployed features and a designated </a:t>
            </a:r>
            <a:r>
              <a:rPr lang="en-US" sz="900" dirty="0" smtClean="0"/>
              <a:t>team </a:t>
            </a:r>
            <a:r>
              <a:rPr lang="en-US" sz="900" dirty="0"/>
              <a:t>member for testing as soon as the RLS is </a:t>
            </a:r>
            <a:r>
              <a:rPr lang="en-US" sz="900" dirty="0" smtClean="0"/>
              <a:t>LIVE</a:t>
            </a:r>
          </a:p>
          <a:p>
            <a:pPr marL="171450" indent="-171450">
              <a:buFont typeface="Arial" panose="020B0604020202020204" pitchFamily="34" charset="0"/>
              <a:buChar char="•"/>
            </a:pPr>
            <a:endParaRPr lang="en-US" sz="900" dirty="0" smtClean="0"/>
          </a:p>
          <a:p>
            <a:pPr marL="171450" indent="-171450">
              <a:buFont typeface="Arial" panose="020B0604020202020204" pitchFamily="34" charset="0"/>
              <a:buChar char="•"/>
            </a:pPr>
            <a:r>
              <a:rPr lang="en-US" sz="900" dirty="0"/>
              <a:t>The formal channels </a:t>
            </a:r>
            <a:r>
              <a:rPr lang="en-US" sz="900" dirty="0" smtClean="0"/>
              <a:t>are </a:t>
            </a:r>
            <a:r>
              <a:rPr lang="en-US" sz="900" dirty="0"/>
              <a:t>JIRA, #release IRC channel as well as </a:t>
            </a:r>
            <a:r>
              <a:rPr lang="en-US" sz="900" dirty="0">
                <a:hlinkClick r:id="rId2"/>
              </a:rPr>
              <a:t>release@olx.com</a:t>
            </a:r>
            <a:r>
              <a:rPr lang="en-US" sz="900" dirty="0"/>
              <a:t> emails address.</a:t>
            </a:r>
          </a:p>
        </p:txBody>
      </p:sp>
      <p:sp>
        <p:nvSpPr>
          <p:cNvPr id="14" name="Round Same Side Corner Rectangle 13"/>
          <p:cNvSpPr/>
          <p:nvPr/>
        </p:nvSpPr>
        <p:spPr>
          <a:xfrm rot="10800000">
            <a:off x="76202" y="6347982"/>
            <a:ext cx="2971798" cy="281418"/>
          </a:xfrm>
          <a:prstGeom prst="round2SameRect">
            <a:avLst>
              <a:gd name="adj1" fmla="val 50000"/>
              <a:gd name="adj2" fmla="val 0"/>
            </a:avLst>
          </a:prstGeom>
        </p:spPr>
        <p:style>
          <a:lnRef idx="2">
            <a:schemeClr val="accent4">
              <a:shade val="50000"/>
            </a:schemeClr>
          </a:lnRef>
          <a:fillRef idx="1">
            <a:schemeClr val="accent4"/>
          </a:fillRef>
          <a:effectRef idx="0">
            <a:schemeClr val="accent4"/>
          </a:effectRef>
          <a:fontRef idx="minor">
            <a:schemeClr val="lt1"/>
          </a:fontRef>
        </p:style>
        <p:txBody>
          <a:bodyPr lIns="91399" tIns="45700" rIns="91399" bIns="45700" spcCol="0" rtlCol="0" anchor="ctr"/>
          <a:lstStyle/>
          <a:p>
            <a:pPr algn="ctr"/>
            <a:endParaRPr lang="en-US" dirty="0"/>
          </a:p>
        </p:txBody>
      </p:sp>
      <p:sp>
        <p:nvSpPr>
          <p:cNvPr id="15" name="TextBox 14"/>
          <p:cNvSpPr txBox="1"/>
          <p:nvPr/>
        </p:nvSpPr>
        <p:spPr>
          <a:xfrm>
            <a:off x="3124198" y="228600"/>
            <a:ext cx="2971798" cy="5863144"/>
          </a:xfrm>
          <a:prstGeom prst="rect">
            <a:avLst/>
          </a:prstGeom>
          <a:noFill/>
        </p:spPr>
        <p:txBody>
          <a:bodyPr wrap="square" rtlCol="0">
            <a:spAutoFit/>
          </a:bodyPr>
          <a:lstStyle/>
          <a:p>
            <a:r>
              <a:rPr lang="en-US" sz="1600" b="1" dirty="0" smtClean="0">
                <a:solidFill>
                  <a:schemeClr val="accent3"/>
                </a:solidFill>
              </a:rPr>
              <a:t>What </a:t>
            </a:r>
            <a:r>
              <a:rPr lang="en-US" sz="1600" b="1" dirty="0">
                <a:solidFill>
                  <a:schemeClr val="accent3"/>
                </a:solidFill>
              </a:rPr>
              <a:t>is Release Management?</a:t>
            </a:r>
          </a:p>
          <a:p>
            <a:endParaRPr lang="en-US" sz="1200" dirty="0" smtClean="0"/>
          </a:p>
          <a:p>
            <a:r>
              <a:rPr lang="en-US" sz="1000" dirty="0"/>
              <a:t>Release Management is the process</a:t>
            </a:r>
            <a:r>
              <a:rPr lang="en-US" sz="1000" dirty="0">
                <a:solidFill>
                  <a:srgbClr val="FF0000"/>
                </a:solidFill>
              </a:rPr>
              <a:t> </a:t>
            </a:r>
            <a:r>
              <a:rPr lang="en-US" sz="1000" dirty="0" smtClean="0">
                <a:solidFill>
                  <a:srgbClr val="FF0000"/>
                </a:solidFill>
              </a:rPr>
              <a:t>cover </a:t>
            </a:r>
            <a:r>
              <a:rPr lang="en-US" sz="1000" dirty="0">
                <a:solidFill>
                  <a:srgbClr val="FF0000"/>
                </a:solidFill>
              </a:rPr>
              <a:t>the transfer of a new or enhanced product features to the production environment, provide tools and support to prevent disruption of existing services</a:t>
            </a:r>
            <a:endParaRPr lang="en-US" sz="1000" dirty="0" smtClean="0">
              <a:solidFill>
                <a:srgbClr val="FF0000"/>
              </a:solidFill>
            </a:endParaRPr>
          </a:p>
          <a:p>
            <a:endParaRPr lang="en-US" sz="1600" dirty="0" smtClean="0">
              <a:solidFill>
                <a:schemeClr val="accent4"/>
              </a:solidFill>
            </a:endParaRPr>
          </a:p>
          <a:p>
            <a:r>
              <a:rPr lang="en-US" sz="1600" dirty="0" smtClean="0">
                <a:solidFill>
                  <a:schemeClr val="accent3"/>
                </a:solidFill>
              </a:rPr>
              <a:t>Objectives</a:t>
            </a:r>
            <a:endParaRPr lang="en-US" sz="1600" dirty="0">
              <a:solidFill>
                <a:schemeClr val="accent3"/>
              </a:solidFill>
            </a:endParaRPr>
          </a:p>
          <a:p>
            <a:r>
              <a:rPr lang="en-US" sz="900" dirty="0" smtClean="0"/>
              <a:t>•</a:t>
            </a:r>
            <a:r>
              <a:rPr lang="en-US" sz="900" dirty="0"/>
              <a:t>Increase the number of successful Releases, including </a:t>
            </a:r>
            <a:r>
              <a:rPr lang="en-US" sz="900" dirty="0" smtClean="0"/>
              <a:t>reducing the </a:t>
            </a:r>
            <a:r>
              <a:rPr lang="en-US" sz="900" dirty="0"/>
              <a:t>number of Releases with unexpected </a:t>
            </a:r>
            <a:r>
              <a:rPr lang="en-US" sz="900" dirty="0" smtClean="0"/>
              <a:t>outcomes, and decrease </a:t>
            </a:r>
            <a:r>
              <a:rPr lang="en-US" sz="900" dirty="0"/>
              <a:t>the number of incidents caused by Releases</a:t>
            </a:r>
            <a:r>
              <a:rPr lang="en-US" sz="900" dirty="0" smtClean="0"/>
              <a:t>.</a:t>
            </a:r>
          </a:p>
          <a:p>
            <a:pPr>
              <a:spcBef>
                <a:spcPts val="600"/>
              </a:spcBef>
            </a:pPr>
            <a:r>
              <a:rPr lang="en-US" sz="900" dirty="0">
                <a:solidFill>
                  <a:srgbClr val="FF0000"/>
                </a:solidFill>
              </a:rPr>
              <a:t>• Reduce the leap time to </a:t>
            </a:r>
            <a:r>
              <a:rPr lang="en-US" sz="900" dirty="0" smtClean="0">
                <a:solidFill>
                  <a:srgbClr val="FF0000"/>
                </a:solidFill>
              </a:rPr>
              <a:t>market.</a:t>
            </a:r>
            <a:endParaRPr lang="en-US" sz="900" dirty="0">
              <a:solidFill>
                <a:srgbClr val="FF0000"/>
              </a:solidFill>
            </a:endParaRPr>
          </a:p>
          <a:p>
            <a:pPr>
              <a:spcBef>
                <a:spcPts val="600"/>
              </a:spcBef>
            </a:pPr>
            <a:r>
              <a:rPr lang="en-US" sz="900" dirty="0" smtClean="0"/>
              <a:t>• </a:t>
            </a:r>
            <a:r>
              <a:rPr lang="en-US" sz="900" dirty="0"/>
              <a:t>Create a single documented process for managing all </a:t>
            </a:r>
            <a:r>
              <a:rPr lang="en-US" sz="900" dirty="0" smtClean="0"/>
              <a:t>Releases.</a:t>
            </a:r>
          </a:p>
          <a:p>
            <a:pPr>
              <a:spcBef>
                <a:spcPts val="600"/>
              </a:spcBef>
            </a:pPr>
            <a:r>
              <a:rPr lang="en-US" sz="900" dirty="0"/>
              <a:t>• Ensure that the process is adopted, adhered to, and escalated to management if there are compliance issues.</a:t>
            </a:r>
          </a:p>
          <a:p>
            <a:pPr>
              <a:spcBef>
                <a:spcPts val="600"/>
              </a:spcBef>
            </a:pPr>
            <a:r>
              <a:rPr lang="en-US" sz="900" dirty="0" smtClean="0"/>
              <a:t>• </a:t>
            </a:r>
            <a:r>
              <a:rPr lang="en-US" sz="900" dirty="0"/>
              <a:t>Maintain a </a:t>
            </a:r>
            <a:r>
              <a:rPr lang="en-US" sz="900" dirty="0" smtClean="0"/>
              <a:t>JIRA Repository </a:t>
            </a:r>
            <a:r>
              <a:rPr lang="en-US" sz="900" dirty="0"/>
              <a:t>for recording all Releases </a:t>
            </a:r>
            <a:r>
              <a:rPr lang="en-US" sz="900" dirty="0" smtClean="0"/>
              <a:t>through the </a:t>
            </a:r>
            <a:r>
              <a:rPr lang="en-US" sz="900" dirty="0"/>
              <a:t>lifecycle.</a:t>
            </a:r>
          </a:p>
          <a:p>
            <a:pPr>
              <a:spcBef>
                <a:spcPts val="600"/>
              </a:spcBef>
            </a:pPr>
            <a:r>
              <a:rPr lang="en-US" sz="900" dirty="0" smtClean="0"/>
              <a:t>• </a:t>
            </a:r>
            <a:r>
              <a:rPr lang="en-US" sz="900" dirty="0"/>
              <a:t>Improve productivity by establishing standard release </a:t>
            </a:r>
            <a:r>
              <a:rPr lang="en-US" sz="900" dirty="0" smtClean="0"/>
              <a:t>processes and </a:t>
            </a:r>
            <a:r>
              <a:rPr lang="en-US" sz="900" dirty="0"/>
              <a:t>tooling.</a:t>
            </a:r>
          </a:p>
          <a:p>
            <a:pPr>
              <a:spcBef>
                <a:spcPts val="600"/>
              </a:spcBef>
            </a:pPr>
            <a:r>
              <a:rPr lang="en-US" sz="900" dirty="0" smtClean="0"/>
              <a:t>• </a:t>
            </a:r>
            <a:r>
              <a:rPr lang="en-US" sz="900" dirty="0"/>
              <a:t>Initiate the Release Management process to provide </a:t>
            </a:r>
            <a:r>
              <a:rPr lang="en-US" sz="900" dirty="0" smtClean="0"/>
              <a:t>sufficient lead-time </a:t>
            </a:r>
            <a:r>
              <a:rPr lang="en-US" sz="900" dirty="0"/>
              <a:t>for adequate impact </a:t>
            </a:r>
            <a:r>
              <a:rPr lang="en-US" sz="900" dirty="0" smtClean="0"/>
              <a:t>analysis.</a:t>
            </a:r>
            <a:endParaRPr lang="en-US" sz="900" dirty="0"/>
          </a:p>
          <a:p>
            <a:pPr>
              <a:spcBef>
                <a:spcPts val="600"/>
              </a:spcBef>
            </a:pPr>
            <a:r>
              <a:rPr lang="en-US" sz="900" dirty="0" smtClean="0"/>
              <a:t>• </a:t>
            </a:r>
            <a:r>
              <a:rPr lang="en-US" sz="900" dirty="0"/>
              <a:t>Ensure that auditable Release controls are established </a:t>
            </a:r>
            <a:r>
              <a:rPr lang="en-US" sz="900" dirty="0" smtClean="0"/>
              <a:t>and documented</a:t>
            </a:r>
            <a:r>
              <a:rPr lang="en-US" sz="900" dirty="0"/>
              <a:t>.</a:t>
            </a:r>
          </a:p>
          <a:p>
            <a:pPr>
              <a:spcBef>
                <a:spcPts val="600"/>
              </a:spcBef>
            </a:pPr>
            <a:r>
              <a:rPr lang="en-US" sz="900" dirty="0"/>
              <a:t>• Communicate Releases </a:t>
            </a:r>
            <a:r>
              <a:rPr lang="en-US" sz="900" dirty="0" smtClean="0"/>
              <a:t> Schedule to affected teams, managers </a:t>
            </a:r>
            <a:r>
              <a:rPr lang="en-US" sz="900" dirty="0"/>
              <a:t>(where appropriate), and other </a:t>
            </a:r>
            <a:r>
              <a:rPr lang="en-US" sz="900" dirty="0" smtClean="0"/>
              <a:t>OLX teams </a:t>
            </a:r>
            <a:r>
              <a:rPr lang="en-US" sz="900" dirty="0"/>
              <a:t>(</a:t>
            </a:r>
            <a:r>
              <a:rPr lang="en-US" sz="900" dirty="0" smtClean="0"/>
              <a:t>where appropriate</a:t>
            </a:r>
            <a:r>
              <a:rPr lang="en-US" sz="900" dirty="0"/>
              <a:t>).</a:t>
            </a:r>
          </a:p>
          <a:p>
            <a:pPr>
              <a:spcBef>
                <a:spcPts val="600"/>
              </a:spcBef>
            </a:pPr>
            <a:r>
              <a:rPr lang="en-US" sz="900" dirty="0"/>
              <a:t>• Streamline the procedures so that there is an appropriate </a:t>
            </a:r>
            <a:r>
              <a:rPr lang="en-US" sz="900" dirty="0" smtClean="0"/>
              <a:t>balance  and flexibility between </a:t>
            </a:r>
            <a:r>
              <a:rPr lang="en-US" sz="900" dirty="0"/>
              <a:t>the complexity of the Release and the </a:t>
            </a:r>
            <a:r>
              <a:rPr lang="en-US" sz="900" dirty="0" smtClean="0"/>
              <a:t>required controls</a:t>
            </a:r>
            <a:r>
              <a:rPr lang="en-US" sz="900" dirty="0"/>
              <a:t>.</a:t>
            </a:r>
          </a:p>
          <a:p>
            <a:pPr>
              <a:spcBef>
                <a:spcPts val="600"/>
              </a:spcBef>
            </a:pPr>
            <a:r>
              <a:rPr lang="en-US" sz="900" dirty="0"/>
              <a:t>• Harvest lessons learned from the Release Management </a:t>
            </a:r>
            <a:r>
              <a:rPr lang="en-US" sz="900" dirty="0" smtClean="0"/>
              <a:t>process that </a:t>
            </a:r>
            <a:r>
              <a:rPr lang="en-US" sz="900" dirty="0"/>
              <a:t>could be applied to other </a:t>
            </a:r>
            <a:r>
              <a:rPr lang="en-US" sz="900" dirty="0" smtClean="0"/>
              <a:t>Processes</a:t>
            </a:r>
            <a:endParaRPr lang="en-US" sz="900" dirty="0"/>
          </a:p>
        </p:txBody>
      </p:sp>
      <p:sp>
        <p:nvSpPr>
          <p:cNvPr id="16" name="TextBox 15"/>
          <p:cNvSpPr txBox="1"/>
          <p:nvPr/>
        </p:nvSpPr>
        <p:spPr>
          <a:xfrm>
            <a:off x="76204" y="6341457"/>
            <a:ext cx="2971796" cy="253875"/>
          </a:xfrm>
          <a:prstGeom prst="rect">
            <a:avLst/>
          </a:prstGeom>
          <a:noFill/>
        </p:spPr>
        <p:txBody>
          <a:bodyPr wrap="square" lIns="91399" tIns="45700" rIns="91399" bIns="45700" rtlCol="0">
            <a:spAutoFit/>
          </a:bodyPr>
          <a:lstStyle/>
          <a:p>
            <a:r>
              <a:rPr lang="en-US" sz="1050" b="1" dirty="0" smtClean="0">
                <a:solidFill>
                  <a:schemeClr val="bg1"/>
                </a:solidFill>
              </a:rPr>
              <a:t>For more info: qa@olx.com </a:t>
            </a:r>
            <a:r>
              <a:rPr lang="en-US" sz="1050" b="1" dirty="0">
                <a:solidFill>
                  <a:schemeClr val="bg1"/>
                </a:solidFill>
              </a:rPr>
              <a:t>or </a:t>
            </a:r>
            <a:r>
              <a:rPr lang="en-US" sz="1050" b="1" dirty="0" smtClean="0">
                <a:solidFill>
                  <a:schemeClr val="bg1"/>
                </a:solidFill>
              </a:rPr>
              <a:t>release@olx.com</a:t>
            </a:r>
            <a:endParaRPr lang="en-US" sz="1050" b="1" dirty="0">
              <a:solidFill>
                <a:schemeClr val="bg1"/>
              </a:solidFill>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6861" y="282068"/>
            <a:ext cx="2023240" cy="1198569"/>
          </a:xfrm>
          <a:prstGeom prst="rect">
            <a:avLst/>
          </a:prstGeom>
        </p:spPr>
      </p:pic>
      <p:sp>
        <p:nvSpPr>
          <p:cNvPr id="17" name="TextBox 16"/>
          <p:cNvSpPr txBox="1"/>
          <p:nvPr/>
        </p:nvSpPr>
        <p:spPr>
          <a:xfrm>
            <a:off x="6286501" y="2875186"/>
            <a:ext cx="2133600" cy="1461898"/>
          </a:xfrm>
          <a:prstGeom prst="rect">
            <a:avLst/>
          </a:prstGeom>
          <a:noFill/>
        </p:spPr>
        <p:txBody>
          <a:bodyPr wrap="square" lIns="91399" tIns="45700" rIns="91399" bIns="45700" rtlCol="0">
            <a:spAutoFit/>
          </a:bodyPr>
          <a:lstStyle/>
          <a:p>
            <a:r>
              <a:rPr lang="en-US" sz="2400" b="1" dirty="0" smtClean="0">
                <a:solidFill>
                  <a:schemeClr val="bg1"/>
                </a:solidFill>
              </a:rPr>
              <a:t>Release</a:t>
            </a:r>
          </a:p>
          <a:p>
            <a:r>
              <a:rPr lang="en-US" sz="2400" b="1" dirty="0" smtClean="0">
                <a:solidFill>
                  <a:schemeClr val="bg1"/>
                </a:solidFill>
              </a:rPr>
              <a:t>Management</a:t>
            </a:r>
            <a:endParaRPr lang="en-US" sz="2400" b="1" dirty="0">
              <a:solidFill>
                <a:schemeClr val="bg1"/>
              </a:solidFill>
            </a:endParaRPr>
          </a:p>
          <a:p>
            <a:endParaRPr lang="en-US" sz="2400" b="1" dirty="0">
              <a:solidFill>
                <a:schemeClr val="bg1"/>
              </a:solidFill>
            </a:endParaRPr>
          </a:p>
          <a:p>
            <a:r>
              <a:rPr lang="en-US" b="1" dirty="0" smtClean="0">
                <a:solidFill>
                  <a:schemeClr val="bg1"/>
                </a:solidFill>
              </a:rPr>
              <a:t>Version 2.0</a:t>
            </a:r>
          </a:p>
        </p:txBody>
      </p:sp>
      <p:sp>
        <p:nvSpPr>
          <p:cNvPr id="18" name="TextBox 17"/>
          <p:cNvSpPr txBox="1"/>
          <p:nvPr/>
        </p:nvSpPr>
        <p:spPr>
          <a:xfrm>
            <a:off x="6461648" y="6172200"/>
            <a:ext cx="1958454" cy="338514"/>
          </a:xfrm>
          <a:prstGeom prst="rect">
            <a:avLst/>
          </a:prstGeom>
          <a:noFill/>
        </p:spPr>
        <p:txBody>
          <a:bodyPr wrap="square" lIns="91399" tIns="45700" rIns="91399" bIns="45700" rtlCol="0">
            <a:spAutoFit/>
          </a:bodyPr>
          <a:lstStyle/>
          <a:p>
            <a:r>
              <a:rPr lang="en-US" sz="1600" b="1" dirty="0"/>
              <a:t>Quality Assurance</a:t>
            </a:r>
          </a:p>
        </p:txBody>
      </p:sp>
    </p:spTree>
    <p:extLst>
      <p:ext uri="{BB962C8B-B14F-4D97-AF65-F5344CB8AC3E}">
        <p14:creationId xmlns:p14="http://schemas.microsoft.com/office/powerpoint/2010/main" val="257448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9944" y="5410200"/>
            <a:ext cx="8850364" cy="1295399"/>
          </a:xfrm>
          <a:prstGeom prst="roundRect">
            <a:avLst>
              <a:gd name="adj" fmla="val 8275"/>
            </a:avLst>
          </a:prstGeom>
        </p:spPr>
        <p:style>
          <a:lnRef idx="2">
            <a:schemeClr val="accent4"/>
          </a:lnRef>
          <a:fillRef idx="1">
            <a:schemeClr val="lt1"/>
          </a:fillRef>
          <a:effectRef idx="0">
            <a:schemeClr val="accent4"/>
          </a:effectRef>
          <a:fontRef idx="minor">
            <a:schemeClr val="dk1"/>
          </a:fontRef>
        </p:style>
        <p:txBody>
          <a:bodyPr lIns="91399" tIns="45700" rIns="91399" bIns="45700" spcCol="0" rtlCol="0" anchor="ctr"/>
          <a:lstStyle/>
          <a:p>
            <a:pPr algn="ctr"/>
            <a:endParaRPr lang="en-US" dirty="0"/>
          </a:p>
        </p:txBody>
      </p:sp>
      <p:cxnSp>
        <p:nvCxnSpPr>
          <p:cNvPr id="9" name="Straight Connector 8"/>
          <p:cNvCxnSpPr/>
          <p:nvPr/>
        </p:nvCxnSpPr>
        <p:spPr>
          <a:xfrm>
            <a:off x="343398" y="76200"/>
            <a:ext cx="8343402" cy="0"/>
          </a:xfrm>
          <a:prstGeom prst="line">
            <a:avLst/>
          </a:prstGeom>
        </p:spPr>
        <p:style>
          <a:lnRef idx="1">
            <a:schemeClr val="accent6"/>
          </a:lnRef>
          <a:fillRef idx="0">
            <a:schemeClr val="accent6"/>
          </a:fillRef>
          <a:effectRef idx="0">
            <a:schemeClr val="accent6"/>
          </a:effectRef>
          <a:fontRef idx="minor">
            <a:schemeClr val="tx1"/>
          </a:fontRef>
        </p:style>
      </p:cxnSp>
      <p:sp>
        <p:nvSpPr>
          <p:cNvPr id="251" name="TextBox 250"/>
          <p:cNvSpPr txBox="1"/>
          <p:nvPr/>
        </p:nvSpPr>
        <p:spPr>
          <a:xfrm>
            <a:off x="3135142" y="5486400"/>
            <a:ext cx="2759914" cy="892552"/>
          </a:xfrm>
          <a:prstGeom prst="rect">
            <a:avLst/>
          </a:prstGeom>
          <a:noFill/>
        </p:spPr>
        <p:txBody>
          <a:bodyPr wrap="square" rtlCol="0">
            <a:spAutoFit/>
          </a:bodyPr>
          <a:lstStyle/>
          <a:p>
            <a:r>
              <a:rPr lang="en-US" sz="1600" b="1" dirty="0" smtClean="0">
                <a:solidFill>
                  <a:schemeClr val="accent4"/>
                </a:solidFill>
              </a:rPr>
              <a:t>How to Create a RLS</a:t>
            </a:r>
          </a:p>
          <a:p>
            <a:pPr marL="171450" indent="-171450">
              <a:buFont typeface="Arial" panose="020B0604020202020204" pitchFamily="34" charset="0"/>
              <a:buChar char="•"/>
            </a:pPr>
            <a:r>
              <a:rPr lang="en-US" sz="900" dirty="0" smtClean="0"/>
              <a:t>From </a:t>
            </a:r>
            <a:r>
              <a:rPr lang="en-US" sz="900" dirty="0"/>
              <a:t>Tag-Reporter click on “Ticket”, automatically it will create a new ticket with all the information required.</a:t>
            </a:r>
          </a:p>
          <a:p>
            <a:pPr marL="171450" indent="-171450">
              <a:buFont typeface="Arial" panose="020B0604020202020204" pitchFamily="34" charset="0"/>
              <a:buChar char="•"/>
            </a:pPr>
            <a:r>
              <a:rPr lang="en-US" sz="900" dirty="0" smtClean="0"/>
              <a:t>Check Dev. tickets </a:t>
            </a:r>
            <a:r>
              <a:rPr lang="en-US" sz="900" dirty="0"/>
              <a:t>has Ready to Live </a:t>
            </a:r>
            <a:r>
              <a:rPr lang="en-US" sz="900" dirty="0" smtClean="0"/>
              <a:t>Status</a:t>
            </a:r>
            <a:endParaRPr lang="en-US" sz="900" dirty="0"/>
          </a:p>
        </p:txBody>
      </p:sp>
      <p:sp>
        <p:nvSpPr>
          <p:cNvPr id="252" name="TextBox 251"/>
          <p:cNvSpPr txBox="1"/>
          <p:nvPr/>
        </p:nvSpPr>
        <p:spPr>
          <a:xfrm>
            <a:off x="261938" y="5486400"/>
            <a:ext cx="2666999" cy="892552"/>
          </a:xfrm>
          <a:prstGeom prst="rect">
            <a:avLst/>
          </a:prstGeom>
          <a:noFill/>
        </p:spPr>
        <p:txBody>
          <a:bodyPr wrap="square" rtlCol="0">
            <a:spAutoFit/>
          </a:bodyPr>
          <a:lstStyle/>
          <a:p>
            <a:r>
              <a:rPr lang="en-US" sz="1600" b="1" dirty="0" smtClean="0">
                <a:solidFill>
                  <a:schemeClr val="accent4"/>
                </a:solidFill>
              </a:rPr>
              <a:t>RLS Information Needed</a:t>
            </a:r>
          </a:p>
          <a:p>
            <a:pPr marL="171450" indent="-171450">
              <a:buFont typeface="Arial" panose="020B0604020202020204" pitchFamily="34" charset="0"/>
              <a:buChar char="•"/>
            </a:pPr>
            <a:r>
              <a:rPr lang="en-US" sz="900" dirty="0" smtClean="0"/>
              <a:t>Check </a:t>
            </a:r>
            <a:r>
              <a:rPr lang="en-US" sz="900" dirty="0"/>
              <a:t>Versions and Deploy Steps, SQL Scripts to </a:t>
            </a:r>
            <a:r>
              <a:rPr lang="en-US" sz="900" dirty="0" smtClean="0"/>
              <a:t>Upload</a:t>
            </a:r>
          </a:p>
          <a:p>
            <a:pPr marL="171450" indent="-171450">
              <a:buFont typeface="Arial" panose="020B0604020202020204" pitchFamily="34" charset="0"/>
              <a:buChar char="•"/>
            </a:pPr>
            <a:r>
              <a:rPr lang="en-US" sz="900" dirty="0" smtClean="0"/>
              <a:t>Always </a:t>
            </a:r>
            <a:r>
              <a:rPr lang="en-US" sz="900" dirty="0"/>
              <a:t>specify ROLLBACK steps and attach Rollback scripts</a:t>
            </a:r>
          </a:p>
        </p:txBody>
      </p:sp>
      <p:sp>
        <p:nvSpPr>
          <p:cNvPr id="253" name="TextBox 252"/>
          <p:cNvSpPr txBox="1"/>
          <p:nvPr/>
        </p:nvSpPr>
        <p:spPr>
          <a:xfrm>
            <a:off x="6063450" y="5486400"/>
            <a:ext cx="2759875" cy="892552"/>
          </a:xfrm>
          <a:prstGeom prst="rect">
            <a:avLst/>
          </a:prstGeom>
          <a:noFill/>
        </p:spPr>
        <p:txBody>
          <a:bodyPr wrap="square" rtlCol="0">
            <a:spAutoFit/>
          </a:bodyPr>
          <a:lstStyle/>
          <a:p>
            <a:r>
              <a:rPr lang="en-US" sz="1600" b="1" dirty="0" smtClean="0">
                <a:solidFill>
                  <a:schemeClr val="accent4"/>
                </a:solidFill>
              </a:rPr>
              <a:t>RLS Closure</a:t>
            </a:r>
            <a:endParaRPr lang="en-US" sz="1600" b="1" dirty="0">
              <a:solidFill>
                <a:schemeClr val="accent4"/>
              </a:solidFill>
            </a:endParaRPr>
          </a:p>
          <a:p>
            <a:pPr marL="171450" indent="-171450">
              <a:buFont typeface="Arial" panose="020B0604020202020204" pitchFamily="34" charset="0"/>
              <a:buChar char="•"/>
            </a:pPr>
            <a:r>
              <a:rPr lang="en-US" sz="900" dirty="0" smtClean="0"/>
              <a:t>Once </a:t>
            </a:r>
            <a:r>
              <a:rPr lang="en-US" sz="900" dirty="0"/>
              <a:t>RLS Team finished a deployment, the affected ticket will be marked as Deployed.</a:t>
            </a:r>
          </a:p>
          <a:p>
            <a:pPr marL="171450" indent="-171450">
              <a:buFont typeface="Arial" panose="020B0604020202020204" pitchFamily="34" charset="0"/>
              <a:buChar char="•"/>
            </a:pPr>
            <a:r>
              <a:rPr lang="en-US" sz="900" dirty="0" smtClean="0"/>
              <a:t>Add </a:t>
            </a:r>
            <a:r>
              <a:rPr lang="en-US" sz="900" dirty="0"/>
              <a:t>a comment to the RLS Ticket after </a:t>
            </a:r>
            <a:r>
              <a:rPr lang="en-US" sz="900" dirty="0" smtClean="0"/>
              <a:t>testing.</a:t>
            </a:r>
            <a:endParaRPr lang="en-US" sz="900" dirty="0"/>
          </a:p>
          <a:p>
            <a:pPr marL="171450" indent="-171450">
              <a:buFont typeface="Arial" panose="020B0604020202020204" pitchFamily="34" charset="0"/>
              <a:buChar char="•"/>
            </a:pPr>
            <a:r>
              <a:rPr lang="en-US" sz="900" dirty="0" smtClean="0"/>
              <a:t>Then,  proceed </a:t>
            </a:r>
            <a:r>
              <a:rPr lang="en-US" sz="900" dirty="0"/>
              <a:t>to close the </a:t>
            </a:r>
            <a:r>
              <a:rPr lang="en-US" sz="900" dirty="0" smtClean="0"/>
              <a:t>ticket</a:t>
            </a:r>
            <a:endParaRPr lang="en-US" sz="900" dirty="0"/>
          </a:p>
        </p:txBody>
      </p:sp>
      <p:sp>
        <p:nvSpPr>
          <p:cNvPr id="256" name="Round Same Side Corner Rectangle 255"/>
          <p:cNvSpPr/>
          <p:nvPr/>
        </p:nvSpPr>
        <p:spPr>
          <a:xfrm rot="10800000">
            <a:off x="76202" y="6468393"/>
            <a:ext cx="8844106" cy="237205"/>
          </a:xfrm>
          <a:prstGeom prst="round2SameRect">
            <a:avLst>
              <a:gd name="adj1" fmla="val 50000"/>
              <a:gd name="adj2" fmla="val 0"/>
            </a:avLst>
          </a:prstGeom>
        </p:spPr>
        <p:style>
          <a:lnRef idx="2">
            <a:schemeClr val="accent4">
              <a:shade val="50000"/>
            </a:schemeClr>
          </a:lnRef>
          <a:fillRef idx="1">
            <a:schemeClr val="accent4"/>
          </a:fillRef>
          <a:effectRef idx="0">
            <a:schemeClr val="accent4"/>
          </a:effectRef>
          <a:fontRef idx="minor">
            <a:schemeClr val="lt1"/>
          </a:fontRef>
        </p:style>
        <p:txBody>
          <a:bodyPr lIns="91399" tIns="45700" rIns="91399" bIns="45700" spcCol="0" rtlCol="0" anchor="ctr"/>
          <a:lstStyle/>
          <a:p>
            <a:pPr algn="ctr"/>
            <a:endParaRPr lang="en-US" dirty="0"/>
          </a:p>
        </p:txBody>
      </p:sp>
      <p:sp>
        <p:nvSpPr>
          <p:cNvPr id="257" name="TextBox 256"/>
          <p:cNvSpPr txBox="1"/>
          <p:nvPr/>
        </p:nvSpPr>
        <p:spPr>
          <a:xfrm>
            <a:off x="0" y="6477000"/>
            <a:ext cx="8920308" cy="276959"/>
          </a:xfrm>
          <a:prstGeom prst="rect">
            <a:avLst/>
          </a:prstGeom>
          <a:noFill/>
        </p:spPr>
        <p:txBody>
          <a:bodyPr wrap="square" lIns="91399" tIns="45700" rIns="91399" bIns="45700" rtlCol="0">
            <a:spAutoFit/>
          </a:bodyPr>
          <a:lstStyle/>
          <a:p>
            <a:pPr algn="ctr"/>
            <a:r>
              <a:rPr lang="en-US" sz="1200" b="1" dirty="0" smtClean="0">
                <a:solidFill>
                  <a:schemeClr val="bg1"/>
                </a:solidFill>
              </a:rPr>
              <a:t>For more info: qa@olx.com </a:t>
            </a:r>
            <a:r>
              <a:rPr lang="en-US" sz="1200" b="1" dirty="0">
                <a:solidFill>
                  <a:schemeClr val="bg1"/>
                </a:solidFill>
              </a:rPr>
              <a:t>or </a:t>
            </a:r>
            <a:r>
              <a:rPr lang="en-US" sz="1200" b="1" dirty="0" smtClean="0">
                <a:solidFill>
                  <a:schemeClr val="bg1"/>
                </a:solidFill>
              </a:rPr>
              <a:t>release@olx.com</a:t>
            </a:r>
            <a:endParaRPr lang="en-US" sz="1200" b="1" dirty="0">
              <a:solidFill>
                <a:schemeClr val="bg1"/>
              </a:solidFill>
            </a:endParaRPr>
          </a:p>
        </p:txBody>
      </p:sp>
      <p:sp>
        <p:nvSpPr>
          <p:cNvPr id="78" name="TextBox 77"/>
          <p:cNvSpPr txBox="1"/>
          <p:nvPr/>
        </p:nvSpPr>
        <p:spPr>
          <a:xfrm>
            <a:off x="4975226" y="228600"/>
            <a:ext cx="2133600" cy="1723508"/>
          </a:xfrm>
          <a:prstGeom prst="rect">
            <a:avLst/>
          </a:prstGeom>
          <a:noFill/>
        </p:spPr>
        <p:txBody>
          <a:bodyPr wrap="square" lIns="91399" tIns="45700" rIns="91399" bIns="45700" rtlCol="0">
            <a:spAutoFit/>
          </a:bodyPr>
          <a:lstStyle/>
          <a:p>
            <a:r>
              <a:rPr lang="en-US" sz="2400" b="1" dirty="0">
                <a:solidFill>
                  <a:schemeClr val="bg1"/>
                </a:solidFill>
              </a:rPr>
              <a:t>Release</a:t>
            </a:r>
          </a:p>
          <a:p>
            <a:r>
              <a:rPr lang="en-US" sz="2400" b="1" dirty="0">
                <a:solidFill>
                  <a:schemeClr val="bg1"/>
                </a:solidFill>
              </a:rPr>
              <a:t>Management</a:t>
            </a:r>
          </a:p>
          <a:p>
            <a:endParaRPr lang="en-US" sz="2400" b="1" dirty="0">
              <a:solidFill>
                <a:schemeClr val="bg1"/>
              </a:solidFill>
            </a:endParaRPr>
          </a:p>
          <a:p>
            <a:r>
              <a:rPr lang="en-US" b="1" dirty="0" smtClean="0">
                <a:solidFill>
                  <a:schemeClr val="bg1"/>
                </a:solidFill>
              </a:rPr>
              <a:t>Version 1.0</a:t>
            </a:r>
          </a:p>
          <a:p>
            <a:r>
              <a:rPr lang="en-US" b="1" dirty="0" smtClean="0">
                <a:solidFill>
                  <a:schemeClr val="bg1"/>
                </a:solidFill>
              </a:rPr>
              <a:t>DRAFT!!!</a:t>
            </a:r>
            <a:endParaRPr lang="en-US" b="1" dirty="0">
              <a:solidFill>
                <a:schemeClr val="bg1"/>
              </a:solidFill>
            </a:endParaRPr>
          </a:p>
        </p:txBody>
      </p:sp>
      <p:sp>
        <p:nvSpPr>
          <p:cNvPr id="80" name="Flowchart: Internal Storage 219"/>
          <p:cNvSpPr/>
          <p:nvPr/>
        </p:nvSpPr>
        <p:spPr>
          <a:xfrm>
            <a:off x="94286" y="191693"/>
            <a:ext cx="8780462" cy="5027836"/>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250 w 10000"/>
              <a:gd name="connsiteY0" fmla="*/ 0 h 10000"/>
              <a:gd name="connsiteX1" fmla="*/ 1250 w 10000"/>
              <a:gd name="connsiteY1" fmla="*/ 10000 h 10000"/>
              <a:gd name="connsiteX2" fmla="*/ 0 w 10000"/>
              <a:gd name="connsiteY2" fmla="*/ 1250 h 10000"/>
              <a:gd name="connsiteX3" fmla="*/ 10000 w 10000"/>
              <a:gd name="connsiteY3" fmla="*/ 125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1250 w 10000"/>
              <a:gd name="connsiteY0" fmla="*/ 0 h 10000"/>
              <a:gd name="connsiteX1" fmla="*/ 478 w 10000"/>
              <a:gd name="connsiteY1" fmla="*/ 10000 h 10000"/>
              <a:gd name="connsiteX2" fmla="*/ 0 w 10000"/>
              <a:gd name="connsiteY2" fmla="*/ 1250 h 10000"/>
              <a:gd name="connsiteX3" fmla="*/ 10000 w 10000"/>
              <a:gd name="connsiteY3" fmla="*/ 125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22 h 10022"/>
              <a:gd name="connsiteX1" fmla="*/ 10000 w 10000"/>
              <a:gd name="connsiteY1" fmla="*/ 22 h 10022"/>
              <a:gd name="connsiteX2" fmla="*/ 10000 w 10000"/>
              <a:gd name="connsiteY2" fmla="*/ 10022 h 10022"/>
              <a:gd name="connsiteX3" fmla="*/ 0 w 10000"/>
              <a:gd name="connsiteY3" fmla="*/ 10022 h 10022"/>
              <a:gd name="connsiteX4" fmla="*/ 0 w 10000"/>
              <a:gd name="connsiteY4" fmla="*/ 22 h 10022"/>
              <a:gd name="connsiteX0" fmla="*/ 492 w 10000"/>
              <a:gd name="connsiteY0" fmla="*/ 0 h 10022"/>
              <a:gd name="connsiteX1" fmla="*/ 478 w 10000"/>
              <a:gd name="connsiteY1" fmla="*/ 10022 h 10022"/>
              <a:gd name="connsiteX2" fmla="*/ 0 w 10000"/>
              <a:gd name="connsiteY2" fmla="*/ 1272 h 10022"/>
              <a:gd name="connsiteX3" fmla="*/ 10000 w 10000"/>
              <a:gd name="connsiteY3" fmla="*/ 1272 h 10022"/>
              <a:gd name="connsiteX0" fmla="*/ 0 w 10000"/>
              <a:gd name="connsiteY0" fmla="*/ 22 h 10022"/>
              <a:gd name="connsiteX1" fmla="*/ 10000 w 10000"/>
              <a:gd name="connsiteY1" fmla="*/ 22 h 10022"/>
              <a:gd name="connsiteX2" fmla="*/ 10000 w 10000"/>
              <a:gd name="connsiteY2" fmla="*/ 10022 h 10022"/>
              <a:gd name="connsiteX3" fmla="*/ 0 w 10000"/>
              <a:gd name="connsiteY3" fmla="*/ 10022 h 10022"/>
              <a:gd name="connsiteX4" fmla="*/ 0 w 10000"/>
              <a:gd name="connsiteY4" fmla="*/ 22 h 10022"/>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438 w 10000"/>
              <a:gd name="connsiteY0" fmla="*/ 0 h 10000"/>
              <a:gd name="connsiteX1" fmla="*/ 478 w 10000"/>
              <a:gd name="connsiteY1" fmla="*/ 10000 h 10000"/>
              <a:gd name="connsiteX2" fmla="*/ 0 w 10000"/>
              <a:gd name="connsiteY2" fmla="*/ 1250 h 10000"/>
              <a:gd name="connsiteX3" fmla="*/ 10000 w 10000"/>
              <a:gd name="connsiteY3" fmla="*/ 125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438 w 10000"/>
              <a:gd name="connsiteY0" fmla="*/ 0 h 10000"/>
              <a:gd name="connsiteX1" fmla="*/ 410 w 10000"/>
              <a:gd name="connsiteY1" fmla="*/ 10000 h 10000"/>
              <a:gd name="connsiteX2" fmla="*/ 0 w 10000"/>
              <a:gd name="connsiteY2" fmla="*/ 1250 h 10000"/>
              <a:gd name="connsiteX3" fmla="*/ 10000 w 10000"/>
              <a:gd name="connsiteY3" fmla="*/ 125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438 w 10000"/>
              <a:gd name="connsiteY0" fmla="*/ 0 h 10000"/>
              <a:gd name="connsiteX1" fmla="*/ 437 w 10000"/>
              <a:gd name="connsiteY1" fmla="*/ 10000 h 10000"/>
              <a:gd name="connsiteX2" fmla="*/ 0 w 10000"/>
              <a:gd name="connsiteY2" fmla="*/ 1250 h 10000"/>
              <a:gd name="connsiteX3" fmla="*/ 10000 w 10000"/>
              <a:gd name="connsiteY3" fmla="*/ 125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51"/>
              <a:gd name="connsiteY0" fmla="*/ 0 h 10000"/>
              <a:gd name="connsiteX1" fmla="*/ 10000 w 10051"/>
              <a:gd name="connsiteY1" fmla="*/ 0 h 10000"/>
              <a:gd name="connsiteX2" fmla="*/ 10000 w 10051"/>
              <a:gd name="connsiteY2" fmla="*/ 10000 h 10000"/>
              <a:gd name="connsiteX3" fmla="*/ 0 w 10051"/>
              <a:gd name="connsiteY3" fmla="*/ 10000 h 10000"/>
              <a:gd name="connsiteX4" fmla="*/ 0 w 10051"/>
              <a:gd name="connsiteY4" fmla="*/ 0 h 10000"/>
              <a:gd name="connsiteX0" fmla="*/ 438 w 10051"/>
              <a:gd name="connsiteY0" fmla="*/ 0 h 10000"/>
              <a:gd name="connsiteX1" fmla="*/ 437 w 10051"/>
              <a:gd name="connsiteY1" fmla="*/ 10000 h 10000"/>
              <a:gd name="connsiteX2" fmla="*/ 0 w 10051"/>
              <a:gd name="connsiteY2" fmla="*/ 1250 h 10000"/>
              <a:gd name="connsiteX3" fmla="*/ 10051 w 10051"/>
              <a:gd name="connsiteY3" fmla="*/ 733 h 10000"/>
              <a:gd name="connsiteX0" fmla="*/ 0 w 10051"/>
              <a:gd name="connsiteY0" fmla="*/ 0 h 10000"/>
              <a:gd name="connsiteX1" fmla="*/ 10000 w 10051"/>
              <a:gd name="connsiteY1" fmla="*/ 0 h 10000"/>
              <a:gd name="connsiteX2" fmla="*/ 10000 w 10051"/>
              <a:gd name="connsiteY2" fmla="*/ 10000 h 10000"/>
              <a:gd name="connsiteX3" fmla="*/ 0 w 10051"/>
              <a:gd name="connsiteY3" fmla="*/ 10000 h 10000"/>
              <a:gd name="connsiteX4" fmla="*/ 0 w 10051"/>
              <a:gd name="connsiteY4" fmla="*/ 0 h 10000"/>
              <a:gd name="connsiteX0" fmla="*/ 0 w 10051"/>
              <a:gd name="connsiteY0" fmla="*/ 0 h 10000"/>
              <a:gd name="connsiteX1" fmla="*/ 10000 w 10051"/>
              <a:gd name="connsiteY1" fmla="*/ 0 h 10000"/>
              <a:gd name="connsiteX2" fmla="*/ 10000 w 10051"/>
              <a:gd name="connsiteY2" fmla="*/ 10000 h 10000"/>
              <a:gd name="connsiteX3" fmla="*/ 0 w 10051"/>
              <a:gd name="connsiteY3" fmla="*/ 10000 h 10000"/>
              <a:gd name="connsiteX4" fmla="*/ 0 w 10051"/>
              <a:gd name="connsiteY4" fmla="*/ 0 h 10000"/>
              <a:gd name="connsiteX0" fmla="*/ 438 w 10051"/>
              <a:gd name="connsiteY0" fmla="*/ 0 h 10000"/>
              <a:gd name="connsiteX1" fmla="*/ 437 w 10051"/>
              <a:gd name="connsiteY1" fmla="*/ 10000 h 10000"/>
              <a:gd name="connsiteX2" fmla="*/ 0 w 10051"/>
              <a:gd name="connsiteY2" fmla="*/ 651 h 10000"/>
              <a:gd name="connsiteX3" fmla="*/ 10051 w 10051"/>
              <a:gd name="connsiteY3" fmla="*/ 733 h 10000"/>
              <a:gd name="connsiteX0" fmla="*/ 0 w 10051"/>
              <a:gd name="connsiteY0" fmla="*/ 0 h 10000"/>
              <a:gd name="connsiteX1" fmla="*/ 10000 w 10051"/>
              <a:gd name="connsiteY1" fmla="*/ 0 h 10000"/>
              <a:gd name="connsiteX2" fmla="*/ 10000 w 10051"/>
              <a:gd name="connsiteY2" fmla="*/ 10000 h 10000"/>
              <a:gd name="connsiteX3" fmla="*/ 0 w 10051"/>
              <a:gd name="connsiteY3" fmla="*/ 10000 h 10000"/>
              <a:gd name="connsiteX4" fmla="*/ 0 w 10051"/>
              <a:gd name="connsiteY4" fmla="*/ 0 h 10000"/>
              <a:gd name="connsiteX0" fmla="*/ 0 w 10051"/>
              <a:gd name="connsiteY0" fmla="*/ 0 h 10000"/>
              <a:gd name="connsiteX1" fmla="*/ 10000 w 10051"/>
              <a:gd name="connsiteY1" fmla="*/ 0 h 10000"/>
              <a:gd name="connsiteX2" fmla="*/ 10000 w 10051"/>
              <a:gd name="connsiteY2" fmla="*/ 10000 h 10000"/>
              <a:gd name="connsiteX3" fmla="*/ 0 w 10051"/>
              <a:gd name="connsiteY3" fmla="*/ 10000 h 10000"/>
              <a:gd name="connsiteX4" fmla="*/ 0 w 10051"/>
              <a:gd name="connsiteY4" fmla="*/ 0 h 10000"/>
              <a:gd name="connsiteX0" fmla="*/ 438 w 10051"/>
              <a:gd name="connsiteY0" fmla="*/ 0 h 10000"/>
              <a:gd name="connsiteX1" fmla="*/ 437 w 10051"/>
              <a:gd name="connsiteY1" fmla="*/ 10000 h 10000"/>
              <a:gd name="connsiteX2" fmla="*/ 13 w 10051"/>
              <a:gd name="connsiteY2" fmla="*/ 775 h 10000"/>
              <a:gd name="connsiteX3" fmla="*/ 10051 w 10051"/>
              <a:gd name="connsiteY3" fmla="*/ 733 h 10000"/>
              <a:gd name="connsiteX0" fmla="*/ 0 w 10051"/>
              <a:gd name="connsiteY0" fmla="*/ 0 h 10000"/>
              <a:gd name="connsiteX1" fmla="*/ 10000 w 10051"/>
              <a:gd name="connsiteY1" fmla="*/ 0 h 10000"/>
              <a:gd name="connsiteX2" fmla="*/ 10000 w 10051"/>
              <a:gd name="connsiteY2" fmla="*/ 10000 h 10000"/>
              <a:gd name="connsiteX3" fmla="*/ 0 w 10051"/>
              <a:gd name="connsiteY3" fmla="*/ 10000 h 10000"/>
              <a:gd name="connsiteX4" fmla="*/ 0 w 10051"/>
              <a:gd name="connsiteY4" fmla="*/ 0 h 10000"/>
              <a:gd name="connsiteX0" fmla="*/ 0 w 10051"/>
              <a:gd name="connsiteY0" fmla="*/ 0 h 10000"/>
              <a:gd name="connsiteX1" fmla="*/ 10000 w 10051"/>
              <a:gd name="connsiteY1" fmla="*/ 0 h 10000"/>
              <a:gd name="connsiteX2" fmla="*/ 10000 w 10051"/>
              <a:gd name="connsiteY2" fmla="*/ 10000 h 10000"/>
              <a:gd name="connsiteX3" fmla="*/ 0 w 10051"/>
              <a:gd name="connsiteY3" fmla="*/ 10000 h 10000"/>
              <a:gd name="connsiteX4" fmla="*/ 0 w 10051"/>
              <a:gd name="connsiteY4" fmla="*/ 0 h 10000"/>
              <a:gd name="connsiteX0" fmla="*/ 438 w 10051"/>
              <a:gd name="connsiteY0" fmla="*/ 0 h 10000"/>
              <a:gd name="connsiteX1" fmla="*/ 437 w 10051"/>
              <a:gd name="connsiteY1" fmla="*/ 10000 h 10000"/>
              <a:gd name="connsiteX2" fmla="*/ 0 w 10051"/>
              <a:gd name="connsiteY2" fmla="*/ 713 h 10000"/>
              <a:gd name="connsiteX3" fmla="*/ 10051 w 10051"/>
              <a:gd name="connsiteY3" fmla="*/ 733 h 10000"/>
              <a:gd name="connsiteX0" fmla="*/ 0 w 10051"/>
              <a:gd name="connsiteY0" fmla="*/ 0 h 10000"/>
              <a:gd name="connsiteX1" fmla="*/ 10000 w 10051"/>
              <a:gd name="connsiteY1" fmla="*/ 0 h 10000"/>
              <a:gd name="connsiteX2" fmla="*/ 10000 w 10051"/>
              <a:gd name="connsiteY2" fmla="*/ 10000 h 10000"/>
              <a:gd name="connsiteX3" fmla="*/ 0 w 10051"/>
              <a:gd name="connsiteY3" fmla="*/ 10000 h 10000"/>
              <a:gd name="connsiteX4" fmla="*/ 0 w 10051"/>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438 w 10000"/>
              <a:gd name="connsiteY0" fmla="*/ 0 h 10000"/>
              <a:gd name="connsiteX1" fmla="*/ 437 w 10000"/>
              <a:gd name="connsiteY1" fmla="*/ 10000 h 10000"/>
              <a:gd name="connsiteX2" fmla="*/ 0 w 10000"/>
              <a:gd name="connsiteY2" fmla="*/ 713 h 10000"/>
              <a:gd name="connsiteX3" fmla="*/ 10000 w 10000"/>
              <a:gd name="connsiteY3" fmla="*/ 712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stroke="0" extrusionOk="0">
                <a:moveTo>
                  <a:pt x="0" y="0"/>
                </a:moveTo>
                <a:lnTo>
                  <a:pt x="10000" y="0"/>
                </a:lnTo>
                <a:lnTo>
                  <a:pt x="10000" y="10000"/>
                </a:lnTo>
                <a:lnTo>
                  <a:pt x="0" y="10000"/>
                </a:lnTo>
                <a:lnTo>
                  <a:pt x="0" y="0"/>
                </a:lnTo>
                <a:close/>
              </a:path>
              <a:path w="10000" h="10000" fill="none" extrusionOk="0">
                <a:moveTo>
                  <a:pt x="438" y="0"/>
                </a:moveTo>
                <a:cubicBezTo>
                  <a:pt x="438" y="3333"/>
                  <a:pt x="437" y="6667"/>
                  <a:pt x="437" y="10000"/>
                </a:cubicBezTo>
                <a:moveTo>
                  <a:pt x="0" y="713"/>
                </a:moveTo>
                <a:lnTo>
                  <a:pt x="10000" y="712"/>
                </a:lnTo>
              </a:path>
              <a:path w="10000" h="10000" fill="none">
                <a:moveTo>
                  <a:pt x="0" y="0"/>
                </a:moveTo>
                <a:lnTo>
                  <a:pt x="10000" y="0"/>
                </a:lnTo>
                <a:lnTo>
                  <a:pt x="10000" y="10000"/>
                </a:lnTo>
                <a:lnTo>
                  <a:pt x="0" y="10000"/>
                </a:lnTo>
                <a:lnTo>
                  <a:pt x="0" y="0"/>
                </a:lnTo>
                <a:close/>
              </a:path>
            </a:pathLst>
          </a:custGeom>
          <a:ln w="3175"/>
        </p:spPr>
        <p:style>
          <a:lnRef idx="2">
            <a:schemeClr val="dk1"/>
          </a:lnRef>
          <a:fillRef idx="1">
            <a:schemeClr val="lt1"/>
          </a:fillRef>
          <a:effectRef idx="0">
            <a:schemeClr val="dk1"/>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en-US" sz="1800" dirty="0"/>
          </a:p>
        </p:txBody>
      </p:sp>
      <p:sp>
        <p:nvSpPr>
          <p:cNvPr id="81" name="Rounded Rectangle 80"/>
          <p:cNvSpPr/>
          <p:nvPr/>
        </p:nvSpPr>
        <p:spPr>
          <a:xfrm>
            <a:off x="652463" y="1569814"/>
            <a:ext cx="1781175" cy="646336"/>
          </a:xfrm>
          <a:prstGeom prst="round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dirty="0"/>
              <a:t>Work with Technical and Product</a:t>
            </a:r>
          </a:p>
          <a:p>
            <a:r>
              <a:rPr lang="en-US" sz="800" dirty="0"/>
              <a:t>team to  determine the </a:t>
            </a:r>
            <a:r>
              <a:rPr lang="en-US" sz="800" dirty="0" smtClean="0"/>
              <a:t>Major Release </a:t>
            </a:r>
            <a:r>
              <a:rPr lang="en-US" sz="800" dirty="0"/>
              <a:t>schedule </a:t>
            </a:r>
            <a:r>
              <a:rPr lang="en-US" sz="800" dirty="0" smtClean="0"/>
              <a:t>focus on Urgencies and Priority</a:t>
            </a:r>
          </a:p>
        </p:txBody>
      </p:sp>
      <p:sp>
        <p:nvSpPr>
          <p:cNvPr id="82" name="Rounded Rectangle 81"/>
          <p:cNvSpPr/>
          <p:nvPr/>
        </p:nvSpPr>
        <p:spPr>
          <a:xfrm>
            <a:off x="652463" y="683989"/>
            <a:ext cx="1781175" cy="601663"/>
          </a:xfrm>
          <a:prstGeom prst="roundRect">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dirty="0"/>
              <a:t>Coordinate with all Market and Core team the </a:t>
            </a:r>
            <a:r>
              <a:rPr lang="en-US" sz="800" dirty="0" smtClean="0"/>
              <a:t>Major Release </a:t>
            </a:r>
            <a:r>
              <a:rPr lang="en-US" sz="800" dirty="0"/>
              <a:t>Schedule and define a common </a:t>
            </a:r>
            <a:r>
              <a:rPr lang="en-US" sz="800" dirty="0" smtClean="0"/>
              <a:t>Major Release  Plan</a:t>
            </a:r>
            <a:endParaRPr lang="en-US" sz="800" dirty="0"/>
          </a:p>
        </p:txBody>
      </p:sp>
      <p:sp>
        <p:nvSpPr>
          <p:cNvPr id="83" name="Rounded Rectangle 82"/>
          <p:cNvSpPr/>
          <p:nvPr/>
        </p:nvSpPr>
        <p:spPr>
          <a:xfrm>
            <a:off x="2681288" y="683989"/>
            <a:ext cx="1506537" cy="600075"/>
          </a:xfrm>
          <a:prstGeom prst="roundRect">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dirty="0"/>
              <a:t>Get the </a:t>
            </a:r>
            <a:r>
              <a:rPr lang="en-US" sz="800" dirty="0" smtClean="0"/>
              <a:t> Major Release Plan Approval </a:t>
            </a:r>
            <a:r>
              <a:rPr lang="en-US" sz="800" dirty="0"/>
              <a:t>by </a:t>
            </a:r>
            <a:r>
              <a:rPr lang="en-US" sz="800" b="1" dirty="0"/>
              <a:t>Release Manager</a:t>
            </a:r>
            <a:r>
              <a:rPr lang="en-US" sz="800" dirty="0"/>
              <a:t> to move forward</a:t>
            </a:r>
          </a:p>
        </p:txBody>
      </p:sp>
      <p:cxnSp>
        <p:nvCxnSpPr>
          <p:cNvPr id="84" name="Straight Arrow Connector 83"/>
          <p:cNvCxnSpPr/>
          <p:nvPr/>
        </p:nvCxnSpPr>
        <p:spPr>
          <a:xfrm flipV="1">
            <a:off x="1543050" y="1285652"/>
            <a:ext cx="0" cy="284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2432050" y="985614"/>
            <a:ext cx="2492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5172075" y="1644651"/>
            <a:ext cx="1000125" cy="50538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dirty="0" smtClean="0"/>
              <a:t>Check Jenkins console / </a:t>
            </a:r>
            <a:r>
              <a:rPr lang="en-US" sz="800" dirty="0" err="1" smtClean="0"/>
              <a:t>Splanc</a:t>
            </a:r>
            <a:r>
              <a:rPr lang="en-US" sz="800" dirty="0" smtClean="0"/>
              <a:t> Monitor</a:t>
            </a:r>
            <a:endParaRPr lang="en-US" sz="800" dirty="0"/>
          </a:p>
        </p:txBody>
      </p:sp>
      <p:cxnSp>
        <p:nvCxnSpPr>
          <p:cNvPr id="88" name="Elbow Connector 87"/>
          <p:cNvCxnSpPr>
            <a:stCxn id="94" idx="2"/>
            <a:endCxn id="136" idx="0"/>
          </p:cNvCxnSpPr>
          <p:nvPr/>
        </p:nvCxnSpPr>
        <p:spPr>
          <a:xfrm rot="5400000">
            <a:off x="2539805" y="567047"/>
            <a:ext cx="439632" cy="37060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Flowchart: Decision 89"/>
          <p:cNvSpPr/>
          <p:nvPr/>
        </p:nvSpPr>
        <p:spPr>
          <a:xfrm>
            <a:off x="3883522" y="2646975"/>
            <a:ext cx="856752" cy="565043"/>
          </a:xfrm>
          <a:prstGeom prst="flowChartDecision">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en-US" sz="700"/>
          </a:p>
        </p:txBody>
      </p:sp>
      <p:sp>
        <p:nvSpPr>
          <p:cNvPr id="91" name="Rounded Rectangle 90"/>
          <p:cNvSpPr/>
          <p:nvPr/>
        </p:nvSpPr>
        <p:spPr>
          <a:xfrm>
            <a:off x="6192334" y="2667000"/>
            <a:ext cx="1009111" cy="533400"/>
          </a:xfrm>
          <a:prstGeom prst="round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dirty="0"/>
              <a:t>Coordination activities and complete the task</a:t>
            </a:r>
          </a:p>
        </p:txBody>
      </p:sp>
      <p:sp>
        <p:nvSpPr>
          <p:cNvPr id="92" name="Rounded Rectangle 91"/>
          <p:cNvSpPr/>
          <p:nvPr/>
        </p:nvSpPr>
        <p:spPr>
          <a:xfrm>
            <a:off x="3662611" y="3659588"/>
            <a:ext cx="1298575" cy="516223"/>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dirty="0" smtClean="0"/>
              <a:t>Communicate  with Release </a:t>
            </a:r>
            <a:r>
              <a:rPr lang="en-US" sz="800" dirty="0"/>
              <a:t>PoC </a:t>
            </a:r>
            <a:r>
              <a:rPr lang="en-US" sz="800" dirty="0" smtClean="0"/>
              <a:t>to revise RLS information and criteria</a:t>
            </a:r>
            <a:endParaRPr lang="en-US" sz="800" dirty="0"/>
          </a:p>
        </p:txBody>
      </p:sp>
      <p:sp>
        <p:nvSpPr>
          <p:cNvPr id="93" name="Rounded Rectangle 92"/>
          <p:cNvSpPr/>
          <p:nvPr/>
        </p:nvSpPr>
        <p:spPr>
          <a:xfrm>
            <a:off x="6165547" y="3435803"/>
            <a:ext cx="1065128" cy="611696"/>
          </a:xfrm>
          <a:prstGeom prst="round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dirty="0"/>
              <a:t>Logs into JIRA to update Task Status, Estimation and add work notes</a:t>
            </a:r>
          </a:p>
        </p:txBody>
      </p:sp>
      <p:cxnSp>
        <p:nvCxnSpPr>
          <p:cNvPr id="95" name="Straight Arrow Connector 94"/>
          <p:cNvCxnSpPr>
            <a:stCxn id="122" idx="3"/>
            <a:endCxn id="91" idx="1"/>
          </p:cNvCxnSpPr>
          <p:nvPr/>
        </p:nvCxnSpPr>
        <p:spPr>
          <a:xfrm>
            <a:off x="5977546" y="2929496"/>
            <a:ext cx="214788" cy="4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8" idx="3"/>
            <a:endCxn id="94" idx="1"/>
          </p:cNvCxnSpPr>
          <p:nvPr/>
        </p:nvCxnSpPr>
        <p:spPr>
          <a:xfrm>
            <a:off x="4122738" y="1890681"/>
            <a:ext cx="144462" cy="9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286125" y="1284064"/>
            <a:ext cx="0" cy="293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Rounded Rectangle 97"/>
          <p:cNvSpPr/>
          <p:nvPr/>
        </p:nvSpPr>
        <p:spPr>
          <a:xfrm>
            <a:off x="2616200" y="1577752"/>
            <a:ext cx="1506538" cy="625857"/>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dirty="0"/>
              <a:t>Verify </a:t>
            </a:r>
            <a:r>
              <a:rPr lang="en-US" sz="800" dirty="0" smtClean="0"/>
              <a:t>ready </a:t>
            </a:r>
            <a:r>
              <a:rPr lang="en-US" sz="800" dirty="0"/>
              <a:t>to deploy requirements In a daily basis </a:t>
            </a:r>
            <a:endParaRPr lang="en-US" sz="800" dirty="0" smtClean="0"/>
          </a:p>
          <a:p>
            <a:r>
              <a:rPr lang="en-US" sz="800" dirty="0" smtClean="0"/>
              <a:t>Create </a:t>
            </a:r>
            <a:r>
              <a:rPr lang="en-US" sz="800" dirty="0"/>
              <a:t>RLS for ready to deploy requirements </a:t>
            </a:r>
          </a:p>
          <a:p>
            <a:endParaRPr lang="en-US" sz="800" dirty="0"/>
          </a:p>
        </p:txBody>
      </p:sp>
      <p:sp>
        <p:nvSpPr>
          <p:cNvPr id="102" name="Flowchart: Decision 101"/>
          <p:cNvSpPr/>
          <p:nvPr/>
        </p:nvSpPr>
        <p:spPr>
          <a:xfrm>
            <a:off x="6491288" y="1533525"/>
            <a:ext cx="823912" cy="600075"/>
          </a:xfrm>
          <a:prstGeom prst="flowChartDecision">
            <a:avLst/>
          </a:prstGeom>
          <a:solidFill>
            <a:srgbClr val="F2F21A"/>
          </a:solidFill>
        </p:spPr>
        <p:style>
          <a:lnRef idx="2">
            <a:schemeClr val="dk1"/>
          </a:lnRef>
          <a:fillRef idx="1">
            <a:schemeClr val="lt1"/>
          </a:fillRef>
          <a:effectRef idx="0">
            <a:schemeClr val="dk1"/>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en-US" sz="700"/>
          </a:p>
        </p:txBody>
      </p:sp>
      <p:cxnSp>
        <p:nvCxnSpPr>
          <p:cNvPr id="103" name="Elbow Connector 102"/>
          <p:cNvCxnSpPr>
            <a:stCxn id="93" idx="3"/>
            <a:endCxn id="102" idx="2"/>
          </p:cNvCxnSpPr>
          <p:nvPr/>
        </p:nvCxnSpPr>
        <p:spPr>
          <a:xfrm flipH="1" flipV="1">
            <a:off x="6903244" y="2133600"/>
            <a:ext cx="327431" cy="1608051"/>
          </a:xfrm>
          <a:prstGeom prst="bentConnector4">
            <a:avLst>
              <a:gd name="adj1" fmla="val -69816"/>
              <a:gd name="adj2" fmla="val 71896"/>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ounded Rectangle 103"/>
          <p:cNvSpPr/>
          <p:nvPr/>
        </p:nvSpPr>
        <p:spPr>
          <a:xfrm>
            <a:off x="7847013" y="1604962"/>
            <a:ext cx="803275" cy="325438"/>
          </a:xfrm>
          <a:prstGeom prst="roundRect">
            <a:avLst/>
          </a:prstGeom>
          <a:solidFill>
            <a:srgbClr val="F2F21A"/>
          </a:solidFill>
        </p:spPr>
        <p:style>
          <a:lnRef idx="2">
            <a:schemeClr val="dk1"/>
          </a:lnRef>
          <a:fillRef idx="1">
            <a:schemeClr val="lt1"/>
          </a:fillRef>
          <a:effectRef idx="0">
            <a:schemeClr val="dk1"/>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a:t>Update from RM team</a:t>
            </a:r>
          </a:p>
        </p:txBody>
      </p:sp>
      <p:sp>
        <p:nvSpPr>
          <p:cNvPr id="105" name="Rounded Rectangle 104"/>
          <p:cNvSpPr/>
          <p:nvPr/>
        </p:nvSpPr>
        <p:spPr>
          <a:xfrm>
            <a:off x="7867650" y="2095500"/>
            <a:ext cx="746125" cy="266700"/>
          </a:xfrm>
          <a:prstGeom prst="roundRect">
            <a:avLst/>
          </a:prstGeom>
          <a:solidFill>
            <a:srgbClr val="FFC000"/>
          </a:solidFill>
        </p:spPr>
        <p:style>
          <a:lnRef idx="2">
            <a:schemeClr val="dk1"/>
          </a:lnRef>
          <a:fillRef idx="1">
            <a:schemeClr val="lt1"/>
          </a:fillRef>
          <a:effectRef idx="0">
            <a:schemeClr val="dk1"/>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a:t>Close RLS</a:t>
            </a:r>
          </a:p>
        </p:txBody>
      </p:sp>
      <p:cxnSp>
        <p:nvCxnSpPr>
          <p:cNvPr id="106" name="Straight Connector 105"/>
          <p:cNvCxnSpPr/>
          <p:nvPr/>
        </p:nvCxnSpPr>
        <p:spPr>
          <a:xfrm>
            <a:off x="80963" y="1369789"/>
            <a:ext cx="87804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80963" y="2506439"/>
            <a:ext cx="8780462" cy="0"/>
          </a:xfrm>
          <a:prstGeom prst="line">
            <a:avLst/>
          </a:prstGeom>
        </p:spPr>
        <p:style>
          <a:lnRef idx="1">
            <a:schemeClr val="accent1"/>
          </a:lnRef>
          <a:fillRef idx="0">
            <a:schemeClr val="accent1"/>
          </a:fillRef>
          <a:effectRef idx="0">
            <a:schemeClr val="accent1"/>
          </a:effectRef>
          <a:fontRef idx="minor">
            <a:schemeClr val="tx1"/>
          </a:fontRef>
        </p:style>
      </p:cxnSp>
      <p:sp>
        <p:nvSpPr>
          <p:cNvPr id="109" name="TextBox 211"/>
          <p:cNvSpPr txBox="1"/>
          <p:nvPr/>
        </p:nvSpPr>
        <p:spPr>
          <a:xfrm rot="16200000">
            <a:off x="-141287" y="769714"/>
            <a:ext cx="855662" cy="420688"/>
          </a:xfrm>
          <a:prstGeom prst="rect">
            <a:avLst/>
          </a:prstGeom>
          <a:noFill/>
        </p:spPr>
        <p:txBody>
          <a:bodyPr wrap="square" lIns="91399" tIns="45700" rIns="91399" bIns="4570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50" b="1" dirty="0"/>
              <a:t>Program </a:t>
            </a:r>
          </a:p>
          <a:p>
            <a:pPr algn="ctr"/>
            <a:r>
              <a:rPr lang="en-US" sz="1050" b="1" dirty="0"/>
              <a:t>Manager</a:t>
            </a:r>
            <a:endParaRPr lang="en-US" sz="800" b="1" dirty="0"/>
          </a:p>
        </p:txBody>
      </p:sp>
      <p:sp>
        <p:nvSpPr>
          <p:cNvPr id="110" name="TextBox 212"/>
          <p:cNvSpPr txBox="1"/>
          <p:nvPr/>
        </p:nvSpPr>
        <p:spPr>
          <a:xfrm rot="16200000">
            <a:off x="-269875" y="1730152"/>
            <a:ext cx="1141413" cy="420687"/>
          </a:xfrm>
          <a:prstGeom prst="rect">
            <a:avLst/>
          </a:prstGeom>
          <a:noFill/>
        </p:spPr>
        <p:txBody>
          <a:bodyPr wrap="square" lIns="91399" tIns="45700" rIns="91399" bIns="4570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50" b="1"/>
              <a:t>Release </a:t>
            </a:r>
          </a:p>
          <a:p>
            <a:pPr algn="ctr"/>
            <a:r>
              <a:rPr lang="en-US" sz="1050" b="1"/>
              <a:t>Point of Contact</a:t>
            </a:r>
            <a:endParaRPr lang="en-US" sz="800" b="1"/>
          </a:p>
        </p:txBody>
      </p:sp>
      <p:sp>
        <p:nvSpPr>
          <p:cNvPr id="112" name="TextBox 213"/>
          <p:cNvSpPr txBox="1"/>
          <p:nvPr/>
        </p:nvSpPr>
        <p:spPr>
          <a:xfrm rot="16200000">
            <a:off x="-331449" y="3492101"/>
            <a:ext cx="1259330" cy="415458"/>
          </a:xfrm>
          <a:prstGeom prst="rect">
            <a:avLst/>
          </a:prstGeom>
          <a:noFill/>
        </p:spPr>
        <p:txBody>
          <a:bodyPr wrap="square" lIns="91399" tIns="45700" rIns="91399" bIns="4570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50" b="1" dirty="0"/>
              <a:t>Release Team Member</a:t>
            </a:r>
          </a:p>
        </p:txBody>
      </p:sp>
      <p:sp>
        <p:nvSpPr>
          <p:cNvPr id="114" name="TextBox 215"/>
          <p:cNvSpPr txBox="1"/>
          <p:nvPr/>
        </p:nvSpPr>
        <p:spPr>
          <a:xfrm>
            <a:off x="474663" y="241077"/>
            <a:ext cx="6421437" cy="374650"/>
          </a:xfrm>
          <a:prstGeom prst="rect">
            <a:avLst/>
          </a:prstGeom>
          <a:noFill/>
        </p:spPr>
        <p:txBody>
          <a:bodyPr wrap="square" lIns="91399" tIns="45700" rIns="91399" bIns="4570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b="1" dirty="0"/>
              <a:t>Release Management </a:t>
            </a:r>
            <a:r>
              <a:rPr lang="en-US" sz="1800" b="1" dirty="0" smtClean="0"/>
              <a:t> Workflow  </a:t>
            </a:r>
            <a:r>
              <a:rPr lang="en-US" sz="1200" dirty="0" smtClean="0"/>
              <a:t>(Version 1.0)</a:t>
            </a:r>
            <a:endParaRPr lang="en-US" sz="1050" dirty="0"/>
          </a:p>
        </p:txBody>
      </p:sp>
      <p:cxnSp>
        <p:nvCxnSpPr>
          <p:cNvPr id="116" name="Elbow Connector 115"/>
          <p:cNvCxnSpPr>
            <a:stCxn id="131" idx="2"/>
            <a:endCxn id="105" idx="1"/>
          </p:cNvCxnSpPr>
          <p:nvPr/>
        </p:nvCxnSpPr>
        <p:spPr>
          <a:xfrm rot="16200000" flipH="1">
            <a:off x="7413228" y="1774428"/>
            <a:ext cx="366712" cy="54213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630238" y="1528539"/>
            <a:ext cx="149225" cy="1460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a:t>S</a:t>
            </a:r>
            <a:endParaRPr lang="en-US"/>
          </a:p>
        </p:txBody>
      </p:sp>
      <p:sp>
        <p:nvSpPr>
          <p:cNvPr id="118" name="Oval 117"/>
          <p:cNvSpPr/>
          <p:nvPr/>
        </p:nvSpPr>
        <p:spPr>
          <a:xfrm>
            <a:off x="8539163" y="2073275"/>
            <a:ext cx="147637" cy="1460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a:t>F</a:t>
            </a:r>
          </a:p>
        </p:txBody>
      </p:sp>
      <p:sp>
        <p:nvSpPr>
          <p:cNvPr id="120" name="TextBox 340"/>
          <p:cNvSpPr txBox="1"/>
          <p:nvPr/>
        </p:nvSpPr>
        <p:spPr>
          <a:xfrm>
            <a:off x="6556375" y="1654175"/>
            <a:ext cx="692150" cy="3381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800" dirty="0"/>
              <a:t>RLS</a:t>
            </a:r>
          </a:p>
          <a:p>
            <a:pPr algn="ctr"/>
            <a:r>
              <a:rPr lang="en-US" sz="800" dirty="0"/>
              <a:t>Completed?</a:t>
            </a:r>
          </a:p>
        </p:txBody>
      </p:sp>
      <p:sp>
        <p:nvSpPr>
          <p:cNvPr id="121" name="TextBox 354"/>
          <p:cNvSpPr txBox="1"/>
          <p:nvPr/>
        </p:nvSpPr>
        <p:spPr>
          <a:xfrm>
            <a:off x="3965575" y="2759636"/>
            <a:ext cx="698500" cy="33972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800" dirty="0" smtClean="0"/>
              <a:t>RLS is ready </a:t>
            </a:r>
          </a:p>
          <a:p>
            <a:pPr algn="ctr"/>
            <a:r>
              <a:rPr lang="en-US" sz="800" dirty="0" smtClean="0"/>
              <a:t>to deploy?</a:t>
            </a:r>
            <a:endParaRPr lang="en-US" sz="800" dirty="0"/>
          </a:p>
        </p:txBody>
      </p:sp>
      <p:sp>
        <p:nvSpPr>
          <p:cNvPr id="122" name="Rounded Rectangle 121"/>
          <p:cNvSpPr/>
          <p:nvPr/>
        </p:nvSpPr>
        <p:spPr>
          <a:xfrm>
            <a:off x="4982184" y="2711214"/>
            <a:ext cx="995362" cy="436563"/>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dirty="0"/>
              <a:t>Works on the task assignment</a:t>
            </a:r>
          </a:p>
        </p:txBody>
      </p:sp>
      <p:sp>
        <p:nvSpPr>
          <p:cNvPr id="130" name="TextBox 65"/>
          <p:cNvSpPr txBox="1"/>
          <p:nvPr/>
        </p:nvSpPr>
        <p:spPr>
          <a:xfrm>
            <a:off x="4859340" y="1676400"/>
            <a:ext cx="330200" cy="214313"/>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800" b="1" dirty="0"/>
              <a:t>Yes</a:t>
            </a:r>
          </a:p>
        </p:txBody>
      </p:sp>
      <p:sp>
        <p:nvSpPr>
          <p:cNvPr id="131" name="TextBox 71"/>
          <p:cNvSpPr txBox="1"/>
          <p:nvPr/>
        </p:nvSpPr>
        <p:spPr>
          <a:xfrm>
            <a:off x="7172325" y="1647825"/>
            <a:ext cx="306387" cy="214313"/>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800" b="1" dirty="0"/>
              <a:t>No</a:t>
            </a:r>
          </a:p>
        </p:txBody>
      </p:sp>
      <p:sp>
        <p:nvSpPr>
          <p:cNvPr id="132" name="TextBox 72"/>
          <p:cNvSpPr txBox="1"/>
          <p:nvPr/>
        </p:nvSpPr>
        <p:spPr>
          <a:xfrm>
            <a:off x="7366794" y="2053436"/>
            <a:ext cx="330200" cy="21590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800" b="1" dirty="0"/>
              <a:t>Yes</a:t>
            </a:r>
          </a:p>
        </p:txBody>
      </p:sp>
      <p:sp>
        <p:nvSpPr>
          <p:cNvPr id="134" name="TextBox 74"/>
          <p:cNvSpPr txBox="1"/>
          <p:nvPr/>
        </p:nvSpPr>
        <p:spPr>
          <a:xfrm>
            <a:off x="3995369" y="3289918"/>
            <a:ext cx="349251"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800" b="1" dirty="0"/>
              <a:t>No</a:t>
            </a:r>
          </a:p>
        </p:txBody>
      </p:sp>
      <p:sp>
        <p:nvSpPr>
          <p:cNvPr id="136" name="Rounded Rectangle 135"/>
          <p:cNvSpPr/>
          <p:nvPr/>
        </p:nvSpPr>
        <p:spPr>
          <a:xfrm>
            <a:off x="630238" y="2639907"/>
            <a:ext cx="552676" cy="587586"/>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dirty="0"/>
              <a:t>Verify Daily RLS </a:t>
            </a:r>
            <a:r>
              <a:rPr lang="en-US" sz="800" dirty="0" smtClean="0"/>
              <a:t>Queue</a:t>
            </a:r>
            <a:endParaRPr lang="en-US" sz="800" dirty="0"/>
          </a:p>
        </p:txBody>
      </p:sp>
      <p:cxnSp>
        <p:nvCxnSpPr>
          <p:cNvPr id="148" name="Elbow Connector 147"/>
          <p:cNvCxnSpPr>
            <a:endCxn id="102" idx="0"/>
          </p:cNvCxnSpPr>
          <p:nvPr/>
        </p:nvCxnSpPr>
        <p:spPr>
          <a:xfrm rot="10800000">
            <a:off x="6903245" y="1533526"/>
            <a:ext cx="1051719" cy="103189"/>
          </a:xfrm>
          <a:prstGeom prst="bentConnector4">
            <a:avLst>
              <a:gd name="adj1" fmla="val -29843"/>
              <a:gd name="adj2" fmla="val 1811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31" idx="2"/>
            <a:endCxn id="104" idx="1"/>
          </p:cNvCxnSpPr>
          <p:nvPr/>
        </p:nvCxnSpPr>
        <p:spPr>
          <a:xfrm flipV="1">
            <a:off x="7325519" y="1767681"/>
            <a:ext cx="521494" cy="944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Flowchart: Decision 112"/>
          <p:cNvSpPr/>
          <p:nvPr/>
        </p:nvSpPr>
        <p:spPr>
          <a:xfrm>
            <a:off x="1447800" y="2568575"/>
            <a:ext cx="860425" cy="730250"/>
          </a:xfrm>
          <a:prstGeom prst="flowChartDecision">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en-US" sz="700"/>
          </a:p>
        </p:txBody>
      </p:sp>
      <p:cxnSp>
        <p:nvCxnSpPr>
          <p:cNvPr id="342" name="Straight Arrow Connector 341"/>
          <p:cNvCxnSpPr>
            <a:stCxn id="91" idx="2"/>
            <a:endCxn id="93" idx="0"/>
          </p:cNvCxnSpPr>
          <p:nvPr/>
        </p:nvCxnSpPr>
        <p:spPr>
          <a:xfrm>
            <a:off x="6696890" y="3200400"/>
            <a:ext cx="1221" cy="2354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1" name="TextBox 61"/>
          <p:cNvSpPr txBox="1"/>
          <p:nvPr/>
        </p:nvSpPr>
        <p:spPr>
          <a:xfrm>
            <a:off x="7734300" y="2657294"/>
            <a:ext cx="1068387" cy="14303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600"/>
              </a:spcBef>
            </a:pPr>
            <a:r>
              <a:rPr lang="en-US" sz="800" b="1" i="1" dirty="0"/>
              <a:t>Request the Change</a:t>
            </a:r>
          </a:p>
          <a:p>
            <a:pPr>
              <a:spcBef>
                <a:spcPts val="600"/>
              </a:spcBef>
            </a:pPr>
            <a:r>
              <a:rPr lang="en-US" sz="800" b="1" i="1" dirty="0"/>
              <a:t>Schedule the change</a:t>
            </a:r>
          </a:p>
          <a:p>
            <a:pPr>
              <a:spcBef>
                <a:spcPts val="600"/>
              </a:spcBef>
            </a:pPr>
            <a:r>
              <a:rPr lang="en-US" sz="800" b="1" i="1" dirty="0"/>
              <a:t>Document RLS</a:t>
            </a:r>
          </a:p>
          <a:p>
            <a:pPr>
              <a:spcBef>
                <a:spcPts val="600"/>
              </a:spcBef>
            </a:pPr>
            <a:r>
              <a:rPr lang="en-US" sz="800" b="1" i="1" dirty="0"/>
              <a:t>Evaluate RLs</a:t>
            </a:r>
          </a:p>
          <a:p>
            <a:pPr>
              <a:spcBef>
                <a:spcPts val="600"/>
              </a:spcBef>
            </a:pPr>
            <a:r>
              <a:rPr lang="en-US" sz="800" b="1" i="1" dirty="0"/>
              <a:t>Implement</a:t>
            </a:r>
            <a:r>
              <a:rPr lang="en-US" sz="800" b="1" i="1" baseline="0" dirty="0"/>
              <a:t> Change</a:t>
            </a:r>
          </a:p>
          <a:p>
            <a:pPr>
              <a:spcBef>
                <a:spcPts val="600"/>
              </a:spcBef>
            </a:pPr>
            <a:r>
              <a:rPr lang="en-US" sz="800" b="1" i="1" baseline="0" dirty="0"/>
              <a:t>Review Change</a:t>
            </a:r>
          </a:p>
          <a:p>
            <a:pPr>
              <a:spcBef>
                <a:spcPts val="600"/>
              </a:spcBef>
            </a:pPr>
            <a:r>
              <a:rPr lang="en-US" sz="800" b="1" i="1" baseline="0" dirty="0"/>
              <a:t>Close </a:t>
            </a:r>
            <a:r>
              <a:rPr lang="en-US" sz="800" b="1" i="1" baseline="0" dirty="0" smtClean="0"/>
              <a:t>RLS</a:t>
            </a:r>
            <a:endParaRPr lang="en-US" sz="800" b="1" i="1" dirty="0"/>
          </a:p>
        </p:txBody>
      </p:sp>
      <p:cxnSp>
        <p:nvCxnSpPr>
          <p:cNvPr id="352" name="Straight Connector 351"/>
          <p:cNvCxnSpPr/>
          <p:nvPr/>
        </p:nvCxnSpPr>
        <p:spPr>
          <a:xfrm flipV="1">
            <a:off x="7543800" y="2754132"/>
            <a:ext cx="179387"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53" name="Straight Connector 352"/>
          <p:cNvCxnSpPr/>
          <p:nvPr/>
        </p:nvCxnSpPr>
        <p:spPr>
          <a:xfrm flipV="1">
            <a:off x="7558087" y="2949394"/>
            <a:ext cx="179388"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354" name="Straight Connector 353"/>
          <p:cNvCxnSpPr/>
          <p:nvPr/>
        </p:nvCxnSpPr>
        <p:spPr>
          <a:xfrm flipV="1">
            <a:off x="7551737" y="3133544"/>
            <a:ext cx="179388" cy="0"/>
          </a:xfrm>
          <a:prstGeom prst="line">
            <a:avLst/>
          </a:prstGeom>
          <a:ln>
            <a:solidFill>
              <a:schemeClr val="accent4">
                <a:lumMod val="60000"/>
                <a:lumOff val="40000"/>
              </a:schemeClr>
            </a:solidFill>
          </a:ln>
        </p:spPr>
        <p:style>
          <a:lnRef idx="3">
            <a:schemeClr val="accent4"/>
          </a:lnRef>
          <a:fillRef idx="0">
            <a:schemeClr val="accent4"/>
          </a:fillRef>
          <a:effectRef idx="2">
            <a:schemeClr val="accent4"/>
          </a:effectRef>
          <a:fontRef idx="minor">
            <a:schemeClr val="tx1"/>
          </a:fontRef>
        </p:style>
      </p:cxnSp>
      <p:cxnSp>
        <p:nvCxnSpPr>
          <p:cNvPr id="355" name="Straight Connector 354"/>
          <p:cNvCxnSpPr/>
          <p:nvPr/>
        </p:nvCxnSpPr>
        <p:spPr>
          <a:xfrm flipV="1">
            <a:off x="7566025" y="3349444"/>
            <a:ext cx="180975" cy="0"/>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356" name="Straight Connector 355"/>
          <p:cNvCxnSpPr/>
          <p:nvPr/>
        </p:nvCxnSpPr>
        <p:spPr>
          <a:xfrm flipV="1">
            <a:off x="7589837" y="3954282"/>
            <a:ext cx="179388"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57" name="Straight Connector 356"/>
          <p:cNvCxnSpPr/>
          <p:nvPr/>
        </p:nvCxnSpPr>
        <p:spPr>
          <a:xfrm flipV="1">
            <a:off x="7572375" y="3768544"/>
            <a:ext cx="180975" cy="0"/>
          </a:xfrm>
          <a:prstGeom prst="line">
            <a:avLst/>
          </a:prstGeom>
          <a:ln>
            <a:solidFill>
              <a:srgbClr val="FAF400"/>
            </a:solidFill>
          </a:ln>
        </p:spPr>
        <p:style>
          <a:lnRef idx="3">
            <a:schemeClr val="accent6"/>
          </a:lnRef>
          <a:fillRef idx="0">
            <a:schemeClr val="accent6"/>
          </a:fillRef>
          <a:effectRef idx="2">
            <a:schemeClr val="accent6"/>
          </a:effectRef>
          <a:fontRef idx="minor">
            <a:schemeClr val="tx1"/>
          </a:fontRef>
        </p:style>
      </p:cxnSp>
      <p:cxnSp>
        <p:nvCxnSpPr>
          <p:cNvPr id="358" name="Straight Connector 357"/>
          <p:cNvCxnSpPr/>
          <p:nvPr/>
        </p:nvCxnSpPr>
        <p:spPr>
          <a:xfrm flipV="1">
            <a:off x="7577137" y="3549469"/>
            <a:ext cx="179388" cy="0"/>
          </a:xfrm>
          <a:prstGeom prst="line">
            <a:avLst/>
          </a:prstGeom>
          <a:ln>
            <a:solidFill>
              <a:schemeClr val="bg2">
                <a:lumMod val="50000"/>
              </a:schemeClr>
            </a:solidFill>
          </a:ln>
        </p:spPr>
        <p:style>
          <a:lnRef idx="3">
            <a:schemeClr val="dk1"/>
          </a:lnRef>
          <a:fillRef idx="0">
            <a:schemeClr val="dk1"/>
          </a:fillRef>
          <a:effectRef idx="2">
            <a:schemeClr val="dk1"/>
          </a:effectRef>
          <a:fontRef idx="minor">
            <a:schemeClr val="tx1"/>
          </a:fontRef>
        </p:style>
      </p:cxnSp>
      <p:sp>
        <p:nvSpPr>
          <p:cNvPr id="383" name="Oval 382"/>
          <p:cNvSpPr/>
          <p:nvPr/>
        </p:nvSpPr>
        <p:spPr>
          <a:xfrm>
            <a:off x="4810493" y="3622494"/>
            <a:ext cx="147637" cy="1460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dirty="0"/>
              <a:t>F</a:t>
            </a:r>
          </a:p>
        </p:txBody>
      </p:sp>
      <p:sp>
        <p:nvSpPr>
          <p:cNvPr id="119" name="Flowchart: Decision 118"/>
          <p:cNvSpPr/>
          <p:nvPr/>
        </p:nvSpPr>
        <p:spPr>
          <a:xfrm>
            <a:off x="2091387" y="3513485"/>
            <a:ext cx="887070" cy="698999"/>
          </a:xfrm>
          <a:prstGeom prst="flowChartDecision">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en-US" sz="700"/>
          </a:p>
        </p:txBody>
      </p:sp>
      <p:cxnSp>
        <p:nvCxnSpPr>
          <p:cNvPr id="137" name="Straight Arrow Connector 136"/>
          <p:cNvCxnSpPr>
            <a:stCxn id="136" idx="3"/>
            <a:endCxn id="113" idx="1"/>
          </p:cNvCxnSpPr>
          <p:nvPr/>
        </p:nvCxnSpPr>
        <p:spPr>
          <a:xfrm>
            <a:off x="1182914" y="2933700"/>
            <a:ext cx="26488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ounded Rectangle 140"/>
          <p:cNvSpPr/>
          <p:nvPr/>
        </p:nvSpPr>
        <p:spPr>
          <a:xfrm>
            <a:off x="2813053" y="4522863"/>
            <a:ext cx="753353" cy="573087"/>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dirty="0"/>
              <a:t>Analyze the created RLS and verify impact</a:t>
            </a:r>
          </a:p>
        </p:txBody>
      </p:sp>
      <p:cxnSp>
        <p:nvCxnSpPr>
          <p:cNvPr id="142" name="Straight Arrow Connector 141"/>
          <p:cNvCxnSpPr>
            <a:stCxn id="141" idx="3"/>
            <a:endCxn id="153" idx="1"/>
          </p:cNvCxnSpPr>
          <p:nvPr/>
        </p:nvCxnSpPr>
        <p:spPr>
          <a:xfrm flipV="1">
            <a:off x="3566406" y="4798368"/>
            <a:ext cx="451129" cy="11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 name="Rounded Rectangle 142"/>
          <p:cNvSpPr/>
          <p:nvPr/>
        </p:nvSpPr>
        <p:spPr>
          <a:xfrm>
            <a:off x="5009171" y="4551120"/>
            <a:ext cx="968375" cy="544513"/>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a:t>Communicates</a:t>
            </a:r>
          </a:p>
          <a:p>
            <a:r>
              <a:rPr lang="en-US" sz="800"/>
              <a:t>RLS Approval to</a:t>
            </a:r>
          </a:p>
          <a:p>
            <a:r>
              <a:rPr lang="en-US" sz="800"/>
              <a:t>Release Team</a:t>
            </a:r>
          </a:p>
        </p:txBody>
      </p:sp>
      <p:sp>
        <p:nvSpPr>
          <p:cNvPr id="151" name="Flowchart: Decision 150"/>
          <p:cNvSpPr/>
          <p:nvPr/>
        </p:nvSpPr>
        <p:spPr>
          <a:xfrm>
            <a:off x="3956050" y="4509451"/>
            <a:ext cx="733425" cy="627853"/>
          </a:xfrm>
          <a:prstGeom prst="flowChartDecision">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en-US" sz="700"/>
          </a:p>
        </p:txBody>
      </p:sp>
      <p:cxnSp>
        <p:nvCxnSpPr>
          <p:cNvPr id="152" name="Straight Arrow Connector 151"/>
          <p:cNvCxnSpPr>
            <a:stCxn id="143" idx="0"/>
            <a:endCxn id="122" idx="2"/>
          </p:cNvCxnSpPr>
          <p:nvPr/>
        </p:nvCxnSpPr>
        <p:spPr>
          <a:xfrm flipH="1" flipV="1">
            <a:off x="5479865" y="3147777"/>
            <a:ext cx="13494" cy="14033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 name="TextBox 181"/>
          <p:cNvSpPr txBox="1"/>
          <p:nvPr/>
        </p:nvSpPr>
        <p:spPr>
          <a:xfrm>
            <a:off x="4017535" y="4567535"/>
            <a:ext cx="642938"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800" dirty="0"/>
              <a:t>RLS </a:t>
            </a:r>
          </a:p>
          <a:p>
            <a:pPr algn="ctr"/>
            <a:r>
              <a:rPr lang="en-US" sz="800" dirty="0" smtClean="0"/>
              <a:t>Approved by CTO ?</a:t>
            </a:r>
            <a:endParaRPr lang="en-US" sz="800" dirty="0"/>
          </a:p>
        </p:txBody>
      </p:sp>
      <p:cxnSp>
        <p:nvCxnSpPr>
          <p:cNvPr id="177" name="Straight Arrow Connector 176"/>
          <p:cNvCxnSpPr>
            <a:stCxn id="151" idx="3"/>
            <a:endCxn id="143" idx="1"/>
          </p:cNvCxnSpPr>
          <p:nvPr/>
        </p:nvCxnSpPr>
        <p:spPr>
          <a:xfrm flipV="1">
            <a:off x="4689475" y="4823377"/>
            <a:ext cx="31969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8" name="TextBox 73"/>
          <p:cNvSpPr txBox="1"/>
          <p:nvPr/>
        </p:nvSpPr>
        <p:spPr>
          <a:xfrm>
            <a:off x="2488285" y="4301536"/>
            <a:ext cx="330200"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800" b="1" dirty="0" smtClean="0"/>
              <a:t>Yes</a:t>
            </a:r>
            <a:endParaRPr lang="en-US" sz="800" b="1" dirty="0"/>
          </a:p>
        </p:txBody>
      </p:sp>
      <p:sp>
        <p:nvSpPr>
          <p:cNvPr id="290" name="TextBox 73"/>
          <p:cNvSpPr txBox="1"/>
          <p:nvPr/>
        </p:nvSpPr>
        <p:spPr>
          <a:xfrm>
            <a:off x="4554112" y="2688782"/>
            <a:ext cx="330200" cy="21590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800" b="1" dirty="0"/>
              <a:t>Yes</a:t>
            </a:r>
          </a:p>
        </p:txBody>
      </p:sp>
      <p:sp>
        <p:nvSpPr>
          <p:cNvPr id="292" name="TextBox 73"/>
          <p:cNvSpPr txBox="1"/>
          <p:nvPr/>
        </p:nvSpPr>
        <p:spPr>
          <a:xfrm>
            <a:off x="4630986" y="4612477"/>
            <a:ext cx="330200" cy="21590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800" b="1" dirty="0"/>
              <a:t>Yes</a:t>
            </a:r>
          </a:p>
        </p:txBody>
      </p:sp>
      <p:sp>
        <p:nvSpPr>
          <p:cNvPr id="359" name="Oval 358"/>
          <p:cNvSpPr/>
          <p:nvPr/>
        </p:nvSpPr>
        <p:spPr>
          <a:xfrm>
            <a:off x="8026400" y="4591050"/>
            <a:ext cx="149225" cy="1460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a:t>S</a:t>
            </a:r>
            <a:endParaRPr lang="en-US"/>
          </a:p>
        </p:txBody>
      </p:sp>
      <p:sp>
        <p:nvSpPr>
          <p:cNvPr id="361" name="Oval 360"/>
          <p:cNvSpPr/>
          <p:nvPr/>
        </p:nvSpPr>
        <p:spPr>
          <a:xfrm>
            <a:off x="8026400" y="4826000"/>
            <a:ext cx="149225" cy="1460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a:t>F</a:t>
            </a:r>
          </a:p>
        </p:txBody>
      </p:sp>
      <p:sp>
        <p:nvSpPr>
          <p:cNvPr id="362" name="TextBox 61"/>
          <p:cNvSpPr txBox="1"/>
          <p:nvPr/>
        </p:nvSpPr>
        <p:spPr>
          <a:xfrm>
            <a:off x="8183562" y="4568825"/>
            <a:ext cx="638175" cy="46037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800" b="1" i="1" dirty="0"/>
              <a:t>Start point</a:t>
            </a:r>
          </a:p>
          <a:p>
            <a:endParaRPr lang="en-US" sz="800" dirty="0"/>
          </a:p>
          <a:p>
            <a:r>
              <a:rPr lang="en-US" sz="800" b="1" i="1" dirty="0"/>
              <a:t>Final Point</a:t>
            </a:r>
          </a:p>
        </p:txBody>
      </p:sp>
      <p:sp>
        <p:nvSpPr>
          <p:cNvPr id="365" name="Line Callout 2 (Accent Bar) 364"/>
          <p:cNvSpPr/>
          <p:nvPr/>
        </p:nvSpPr>
        <p:spPr>
          <a:xfrm>
            <a:off x="4995937" y="838200"/>
            <a:ext cx="2471663" cy="431170"/>
          </a:xfrm>
          <a:prstGeom prst="accentCallout2">
            <a:avLst>
              <a:gd name="adj1" fmla="val 16721"/>
              <a:gd name="adj2" fmla="val 1405"/>
              <a:gd name="adj3" fmla="val 16722"/>
              <a:gd name="adj4" fmla="val -14799"/>
              <a:gd name="adj5" fmla="val 155158"/>
              <a:gd name="adj6" fmla="val -15115"/>
            </a:avLst>
          </a:prstGeom>
          <a:ln w="9525">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r>
              <a:rPr lang="en-US" sz="900" dirty="0" smtClean="0"/>
              <a:t>Critical </a:t>
            </a:r>
            <a:r>
              <a:rPr lang="en-US" sz="900" dirty="0"/>
              <a:t>Bug and Incidents are the only issue considered </a:t>
            </a:r>
            <a:r>
              <a:rPr lang="en-US" sz="900" dirty="0" smtClean="0"/>
              <a:t>an emergency release </a:t>
            </a:r>
            <a:r>
              <a:rPr lang="en-US" sz="900" dirty="0"/>
              <a:t>(hotfix</a:t>
            </a:r>
            <a:r>
              <a:rPr lang="en-US" sz="900" dirty="0" smtClean="0"/>
              <a:t>).</a:t>
            </a:r>
            <a:endParaRPr lang="en-US" sz="900" i="1" dirty="0"/>
          </a:p>
        </p:txBody>
      </p:sp>
      <p:sp>
        <p:nvSpPr>
          <p:cNvPr id="159" name="Rounded Rectangle 158"/>
          <p:cNvSpPr/>
          <p:nvPr/>
        </p:nvSpPr>
        <p:spPr>
          <a:xfrm>
            <a:off x="2513564" y="2689974"/>
            <a:ext cx="830745" cy="487451"/>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dirty="0" smtClean="0"/>
              <a:t>Analyze  RLS queue impact and priorities</a:t>
            </a:r>
            <a:endParaRPr lang="en-US" sz="800" dirty="0"/>
          </a:p>
        </p:txBody>
      </p:sp>
      <p:sp>
        <p:nvSpPr>
          <p:cNvPr id="367" name="TextBox 73"/>
          <p:cNvSpPr txBox="1"/>
          <p:nvPr/>
        </p:nvSpPr>
        <p:spPr>
          <a:xfrm>
            <a:off x="1833116" y="3375187"/>
            <a:ext cx="330200" cy="21590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800" b="1" dirty="0"/>
              <a:t>No</a:t>
            </a:r>
          </a:p>
        </p:txBody>
      </p:sp>
      <p:sp>
        <p:nvSpPr>
          <p:cNvPr id="368" name="TextBox 339"/>
          <p:cNvSpPr txBox="1"/>
          <p:nvPr/>
        </p:nvSpPr>
        <p:spPr>
          <a:xfrm>
            <a:off x="1524482" y="2673849"/>
            <a:ext cx="707062"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800" dirty="0" smtClean="0"/>
              <a:t>Is it </a:t>
            </a:r>
            <a:r>
              <a:rPr lang="en-US" sz="800" smtClean="0"/>
              <a:t>a defined emergency?</a:t>
            </a:r>
            <a:endParaRPr lang="en-US" sz="800" dirty="0" smtClean="0"/>
          </a:p>
        </p:txBody>
      </p:sp>
      <p:sp>
        <p:nvSpPr>
          <p:cNvPr id="128" name="TextBox 339"/>
          <p:cNvSpPr txBox="1"/>
          <p:nvPr/>
        </p:nvSpPr>
        <p:spPr>
          <a:xfrm>
            <a:off x="2220807" y="3626058"/>
            <a:ext cx="679450"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800" dirty="0" smtClean="0"/>
              <a:t>It is an exception request?</a:t>
            </a:r>
          </a:p>
        </p:txBody>
      </p:sp>
      <p:cxnSp>
        <p:nvCxnSpPr>
          <p:cNvPr id="384" name="Straight Arrow Connector 383"/>
          <p:cNvCxnSpPr>
            <a:stCxn id="113" idx="3"/>
            <a:endCxn id="159" idx="1"/>
          </p:cNvCxnSpPr>
          <p:nvPr/>
        </p:nvCxnSpPr>
        <p:spPr>
          <a:xfrm>
            <a:off x="2308225" y="2933700"/>
            <a:ext cx="2053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3" name="TextBox 73"/>
          <p:cNvSpPr txBox="1"/>
          <p:nvPr/>
        </p:nvSpPr>
        <p:spPr>
          <a:xfrm>
            <a:off x="3108009" y="3679293"/>
            <a:ext cx="330200" cy="21590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800" b="1" dirty="0"/>
              <a:t>No</a:t>
            </a:r>
          </a:p>
        </p:txBody>
      </p:sp>
      <p:sp>
        <p:nvSpPr>
          <p:cNvPr id="412" name="TextBox 73"/>
          <p:cNvSpPr txBox="1"/>
          <p:nvPr/>
        </p:nvSpPr>
        <p:spPr>
          <a:xfrm>
            <a:off x="2239649" y="2728912"/>
            <a:ext cx="330200" cy="21590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800" b="1" dirty="0" smtClean="0"/>
              <a:t>Yes</a:t>
            </a:r>
            <a:endParaRPr lang="en-US" sz="800" b="1" dirty="0"/>
          </a:p>
        </p:txBody>
      </p:sp>
      <p:cxnSp>
        <p:nvCxnSpPr>
          <p:cNvPr id="512" name="Elbow Connector 511"/>
          <p:cNvCxnSpPr>
            <a:stCxn id="119" idx="3"/>
            <a:endCxn id="90" idx="1"/>
          </p:cNvCxnSpPr>
          <p:nvPr/>
        </p:nvCxnSpPr>
        <p:spPr>
          <a:xfrm flipV="1">
            <a:off x="2978457" y="2929497"/>
            <a:ext cx="905065" cy="9334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2" name="Straight Arrow Connector 521"/>
          <p:cNvCxnSpPr>
            <a:stCxn id="113" idx="2"/>
            <a:endCxn id="128" idx="1"/>
          </p:cNvCxnSpPr>
          <p:nvPr/>
        </p:nvCxnSpPr>
        <p:spPr>
          <a:xfrm rot="16200000" flipH="1">
            <a:off x="1770377" y="3406461"/>
            <a:ext cx="558066" cy="3427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3" name="Straight Arrow Connector 532"/>
          <p:cNvCxnSpPr>
            <a:stCxn id="159" idx="3"/>
            <a:endCxn id="90" idx="1"/>
          </p:cNvCxnSpPr>
          <p:nvPr/>
        </p:nvCxnSpPr>
        <p:spPr>
          <a:xfrm flipV="1">
            <a:off x="3344309" y="2929497"/>
            <a:ext cx="539213" cy="42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7" name="Straight Arrow Connector 536"/>
          <p:cNvCxnSpPr>
            <a:stCxn id="90" idx="3"/>
            <a:endCxn id="122" idx="1"/>
          </p:cNvCxnSpPr>
          <p:nvPr/>
        </p:nvCxnSpPr>
        <p:spPr>
          <a:xfrm flipV="1">
            <a:off x="4740274" y="2929496"/>
            <a:ext cx="24191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1" name="Straight Arrow Connector 550"/>
          <p:cNvCxnSpPr>
            <a:stCxn id="90" idx="2"/>
            <a:endCxn id="92" idx="0"/>
          </p:cNvCxnSpPr>
          <p:nvPr/>
        </p:nvCxnSpPr>
        <p:spPr>
          <a:xfrm>
            <a:off x="4311898" y="3212018"/>
            <a:ext cx="1" cy="447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6" name="Straight Arrow Connector 625"/>
          <p:cNvCxnSpPr>
            <a:stCxn id="151" idx="0"/>
            <a:endCxn id="92" idx="2"/>
          </p:cNvCxnSpPr>
          <p:nvPr/>
        </p:nvCxnSpPr>
        <p:spPr>
          <a:xfrm flipH="1" flipV="1">
            <a:off x="4311899" y="4175811"/>
            <a:ext cx="10864" cy="333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9" name="TextBox 73"/>
          <p:cNvSpPr txBox="1"/>
          <p:nvPr/>
        </p:nvSpPr>
        <p:spPr>
          <a:xfrm>
            <a:off x="4317331" y="4335220"/>
            <a:ext cx="330200" cy="21590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800" b="1" dirty="0" smtClean="0"/>
              <a:t>No</a:t>
            </a:r>
            <a:endParaRPr lang="en-US" sz="800" b="1" dirty="0"/>
          </a:p>
        </p:txBody>
      </p:sp>
      <p:sp>
        <p:nvSpPr>
          <p:cNvPr id="115" name="Line Callout 2 (Accent Bar) 114"/>
          <p:cNvSpPr/>
          <p:nvPr/>
        </p:nvSpPr>
        <p:spPr>
          <a:xfrm>
            <a:off x="505729" y="4061070"/>
            <a:ext cx="1657587" cy="968130"/>
          </a:xfrm>
          <a:prstGeom prst="accentCallout2">
            <a:avLst>
              <a:gd name="adj1" fmla="val 18213"/>
              <a:gd name="adj2" fmla="val 98739"/>
              <a:gd name="adj3" fmla="val 5329"/>
              <a:gd name="adj4" fmla="val 112323"/>
              <a:gd name="adj5" fmla="val -4257"/>
              <a:gd name="adj6" fmla="val 119585"/>
            </a:avLst>
          </a:prstGeom>
          <a:ln w="9525">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endParaRPr lang="en-US" sz="900" i="1" dirty="0" smtClean="0">
              <a:solidFill>
                <a:schemeClr val="tx1"/>
              </a:solidFill>
            </a:endParaRPr>
          </a:p>
          <a:p>
            <a:pPr algn="r"/>
            <a:r>
              <a:rPr lang="en-US" sz="900" dirty="0"/>
              <a:t>Minor Release requested  out-of-windows timeframe defined as well as non-planned </a:t>
            </a:r>
            <a:r>
              <a:rPr lang="en-US" sz="900" dirty="0" smtClean="0"/>
              <a:t>Major Release will </a:t>
            </a:r>
            <a:r>
              <a:rPr lang="en-US" sz="900" dirty="0"/>
              <a:t>required authorization and will be treated as an exception</a:t>
            </a:r>
            <a:endParaRPr lang="en-US" sz="900" i="1" dirty="0"/>
          </a:p>
        </p:txBody>
      </p:sp>
      <p:cxnSp>
        <p:nvCxnSpPr>
          <p:cNvPr id="123" name="Elbow Connector 122"/>
          <p:cNvCxnSpPr>
            <a:stCxn id="128" idx="2"/>
            <a:endCxn id="141" idx="1"/>
          </p:cNvCxnSpPr>
          <p:nvPr/>
        </p:nvCxnSpPr>
        <p:spPr>
          <a:xfrm rot="16200000" flipH="1">
            <a:off x="2325950" y="4322304"/>
            <a:ext cx="721684" cy="25252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Flowchart: Decision 93"/>
          <p:cNvSpPr/>
          <p:nvPr/>
        </p:nvSpPr>
        <p:spPr>
          <a:xfrm>
            <a:off x="4267200" y="1600200"/>
            <a:ext cx="690930" cy="600075"/>
          </a:xfrm>
          <a:prstGeom prst="flowChartDecision">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700" dirty="0" smtClean="0"/>
              <a:t>Automatic ?</a:t>
            </a:r>
            <a:endParaRPr lang="en-US" sz="700" dirty="0"/>
          </a:p>
        </p:txBody>
      </p:sp>
      <p:sp>
        <p:nvSpPr>
          <p:cNvPr id="99" name="TextBox 71"/>
          <p:cNvSpPr txBox="1"/>
          <p:nvPr/>
        </p:nvSpPr>
        <p:spPr>
          <a:xfrm>
            <a:off x="4114800" y="2286000"/>
            <a:ext cx="306387" cy="214313"/>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800" b="1" dirty="0"/>
              <a:t>No</a:t>
            </a:r>
          </a:p>
        </p:txBody>
      </p:sp>
      <p:cxnSp>
        <p:nvCxnSpPr>
          <p:cNvPr id="108" name="Straight Arrow Connector 107"/>
          <p:cNvCxnSpPr>
            <a:stCxn id="94" idx="3"/>
            <a:endCxn id="86" idx="1"/>
          </p:cNvCxnSpPr>
          <p:nvPr/>
        </p:nvCxnSpPr>
        <p:spPr>
          <a:xfrm flipV="1">
            <a:off x="4958130" y="1897343"/>
            <a:ext cx="213945" cy="2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86" idx="3"/>
            <a:endCxn id="102" idx="1"/>
          </p:cNvCxnSpPr>
          <p:nvPr/>
        </p:nvCxnSpPr>
        <p:spPr>
          <a:xfrm flipV="1">
            <a:off x="6172200" y="1833563"/>
            <a:ext cx="319088" cy="63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717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04800" y="194536"/>
            <a:ext cx="8534400" cy="6434864"/>
          </a:xfrm>
          <a:prstGeom prst="roundRect">
            <a:avLst>
              <a:gd name="adj" fmla="val 4274"/>
            </a:avLst>
          </a:prstGeom>
        </p:spPr>
        <p:style>
          <a:lnRef idx="2">
            <a:schemeClr val="accent3"/>
          </a:lnRef>
          <a:fillRef idx="1">
            <a:schemeClr val="lt1"/>
          </a:fillRef>
          <a:effectRef idx="0">
            <a:schemeClr val="accent3"/>
          </a:effectRef>
          <a:fontRef idx="minor">
            <a:schemeClr val="dk1"/>
          </a:fontRef>
        </p:style>
        <p:txBody>
          <a:bodyPr lIns="91399" tIns="45700" rIns="91399" bIns="45700" spcCol="0" rtlCol="0" anchor="ctr"/>
          <a:lstStyle/>
          <a:p>
            <a:pPr algn="ctr"/>
            <a:endParaRPr lang="en-US"/>
          </a:p>
        </p:txBody>
      </p:sp>
      <p:sp>
        <p:nvSpPr>
          <p:cNvPr id="15" name="TextBox 14"/>
          <p:cNvSpPr txBox="1"/>
          <p:nvPr/>
        </p:nvSpPr>
        <p:spPr>
          <a:xfrm>
            <a:off x="381000" y="255844"/>
            <a:ext cx="8382000" cy="6032421"/>
          </a:xfrm>
          <a:prstGeom prst="rect">
            <a:avLst/>
          </a:prstGeom>
          <a:noFill/>
        </p:spPr>
        <p:txBody>
          <a:bodyPr wrap="square" rtlCol="0">
            <a:spAutoFit/>
          </a:bodyPr>
          <a:lstStyle/>
          <a:p>
            <a:r>
              <a:rPr lang="en-US" sz="1600" b="1" dirty="0" smtClean="0">
                <a:solidFill>
                  <a:schemeClr val="accent3"/>
                </a:solidFill>
              </a:rPr>
              <a:t>Windows Timeframe by Teams </a:t>
            </a:r>
            <a:r>
              <a:rPr lang="en-US" sz="1200" b="1" dirty="0" smtClean="0">
                <a:solidFill>
                  <a:schemeClr val="accent3"/>
                </a:solidFill>
              </a:rPr>
              <a:t>(GMT -03:00 Time zone</a:t>
            </a:r>
            <a:r>
              <a:rPr lang="en-US" sz="1600" b="1" dirty="0" smtClean="0">
                <a:solidFill>
                  <a:schemeClr val="accent3"/>
                </a:solidFill>
              </a:rPr>
              <a:t>)</a:t>
            </a:r>
            <a:endParaRPr lang="en-US" sz="1600" b="1" dirty="0">
              <a:solidFill>
                <a:schemeClr val="accent3"/>
              </a:solidFill>
            </a:endParaRPr>
          </a:p>
          <a:p>
            <a:endParaRPr lang="en-US" sz="200" dirty="0" smtClean="0"/>
          </a:p>
          <a:p>
            <a:endParaRPr lang="en-US" sz="500" dirty="0" smtClean="0"/>
          </a:p>
          <a:p>
            <a:r>
              <a:rPr lang="en-US" sz="1000" dirty="0" smtClean="0"/>
              <a:t>   Windows </a:t>
            </a:r>
            <a:r>
              <a:rPr lang="en-US" sz="1000" dirty="0"/>
              <a:t>timeframe is defined  for Production Environment Requests, to provide visibility about the period of time available for normal releases as well as emergencies ones. OLX teams need to be aware about this timeframe to manage business expectation and urgencies. This timeframe have to be specifically considered in automatic release, the support in this timeframe is crucial to guaranty the SLA accorded. </a:t>
            </a:r>
            <a:endParaRPr lang="en-US" sz="1000" dirty="0" smtClean="0"/>
          </a:p>
          <a:p>
            <a:r>
              <a:rPr lang="en-US" sz="1000" dirty="0" smtClean="0"/>
              <a:t>   RM </a:t>
            </a:r>
            <a:r>
              <a:rPr lang="en-US" sz="1000" dirty="0"/>
              <a:t>windows timeframe for Normal Request is from </a:t>
            </a:r>
            <a:r>
              <a:rPr lang="en-US" sz="1000" b="1" dirty="0"/>
              <a:t>Monday to Thursday from 9:00 to 17:00</a:t>
            </a:r>
            <a:r>
              <a:rPr lang="en-US" sz="1000" dirty="0"/>
              <a:t> and</a:t>
            </a:r>
            <a:r>
              <a:rPr lang="en-US" sz="1000" b="1" dirty="0"/>
              <a:t> Friday from 9:00 to </a:t>
            </a:r>
            <a:r>
              <a:rPr lang="en-US" sz="1000" b="1" dirty="0" smtClean="0"/>
              <a:t>12:00  </a:t>
            </a:r>
            <a:r>
              <a:rPr lang="en-US" sz="1000" dirty="0" smtClean="0"/>
              <a:t>and it is defined just  </a:t>
            </a:r>
            <a:r>
              <a:rPr lang="en-US" sz="1000" dirty="0"/>
              <a:t>for </a:t>
            </a:r>
            <a:r>
              <a:rPr lang="en-US" sz="1000" b="1" dirty="0"/>
              <a:t>Production Environment </a:t>
            </a:r>
            <a:r>
              <a:rPr lang="en-US" sz="1000" dirty="0"/>
              <a:t>.</a:t>
            </a:r>
            <a:r>
              <a:rPr lang="en-US" sz="1000" dirty="0" smtClean="0"/>
              <a:t> </a:t>
            </a:r>
            <a:r>
              <a:rPr lang="en-US" sz="1000" b="1" dirty="0"/>
              <a:t>India</a:t>
            </a:r>
            <a:r>
              <a:rPr lang="en-US" sz="1000" dirty="0"/>
              <a:t> and </a:t>
            </a:r>
            <a:r>
              <a:rPr lang="en-US" sz="1000" b="1" dirty="0"/>
              <a:t>South Africa</a:t>
            </a:r>
            <a:r>
              <a:rPr lang="en-US" sz="1000" dirty="0"/>
              <a:t> Team have a different timeframe but this is just to define priority on its request, if a RLS is requested within the timeframe defined will be treated as a High </a:t>
            </a:r>
            <a:r>
              <a:rPr lang="en-US" sz="1000" dirty="0" smtClean="0"/>
              <a:t>Priority, </a:t>
            </a:r>
            <a:r>
              <a:rPr lang="en-US" sz="1000" dirty="0"/>
              <a:t>out-of this windows timeframe will be part of the normal RLS </a:t>
            </a:r>
            <a:r>
              <a:rPr lang="en-US" sz="1000" dirty="0" smtClean="0"/>
              <a:t>Queue mechanism.</a:t>
            </a:r>
            <a:endParaRPr lang="en-US" sz="1000" b="1" i="1" dirty="0">
              <a:solidFill>
                <a:schemeClr val="accent3"/>
              </a:solidFill>
            </a:endParaRPr>
          </a:p>
          <a:p>
            <a:endParaRPr lang="en-US" sz="1600" dirty="0" smtClean="0">
              <a:solidFill>
                <a:schemeClr val="accent3"/>
              </a:solidFill>
            </a:endParaRPr>
          </a:p>
          <a:p>
            <a:endParaRPr lang="en-US" sz="1600" dirty="0">
              <a:solidFill>
                <a:schemeClr val="accent3"/>
              </a:solidFill>
            </a:endParaRPr>
          </a:p>
          <a:p>
            <a:endParaRPr lang="en-US" sz="1600" dirty="0" smtClean="0">
              <a:solidFill>
                <a:schemeClr val="accent3"/>
              </a:solidFill>
            </a:endParaRPr>
          </a:p>
          <a:p>
            <a:endParaRPr lang="en-US" sz="1600" dirty="0">
              <a:solidFill>
                <a:schemeClr val="accent3"/>
              </a:solidFill>
            </a:endParaRPr>
          </a:p>
          <a:p>
            <a:endParaRPr lang="en-US" sz="1600" dirty="0" smtClean="0">
              <a:solidFill>
                <a:schemeClr val="accent3"/>
              </a:solidFill>
            </a:endParaRPr>
          </a:p>
          <a:p>
            <a:endParaRPr lang="en-US" sz="1600" dirty="0">
              <a:solidFill>
                <a:schemeClr val="accent3"/>
              </a:solidFill>
            </a:endParaRPr>
          </a:p>
          <a:p>
            <a:endParaRPr lang="en-US" sz="1600" dirty="0" smtClean="0">
              <a:solidFill>
                <a:schemeClr val="accent3"/>
              </a:solidFill>
            </a:endParaRPr>
          </a:p>
          <a:p>
            <a:endParaRPr lang="en-US" sz="1600" dirty="0">
              <a:solidFill>
                <a:schemeClr val="accent3"/>
              </a:solidFill>
            </a:endParaRPr>
          </a:p>
          <a:p>
            <a:endParaRPr lang="en-US" sz="1600" dirty="0" smtClean="0">
              <a:solidFill>
                <a:schemeClr val="accent3"/>
              </a:solidFill>
            </a:endParaRPr>
          </a:p>
          <a:p>
            <a:endParaRPr lang="en-US" sz="1600" dirty="0">
              <a:solidFill>
                <a:schemeClr val="accent3"/>
              </a:solidFill>
            </a:endParaRPr>
          </a:p>
          <a:p>
            <a:endParaRPr lang="en-US" sz="1600" dirty="0" smtClean="0">
              <a:solidFill>
                <a:schemeClr val="accent3"/>
              </a:solidFill>
            </a:endParaRPr>
          </a:p>
          <a:p>
            <a:endParaRPr lang="en-US" sz="900" i="1" dirty="0" smtClean="0"/>
          </a:p>
          <a:p>
            <a:endParaRPr lang="en-US" sz="900" i="1" dirty="0"/>
          </a:p>
          <a:p>
            <a:r>
              <a:rPr lang="en-US" sz="900" b="1" i="1" dirty="0" smtClean="0"/>
              <a:t>(*) On </a:t>
            </a:r>
            <a:r>
              <a:rPr lang="en-US" sz="900" b="1" i="1" dirty="0"/>
              <a:t>feature freeze RM Team will blocked </a:t>
            </a:r>
            <a:r>
              <a:rPr lang="en-US" sz="900" b="1" i="1" dirty="0" err="1" smtClean="0"/>
              <a:t>staginging</a:t>
            </a:r>
            <a:r>
              <a:rPr lang="en-US" sz="900" b="1" i="1" dirty="0" smtClean="0"/>
              <a:t> </a:t>
            </a:r>
            <a:r>
              <a:rPr lang="en-US" sz="900" b="1" i="1" dirty="0" smtClean="0"/>
              <a:t>environment </a:t>
            </a:r>
            <a:r>
              <a:rPr lang="en-US" sz="900" b="1" i="1" dirty="0"/>
              <a:t>every Release (two weeks) on Monday at 12:00pm to Wednesday at 10:00am. Every </a:t>
            </a:r>
            <a:r>
              <a:rPr lang="en-US" sz="900" b="1" i="1" dirty="0" smtClean="0"/>
              <a:t>market team </a:t>
            </a:r>
            <a:r>
              <a:rPr lang="en-US" sz="900" b="1" i="1" dirty="0"/>
              <a:t>must ensure that this integration doesn't affect their product</a:t>
            </a:r>
            <a:r>
              <a:rPr lang="en-US" sz="900" b="1" i="1" dirty="0" smtClean="0"/>
              <a:t>. </a:t>
            </a:r>
            <a:r>
              <a:rPr lang="en-US" sz="900" b="1" i="1" dirty="0"/>
              <a:t>Feature freeze mean that the team are not able to do </a:t>
            </a:r>
            <a:r>
              <a:rPr lang="en-US" sz="900" b="1" i="1" dirty="0" smtClean="0"/>
              <a:t>any kind of release. </a:t>
            </a:r>
            <a:r>
              <a:rPr lang="en-US" sz="900" b="1" i="1" dirty="0"/>
              <a:t>Just Bug Fixing is allow</a:t>
            </a:r>
            <a:r>
              <a:rPr lang="en-US" sz="900" i="1" dirty="0" smtClean="0"/>
              <a:t>.</a:t>
            </a:r>
          </a:p>
          <a:p>
            <a:endParaRPr lang="en-US" sz="1400" b="1" dirty="0" smtClean="0">
              <a:solidFill>
                <a:schemeClr val="accent3"/>
              </a:solidFill>
            </a:endParaRPr>
          </a:p>
          <a:p>
            <a:r>
              <a:rPr lang="en-US" sz="1400" b="1" dirty="0" smtClean="0">
                <a:solidFill>
                  <a:schemeClr val="accent3"/>
                </a:solidFill>
              </a:rPr>
              <a:t>Highlights (Do Not)</a:t>
            </a:r>
            <a:endParaRPr lang="en-US" sz="1400" b="1" dirty="0" smtClean="0">
              <a:solidFill>
                <a:srgbClr val="C00000"/>
              </a:solidFill>
            </a:endParaRPr>
          </a:p>
          <a:p>
            <a:pPr marL="171450" indent="-171450">
              <a:buFont typeface="Arial" panose="020B0604020202020204" pitchFamily="34" charset="0"/>
              <a:buChar char="•"/>
            </a:pPr>
            <a:r>
              <a:rPr lang="en-US" sz="900" b="1" dirty="0" smtClean="0"/>
              <a:t>Don't ask for a deploy and leave</a:t>
            </a:r>
            <a:r>
              <a:rPr lang="en-US" sz="900" dirty="0" smtClean="0"/>
              <a:t>, you need to be present on IRC once the deployment has been confirmed and begun by the RM Team, until is over, your feedback might be needed at any moment during the deployment. And you should test it right after it has finished.</a:t>
            </a:r>
          </a:p>
          <a:p>
            <a:pPr marL="171450" indent="-171450">
              <a:buFont typeface="Arial" panose="020B0604020202020204" pitchFamily="34" charset="0"/>
              <a:buChar char="•"/>
            </a:pPr>
            <a:r>
              <a:rPr lang="en-US" sz="900" b="1" dirty="0" smtClean="0"/>
              <a:t>Don't </a:t>
            </a:r>
            <a:r>
              <a:rPr lang="en-US" sz="900" b="1" dirty="0"/>
              <a:t>wait until the last minute to ask for a </a:t>
            </a:r>
            <a:r>
              <a:rPr lang="en-US" sz="900" b="1" dirty="0" err="1"/>
              <a:t>HotFix</a:t>
            </a:r>
            <a:r>
              <a:rPr lang="en-US" sz="900" dirty="0"/>
              <a:t> RM Team should be warned with proper anticipation about a hotfix, if there is a mail thread, include them </a:t>
            </a:r>
            <a:r>
              <a:rPr lang="en-US" sz="900" dirty="0" smtClean="0"/>
              <a:t>early.</a:t>
            </a:r>
          </a:p>
          <a:p>
            <a:pPr marL="171450" indent="-171450">
              <a:buFont typeface="Arial" panose="020B0604020202020204" pitchFamily="34" charset="0"/>
              <a:buChar char="•"/>
            </a:pPr>
            <a:r>
              <a:rPr lang="en-US" sz="900" b="1" dirty="0" smtClean="0"/>
              <a:t>Don't </a:t>
            </a:r>
            <a:r>
              <a:rPr lang="en-US" sz="900" b="1" dirty="0"/>
              <a:t>ask for a Hotfix if you </a:t>
            </a:r>
            <a:r>
              <a:rPr lang="en-US" sz="900" b="1" dirty="0" smtClean="0"/>
              <a:t>don't </a:t>
            </a:r>
            <a:r>
              <a:rPr lang="en-US" sz="900" b="1" dirty="0"/>
              <a:t>have a </a:t>
            </a:r>
            <a:r>
              <a:rPr lang="en-US" sz="900" b="1" dirty="0" smtClean="0"/>
              <a:t>Critical </a:t>
            </a:r>
            <a:r>
              <a:rPr lang="en-US" sz="900" b="1" dirty="0"/>
              <a:t>Bug</a:t>
            </a:r>
            <a:r>
              <a:rPr lang="en-US" sz="900" dirty="0"/>
              <a:t> Only critical bugs can be fixed with a Hotfix, outside the window </a:t>
            </a:r>
            <a:r>
              <a:rPr lang="en-US" sz="900" dirty="0" smtClean="0"/>
              <a:t>timeframe</a:t>
            </a:r>
          </a:p>
          <a:p>
            <a:pPr marL="171450" indent="-171450">
              <a:buFont typeface="Arial" panose="020B0604020202020204" pitchFamily="34" charset="0"/>
              <a:buChar char="•"/>
            </a:pPr>
            <a:r>
              <a:rPr lang="en-US" sz="900" b="1" dirty="0" smtClean="0"/>
              <a:t>Don't </a:t>
            </a:r>
            <a:r>
              <a:rPr lang="en-US" sz="900" b="1" dirty="0"/>
              <a:t>ask for a release outside the window timeframe without proper authorization</a:t>
            </a:r>
            <a:r>
              <a:rPr lang="en-US" sz="900" dirty="0"/>
              <a:t>. Minor releases outside the window timeframe need the CTO authorization, also Major Releases that are not scheduled inside or outside the window</a:t>
            </a:r>
            <a:r>
              <a:rPr lang="en-US" sz="900" dirty="0" smtClean="0"/>
              <a:t>.</a:t>
            </a:r>
          </a:p>
          <a:p>
            <a:pPr marL="171450" indent="-171450">
              <a:buFont typeface="Arial" panose="020B0604020202020204" pitchFamily="34" charset="0"/>
              <a:buChar char="•"/>
            </a:pPr>
            <a:r>
              <a:rPr lang="en-US" sz="900" b="1" dirty="0" smtClean="0"/>
              <a:t>Don't </a:t>
            </a:r>
            <a:r>
              <a:rPr lang="en-US" sz="900" b="1" dirty="0"/>
              <a:t>ask for a deployment if linked issues are not Ready to Live.</a:t>
            </a:r>
            <a:r>
              <a:rPr lang="en-US" sz="900" dirty="0"/>
              <a:t> Check tickets status before asking.</a:t>
            </a:r>
            <a:endParaRPr lang="en-US" sz="900" dirty="0" smtClean="0"/>
          </a:p>
        </p:txBody>
      </p:sp>
      <p:grpSp>
        <p:nvGrpSpPr>
          <p:cNvPr id="7" name="Group 6"/>
          <p:cNvGrpSpPr/>
          <p:nvPr/>
        </p:nvGrpSpPr>
        <p:grpSpPr>
          <a:xfrm>
            <a:off x="304800" y="6357933"/>
            <a:ext cx="8534400" cy="277561"/>
            <a:chOff x="76200" y="6341456"/>
            <a:chExt cx="2971800" cy="211743"/>
          </a:xfrm>
        </p:grpSpPr>
        <p:sp>
          <p:nvSpPr>
            <p:cNvPr id="14" name="Round Same Side Corner Rectangle 13"/>
            <p:cNvSpPr/>
            <p:nvPr/>
          </p:nvSpPr>
          <p:spPr>
            <a:xfrm rot="10800000">
              <a:off x="76200" y="6341456"/>
              <a:ext cx="2971798" cy="211743"/>
            </a:xfrm>
            <a:prstGeom prst="round2SameRect">
              <a:avLst>
                <a:gd name="adj1" fmla="val 50000"/>
                <a:gd name="adj2" fmla="val 0"/>
              </a:avLst>
            </a:prstGeom>
          </p:spPr>
          <p:style>
            <a:lnRef idx="2">
              <a:schemeClr val="accent4">
                <a:shade val="50000"/>
              </a:schemeClr>
            </a:lnRef>
            <a:fillRef idx="1">
              <a:schemeClr val="accent4"/>
            </a:fillRef>
            <a:effectRef idx="0">
              <a:schemeClr val="accent4"/>
            </a:effectRef>
            <a:fontRef idx="minor">
              <a:schemeClr val="lt1"/>
            </a:fontRef>
          </p:style>
          <p:txBody>
            <a:bodyPr lIns="91399" tIns="45700" rIns="91399" bIns="45700" spcCol="0" rtlCol="0" anchor="ctr"/>
            <a:lstStyle/>
            <a:p>
              <a:pPr algn="ctr"/>
              <a:endParaRPr lang="en-US" dirty="0"/>
            </a:p>
          </p:txBody>
        </p:sp>
        <p:sp>
          <p:nvSpPr>
            <p:cNvPr id="17" name="TextBox 16"/>
            <p:cNvSpPr txBox="1"/>
            <p:nvPr/>
          </p:nvSpPr>
          <p:spPr>
            <a:xfrm>
              <a:off x="76204" y="6341457"/>
              <a:ext cx="2971796" cy="193674"/>
            </a:xfrm>
            <a:prstGeom prst="rect">
              <a:avLst/>
            </a:prstGeom>
            <a:noFill/>
          </p:spPr>
          <p:txBody>
            <a:bodyPr wrap="square" lIns="91399" tIns="45700" rIns="91399" bIns="45700" rtlCol="0">
              <a:spAutoFit/>
            </a:bodyPr>
            <a:lstStyle/>
            <a:p>
              <a:pPr algn="ctr"/>
              <a:r>
                <a:rPr lang="en-US" sz="1050" b="1" dirty="0" smtClean="0">
                  <a:solidFill>
                    <a:schemeClr val="bg1"/>
                  </a:solidFill>
                </a:rPr>
                <a:t>For more info: qa@olx.com </a:t>
              </a:r>
              <a:r>
                <a:rPr lang="en-US" sz="1050" b="1" dirty="0">
                  <a:solidFill>
                    <a:schemeClr val="bg1"/>
                  </a:solidFill>
                </a:rPr>
                <a:t>or </a:t>
              </a:r>
              <a:r>
                <a:rPr lang="en-US" sz="1050" b="1" dirty="0" smtClean="0">
                  <a:solidFill>
                    <a:schemeClr val="bg1"/>
                  </a:solidFill>
                </a:rPr>
                <a:t>release@olx.com</a:t>
              </a:r>
              <a:endParaRPr lang="en-US" sz="1050" b="1" dirty="0">
                <a:solidFill>
                  <a:schemeClr val="bg1"/>
                </a:solidFill>
              </a:endParaRPr>
            </a:p>
          </p:txBody>
        </p:sp>
      </p:grpSp>
      <p:grpSp>
        <p:nvGrpSpPr>
          <p:cNvPr id="2" name="Group 1"/>
          <p:cNvGrpSpPr/>
          <p:nvPr/>
        </p:nvGrpSpPr>
        <p:grpSpPr>
          <a:xfrm>
            <a:off x="1730688" y="1752600"/>
            <a:ext cx="5099607" cy="2514599"/>
            <a:chOff x="1730688" y="1752600"/>
            <a:chExt cx="5099607" cy="2514599"/>
          </a:xfrm>
        </p:grpSpPr>
        <p:sp>
          <p:nvSpPr>
            <p:cNvPr id="11" name="Rounded Rectangle 10"/>
            <p:cNvSpPr/>
            <p:nvPr/>
          </p:nvSpPr>
          <p:spPr>
            <a:xfrm>
              <a:off x="1730689" y="1752600"/>
              <a:ext cx="1317311" cy="208021"/>
            </a:xfrm>
            <a:prstGeom prst="roundRec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50" b="1" dirty="0" smtClean="0"/>
                <a:t>Emergencies</a:t>
              </a:r>
              <a:endParaRPr lang="en-US" sz="1050" b="1" dirty="0"/>
            </a:p>
          </p:txBody>
        </p:sp>
        <p:sp>
          <p:nvSpPr>
            <p:cNvPr id="29" name="Round Same Side Corner Rectangle 28"/>
            <p:cNvSpPr/>
            <p:nvPr/>
          </p:nvSpPr>
          <p:spPr>
            <a:xfrm rot="16200000">
              <a:off x="2523118" y="1430439"/>
              <a:ext cx="158834" cy="1371600"/>
            </a:xfrm>
            <a:prstGeom prst="round2SameRect">
              <a:avLst/>
            </a:prstGeom>
          </p:spPr>
          <p:style>
            <a:lnRef idx="0">
              <a:schemeClr val="accent6"/>
            </a:lnRef>
            <a:fillRef idx="3">
              <a:schemeClr val="accent6"/>
            </a:fillRef>
            <a:effectRef idx="3">
              <a:schemeClr val="accent6"/>
            </a:effectRef>
            <a:fontRef idx="minor">
              <a:schemeClr val="lt1"/>
            </a:fontRef>
          </p:style>
          <p:txBody>
            <a:bodyPr vert="vert" rtlCol="0" anchor="ctr"/>
            <a:lstStyle/>
            <a:p>
              <a:pPr algn="ctr"/>
              <a:r>
                <a:rPr lang="en-US" sz="1050" dirty="0" smtClean="0"/>
                <a:t>ALL</a:t>
              </a:r>
              <a:endParaRPr lang="en-US" sz="1050" dirty="0"/>
            </a:p>
          </p:txBody>
        </p:sp>
        <p:sp>
          <p:nvSpPr>
            <p:cNvPr id="30" name="Round Same Side Corner Rectangle 29"/>
            <p:cNvSpPr/>
            <p:nvPr/>
          </p:nvSpPr>
          <p:spPr>
            <a:xfrm rot="5400000" flipH="1">
              <a:off x="4999619" y="401738"/>
              <a:ext cx="158833" cy="3429002"/>
            </a:xfrm>
            <a:prstGeom prst="round2SameRect">
              <a:avLst/>
            </a:prstGeom>
          </p:spPr>
          <p:style>
            <a:lnRef idx="2">
              <a:schemeClr val="accent4"/>
            </a:lnRef>
            <a:fillRef idx="1">
              <a:schemeClr val="lt1"/>
            </a:fillRef>
            <a:effectRef idx="0">
              <a:schemeClr val="accent4"/>
            </a:effectRef>
            <a:fontRef idx="minor">
              <a:schemeClr val="dk1"/>
            </a:fontRef>
          </p:style>
          <p:txBody>
            <a:bodyPr vert="vert270" rtlCol="0" anchor="ctr"/>
            <a:lstStyle/>
            <a:p>
              <a:pPr fontAlgn="b"/>
              <a:r>
                <a:rPr lang="en-US" sz="1000" dirty="0">
                  <a:solidFill>
                    <a:srgbClr val="000000"/>
                  </a:solidFill>
                </a:rPr>
                <a:t>Monday to Sunday 00:00 to 23:59</a:t>
              </a:r>
            </a:p>
          </p:txBody>
        </p:sp>
        <p:sp>
          <p:nvSpPr>
            <p:cNvPr id="45" name="Rounded Rectangle 44"/>
            <p:cNvSpPr/>
            <p:nvPr/>
          </p:nvSpPr>
          <p:spPr>
            <a:xfrm>
              <a:off x="1730688" y="2298491"/>
              <a:ext cx="1317312" cy="215751"/>
            </a:xfrm>
            <a:prstGeom prst="round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50" b="1" dirty="0" smtClean="0"/>
                <a:t>Normal </a:t>
              </a:r>
              <a:r>
                <a:rPr lang="en-US" sz="700" b="1" dirty="0" smtClean="0"/>
                <a:t>(*)</a:t>
              </a:r>
              <a:endParaRPr lang="en-US" sz="1050" b="1" dirty="0"/>
            </a:p>
          </p:txBody>
        </p:sp>
        <p:sp>
          <p:nvSpPr>
            <p:cNvPr id="46" name="Round Same Side Corner Rectangle 45"/>
            <p:cNvSpPr/>
            <p:nvPr/>
          </p:nvSpPr>
          <p:spPr>
            <a:xfrm rot="16200000">
              <a:off x="2445577" y="2096392"/>
              <a:ext cx="387432" cy="1371600"/>
            </a:xfrm>
            <a:prstGeom prst="round2SameRect">
              <a:avLst/>
            </a:prstGeom>
          </p:spPr>
          <p:style>
            <a:lnRef idx="0">
              <a:schemeClr val="accent6"/>
            </a:lnRef>
            <a:fillRef idx="3">
              <a:schemeClr val="accent6"/>
            </a:fillRef>
            <a:effectRef idx="3">
              <a:schemeClr val="accent6"/>
            </a:effectRef>
            <a:fontRef idx="minor">
              <a:schemeClr val="lt1"/>
            </a:fontRef>
          </p:style>
          <p:txBody>
            <a:bodyPr vert="vert" rtlCol="0" anchor="ctr"/>
            <a:lstStyle/>
            <a:p>
              <a:pPr algn="ctr"/>
              <a:r>
                <a:rPr lang="en-US" sz="1050" dirty="0" smtClean="0"/>
                <a:t>India –</a:t>
              </a:r>
              <a:br>
                <a:rPr lang="en-US" sz="1050" dirty="0" smtClean="0"/>
              </a:br>
              <a:r>
                <a:rPr lang="en-US" sz="1050" dirty="0" smtClean="0"/>
                <a:t> South Africa</a:t>
              </a:r>
              <a:endParaRPr lang="en-US" sz="1600" dirty="0"/>
            </a:p>
          </p:txBody>
        </p:sp>
        <p:sp>
          <p:nvSpPr>
            <p:cNvPr id="47" name="Round Same Side Corner Rectangle 46"/>
            <p:cNvSpPr/>
            <p:nvPr/>
          </p:nvSpPr>
          <p:spPr>
            <a:xfrm rot="5400000" flipH="1">
              <a:off x="4922078" y="1067691"/>
              <a:ext cx="387432" cy="3429002"/>
            </a:xfrm>
            <a:prstGeom prst="round2SameRect">
              <a:avLst/>
            </a:prstGeom>
          </p:spPr>
          <p:style>
            <a:lnRef idx="2">
              <a:schemeClr val="accent4"/>
            </a:lnRef>
            <a:fillRef idx="1">
              <a:schemeClr val="lt1"/>
            </a:fillRef>
            <a:effectRef idx="0">
              <a:schemeClr val="accent4"/>
            </a:effectRef>
            <a:fontRef idx="minor">
              <a:schemeClr val="dk1"/>
            </a:fontRef>
          </p:style>
          <p:txBody>
            <a:bodyPr vert="vert270" rtlCol="0" anchor="ctr"/>
            <a:lstStyle/>
            <a:p>
              <a:pPr fontAlgn="b">
                <a:defRPr/>
              </a:pPr>
              <a:r>
                <a:rPr lang="en-US" sz="1000" dirty="0">
                  <a:solidFill>
                    <a:srgbClr val="000000"/>
                  </a:solidFill>
                </a:rPr>
                <a:t>Monday to Friday </a:t>
              </a:r>
              <a:r>
                <a:rPr lang="en-US" sz="1000" dirty="0" smtClean="0">
                  <a:solidFill>
                    <a:srgbClr val="000000"/>
                  </a:solidFill>
                </a:rPr>
                <a:t>09:00 </a:t>
              </a:r>
              <a:r>
                <a:rPr lang="en-US" sz="1000" dirty="0">
                  <a:solidFill>
                    <a:srgbClr val="000000"/>
                  </a:solidFill>
                </a:rPr>
                <a:t>to 11:00. </a:t>
              </a:r>
            </a:p>
          </p:txBody>
        </p:sp>
        <p:sp>
          <p:nvSpPr>
            <p:cNvPr id="48" name="Round Same Side Corner Rectangle 47"/>
            <p:cNvSpPr/>
            <p:nvPr/>
          </p:nvSpPr>
          <p:spPr>
            <a:xfrm rot="16200000">
              <a:off x="2374649" y="2630956"/>
              <a:ext cx="529288" cy="1371600"/>
            </a:xfrm>
            <a:prstGeom prst="round2SameRect">
              <a:avLst/>
            </a:prstGeom>
          </p:spPr>
          <p:style>
            <a:lnRef idx="0">
              <a:schemeClr val="accent6"/>
            </a:lnRef>
            <a:fillRef idx="3">
              <a:schemeClr val="accent6"/>
            </a:fillRef>
            <a:effectRef idx="3">
              <a:schemeClr val="accent6"/>
            </a:effectRef>
            <a:fontRef idx="minor">
              <a:schemeClr val="lt1"/>
            </a:fontRef>
          </p:style>
          <p:txBody>
            <a:bodyPr vert="vert" rtlCol="0" anchor="ctr"/>
            <a:lstStyle/>
            <a:p>
              <a:pPr algn="ctr"/>
              <a:r>
                <a:rPr lang="en-US" sz="1050" dirty="0" smtClean="0"/>
                <a:t>Brazil - Core – Emerging Market – Mobile Supplier</a:t>
              </a:r>
              <a:endParaRPr lang="en-US" sz="1600" dirty="0"/>
            </a:p>
          </p:txBody>
        </p:sp>
        <p:sp>
          <p:nvSpPr>
            <p:cNvPr id="49" name="Round Same Side Corner Rectangle 48"/>
            <p:cNvSpPr/>
            <p:nvPr/>
          </p:nvSpPr>
          <p:spPr>
            <a:xfrm rot="5400000" flipH="1">
              <a:off x="4851150" y="1602255"/>
              <a:ext cx="529287" cy="3429002"/>
            </a:xfrm>
            <a:prstGeom prst="round2SameRect">
              <a:avLst/>
            </a:prstGeom>
          </p:spPr>
          <p:style>
            <a:lnRef idx="2">
              <a:schemeClr val="accent4"/>
            </a:lnRef>
            <a:fillRef idx="1">
              <a:schemeClr val="lt1"/>
            </a:fillRef>
            <a:effectRef idx="0">
              <a:schemeClr val="accent4"/>
            </a:effectRef>
            <a:fontRef idx="minor">
              <a:schemeClr val="dk1"/>
            </a:fontRef>
          </p:style>
          <p:txBody>
            <a:bodyPr vert="vert270" rtlCol="0" anchor="ctr"/>
            <a:lstStyle/>
            <a:p>
              <a:pPr fontAlgn="b"/>
              <a:r>
                <a:rPr lang="en-US" sz="1000" dirty="0">
                  <a:solidFill>
                    <a:srgbClr val="000000"/>
                  </a:solidFill>
                </a:rPr>
                <a:t>Monday to Thursday 09:00 to 17:00 </a:t>
              </a:r>
              <a:endParaRPr lang="en-US" sz="1000" dirty="0" smtClean="0">
                <a:solidFill>
                  <a:srgbClr val="000000"/>
                </a:solidFill>
              </a:endParaRPr>
            </a:p>
            <a:p>
              <a:pPr fontAlgn="b"/>
              <a:r>
                <a:rPr lang="en-US" sz="1000" dirty="0" smtClean="0">
                  <a:solidFill>
                    <a:srgbClr val="000000"/>
                  </a:solidFill>
                </a:rPr>
                <a:t>and </a:t>
              </a:r>
            </a:p>
            <a:p>
              <a:pPr fontAlgn="b"/>
              <a:r>
                <a:rPr lang="en-US" sz="1000" dirty="0" smtClean="0">
                  <a:solidFill>
                    <a:srgbClr val="000000"/>
                  </a:solidFill>
                </a:rPr>
                <a:t>Friday </a:t>
              </a:r>
              <a:r>
                <a:rPr lang="en-US" sz="1000" dirty="0">
                  <a:solidFill>
                    <a:srgbClr val="000000"/>
                  </a:solidFill>
                </a:rPr>
                <a:t>09:00 to 12:00</a:t>
              </a:r>
            </a:p>
          </p:txBody>
        </p:sp>
        <p:sp>
          <p:nvSpPr>
            <p:cNvPr id="31" name="Rounded Rectangle 30"/>
            <p:cNvSpPr/>
            <p:nvPr/>
          </p:nvSpPr>
          <p:spPr>
            <a:xfrm>
              <a:off x="1730689" y="3671743"/>
              <a:ext cx="1317311" cy="208021"/>
            </a:xfrm>
            <a:prstGeom prst="roundRect">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50" b="1" dirty="0" smtClean="0">
                  <a:solidFill>
                    <a:schemeClr val="tx1"/>
                  </a:solidFill>
                </a:rPr>
                <a:t>Automatic</a:t>
              </a:r>
              <a:endParaRPr lang="en-US" sz="1050" b="1" dirty="0">
                <a:solidFill>
                  <a:schemeClr val="tx1"/>
                </a:solidFill>
              </a:endParaRPr>
            </a:p>
          </p:txBody>
        </p:sp>
        <p:sp>
          <p:nvSpPr>
            <p:cNvPr id="32" name="Round Same Side Corner Rectangle 31"/>
            <p:cNvSpPr/>
            <p:nvPr/>
          </p:nvSpPr>
          <p:spPr>
            <a:xfrm rot="16200000">
              <a:off x="2446918" y="3425782"/>
              <a:ext cx="311234" cy="1371600"/>
            </a:xfrm>
            <a:prstGeom prst="round2SameRect">
              <a:avLst/>
            </a:prstGeom>
          </p:spPr>
          <p:style>
            <a:lnRef idx="0">
              <a:schemeClr val="accent6"/>
            </a:lnRef>
            <a:fillRef idx="3">
              <a:schemeClr val="accent6"/>
            </a:fillRef>
            <a:effectRef idx="3">
              <a:schemeClr val="accent6"/>
            </a:effectRef>
            <a:fontRef idx="minor">
              <a:schemeClr val="lt1"/>
            </a:fontRef>
          </p:style>
          <p:txBody>
            <a:bodyPr vert="vert" rtlCol="0" anchor="ctr"/>
            <a:lstStyle/>
            <a:p>
              <a:pPr algn="ctr"/>
              <a:r>
                <a:rPr lang="en-US" sz="1050" dirty="0" smtClean="0"/>
                <a:t>ALL</a:t>
              </a:r>
              <a:endParaRPr lang="en-US" sz="1050" dirty="0"/>
            </a:p>
          </p:txBody>
        </p:sp>
        <p:sp>
          <p:nvSpPr>
            <p:cNvPr id="33" name="Round Same Side Corner Rectangle 32"/>
            <p:cNvSpPr/>
            <p:nvPr/>
          </p:nvSpPr>
          <p:spPr>
            <a:xfrm rot="5400000" flipH="1">
              <a:off x="4923419" y="2397081"/>
              <a:ext cx="311234" cy="3429002"/>
            </a:xfrm>
            <a:prstGeom prst="round2SameRect">
              <a:avLst/>
            </a:prstGeom>
          </p:spPr>
          <p:style>
            <a:lnRef idx="2">
              <a:schemeClr val="accent4"/>
            </a:lnRef>
            <a:fillRef idx="1">
              <a:schemeClr val="lt1"/>
            </a:fillRef>
            <a:effectRef idx="0">
              <a:schemeClr val="accent4"/>
            </a:effectRef>
            <a:fontRef idx="minor">
              <a:schemeClr val="dk1"/>
            </a:fontRef>
          </p:style>
          <p:txBody>
            <a:bodyPr vert="vert270" rtlCol="0" anchor="ctr"/>
            <a:lstStyle/>
            <a:p>
              <a:pPr fontAlgn="b"/>
              <a:r>
                <a:rPr lang="en-US" sz="1000" dirty="0">
                  <a:solidFill>
                    <a:srgbClr val="000000"/>
                  </a:solidFill>
                </a:rPr>
                <a:t>Monday to Friday 09:00 to 17:00 </a:t>
              </a:r>
              <a:r>
                <a:rPr lang="en-US" sz="1000" dirty="0" smtClean="0">
                  <a:solidFill>
                    <a:srgbClr val="000000"/>
                  </a:solidFill>
                </a:rPr>
                <a:t> ( With Release Support )</a:t>
              </a:r>
            </a:p>
            <a:p>
              <a:pPr fontAlgn="b"/>
              <a:r>
                <a:rPr lang="en-US" sz="1000" dirty="0" smtClean="0">
                  <a:solidFill>
                    <a:srgbClr val="000000"/>
                  </a:solidFill>
                </a:rPr>
                <a:t>Monday </a:t>
              </a:r>
              <a:r>
                <a:rPr lang="en-US" sz="1000" dirty="0">
                  <a:solidFill>
                    <a:srgbClr val="000000"/>
                  </a:solidFill>
                </a:rPr>
                <a:t>to Sunday 00:00 to </a:t>
              </a:r>
              <a:r>
                <a:rPr lang="en-US" sz="1000" dirty="0" smtClean="0">
                  <a:solidFill>
                    <a:srgbClr val="000000"/>
                  </a:solidFill>
                </a:rPr>
                <a:t>23:59 ( All time release allow )</a:t>
              </a:r>
            </a:p>
          </p:txBody>
        </p:sp>
      </p:grpSp>
    </p:spTree>
    <p:extLst>
      <p:ext uri="{BB962C8B-B14F-4D97-AF65-F5344CB8AC3E}">
        <p14:creationId xmlns:p14="http://schemas.microsoft.com/office/powerpoint/2010/main" val="104312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152400" y="2885956"/>
            <a:ext cx="8839200" cy="3663919"/>
          </a:xfrm>
          <a:prstGeom prst="roundRect">
            <a:avLst>
              <a:gd name="adj" fmla="val 8275"/>
            </a:avLst>
          </a:prstGeom>
        </p:spPr>
        <p:style>
          <a:lnRef idx="2">
            <a:schemeClr val="accent4"/>
          </a:lnRef>
          <a:fillRef idx="1">
            <a:schemeClr val="lt1"/>
          </a:fillRef>
          <a:effectRef idx="0">
            <a:schemeClr val="accent4"/>
          </a:effectRef>
          <a:fontRef idx="minor">
            <a:schemeClr val="dk1"/>
          </a:fontRef>
        </p:style>
        <p:txBody>
          <a:bodyPr lIns="91399" tIns="45700" rIns="91399" bIns="45700" spcCol="0" rtlCol="0" anchor="ctr"/>
          <a:lstStyle/>
          <a:p>
            <a:pPr algn="ctr"/>
            <a:endParaRPr lang="en-US" dirty="0"/>
          </a:p>
        </p:txBody>
      </p:sp>
      <p:sp>
        <p:nvSpPr>
          <p:cNvPr id="4" name="Rounded Rectangle 3"/>
          <p:cNvSpPr/>
          <p:nvPr/>
        </p:nvSpPr>
        <p:spPr>
          <a:xfrm>
            <a:off x="152400" y="185886"/>
            <a:ext cx="8839200" cy="2557314"/>
          </a:xfrm>
          <a:prstGeom prst="roundRect">
            <a:avLst>
              <a:gd name="adj" fmla="val 8275"/>
            </a:avLst>
          </a:prstGeom>
        </p:spPr>
        <p:style>
          <a:lnRef idx="2">
            <a:schemeClr val="accent4"/>
          </a:lnRef>
          <a:fillRef idx="1">
            <a:schemeClr val="lt1"/>
          </a:fillRef>
          <a:effectRef idx="0">
            <a:schemeClr val="accent4"/>
          </a:effectRef>
          <a:fontRef idx="minor">
            <a:schemeClr val="dk1"/>
          </a:fontRef>
        </p:style>
        <p:txBody>
          <a:bodyPr lIns="91399" tIns="45700" rIns="91399" bIns="45700" spcCol="0" rtlCol="0" anchor="ctr"/>
          <a:lstStyle/>
          <a:p>
            <a:pPr algn="ctr"/>
            <a:endParaRPr lang="en-US" dirty="0"/>
          </a:p>
        </p:txBody>
      </p:sp>
      <p:sp>
        <p:nvSpPr>
          <p:cNvPr id="13" name="TextBox 12"/>
          <p:cNvSpPr txBox="1"/>
          <p:nvPr/>
        </p:nvSpPr>
        <p:spPr>
          <a:xfrm>
            <a:off x="228600" y="328642"/>
            <a:ext cx="8686800" cy="2416046"/>
          </a:xfrm>
          <a:prstGeom prst="rect">
            <a:avLst/>
          </a:prstGeom>
          <a:noFill/>
        </p:spPr>
        <p:txBody>
          <a:bodyPr wrap="square" rtlCol="0">
            <a:spAutoFit/>
          </a:bodyPr>
          <a:lstStyle/>
          <a:p>
            <a:r>
              <a:rPr lang="en-US" sz="1800" b="1" dirty="0" smtClean="0">
                <a:solidFill>
                  <a:schemeClr val="accent4"/>
                </a:solidFill>
              </a:rPr>
              <a:t>Release Types</a:t>
            </a:r>
            <a:endParaRPr lang="en-US" sz="800" dirty="0" smtClean="0">
              <a:solidFill>
                <a:schemeClr val="accent4"/>
              </a:solidFill>
            </a:endParaRPr>
          </a:p>
          <a:p>
            <a:pPr lvl="0"/>
            <a:endParaRPr lang="en-US" sz="700" b="1" dirty="0" smtClean="0">
              <a:latin typeface="Albertus MT Lt" pitchFamily="18" charset="0"/>
            </a:endParaRPr>
          </a:p>
          <a:p>
            <a:pPr lvl="0"/>
            <a:r>
              <a:rPr lang="en-US" sz="1000" b="1" dirty="0" err="1" smtClean="0">
                <a:solidFill>
                  <a:schemeClr val="accent4"/>
                </a:solidFill>
                <a:latin typeface="+mj-lt"/>
              </a:rPr>
              <a:t>HotFix</a:t>
            </a:r>
            <a:r>
              <a:rPr lang="en-US" sz="1000" b="1" dirty="0" smtClean="0">
                <a:solidFill>
                  <a:schemeClr val="accent4"/>
                </a:solidFill>
                <a:latin typeface="+mj-lt"/>
              </a:rPr>
              <a:t> </a:t>
            </a:r>
            <a:r>
              <a:rPr lang="en-US" sz="1000" dirty="0" smtClean="0">
                <a:latin typeface="+mj-lt"/>
              </a:rPr>
              <a:t>It </a:t>
            </a:r>
            <a:r>
              <a:rPr lang="en-US" sz="1000" dirty="0">
                <a:latin typeface="+mj-lt"/>
              </a:rPr>
              <a:t>is a release based on </a:t>
            </a:r>
            <a:r>
              <a:rPr lang="en-US" sz="1000" dirty="0" smtClean="0">
                <a:latin typeface="+mj-lt"/>
              </a:rPr>
              <a:t>critical bug or incident. </a:t>
            </a:r>
            <a:r>
              <a:rPr lang="en-US" sz="1000" dirty="0">
                <a:latin typeface="+mj-lt"/>
              </a:rPr>
              <a:t>It is </a:t>
            </a:r>
            <a:r>
              <a:rPr lang="en-US" sz="1000" dirty="0" smtClean="0">
                <a:latin typeface="+mj-lt"/>
              </a:rPr>
              <a:t>a non-planned and highest </a:t>
            </a:r>
            <a:r>
              <a:rPr lang="en-US" sz="1000" dirty="0">
                <a:latin typeface="+mj-lt"/>
              </a:rPr>
              <a:t>priority release. When a Emergency Release is requested, </a:t>
            </a:r>
            <a:r>
              <a:rPr lang="en-US" sz="1000" dirty="0" smtClean="0">
                <a:latin typeface="+mj-lt"/>
              </a:rPr>
              <a:t>Major Release Plan </a:t>
            </a:r>
            <a:r>
              <a:rPr lang="en-US" sz="1000" dirty="0">
                <a:latin typeface="+mj-lt"/>
              </a:rPr>
              <a:t>and RLS Queue would be affected.</a:t>
            </a:r>
          </a:p>
          <a:p>
            <a:pPr lvl="0">
              <a:tabLst>
                <a:tab pos="747713" algn="l"/>
              </a:tabLst>
            </a:pPr>
            <a:endParaRPr lang="en-US" sz="800" dirty="0">
              <a:latin typeface="+mj-lt"/>
            </a:endParaRPr>
          </a:p>
          <a:p>
            <a:r>
              <a:rPr lang="en-US" sz="1000" b="1" dirty="0">
                <a:solidFill>
                  <a:schemeClr val="accent4"/>
                </a:solidFill>
                <a:latin typeface="+mj-lt"/>
              </a:rPr>
              <a:t>Major Release </a:t>
            </a:r>
            <a:r>
              <a:rPr lang="en-US" sz="1000" dirty="0" smtClean="0"/>
              <a:t>It </a:t>
            </a:r>
            <a:r>
              <a:rPr lang="en-US" sz="1000" dirty="0"/>
              <a:t>is an average or high complex release request that is part of the </a:t>
            </a:r>
            <a:r>
              <a:rPr lang="en-US" sz="1000" dirty="0" smtClean="0"/>
              <a:t>Major Release </a:t>
            </a:r>
            <a:r>
              <a:rPr lang="en-US" sz="1000" dirty="0"/>
              <a:t>Plan. Major Releases are the ones that include steps for other teams than RM team, like DBA team or DC Team. </a:t>
            </a:r>
            <a:r>
              <a:rPr lang="en-US" sz="1000" dirty="0" err="1"/>
              <a:t>Eg</a:t>
            </a:r>
            <a:r>
              <a:rPr lang="en-US" sz="1000" dirty="0"/>
              <a:t>: SQL scripts, </a:t>
            </a:r>
            <a:r>
              <a:rPr lang="en-US" sz="1000" dirty="0" err="1"/>
              <a:t>Rewriterules</a:t>
            </a:r>
            <a:r>
              <a:rPr lang="en-US" sz="1000" dirty="0"/>
              <a:t>, DNS changes, Restart services, flush </a:t>
            </a:r>
            <a:r>
              <a:rPr lang="en-US" sz="1000" dirty="0" err="1"/>
              <a:t>memcache</a:t>
            </a:r>
            <a:r>
              <a:rPr lang="en-US" sz="1000" dirty="0"/>
              <a:t> instances (outside the usual restarts and flushes). It represents the highest priority planned Release. It must be scheduled to a specific date, due to the effort required and risk associated to the change. Each change on the </a:t>
            </a:r>
            <a:r>
              <a:rPr lang="en-US" sz="1000" dirty="0" smtClean="0"/>
              <a:t>Major Release Plan </a:t>
            </a:r>
            <a:r>
              <a:rPr lang="en-US" sz="1000" dirty="0"/>
              <a:t>would affect priorities, effort and capacity</a:t>
            </a:r>
            <a:r>
              <a:rPr lang="en-US" sz="1000" dirty="0" smtClean="0"/>
              <a:t>.</a:t>
            </a:r>
          </a:p>
          <a:p>
            <a:pPr lvl="0"/>
            <a:endParaRPr lang="en-US" sz="800" dirty="0">
              <a:latin typeface="+mj-lt"/>
            </a:endParaRPr>
          </a:p>
          <a:p>
            <a:pPr lvl="0"/>
            <a:r>
              <a:rPr lang="en-US" sz="1000" b="1" dirty="0">
                <a:solidFill>
                  <a:schemeClr val="accent4"/>
                </a:solidFill>
                <a:latin typeface="+mj-lt"/>
              </a:rPr>
              <a:t>Minor Release </a:t>
            </a:r>
            <a:r>
              <a:rPr lang="en-US" sz="1000" dirty="0" smtClean="0">
                <a:latin typeface="+mj-lt"/>
              </a:rPr>
              <a:t>It </a:t>
            </a:r>
            <a:r>
              <a:rPr lang="en-US" sz="1000" dirty="0">
                <a:latin typeface="+mj-lt"/>
              </a:rPr>
              <a:t>is a normal release </a:t>
            </a:r>
            <a:r>
              <a:rPr lang="en-US" sz="1000" dirty="0" smtClean="0">
                <a:latin typeface="+mj-lt"/>
              </a:rPr>
              <a:t>requested </a:t>
            </a:r>
            <a:r>
              <a:rPr lang="en-US" sz="1000" dirty="0">
                <a:latin typeface="+mj-lt"/>
              </a:rPr>
              <a:t>within the windows timeframe defined . Mainly </a:t>
            </a:r>
            <a:r>
              <a:rPr lang="en-US" sz="1000" dirty="0" smtClean="0">
                <a:latin typeface="+mj-lt"/>
              </a:rPr>
              <a:t>it is </a:t>
            </a:r>
            <a:r>
              <a:rPr lang="en-US" sz="1000" dirty="0">
                <a:latin typeface="+mj-lt"/>
              </a:rPr>
              <a:t>represented by on-demand RLS request that is created based on team needs. </a:t>
            </a:r>
            <a:r>
              <a:rPr lang="en-US" sz="1000" dirty="0" smtClean="0">
                <a:latin typeface="+mj-lt"/>
              </a:rPr>
              <a:t>Its priority is </a:t>
            </a:r>
            <a:r>
              <a:rPr lang="en-US" sz="1000" dirty="0">
                <a:latin typeface="+mj-lt"/>
              </a:rPr>
              <a:t>subordinated to the Emergencies Release and </a:t>
            </a:r>
            <a:r>
              <a:rPr lang="en-US" sz="1000" dirty="0" smtClean="0">
                <a:latin typeface="+mj-lt"/>
              </a:rPr>
              <a:t>Major Release </a:t>
            </a:r>
            <a:r>
              <a:rPr lang="en-US" sz="1000" dirty="0" smtClean="0">
                <a:latin typeface="+mj-lt"/>
              </a:rPr>
              <a:t>Plan</a:t>
            </a:r>
          </a:p>
          <a:p>
            <a:pPr lvl="0"/>
            <a:endParaRPr lang="en-US" sz="1000" b="1" dirty="0" smtClean="0">
              <a:solidFill>
                <a:schemeClr val="accent4"/>
              </a:solidFill>
            </a:endParaRPr>
          </a:p>
          <a:p>
            <a:pPr lvl="0"/>
            <a:r>
              <a:rPr lang="en-US" sz="1000" b="1" dirty="0" smtClean="0">
                <a:solidFill>
                  <a:schemeClr val="accent4"/>
                </a:solidFill>
              </a:rPr>
              <a:t>Automatic Release  </a:t>
            </a:r>
            <a:r>
              <a:rPr lang="en-US" sz="1000" dirty="0" smtClean="0"/>
              <a:t>It </a:t>
            </a:r>
            <a:r>
              <a:rPr lang="en-US" sz="1000" dirty="0"/>
              <a:t>is a </a:t>
            </a:r>
            <a:r>
              <a:rPr lang="en-US" sz="1000" dirty="0" smtClean="0"/>
              <a:t>release</a:t>
            </a:r>
            <a:r>
              <a:rPr lang="en-US" sz="1000" dirty="0"/>
              <a:t> </a:t>
            </a:r>
            <a:r>
              <a:rPr lang="en-US" sz="1000" dirty="0" smtClean="0"/>
              <a:t>that deploy </a:t>
            </a:r>
            <a:r>
              <a:rPr lang="en-US" sz="1000" dirty="0"/>
              <a:t>directly to production environment without intervention, support o monitoring from a central release team management or time frame windows </a:t>
            </a:r>
            <a:r>
              <a:rPr lang="en-US" sz="1000" dirty="0" smtClean="0"/>
              <a:t>consideration</a:t>
            </a:r>
          </a:p>
        </p:txBody>
      </p:sp>
      <p:sp>
        <p:nvSpPr>
          <p:cNvPr id="40" name="TextBox 39"/>
          <p:cNvSpPr txBox="1"/>
          <p:nvPr/>
        </p:nvSpPr>
        <p:spPr>
          <a:xfrm>
            <a:off x="170761" y="2913595"/>
            <a:ext cx="8744639" cy="3393237"/>
          </a:xfrm>
          <a:prstGeom prst="rect">
            <a:avLst/>
          </a:prstGeom>
          <a:noFill/>
        </p:spPr>
        <p:txBody>
          <a:bodyPr wrap="square" rtlCol="0">
            <a:spAutoFit/>
          </a:bodyPr>
          <a:lstStyle/>
          <a:p>
            <a:r>
              <a:rPr lang="en-US" sz="1600" b="1" dirty="0" smtClean="0">
                <a:solidFill>
                  <a:schemeClr val="accent4"/>
                </a:solidFill>
              </a:rPr>
              <a:t>RLS States</a:t>
            </a:r>
            <a:endParaRPr lang="en-US" sz="1600" b="1" dirty="0">
              <a:solidFill>
                <a:schemeClr val="accent4"/>
              </a:solidFill>
            </a:endParaRPr>
          </a:p>
          <a:p>
            <a:pPr>
              <a:spcBef>
                <a:spcPts val="300"/>
              </a:spcBef>
            </a:pPr>
            <a:endParaRPr lang="en-US" sz="900" b="1" dirty="0" smtClean="0">
              <a:solidFill>
                <a:schemeClr val="accent4"/>
              </a:solidFill>
            </a:endParaRPr>
          </a:p>
          <a:p>
            <a:endParaRPr lang="en-US" sz="900" b="1" dirty="0">
              <a:solidFill>
                <a:schemeClr val="accent4"/>
              </a:solidFill>
            </a:endParaRPr>
          </a:p>
          <a:p>
            <a:endParaRPr lang="en-US" sz="900" b="1" dirty="0" smtClean="0">
              <a:solidFill>
                <a:schemeClr val="accent4"/>
              </a:solidFill>
            </a:endParaRPr>
          </a:p>
          <a:p>
            <a:endParaRPr lang="en-US" sz="900" b="1" dirty="0">
              <a:solidFill>
                <a:schemeClr val="accent4"/>
              </a:solidFill>
            </a:endParaRPr>
          </a:p>
          <a:p>
            <a:endParaRPr lang="en-US" sz="900" b="1" dirty="0" smtClean="0">
              <a:solidFill>
                <a:schemeClr val="accent4"/>
              </a:solidFill>
            </a:endParaRPr>
          </a:p>
          <a:p>
            <a:endParaRPr lang="en-US" sz="900" b="1" dirty="0">
              <a:solidFill>
                <a:schemeClr val="accent4"/>
              </a:solidFill>
            </a:endParaRPr>
          </a:p>
          <a:p>
            <a:endParaRPr lang="en-US" sz="900" b="1" dirty="0" smtClean="0">
              <a:solidFill>
                <a:schemeClr val="accent4"/>
              </a:solidFill>
            </a:endParaRPr>
          </a:p>
          <a:p>
            <a:endParaRPr lang="en-US" sz="900" b="1" dirty="0">
              <a:solidFill>
                <a:schemeClr val="accent4"/>
              </a:solidFill>
            </a:endParaRPr>
          </a:p>
          <a:p>
            <a:endParaRPr lang="en-US" sz="900" b="1" dirty="0" smtClean="0">
              <a:solidFill>
                <a:schemeClr val="accent4"/>
              </a:solidFill>
            </a:endParaRPr>
          </a:p>
          <a:p>
            <a:endParaRPr lang="en-US" sz="900" b="1" dirty="0">
              <a:solidFill>
                <a:schemeClr val="accent4"/>
              </a:solidFill>
            </a:endParaRPr>
          </a:p>
          <a:p>
            <a:endParaRPr lang="en-US" sz="900" b="1" dirty="0" smtClean="0">
              <a:solidFill>
                <a:schemeClr val="accent4"/>
              </a:solidFill>
            </a:endParaRPr>
          </a:p>
          <a:p>
            <a:endParaRPr lang="en-US" sz="900" b="1" dirty="0">
              <a:solidFill>
                <a:schemeClr val="accent4"/>
              </a:solidFill>
            </a:endParaRPr>
          </a:p>
          <a:p>
            <a:endParaRPr lang="en-US" sz="900" b="1" dirty="0" smtClean="0">
              <a:solidFill>
                <a:schemeClr val="accent4"/>
              </a:solidFill>
            </a:endParaRPr>
          </a:p>
          <a:p>
            <a:endParaRPr lang="en-US" sz="900" b="1" dirty="0">
              <a:solidFill>
                <a:schemeClr val="accent4"/>
              </a:solidFill>
            </a:endParaRPr>
          </a:p>
          <a:p>
            <a:endParaRPr lang="en-US" sz="600" dirty="0">
              <a:solidFill>
                <a:schemeClr val="accent4"/>
              </a:solidFill>
            </a:endParaRPr>
          </a:p>
          <a:p>
            <a:r>
              <a:rPr lang="en-US" sz="1600" b="1" dirty="0">
                <a:solidFill>
                  <a:schemeClr val="accent4"/>
                </a:solidFill>
              </a:rPr>
              <a:t>RLS </a:t>
            </a:r>
            <a:r>
              <a:rPr lang="en-US" sz="1600" b="1" dirty="0" smtClean="0">
                <a:solidFill>
                  <a:schemeClr val="accent4"/>
                </a:solidFill>
              </a:rPr>
              <a:t>Issue Type</a:t>
            </a:r>
            <a:endParaRPr lang="en-US" sz="1000" b="1" dirty="0" smtClean="0">
              <a:solidFill>
                <a:schemeClr val="accent4"/>
              </a:solidFill>
            </a:endParaRPr>
          </a:p>
          <a:p>
            <a:r>
              <a:rPr lang="en-US" sz="1200" b="1" dirty="0">
                <a:solidFill>
                  <a:schemeClr val="accent4"/>
                </a:solidFill>
              </a:rPr>
              <a:t>Emergencies </a:t>
            </a:r>
            <a:r>
              <a:rPr lang="en-US" sz="1200" b="1" dirty="0" smtClean="0">
                <a:solidFill>
                  <a:schemeClr val="accent4"/>
                </a:solidFill>
              </a:rPr>
              <a:t>Request</a:t>
            </a:r>
            <a:r>
              <a:rPr lang="en-US" sz="1200" dirty="0"/>
              <a:t> =&gt; </a:t>
            </a:r>
            <a:r>
              <a:rPr lang="en-US" sz="1200" dirty="0" smtClean="0"/>
              <a:t>Hotfix Release (Critical Bugs and App Incidents)</a:t>
            </a:r>
            <a:endParaRPr lang="en-US" sz="1200" dirty="0"/>
          </a:p>
          <a:p>
            <a:r>
              <a:rPr lang="en-US" sz="1200" b="1" dirty="0" smtClean="0">
                <a:solidFill>
                  <a:schemeClr val="accent4"/>
                </a:solidFill>
              </a:rPr>
              <a:t>Planned Request</a:t>
            </a:r>
            <a:r>
              <a:rPr lang="en-US" sz="1200" dirty="0" smtClean="0"/>
              <a:t> =&gt; Major Release</a:t>
            </a:r>
            <a:endParaRPr lang="en-US" sz="1200" dirty="0"/>
          </a:p>
          <a:p>
            <a:r>
              <a:rPr lang="en-US" sz="1200" b="1" dirty="0">
                <a:solidFill>
                  <a:schemeClr val="accent4"/>
                </a:solidFill>
              </a:rPr>
              <a:t>Normal </a:t>
            </a:r>
            <a:r>
              <a:rPr lang="en-US" sz="1200" b="1" dirty="0" smtClean="0">
                <a:solidFill>
                  <a:schemeClr val="accent4"/>
                </a:solidFill>
              </a:rPr>
              <a:t>Request</a:t>
            </a:r>
            <a:r>
              <a:rPr lang="en-US" sz="1200" dirty="0"/>
              <a:t> =&gt; </a:t>
            </a:r>
            <a:r>
              <a:rPr lang="en-US" sz="1200" dirty="0" smtClean="0"/>
              <a:t>Minor Release</a:t>
            </a:r>
          </a:p>
          <a:p>
            <a:endParaRPr lang="en-US" sz="1200" dirty="0" smtClean="0"/>
          </a:p>
        </p:txBody>
      </p:sp>
      <p:grpSp>
        <p:nvGrpSpPr>
          <p:cNvPr id="2" name="Group 1"/>
          <p:cNvGrpSpPr/>
          <p:nvPr/>
        </p:nvGrpSpPr>
        <p:grpSpPr>
          <a:xfrm>
            <a:off x="152400" y="6296317"/>
            <a:ext cx="8839200" cy="271798"/>
            <a:chOff x="76200" y="6341456"/>
            <a:chExt cx="2971800" cy="211743"/>
          </a:xfrm>
        </p:grpSpPr>
        <p:sp>
          <p:nvSpPr>
            <p:cNvPr id="14" name="Round Same Side Corner Rectangle 13"/>
            <p:cNvSpPr/>
            <p:nvPr/>
          </p:nvSpPr>
          <p:spPr>
            <a:xfrm rot="10800000">
              <a:off x="76200" y="6341456"/>
              <a:ext cx="2971798" cy="211743"/>
            </a:xfrm>
            <a:prstGeom prst="round2SameRect">
              <a:avLst>
                <a:gd name="adj1" fmla="val 50000"/>
                <a:gd name="adj2" fmla="val 0"/>
              </a:avLst>
            </a:prstGeom>
          </p:spPr>
          <p:style>
            <a:lnRef idx="2">
              <a:schemeClr val="accent4">
                <a:shade val="50000"/>
              </a:schemeClr>
            </a:lnRef>
            <a:fillRef idx="1">
              <a:schemeClr val="accent4"/>
            </a:fillRef>
            <a:effectRef idx="0">
              <a:schemeClr val="accent4"/>
            </a:effectRef>
            <a:fontRef idx="minor">
              <a:schemeClr val="lt1"/>
            </a:fontRef>
          </p:style>
          <p:txBody>
            <a:bodyPr lIns="91399" tIns="45700" rIns="91399" bIns="45700" spcCol="0" rtlCol="0" anchor="ctr"/>
            <a:lstStyle/>
            <a:p>
              <a:pPr algn="ctr"/>
              <a:endParaRPr lang="en-US" dirty="0"/>
            </a:p>
          </p:txBody>
        </p:sp>
        <p:sp>
          <p:nvSpPr>
            <p:cNvPr id="17" name="TextBox 16"/>
            <p:cNvSpPr txBox="1"/>
            <p:nvPr/>
          </p:nvSpPr>
          <p:spPr>
            <a:xfrm>
              <a:off x="76204" y="6341457"/>
              <a:ext cx="2971796" cy="197780"/>
            </a:xfrm>
            <a:prstGeom prst="rect">
              <a:avLst/>
            </a:prstGeom>
            <a:noFill/>
          </p:spPr>
          <p:txBody>
            <a:bodyPr wrap="square" lIns="91399" tIns="45700" rIns="91399" bIns="45700" rtlCol="0">
              <a:spAutoFit/>
            </a:bodyPr>
            <a:lstStyle/>
            <a:p>
              <a:pPr algn="ctr"/>
              <a:r>
                <a:rPr lang="en-US" sz="1050" b="1" dirty="0" smtClean="0">
                  <a:solidFill>
                    <a:schemeClr val="bg1"/>
                  </a:solidFill>
                </a:rPr>
                <a:t>For more info: qa@olx.com </a:t>
              </a:r>
              <a:r>
                <a:rPr lang="en-US" sz="1050" b="1" dirty="0">
                  <a:solidFill>
                    <a:schemeClr val="bg1"/>
                  </a:solidFill>
                </a:rPr>
                <a:t>or </a:t>
              </a:r>
              <a:r>
                <a:rPr lang="en-US" sz="1050" b="1" dirty="0" smtClean="0">
                  <a:solidFill>
                    <a:schemeClr val="bg1"/>
                  </a:solidFill>
                </a:rPr>
                <a:t>release@olx.com</a:t>
              </a:r>
              <a:endParaRPr lang="en-US" sz="1050" b="1" dirty="0">
                <a:solidFill>
                  <a:schemeClr val="bg1"/>
                </a:solidFill>
              </a:endParaRPr>
            </a:p>
          </p:txBody>
        </p:sp>
      </p:grpSp>
      <p:graphicFrame>
        <p:nvGraphicFramePr>
          <p:cNvPr id="3" name="Table 2"/>
          <p:cNvGraphicFramePr>
            <a:graphicFrameLocks noGrp="1"/>
          </p:cNvGraphicFramePr>
          <p:nvPr>
            <p:extLst>
              <p:ext uri="{D42A27DB-BD31-4B8C-83A1-F6EECF244321}">
                <p14:modId xmlns:p14="http://schemas.microsoft.com/office/powerpoint/2010/main" val="3110046348"/>
              </p:ext>
            </p:extLst>
          </p:nvPr>
        </p:nvGraphicFramePr>
        <p:xfrm>
          <a:off x="1066800" y="3276600"/>
          <a:ext cx="6553200" cy="1797050"/>
        </p:xfrm>
        <a:graphic>
          <a:graphicData uri="http://schemas.openxmlformats.org/drawingml/2006/table">
            <a:tbl>
              <a:tblPr>
                <a:tableStyleId>{08FB837D-C827-4EFA-A057-4D05807E0F7C}</a:tableStyleId>
              </a:tblPr>
              <a:tblGrid>
                <a:gridCol w="990600"/>
                <a:gridCol w="4648200"/>
                <a:gridCol w="914400"/>
              </a:tblGrid>
              <a:tr h="0">
                <a:tc>
                  <a:txBody>
                    <a:bodyPr/>
                    <a:lstStyle/>
                    <a:p>
                      <a:pPr algn="l" fontAlgn="t">
                        <a:lnSpc>
                          <a:spcPts val="1300"/>
                        </a:lnSpc>
                      </a:pPr>
                      <a:r>
                        <a:rPr lang="es-AR" sz="1000" dirty="0">
                          <a:effectLst/>
                        </a:rPr>
                        <a:t>Open</a:t>
                      </a:r>
                      <a:endParaRPr lang="es-AR" sz="1000" b="0" dirty="0">
                        <a:solidFill>
                          <a:srgbClr val="333333"/>
                        </a:solidFill>
                        <a:effectLst/>
                      </a:endParaRPr>
                    </a:p>
                  </a:txBody>
                  <a:tcPr marL="66675" marR="66675" marT="47625" marB="47625"/>
                </a:tc>
                <a:tc>
                  <a:txBody>
                    <a:bodyPr/>
                    <a:lstStyle/>
                    <a:p>
                      <a:pPr algn="l" fontAlgn="t">
                        <a:lnSpc>
                          <a:spcPts val="1300"/>
                        </a:lnSpc>
                      </a:pPr>
                      <a:r>
                        <a:rPr lang="en-US" sz="1000" dirty="0">
                          <a:effectLst/>
                        </a:rPr>
                        <a:t>RLS created where its steps and/or specification are being defined. RLS specification in progress.</a:t>
                      </a:r>
                      <a:endParaRPr lang="en-US" sz="1000" b="0" dirty="0">
                        <a:solidFill>
                          <a:srgbClr val="333333"/>
                        </a:solidFill>
                        <a:effectLst/>
                      </a:endParaRPr>
                    </a:p>
                  </a:txBody>
                  <a:tcPr marL="66675" marR="66675" marT="47625" marB="47625"/>
                </a:tc>
                <a:tc>
                  <a:txBody>
                    <a:bodyPr/>
                    <a:lstStyle/>
                    <a:p>
                      <a:pPr algn="l" fontAlgn="t">
                        <a:lnSpc>
                          <a:spcPts val="1300"/>
                        </a:lnSpc>
                      </a:pPr>
                      <a:r>
                        <a:rPr lang="es-AR" sz="1000">
                          <a:effectLst/>
                        </a:rPr>
                        <a:t>Release PoC</a:t>
                      </a:r>
                      <a:endParaRPr lang="es-AR" sz="1000" b="0">
                        <a:solidFill>
                          <a:srgbClr val="333333"/>
                        </a:solidFill>
                        <a:effectLst/>
                      </a:endParaRPr>
                    </a:p>
                  </a:txBody>
                  <a:tcPr marL="66675" marR="66675" marT="47625" marB="47625"/>
                </a:tc>
              </a:tr>
              <a:tr h="0">
                <a:tc>
                  <a:txBody>
                    <a:bodyPr/>
                    <a:lstStyle/>
                    <a:p>
                      <a:pPr algn="l" fontAlgn="t">
                        <a:lnSpc>
                          <a:spcPts val="1300"/>
                        </a:lnSpc>
                      </a:pPr>
                      <a:r>
                        <a:rPr lang="es-AR" sz="1000" dirty="0" err="1">
                          <a:effectLst/>
                        </a:rPr>
                        <a:t>Ready</a:t>
                      </a:r>
                      <a:r>
                        <a:rPr lang="es-AR" sz="1000" dirty="0">
                          <a:effectLst/>
                        </a:rPr>
                        <a:t> to </a:t>
                      </a:r>
                      <a:r>
                        <a:rPr lang="es-AR" sz="1000" dirty="0" err="1">
                          <a:effectLst/>
                        </a:rPr>
                        <a:t>Deploy</a:t>
                      </a:r>
                      <a:endParaRPr lang="es-AR" sz="1000" b="0" dirty="0">
                        <a:solidFill>
                          <a:srgbClr val="333333"/>
                        </a:solidFill>
                        <a:effectLst/>
                      </a:endParaRPr>
                    </a:p>
                  </a:txBody>
                  <a:tcPr marL="66675" marR="66675" marT="47625" marB="47625"/>
                </a:tc>
                <a:tc>
                  <a:txBody>
                    <a:bodyPr/>
                    <a:lstStyle/>
                    <a:p>
                      <a:pPr algn="l" fontAlgn="t">
                        <a:lnSpc>
                          <a:spcPts val="1300"/>
                        </a:lnSpc>
                      </a:pPr>
                      <a:r>
                        <a:rPr lang="en-US" sz="1000" dirty="0">
                          <a:effectLst/>
                        </a:rPr>
                        <a:t>RLS steps and/or specification are already </a:t>
                      </a:r>
                      <a:r>
                        <a:rPr lang="en-US" sz="1000" dirty="0" smtClean="0">
                          <a:effectLst/>
                        </a:rPr>
                        <a:t>defined. Waiting </a:t>
                      </a:r>
                      <a:r>
                        <a:rPr lang="en-US" sz="1000" dirty="0">
                          <a:effectLst/>
                        </a:rPr>
                        <a:t>to be picked up by RLS Team – Teams must contact RLS Team thru #release IRC channel.</a:t>
                      </a:r>
                      <a:endParaRPr lang="en-US" sz="1000" b="0" dirty="0">
                        <a:solidFill>
                          <a:srgbClr val="333333"/>
                        </a:solidFill>
                        <a:effectLst/>
                      </a:endParaRPr>
                    </a:p>
                  </a:txBody>
                  <a:tcPr marL="66675" marR="66675" marT="47625" marB="47625"/>
                </a:tc>
                <a:tc>
                  <a:txBody>
                    <a:bodyPr/>
                    <a:lstStyle/>
                    <a:p>
                      <a:pPr algn="l" fontAlgn="t">
                        <a:lnSpc>
                          <a:spcPts val="1300"/>
                        </a:lnSpc>
                      </a:pPr>
                      <a:r>
                        <a:rPr lang="es-AR" sz="1000">
                          <a:effectLst/>
                        </a:rPr>
                        <a:t>Release PoC</a:t>
                      </a:r>
                      <a:endParaRPr lang="es-AR" sz="1000" b="0">
                        <a:solidFill>
                          <a:srgbClr val="333333"/>
                        </a:solidFill>
                        <a:effectLst/>
                      </a:endParaRPr>
                    </a:p>
                  </a:txBody>
                  <a:tcPr marL="66675" marR="66675" marT="47625" marB="47625"/>
                </a:tc>
              </a:tr>
              <a:tr h="0">
                <a:tc>
                  <a:txBody>
                    <a:bodyPr/>
                    <a:lstStyle/>
                    <a:p>
                      <a:pPr algn="l" fontAlgn="t">
                        <a:lnSpc>
                          <a:spcPts val="1300"/>
                        </a:lnSpc>
                      </a:pPr>
                      <a:r>
                        <a:rPr lang="es-AR" sz="1000">
                          <a:effectLst/>
                        </a:rPr>
                        <a:t>In Progress</a:t>
                      </a:r>
                      <a:endParaRPr lang="es-AR" sz="1000" b="0">
                        <a:solidFill>
                          <a:srgbClr val="333333"/>
                        </a:solidFill>
                        <a:effectLst/>
                      </a:endParaRPr>
                    </a:p>
                  </a:txBody>
                  <a:tcPr marL="66675" marR="66675" marT="47625" marB="47625"/>
                </a:tc>
                <a:tc>
                  <a:txBody>
                    <a:bodyPr/>
                    <a:lstStyle/>
                    <a:p>
                      <a:pPr algn="l" fontAlgn="t">
                        <a:lnSpc>
                          <a:spcPts val="1300"/>
                        </a:lnSpc>
                      </a:pPr>
                      <a:r>
                        <a:rPr lang="en-US" sz="1000" dirty="0">
                          <a:effectLst/>
                        </a:rPr>
                        <a:t>RLS Team is working on the RLS Requested.</a:t>
                      </a:r>
                      <a:endParaRPr lang="en-US" sz="1000" b="0" dirty="0">
                        <a:solidFill>
                          <a:srgbClr val="333333"/>
                        </a:solidFill>
                        <a:effectLst/>
                      </a:endParaRPr>
                    </a:p>
                  </a:txBody>
                  <a:tcPr marL="66675" marR="66675" marT="47625" marB="47625"/>
                </a:tc>
                <a:tc>
                  <a:txBody>
                    <a:bodyPr/>
                    <a:lstStyle/>
                    <a:p>
                      <a:pPr algn="l" fontAlgn="t">
                        <a:lnSpc>
                          <a:spcPts val="1300"/>
                        </a:lnSpc>
                      </a:pPr>
                      <a:r>
                        <a:rPr lang="es-AR" sz="1000">
                          <a:effectLst/>
                        </a:rPr>
                        <a:t>Release Team</a:t>
                      </a:r>
                      <a:endParaRPr lang="es-AR" sz="1000" b="0">
                        <a:solidFill>
                          <a:srgbClr val="333333"/>
                        </a:solidFill>
                        <a:effectLst/>
                      </a:endParaRPr>
                    </a:p>
                  </a:txBody>
                  <a:tcPr marL="66675" marR="66675" marT="47625" marB="47625"/>
                </a:tc>
              </a:tr>
              <a:tr h="0">
                <a:tc>
                  <a:txBody>
                    <a:bodyPr/>
                    <a:lstStyle/>
                    <a:p>
                      <a:pPr algn="l" fontAlgn="t">
                        <a:lnSpc>
                          <a:spcPts val="1300"/>
                        </a:lnSpc>
                      </a:pPr>
                      <a:r>
                        <a:rPr lang="es-AR" sz="1000">
                          <a:effectLst/>
                        </a:rPr>
                        <a:t>Deployed</a:t>
                      </a:r>
                      <a:endParaRPr lang="es-AR" sz="1000" b="0">
                        <a:solidFill>
                          <a:srgbClr val="333333"/>
                        </a:solidFill>
                        <a:effectLst/>
                      </a:endParaRPr>
                    </a:p>
                  </a:txBody>
                  <a:tcPr marL="66675" marR="66675" marT="47625" marB="47625"/>
                </a:tc>
                <a:tc>
                  <a:txBody>
                    <a:bodyPr/>
                    <a:lstStyle/>
                    <a:p>
                      <a:pPr algn="l" fontAlgn="t">
                        <a:lnSpc>
                          <a:spcPts val="1300"/>
                        </a:lnSpc>
                      </a:pPr>
                      <a:r>
                        <a:rPr lang="en-US" sz="1000" dirty="0">
                          <a:effectLst/>
                        </a:rPr>
                        <a:t>RLS requested is already deployed or resolved by the RLS Team.</a:t>
                      </a:r>
                      <a:endParaRPr lang="en-US" sz="1000" b="0" dirty="0">
                        <a:solidFill>
                          <a:srgbClr val="333333"/>
                        </a:solidFill>
                        <a:effectLst/>
                      </a:endParaRPr>
                    </a:p>
                  </a:txBody>
                  <a:tcPr marL="66675" marR="66675" marT="47625" marB="47625"/>
                </a:tc>
                <a:tc>
                  <a:txBody>
                    <a:bodyPr/>
                    <a:lstStyle/>
                    <a:p>
                      <a:pPr algn="l" fontAlgn="t">
                        <a:lnSpc>
                          <a:spcPts val="1300"/>
                        </a:lnSpc>
                      </a:pPr>
                      <a:r>
                        <a:rPr lang="es-AR" sz="1000">
                          <a:effectLst/>
                        </a:rPr>
                        <a:t>Release Team</a:t>
                      </a:r>
                      <a:endParaRPr lang="es-AR" sz="1000" b="0">
                        <a:solidFill>
                          <a:srgbClr val="333333"/>
                        </a:solidFill>
                        <a:effectLst/>
                      </a:endParaRPr>
                    </a:p>
                  </a:txBody>
                  <a:tcPr marL="66675" marR="66675" marT="47625" marB="47625"/>
                </a:tc>
              </a:tr>
              <a:tr h="0">
                <a:tc>
                  <a:txBody>
                    <a:bodyPr/>
                    <a:lstStyle/>
                    <a:p>
                      <a:pPr algn="l" fontAlgn="t">
                        <a:lnSpc>
                          <a:spcPts val="1300"/>
                        </a:lnSpc>
                      </a:pPr>
                      <a:r>
                        <a:rPr lang="es-AR" sz="1000">
                          <a:effectLst/>
                        </a:rPr>
                        <a:t>Done</a:t>
                      </a:r>
                      <a:endParaRPr lang="es-AR" sz="1000" b="0">
                        <a:solidFill>
                          <a:srgbClr val="333333"/>
                        </a:solidFill>
                        <a:effectLst/>
                      </a:endParaRPr>
                    </a:p>
                  </a:txBody>
                  <a:tcPr marL="66675" marR="66675" marT="47625" marB="47625"/>
                </a:tc>
                <a:tc>
                  <a:txBody>
                    <a:bodyPr/>
                    <a:lstStyle/>
                    <a:p>
                      <a:pPr algn="l" fontAlgn="t">
                        <a:lnSpc>
                          <a:spcPts val="1300"/>
                        </a:lnSpc>
                      </a:pPr>
                      <a:r>
                        <a:rPr lang="en-US" sz="1000" dirty="0">
                          <a:effectLst/>
                        </a:rPr>
                        <a:t>RLS Requested was checked by the reporter, </a:t>
                      </a:r>
                      <a:r>
                        <a:rPr lang="en-US" sz="1000" dirty="0" smtClean="0">
                          <a:effectLst/>
                        </a:rPr>
                        <a:t>there solution </a:t>
                      </a:r>
                      <a:r>
                        <a:rPr lang="en-US" sz="1000" dirty="0">
                          <a:effectLst/>
                        </a:rPr>
                        <a:t>type was selected appropriately, and it is considered done.</a:t>
                      </a:r>
                      <a:endParaRPr lang="en-US" sz="1000" b="0" dirty="0">
                        <a:solidFill>
                          <a:srgbClr val="333333"/>
                        </a:solidFill>
                        <a:effectLst/>
                      </a:endParaRPr>
                    </a:p>
                  </a:txBody>
                  <a:tcPr marL="66675" marR="66675" marT="47625" marB="47625"/>
                </a:tc>
                <a:tc>
                  <a:txBody>
                    <a:bodyPr/>
                    <a:lstStyle/>
                    <a:p>
                      <a:pPr algn="l" fontAlgn="t">
                        <a:lnSpc>
                          <a:spcPts val="1300"/>
                        </a:lnSpc>
                      </a:pPr>
                      <a:r>
                        <a:rPr lang="es-AR" sz="1000" dirty="0" err="1">
                          <a:effectLst/>
                        </a:rPr>
                        <a:t>Release</a:t>
                      </a:r>
                      <a:r>
                        <a:rPr lang="es-AR" sz="1000" dirty="0">
                          <a:effectLst/>
                        </a:rPr>
                        <a:t> </a:t>
                      </a:r>
                      <a:r>
                        <a:rPr lang="es-AR" sz="1000" dirty="0" err="1">
                          <a:effectLst/>
                        </a:rPr>
                        <a:t>PoC</a:t>
                      </a:r>
                      <a:endParaRPr lang="es-AR" sz="1000" b="0" dirty="0">
                        <a:solidFill>
                          <a:srgbClr val="333333"/>
                        </a:solidFill>
                        <a:effectLst/>
                      </a:endParaRPr>
                    </a:p>
                  </a:txBody>
                  <a:tcPr marL="66675" marR="66675" marT="47625" marB="47625"/>
                </a:tc>
              </a:tr>
            </a:tbl>
          </a:graphicData>
        </a:graphic>
      </p:graphicFrame>
    </p:spTree>
    <p:extLst>
      <p:ext uri="{BB962C8B-B14F-4D97-AF65-F5344CB8AC3E}">
        <p14:creationId xmlns:p14="http://schemas.microsoft.com/office/powerpoint/2010/main" val="3796680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2296</TotalTime>
  <Words>920</Words>
  <Application>Microsoft Office PowerPoint</Application>
  <PresentationFormat>On-screen Show (4:3)</PresentationFormat>
  <Paragraphs>211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Albertus MT Lt</vt:lpstr>
      <vt:lpstr>Arial</vt:lpstr>
      <vt:lpstr>Calibri</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dc:creator>
  <cp:lastModifiedBy>Juan Andres OYHANART</cp:lastModifiedBy>
  <cp:revision>215</cp:revision>
  <dcterms:created xsi:type="dcterms:W3CDTF">2013-10-01T19:11:21Z</dcterms:created>
  <dcterms:modified xsi:type="dcterms:W3CDTF">2014-05-26T21:38:42Z</dcterms:modified>
</cp:coreProperties>
</file>