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56" r:id="rId7"/>
    <p:sldId id="260" r:id="rId8"/>
    <p:sldId id="257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38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165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4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50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68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30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320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4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838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696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98C-3162-4C71-A38E-5B1684107F41}" type="datetimeFigureOut">
              <a:rPr lang="es-CO" smtClean="0"/>
              <a:t>9/09/2021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F0BA1-DC76-41B5-959A-32FFD07EEC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974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8.png"/><Relationship Id="rId18" Type="http://schemas.openxmlformats.org/officeDocument/2006/relationships/image" Target="../media/image13.jpe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6.xml"/><Relationship Id="rId16" Type="http://schemas.openxmlformats.org/officeDocument/2006/relationships/image" Target="../media/image1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6.png"/><Relationship Id="rId5" Type="http://schemas.openxmlformats.org/officeDocument/2006/relationships/tags" Target="../tags/tag9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jpeg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5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7.png"/><Relationship Id="rId17" Type="http://schemas.openxmlformats.org/officeDocument/2006/relationships/image" Target="../media/image19.png"/><Relationship Id="rId2" Type="http://schemas.openxmlformats.org/officeDocument/2006/relationships/tags" Target="../tags/tag14.xml"/><Relationship Id="rId16" Type="http://schemas.openxmlformats.org/officeDocument/2006/relationships/image" Target="../media/image18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5" Type="http://schemas.openxmlformats.org/officeDocument/2006/relationships/image" Target="../media/image13.jpeg"/><Relationship Id="rId10" Type="http://schemas.openxmlformats.org/officeDocument/2006/relationships/image" Target="../media/image15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3.xml"/><Relationship Id="rId7" Type="http://schemas.openxmlformats.org/officeDocument/2006/relationships/image" Target="../media/image2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4.png"/><Relationship Id="rId5" Type="http://schemas.openxmlformats.org/officeDocument/2006/relationships/tags" Target="../tags/tag25.xml"/><Relationship Id="rId10" Type="http://schemas.openxmlformats.org/officeDocument/2006/relationships/image" Target="../media/image23.png"/><Relationship Id="rId4" Type="http://schemas.openxmlformats.org/officeDocument/2006/relationships/tags" Target="../tags/tag24.xml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tags" Target="../tags/tag27.xml"/><Relationship Id="rId16" Type="http://schemas.openxmlformats.org/officeDocument/2006/relationships/image" Target="../media/image30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5.png"/><Relationship Id="rId5" Type="http://schemas.openxmlformats.org/officeDocument/2006/relationships/tags" Target="../tags/tag30.xml"/><Relationship Id="rId15" Type="http://schemas.openxmlformats.org/officeDocument/2006/relationships/image" Target="../media/image29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33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8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6.png"/><Relationship Id="rId5" Type="http://schemas.openxmlformats.org/officeDocument/2006/relationships/tags" Target="../tags/tag39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38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92841" y="2936557"/>
            <a:ext cx="1020631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dirty="0" smtClean="0"/>
              <a:t>Errores de truncamiento en las series de Taylor</a:t>
            </a:r>
          </a:p>
          <a:p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7491411" y="5323109"/>
            <a:ext cx="44868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2400" b="1" dirty="0" smtClean="0"/>
              <a:t>Jorge Leonardo López</a:t>
            </a:r>
          </a:p>
          <a:p>
            <a:pPr algn="r"/>
            <a:r>
              <a:rPr lang="es-CO" sz="2400" b="1" dirty="0" smtClean="0"/>
              <a:t>Eliana </a:t>
            </a:r>
            <a:r>
              <a:rPr lang="es-CO" sz="2400" b="1" dirty="0" err="1" smtClean="0"/>
              <a:t>Bonalde</a:t>
            </a:r>
            <a:endParaRPr lang="es-CO" sz="2400" b="1" dirty="0"/>
          </a:p>
          <a:p>
            <a:pPr algn="r"/>
            <a:r>
              <a:rPr lang="es-CO" sz="2400" b="1" dirty="0" smtClean="0"/>
              <a:t>Prof.: Juan Carlos Bastos Pineda</a:t>
            </a:r>
            <a:endParaRPr lang="es-CO" sz="2400" b="1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4055158" y="480357"/>
            <a:ext cx="47661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CO" sz="2400" b="1" dirty="0" smtClean="0"/>
              <a:t>Universidad Industrial de Santander</a:t>
            </a:r>
          </a:p>
          <a:p>
            <a:pPr algn="r"/>
            <a:r>
              <a:rPr lang="es-ES" sz="2400" b="1" dirty="0" smtClean="0"/>
              <a:t>Maestría en Matemática Aplicada</a:t>
            </a:r>
          </a:p>
          <a:p>
            <a:pPr algn="r"/>
            <a:r>
              <a:rPr lang="es-CO" sz="2400" b="1" dirty="0"/>
              <a:t>Matemático </a:t>
            </a:r>
            <a:r>
              <a:rPr lang="es-CO" sz="2400" b="1" dirty="0" err="1" smtClean="0"/>
              <a:t>Matemático</a:t>
            </a:r>
            <a:r>
              <a:rPr lang="es-CO" sz="2400" b="1" dirty="0" smtClean="0"/>
              <a:t> </a:t>
            </a:r>
            <a:r>
              <a:rPr lang="es-CO" sz="2400" b="1" dirty="0"/>
              <a:t>II</a:t>
            </a:r>
          </a:p>
          <a:p>
            <a:pPr algn="r"/>
            <a:endParaRPr lang="es-CO" sz="2400" b="1" dirty="0"/>
          </a:p>
        </p:txBody>
      </p:sp>
      <p:sp>
        <p:nvSpPr>
          <p:cNvPr id="6" name="AutoShape 2" descr="cultura es el aprovechamiento social de la inteligencia humana”"/>
          <p:cNvSpPr>
            <a:spLocks noChangeAspect="1" noChangeArrowheads="1"/>
          </p:cNvSpPr>
          <p:nvPr/>
        </p:nvSpPr>
        <p:spPr bwMode="auto">
          <a:xfrm>
            <a:off x="1433046" y="1163477"/>
            <a:ext cx="2574178" cy="25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205" y="444339"/>
            <a:ext cx="2943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52717" y="1180412"/>
            <a:ext cx="11219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Dado un entero positivo 𝑛, y una función que es derivable al menos 𝑛 veces con todas sus derivadas continuas alrededor de 𝑥</a:t>
            </a:r>
            <a:r>
              <a:rPr lang="es-CO" baseline="-25000" dirty="0" smtClean="0"/>
              <a:t>0</a:t>
            </a:r>
            <a:r>
              <a:rPr lang="es-CO" dirty="0" smtClean="0"/>
              <a:t>, el valor de la función en un punto 𝑥 en la vecindad de 𝑥</a:t>
            </a:r>
            <a:r>
              <a:rPr lang="es-CO" baseline="-25000" dirty="0" smtClean="0"/>
              <a:t>0  </a:t>
            </a:r>
            <a:r>
              <a:rPr lang="es-CO" dirty="0" smtClean="0"/>
              <a:t>se puede expresar como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452716" y="384340"/>
            <a:ext cx="37992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b="1" dirty="0" smtClean="0"/>
              <a:t>Teorema de Taylor </a:t>
            </a:r>
            <a:endParaRPr lang="es-CO" sz="3600" b="1" dirty="0"/>
          </a:p>
        </p:txBody>
      </p:sp>
      <p:sp>
        <p:nvSpPr>
          <p:cNvPr id="4" name="Rectángulo 3"/>
          <p:cNvSpPr/>
          <p:nvPr/>
        </p:nvSpPr>
        <p:spPr>
          <a:xfrm>
            <a:off x="452716" y="2896132"/>
            <a:ext cx="110521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para algún valor 𝑐 entre 𝑥</a:t>
            </a:r>
            <a:r>
              <a:rPr lang="es-CO" baseline="-25000" dirty="0" smtClean="0"/>
              <a:t>0  </a:t>
            </a:r>
            <a:r>
              <a:rPr lang="es-CO" dirty="0" smtClean="0"/>
              <a:t>y 𝑥. Este resultado puede escribirse de la forma </a:t>
            </a:r>
            <a:r>
              <a:rPr lang="es-CO" dirty="0" smtClean="0"/>
              <a:t>compacta                                                      .</a:t>
            </a:r>
            <a:endParaRPr lang="es-CO" dirty="0" smtClean="0"/>
          </a:p>
          <a:p>
            <a:r>
              <a:rPr lang="es-CO" dirty="0" smtClean="0"/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52716" y="3539532"/>
            <a:ext cx="1107141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/>
              <a:t>El polinomio obtenido al truncar la serie en 𝑛 términos es llamado </a:t>
            </a:r>
            <a:r>
              <a:rPr lang="es-CO" b="1" dirty="0" smtClean="0"/>
              <a:t>polinomio de Taylor </a:t>
            </a:r>
            <a:r>
              <a:rPr lang="es-CO" dirty="0" smtClean="0"/>
              <a:t>de orden </a:t>
            </a:r>
            <a:r>
              <a:rPr lang="es-CO" i="1" dirty="0" smtClean="0"/>
              <a:t>n</a:t>
            </a:r>
            <a:r>
              <a:rPr lang="es-CO" dirty="0" smtClean="0"/>
              <a:t> (</a:t>
            </a:r>
            <a:r>
              <a:rPr lang="es-CO" i="1" dirty="0" smtClean="0"/>
              <a:t>P</a:t>
            </a:r>
            <a:r>
              <a:rPr lang="es-CO" i="1" baseline="-25000" dirty="0" smtClean="0"/>
              <a:t>n</a:t>
            </a:r>
            <a:r>
              <a:rPr lang="es-CO" dirty="0" smtClean="0"/>
              <a:t> ) </a:t>
            </a:r>
          </a:p>
          <a:p>
            <a:r>
              <a:rPr lang="es-CO" dirty="0" smtClean="0"/>
              <a:t>Y  (𝑅</a:t>
            </a:r>
            <a:r>
              <a:rPr lang="es-CO" baseline="-25000" dirty="0" smtClean="0"/>
              <a:t>𝑛</a:t>
            </a:r>
            <a:r>
              <a:rPr lang="es-CO" dirty="0" smtClean="0"/>
              <a:t>) representa el residuo</a:t>
            </a:r>
            <a:r>
              <a:rPr lang="es-CO" b="1" dirty="0" smtClean="0"/>
              <a:t> </a:t>
            </a:r>
            <a:r>
              <a:rPr lang="es-CO" dirty="0" smtClean="0"/>
              <a:t>o</a:t>
            </a:r>
            <a:r>
              <a:rPr lang="es-CO" b="1" dirty="0" smtClean="0"/>
              <a:t> error de truncamiento</a:t>
            </a:r>
            <a:r>
              <a:rPr lang="es-CO" dirty="0" smtClean="0"/>
              <a:t>.</a:t>
            </a:r>
          </a:p>
          <a:p>
            <a:endParaRPr lang="es-ES" dirty="0"/>
          </a:p>
          <a:p>
            <a:pPr lvl="0"/>
            <a:r>
              <a:rPr lang="es-CO" altLang="es-CO" dirty="0"/>
              <a:t>A partir de </a:t>
            </a:r>
            <a:r>
              <a:rPr lang="es-CO" altLang="es-CO" sz="1600" b="1" dirty="0"/>
              <a:t>(1)</a:t>
            </a:r>
            <a:r>
              <a:rPr lang="es-CO" altLang="es-CO" sz="1600" dirty="0"/>
              <a:t> </a:t>
            </a:r>
            <a:r>
              <a:rPr lang="es-CO" altLang="es-CO" dirty="0"/>
              <a:t>se puede expresar la función alrededor del punto x</a:t>
            </a:r>
            <a:r>
              <a:rPr lang="es-CO" altLang="es-CO" baseline="-25000" dirty="0"/>
              <a:t>0</a:t>
            </a:r>
            <a:r>
              <a:rPr kumimoji="0" lang="es-CO" altLang="es-CO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lang="es-CO" altLang="es-CO" dirty="0"/>
              <a:t>como</a:t>
            </a:r>
          </a:p>
          <a:p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466" y="2021055"/>
            <a:ext cx="6815723" cy="7489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439" y="2970859"/>
            <a:ext cx="2632184" cy="27816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9630876" y="2207622"/>
            <a:ext cx="481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400" b="1" dirty="0" smtClean="0"/>
              <a:t>(1 ) </a:t>
            </a:r>
            <a:endParaRPr lang="es-CO" sz="1400" b="1" dirty="0"/>
          </a:p>
        </p:txBody>
      </p:sp>
      <p:sp>
        <p:nvSpPr>
          <p:cNvPr id="14" name="Rectángulo 13"/>
          <p:cNvSpPr/>
          <p:nvPr/>
        </p:nvSpPr>
        <p:spPr>
          <a:xfrm>
            <a:off x="479608" y="5946480"/>
            <a:ext cx="10715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000000"/>
                </a:solidFill>
                <a:effectLst/>
              </a:rPr>
              <a:t>La serie dada en </a:t>
            </a:r>
            <a:r>
              <a:rPr lang="es-ES" sz="1600" b="1" i="0" dirty="0" smtClean="0">
                <a:solidFill>
                  <a:srgbClr val="000000"/>
                </a:solidFill>
                <a:effectLst/>
              </a:rPr>
              <a:t>(2)</a:t>
            </a:r>
            <a:r>
              <a:rPr lang="es-ES" sz="1600" b="0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es-ES" b="0" i="0" dirty="0" smtClean="0">
                <a:solidFill>
                  <a:srgbClr val="000000"/>
                </a:solidFill>
                <a:effectLst/>
              </a:rPr>
              <a:t>puede ser truncada en cualquier punto, el error que resulta al truncar la serie es </a:t>
            </a:r>
            <a:r>
              <a:rPr lang="es-CO" dirty="0" smtClean="0"/>
              <a:t>𝑅</a:t>
            </a:r>
            <a:r>
              <a:rPr lang="es-CO" baseline="-25000" dirty="0" smtClean="0"/>
              <a:t>𝑛.</a:t>
            </a:r>
            <a:endParaRPr lang="es-E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11582990" y="5321149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b="1" dirty="0" smtClean="0"/>
              <a:t>(2 ) </a:t>
            </a:r>
            <a:endParaRPr lang="es-CO" sz="1400" b="1" dirty="0"/>
          </a:p>
        </p:txBody>
      </p:sp>
      <p:sp>
        <p:nvSpPr>
          <p:cNvPr id="22" name="Rectángulo 21"/>
          <p:cNvSpPr/>
          <p:nvPr/>
        </p:nvSpPr>
        <p:spPr>
          <a:xfrm>
            <a:off x="0" y="110532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2" name="Grupo 11"/>
          <p:cNvGrpSpPr/>
          <p:nvPr/>
        </p:nvGrpSpPr>
        <p:grpSpPr>
          <a:xfrm>
            <a:off x="543424" y="5209313"/>
            <a:ext cx="10961420" cy="540373"/>
            <a:chOff x="346802" y="5117284"/>
            <a:chExt cx="11307661" cy="544710"/>
          </a:xfrm>
        </p:grpSpPr>
        <p:pic>
          <p:nvPicPr>
            <p:cNvPr id="10" name="Imagen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590"/>
            <a:stretch/>
          </p:blipFill>
          <p:spPr>
            <a:xfrm>
              <a:off x="346802" y="5117284"/>
              <a:ext cx="10529283" cy="54471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25" r="93568" b="-5410"/>
            <a:stretch/>
          </p:blipFill>
          <p:spPr>
            <a:xfrm>
              <a:off x="10931794" y="5214219"/>
              <a:ext cx="722669" cy="360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9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19" y="813706"/>
            <a:ext cx="1973642" cy="2859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09" y="934126"/>
            <a:ext cx="2097333" cy="1786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09" y="1287842"/>
            <a:ext cx="4960000" cy="1786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62" y="1619944"/>
            <a:ext cx="2522667" cy="178667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62" y="1987625"/>
            <a:ext cx="5342667" cy="19333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38" y="2772209"/>
            <a:ext cx="1910511" cy="26184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96" y="4611782"/>
            <a:ext cx="3310243" cy="54674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89" y="2659604"/>
            <a:ext cx="2410440" cy="487058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87" y="3786236"/>
            <a:ext cx="3781510" cy="253463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9" y="1375386"/>
            <a:ext cx="3853052" cy="2534634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655519" y="476596"/>
            <a:ext cx="4341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Considere el polinomi</a:t>
            </a:r>
            <a:r>
              <a:rPr lang="es-ES" dirty="0" smtClean="0"/>
              <a:t>o de Taylor </a:t>
            </a:r>
            <a:r>
              <a:rPr lang="es-ES" i="1" dirty="0" smtClean="0"/>
              <a:t>P</a:t>
            </a:r>
            <a:r>
              <a:rPr lang="es-ES" i="1" baseline="-25000" dirty="0" smtClean="0"/>
              <a:t>3</a:t>
            </a:r>
            <a:r>
              <a:rPr lang="es-ES" i="1" dirty="0" smtClean="0"/>
              <a:t>(x)</a:t>
            </a:r>
          </a:p>
          <a:p>
            <a:r>
              <a:rPr lang="es-ES" dirty="0" smtClean="0"/>
              <a:t> de                                         alrededor de </a:t>
            </a:r>
            <a:r>
              <a:rPr lang="es-ES" i="1" dirty="0" smtClean="0"/>
              <a:t>x = 0</a:t>
            </a:r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>
            <a:off x="8011936" y="271846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donde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2426948" y="4542828"/>
            <a:ext cx="3452138" cy="76990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0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8" y="2805950"/>
            <a:ext cx="2750213" cy="2280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8" y="3154533"/>
            <a:ext cx="1650021" cy="2668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t="-19145"/>
          <a:stretch/>
        </p:blipFill>
        <p:spPr>
          <a:xfrm>
            <a:off x="575190" y="5386128"/>
            <a:ext cx="3479427" cy="25412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79" y="1133352"/>
            <a:ext cx="1973642" cy="2859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64" y="1581706"/>
            <a:ext cx="3694196" cy="61016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92" y="1787920"/>
            <a:ext cx="4673371" cy="31324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1" t="-9593"/>
          <a:stretch/>
        </p:blipFill>
        <p:spPr>
          <a:xfrm>
            <a:off x="612915" y="4156578"/>
            <a:ext cx="4842768" cy="528216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7" y="5807372"/>
            <a:ext cx="3179048" cy="2552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0" t="-19147" r="45562" b="-58887"/>
          <a:stretch/>
        </p:blipFill>
        <p:spPr>
          <a:xfrm>
            <a:off x="625977" y="3950320"/>
            <a:ext cx="1592404" cy="37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" y="591559"/>
            <a:ext cx="4609524" cy="63428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" y="1548688"/>
            <a:ext cx="2613333" cy="63428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" y="2619288"/>
            <a:ext cx="4161905" cy="6342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8" y="3430840"/>
            <a:ext cx="4649524" cy="5180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" y="2273512"/>
            <a:ext cx="2862857" cy="2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07" y="2131917"/>
            <a:ext cx="1353405" cy="55630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53" y="2891423"/>
            <a:ext cx="5218088" cy="57882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49" y="4510471"/>
            <a:ext cx="2028991" cy="62244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23" y="4711727"/>
            <a:ext cx="2181158" cy="25970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05" y="5757268"/>
            <a:ext cx="2653140" cy="219187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405563" y="451454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Dado</a:t>
            </a:r>
            <a:endParaRPr lang="es-CO" dirty="0"/>
          </a:p>
        </p:txBody>
      </p:sp>
      <p:sp>
        <p:nvSpPr>
          <p:cNvPr id="34" name="Cerrar llave 33"/>
          <p:cNvSpPr/>
          <p:nvPr/>
        </p:nvSpPr>
        <p:spPr>
          <a:xfrm rot="16200000" flipH="1">
            <a:off x="4444666" y="786481"/>
            <a:ext cx="316928" cy="1760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Imagen 3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96" y="1935244"/>
            <a:ext cx="426667" cy="178667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415" y="1937802"/>
            <a:ext cx="446667" cy="178667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480548" y="2193699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y sea</a:t>
            </a:r>
            <a:endParaRPr lang="es-CO" dirty="0"/>
          </a:p>
        </p:txBody>
      </p:sp>
      <p:sp>
        <p:nvSpPr>
          <p:cNvPr id="40" name="Rectángulo 39"/>
          <p:cNvSpPr/>
          <p:nvPr/>
        </p:nvSpPr>
        <p:spPr>
          <a:xfrm>
            <a:off x="2845719" y="2246939"/>
            <a:ext cx="115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 entonces,</a:t>
            </a:r>
            <a:endParaRPr lang="es-CO" dirty="0"/>
          </a:p>
        </p:txBody>
      </p:sp>
      <p:sp>
        <p:nvSpPr>
          <p:cNvPr id="41" name="Rectángulo 40"/>
          <p:cNvSpPr/>
          <p:nvPr/>
        </p:nvSpPr>
        <p:spPr>
          <a:xfrm>
            <a:off x="417533" y="5655302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donde</a:t>
            </a:r>
            <a:endParaRPr lang="es-CO" dirty="0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6844395" y="5037371"/>
            <a:ext cx="249020" cy="5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7093415" y="5519794"/>
            <a:ext cx="1781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600" dirty="0" smtClean="0"/>
              <a:t>Cota máxima del error cometido</a:t>
            </a:r>
            <a:endParaRPr lang="es-CO" sz="1600" dirty="0"/>
          </a:p>
        </p:txBody>
      </p:sp>
      <p:pic>
        <p:nvPicPr>
          <p:cNvPr id="62" name="Imagen 6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79" y="684599"/>
            <a:ext cx="6456618" cy="827771"/>
          </a:xfrm>
          <a:prstGeom prst="rect">
            <a:avLst/>
          </a:prstGeom>
        </p:spPr>
      </p:pic>
      <p:sp>
        <p:nvSpPr>
          <p:cNvPr id="63" name="Cerrar llave 62"/>
          <p:cNvSpPr/>
          <p:nvPr/>
        </p:nvSpPr>
        <p:spPr>
          <a:xfrm rot="16200000" flipH="1">
            <a:off x="7164734" y="783357"/>
            <a:ext cx="316928" cy="1760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6" name="Rectángulo 65"/>
          <p:cNvSpPr/>
          <p:nvPr/>
        </p:nvSpPr>
        <p:spPr>
          <a:xfrm>
            <a:off x="7107590" y="5563882"/>
            <a:ext cx="1563965" cy="52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8" name="Rectángulo 6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4" name="Conector recto 73"/>
          <p:cNvCxnSpPr/>
          <p:nvPr/>
        </p:nvCxnSpPr>
        <p:spPr>
          <a:xfrm flipH="1">
            <a:off x="5288749" y="2910374"/>
            <a:ext cx="9770" cy="641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 flipH="1">
            <a:off x="5828705" y="3025033"/>
            <a:ext cx="1" cy="34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/>
          <p:cNvCxnSpPr/>
          <p:nvPr/>
        </p:nvCxnSpPr>
        <p:spPr>
          <a:xfrm flipH="1">
            <a:off x="3048301" y="2906121"/>
            <a:ext cx="9770" cy="641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Imagen 8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50" y="3721567"/>
            <a:ext cx="6145861" cy="628661"/>
          </a:xfrm>
          <a:prstGeom prst="rect">
            <a:avLst/>
          </a:prstGeom>
        </p:spPr>
      </p:pic>
      <p:cxnSp>
        <p:nvCxnSpPr>
          <p:cNvPr id="89" name="Conector recto 88"/>
          <p:cNvCxnSpPr/>
          <p:nvPr/>
        </p:nvCxnSpPr>
        <p:spPr>
          <a:xfrm flipH="1">
            <a:off x="7465948" y="3019083"/>
            <a:ext cx="1" cy="340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3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2774" y="1681208"/>
            <a:ext cx="1224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/>
              <a:t>M</a:t>
            </a:r>
            <a:r>
              <a:rPr lang="es-ES" dirty="0" smtClean="0"/>
              <a:t> existe si 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76" y="456240"/>
            <a:ext cx="2872035" cy="2973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53" y="1733531"/>
            <a:ext cx="1535867" cy="2806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63" y="3957676"/>
            <a:ext cx="3329323" cy="259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41" y="2415796"/>
            <a:ext cx="1200163" cy="270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541" y="2486072"/>
            <a:ext cx="692000" cy="17866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7" y="4031518"/>
            <a:ext cx="779586" cy="1113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84" y="3944654"/>
            <a:ext cx="1269885" cy="28639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34168" y="234402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Así,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2504186" y="2366463"/>
            <a:ext cx="427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c</a:t>
            </a:r>
            <a:r>
              <a:rPr lang="es-CO" dirty="0" smtClean="0"/>
              <a:t>ometiendo un error acotado por                 .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2021892" y="386468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y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566602" y="3909669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5890907" y="3879110"/>
            <a:ext cx="1495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t</a:t>
            </a:r>
            <a:r>
              <a:rPr lang="es-CO" dirty="0" smtClean="0"/>
              <a:t>eniendo que 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566602" y="1110572"/>
            <a:ext cx="1541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Observación 1</a:t>
            </a:r>
            <a:endParaRPr lang="es-CO" b="1" dirty="0"/>
          </a:p>
        </p:txBody>
      </p:sp>
      <p:sp>
        <p:nvSpPr>
          <p:cNvPr id="16" name="Rectángulo 15"/>
          <p:cNvSpPr/>
          <p:nvPr/>
        </p:nvSpPr>
        <p:spPr>
          <a:xfrm>
            <a:off x="528464" y="3402386"/>
            <a:ext cx="1541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Observación 2</a:t>
            </a:r>
            <a:endParaRPr lang="es-CO" b="1" dirty="0"/>
          </a:p>
        </p:txBody>
      </p:sp>
      <p:sp>
        <p:nvSpPr>
          <p:cNvPr id="17" name="Rectángulo 16"/>
          <p:cNvSpPr/>
          <p:nvPr/>
        </p:nvSpPr>
        <p:spPr>
          <a:xfrm>
            <a:off x="1068256" y="2309725"/>
            <a:ext cx="1431494" cy="46970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385932" y="3839029"/>
            <a:ext cx="1431494" cy="469702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6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0329" y="4534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/>
              <a:t>$f(x)= \</a:t>
            </a:r>
            <a:r>
              <a:rPr lang="es-CO" dirty="0" err="1" smtClean="0"/>
              <a:t>displaystyle</a:t>
            </a:r>
            <a:r>
              <a:rPr lang="es-CO" dirty="0" smtClean="0"/>
              <a:t>\sum_{j=0}^{n}\</a:t>
            </a:r>
            <a:r>
              <a:rPr lang="es-CO" dirty="0" err="1" smtClean="0"/>
              <a:t>dfrac</a:t>
            </a:r>
            <a:r>
              <a:rPr lang="es-CO" dirty="0" smtClean="0"/>
              <a:t>{</a:t>
            </a:r>
            <a:r>
              <a:rPr lang="es-CO" dirty="0" err="1" smtClean="0"/>
              <a:t>f^j</a:t>
            </a:r>
            <a:r>
              <a:rPr lang="es-CO" dirty="0" smtClean="0"/>
              <a:t>(</a:t>
            </a:r>
            <a:r>
              <a:rPr lang="es-CO" dirty="0" err="1" smtClean="0"/>
              <a:t>x_o</a:t>
            </a:r>
            <a:r>
              <a:rPr lang="es-CO" dirty="0" smtClean="0"/>
              <a:t>)}{j!}(x-x_0)^j + \</a:t>
            </a:r>
            <a:r>
              <a:rPr lang="es-CO" dirty="0" err="1" smtClean="0"/>
              <a:t>dfrac</a:t>
            </a:r>
            <a:r>
              <a:rPr lang="es-CO" dirty="0" smtClean="0"/>
              <a:t>{f^{n+1}(c)}{(n+1)!}(x-x_0)^{n+1}$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70329" y="13371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/>
              <a:t>$\</a:t>
            </a:r>
            <a:r>
              <a:rPr lang="es-CO" dirty="0" err="1" smtClean="0"/>
              <a:t>displaystyle</a:t>
            </a:r>
            <a:r>
              <a:rPr lang="es-CO" dirty="0" smtClean="0"/>
              <a:t> \</a:t>
            </a:r>
            <a:r>
              <a:rPr lang="es-CO" dirty="0" err="1" smtClean="0"/>
              <a:t>mid</a:t>
            </a:r>
            <a:r>
              <a:rPr lang="es-CO" dirty="0" smtClean="0"/>
              <a:t> I \</a:t>
            </a:r>
            <a:r>
              <a:rPr lang="es-CO" dirty="0" err="1" smtClean="0"/>
              <a:t>mid</a:t>
            </a:r>
            <a:r>
              <a:rPr lang="es-CO" dirty="0" smtClean="0"/>
              <a:t>  = \</a:t>
            </a:r>
            <a:r>
              <a:rPr lang="es-CO" dirty="0" err="1" smtClean="0"/>
              <a:t>displaystyle</a:t>
            </a:r>
            <a:r>
              <a:rPr lang="es-CO" dirty="0" smtClean="0"/>
              <a:t> \</a:t>
            </a:r>
            <a:r>
              <a:rPr lang="es-CO" dirty="0" err="1" smtClean="0"/>
              <a:t>int</a:t>
            </a:r>
            <a:r>
              <a:rPr lang="es-CO" dirty="0" smtClean="0"/>
              <a:t>_{a}^{b}(</a:t>
            </a:r>
            <a:r>
              <a:rPr lang="es-CO" dirty="0" err="1" smtClean="0"/>
              <a:t>P_n</a:t>
            </a:r>
            <a:r>
              <a:rPr lang="es-CO" dirty="0" smtClean="0"/>
              <a:t>(x)+</a:t>
            </a:r>
            <a:r>
              <a:rPr lang="es-CO" dirty="0" err="1" smtClean="0"/>
              <a:t>R_n</a:t>
            </a:r>
            <a:r>
              <a:rPr lang="es-CO" dirty="0" smtClean="0"/>
              <a:t>(x))dx\</a:t>
            </a:r>
            <a:r>
              <a:rPr lang="es-CO" dirty="0" err="1" smtClean="0"/>
              <a:t>leq</a:t>
            </a:r>
            <a:r>
              <a:rPr lang="es-CO" dirty="0" smtClean="0"/>
              <a:t> \</a:t>
            </a:r>
            <a:r>
              <a:rPr lang="es-CO" dirty="0" err="1" smtClean="0"/>
              <a:t>displaystyle</a:t>
            </a:r>
            <a:r>
              <a:rPr lang="es-CO" dirty="0" smtClean="0"/>
              <a:t> \</a:t>
            </a:r>
            <a:r>
              <a:rPr lang="es-CO" dirty="0" err="1" smtClean="0"/>
              <a:t>int</a:t>
            </a:r>
            <a:r>
              <a:rPr lang="es-CO" dirty="0" smtClean="0"/>
              <a:t>_{a}^{b}(</a:t>
            </a:r>
            <a:r>
              <a:rPr lang="es-CO" dirty="0" err="1" smtClean="0"/>
              <a:t>P_n</a:t>
            </a:r>
            <a:r>
              <a:rPr lang="es-CO" dirty="0" smtClean="0"/>
              <a:t>(x)+</a:t>
            </a:r>
            <a:r>
              <a:rPr lang="es-CO" dirty="0" err="1" smtClean="0"/>
              <a:t>R_n</a:t>
            </a:r>
            <a:r>
              <a:rPr lang="es-CO" dirty="0" smtClean="0"/>
              <a:t>(x)) dx $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70329" y="25763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/>
              <a:t>$\</a:t>
            </a:r>
            <a:r>
              <a:rPr lang="es-CO" dirty="0" err="1" smtClean="0"/>
              <a:t>leq</a:t>
            </a:r>
            <a:r>
              <a:rPr lang="es-CO" dirty="0" smtClean="0"/>
              <a:t> \</a:t>
            </a:r>
            <a:r>
              <a:rPr lang="es-CO" dirty="0" err="1" smtClean="0"/>
              <a:t>displaystyle</a:t>
            </a:r>
            <a:r>
              <a:rPr lang="es-CO" dirty="0" smtClean="0"/>
              <a:t>\</a:t>
            </a:r>
            <a:r>
              <a:rPr lang="es-CO" dirty="0" err="1" smtClean="0"/>
              <a:t>int</a:t>
            </a:r>
            <a:r>
              <a:rPr lang="es-CO" dirty="0" smtClean="0"/>
              <a:t>_{a}^{b} \Big(</a:t>
            </a:r>
            <a:r>
              <a:rPr lang="es-CO" dirty="0" err="1" smtClean="0"/>
              <a:t>P_n</a:t>
            </a:r>
            <a:r>
              <a:rPr lang="es-CO" dirty="0" smtClean="0"/>
              <a:t>(x) + </a:t>
            </a:r>
            <a:r>
              <a:rPr lang="es-CO" dirty="0" err="1" smtClean="0"/>
              <a:t>R_n</a:t>
            </a:r>
            <a:r>
              <a:rPr lang="es-CO" dirty="0" smtClean="0"/>
              <a:t>(x)\Big) = \</a:t>
            </a:r>
            <a:r>
              <a:rPr lang="es-CO" dirty="0" err="1" smtClean="0"/>
              <a:t>displaystyle</a:t>
            </a:r>
            <a:r>
              <a:rPr lang="es-CO" dirty="0" smtClean="0"/>
              <a:t>\</a:t>
            </a:r>
            <a:r>
              <a:rPr lang="es-CO" dirty="0" err="1" smtClean="0"/>
              <a:t>int</a:t>
            </a:r>
            <a:r>
              <a:rPr lang="es-CO" dirty="0" smtClean="0"/>
              <a:t>_{a}^{b} </a:t>
            </a:r>
            <a:r>
              <a:rPr lang="es-CO" dirty="0" err="1" smtClean="0"/>
              <a:t>P_n</a:t>
            </a:r>
            <a:r>
              <a:rPr lang="es-CO" dirty="0" smtClean="0"/>
              <a:t>(x)dx + \</a:t>
            </a:r>
            <a:r>
              <a:rPr lang="es-CO" dirty="0" err="1" smtClean="0"/>
              <a:t>displaystyle</a:t>
            </a:r>
            <a:r>
              <a:rPr lang="es-CO" dirty="0" smtClean="0"/>
              <a:t>\</a:t>
            </a:r>
            <a:r>
              <a:rPr lang="es-CO" dirty="0" err="1" smtClean="0"/>
              <a:t>int</a:t>
            </a:r>
            <a:r>
              <a:rPr lang="es-CO" dirty="0" smtClean="0"/>
              <a:t>_{a}^{b} </a:t>
            </a:r>
            <a:r>
              <a:rPr lang="es-CO" dirty="0" err="1" smtClean="0"/>
              <a:t>R_n</a:t>
            </a:r>
            <a:r>
              <a:rPr lang="es-CO" dirty="0" smtClean="0"/>
              <a:t>(x)dx  $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70329" y="3757642"/>
            <a:ext cx="481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$\</a:t>
            </a:r>
            <a:r>
              <a:rPr lang="es-CO" dirty="0" err="1" smtClean="0"/>
              <a:t>leq</a:t>
            </a:r>
            <a:r>
              <a:rPr lang="es-CO" dirty="0" smtClean="0"/>
              <a:t> I_{</a:t>
            </a:r>
            <a:r>
              <a:rPr lang="es-CO" dirty="0" err="1" smtClean="0"/>
              <a:t>aprox</a:t>
            </a:r>
            <a:r>
              <a:rPr lang="es-CO" dirty="0" smtClean="0"/>
              <a:t>} + \</a:t>
            </a:r>
            <a:r>
              <a:rPr lang="es-CO" dirty="0" err="1" smtClean="0"/>
              <a:t>displaystyle</a:t>
            </a:r>
            <a:r>
              <a:rPr lang="es-CO" dirty="0" smtClean="0"/>
              <a:t>\</a:t>
            </a:r>
            <a:r>
              <a:rPr lang="es-CO" dirty="0" err="1" smtClean="0"/>
              <a:t>int</a:t>
            </a:r>
            <a:r>
              <a:rPr lang="es-CO" dirty="0" smtClean="0"/>
              <a:t>_{a}^{b} M dx  $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70329" y="4384943"/>
            <a:ext cx="239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 $ = I_{</a:t>
            </a:r>
            <a:r>
              <a:rPr lang="es-CO" dirty="0" err="1" smtClean="0"/>
              <a:t>aprox</a:t>
            </a:r>
            <a:r>
              <a:rPr lang="es-CO" dirty="0" smtClean="0"/>
              <a:t>} + M(a-b)$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70329" y="5012244"/>
            <a:ext cx="4601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 $ M = \</a:t>
            </a:r>
            <a:r>
              <a:rPr lang="es-CO" dirty="0" err="1" smtClean="0"/>
              <a:t>parallel</a:t>
            </a:r>
            <a:r>
              <a:rPr lang="es-CO" dirty="0" smtClean="0"/>
              <a:t> </a:t>
            </a:r>
            <a:r>
              <a:rPr lang="es-CO" dirty="0" err="1" smtClean="0"/>
              <a:t>R_n</a:t>
            </a:r>
            <a:r>
              <a:rPr lang="es-CO" dirty="0" smtClean="0"/>
              <a:t>(x)\</a:t>
            </a:r>
            <a:r>
              <a:rPr lang="es-CO" dirty="0" err="1" smtClean="0"/>
              <a:t>parallel</a:t>
            </a:r>
            <a:r>
              <a:rPr lang="es-CO" dirty="0" smtClean="0"/>
              <a:t> = </a:t>
            </a:r>
            <a:r>
              <a:rPr lang="es-CO" dirty="0" err="1" smtClean="0"/>
              <a:t>Sup</a:t>
            </a:r>
            <a:r>
              <a:rPr lang="es-CO" dirty="0" smtClean="0"/>
              <a:t> |</a:t>
            </a:r>
            <a:r>
              <a:rPr lang="es-CO" dirty="0" err="1" smtClean="0"/>
              <a:t>R_n</a:t>
            </a:r>
            <a:r>
              <a:rPr lang="es-CO" dirty="0" smtClean="0"/>
              <a:t>(x)|$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70329" y="5454879"/>
            <a:ext cx="2215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$ I \</a:t>
            </a:r>
            <a:r>
              <a:rPr lang="es-CO" dirty="0" err="1" smtClean="0"/>
              <a:t>approx</a:t>
            </a:r>
            <a:r>
              <a:rPr lang="es-CO" dirty="0" smtClean="0"/>
              <a:t> I_{</a:t>
            </a:r>
            <a:r>
              <a:rPr lang="es-CO" dirty="0" err="1" smtClean="0"/>
              <a:t>aprox</a:t>
            </a:r>
            <a:r>
              <a:rPr lang="es-CO" dirty="0" smtClean="0"/>
              <a:t>}$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70329" y="6082180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 $ f \in C^{n+1}[0,b]$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6996115" y="453426"/>
            <a:ext cx="166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\</a:t>
            </a:r>
            <a:r>
              <a:rPr lang="es-CO" dirty="0" err="1" smtClean="0"/>
              <a:t>longrightarrow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6996115" y="915091"/>
            <a:ext cx="275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/>
              <a:t> $ n \</a:t>
            </a:r>
            <a:r>
              <a:rPr lang="es-CO" dirty="0" err="1" smtClean="0"/>
              <a:t>longrightarrow</a:t>
            </a:r>
            <a:r>
              <a:rPr lang="es-CO" dirty="0" smtClean="0"/>
              <a:t> \</a:t>
            </a:r>
            <a:r>
              <a:rPr lang="es-CO" dirty="0" err="1" smtClean="0"/>
              <a:t>infty</a:t>
            </a:r>
            <a:r>
              <a:rPr lang="es-CO" dirty="0" smtClean="0"/>
              <a:t>$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5839448" y="15515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smtClean="0"/>
              <a:t> $ f \in C^{\</a:t>
            </a:r>
            <a:r>
              <a:rPr lang="es-CO" dirty="0" err="1" smtClean="0"/>
              <a:t>infty</a:t>
            </a:r>
            <a:r>
              <a:rPr lang="es-CO" dirty="0" smtClean="0"/>
              <a:t>}[0,b] \</a:t>
            </a:r>
            <a:r>
              <a:rPr lang="es-CO" dirty="0" err="1" smtClean="0"/>
              <a:t>Rightarrow</a:t>
            </a:r>
            <a:r>
              <a:rPr lang="es-CO" dirty="0" smtClean="0"/>
              <a:t> \</a:t>
            </a:r>
            <a:r>
              <a:rPr lang="es-CO" dirty="0" err="1" smtClean="0"/>
              <a:t>parallel</a:t>
            </a:r>
            <a:r>
              <a:rPr lang="es-CO" dirty="0" smtClean="0"/>
              <a:t> </a:t>
            </a:r>
            <a:r>
              <a:rPr lang="es-CO" dirty="0" err="1" smtClean="0"/>
              <a:t>R_n</a:t>
            </a:r>
            <a:r>
              <a:rPr lang="es-CO" dirty="0" smtClean="0"/>
              <a:t>(x) \</a:t>
            </a:r>
            <a:r>
              <a:rPr lang="es-CO" dirty="0" err="1" smtClean="0"/>
              <a:t>parallel</a:t>
            </a:r>
            <a:r>
              <a:rPr lang="es-CO" dirty="0" smtClean="0"/>
              <a:t> \</a:t>
            </a:r>
            <a:r>
              <a:rPr lang="es-CO" dirty="0" err="1" smtClean="0"/>
              <a:t>longrightarrow</a:t>
            </a:r>
            <a:r>
              <a:rPr lang="es-CO" dirty="0" smtClean="0"/>
              <a:t>  0$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8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f(x_0) + \displaystyle\sum_{j=0}^{n}\dfrac{f^j(x_o)}{j!}(x-x_0)^j + \dfrac{f^{n+1}(c)}{(n+1)!}(x-x_0)^{n+1}$&#10;&#10;&#10;\end{document}"/>
  <p:tag name="IGUANATEXSIZE" val="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R_n(x)= -\frac{1}{6}\cos(c)e^c$&#10;\end{document}"/>
  <p:tag name="IGUANATEXSIZE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1 + x - \dfrac{x^3}{3}-\frac{1}{6}\cos(c)e^c$&#10;\end{document}"/>
  <p:tag name="IGUANATEXSIZE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1 + x - \dfrac{2x^3}{3!} + R_n$&#10;\end{document}"/>
  <p:tag name="IGUANATEXSIZE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0.5)=1.446889036584169$&#10;\end{document}"/>
  <p:tag name="IGUANATEXSIZE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P(0.5)=1.458\wideparen{3}$&#10;\end{document}"/>
  <p:tag name="IGUANATEXSIZE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I_{real}=|f(0.5)- P(0.5)|=0.01144429749169$&#10;\end{document}"/>
  <p:tag name="IGUANATEXSIZE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e^x\cos(x) $&#10;&#10;\end{document}"/>
  <p:tag name="IGUANATEXSIZE" val="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1 + x - \dfrac{x^3}{3}-\frac{1}{6}\cos(c)e^c$&#10;\end{document}"/>
  <p:tag name="IGUANATEXSIZE" val="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R_n=|R_3(x)|\leq -e^c\cos(c)\dfrac{x^4}{6}=-e^c \dfrac{(0.5)^4}{6} \leq -e^{0.5}\dfrac{(0.5)^4}{6}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|R_3(x)|=0.017174179903126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 = P_n(x)+R_n(x)$&#10;&#10;\end{document}"/>
  <p:tag name="IGUANATEXSIZE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I_{real}=|f(0.5)- P(0.5)|=0.01144429749169$&#10;\end{document}"/>
  <p:tag name="IGUANATEXSIZE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displaystyle \int_{0}^{1}f(x)dx \approx \displaystyle \int_{0}^{1} \Big( 1+x+\dfrac{x^3}{3}\Big)dx=1.4167$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displaystyle \int_{0}^{1} e^x\cos(x)dx=1.3787$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displaystyle \int_{0}^{1} \Big(-cos(c)e^c \dfrac{x^4}{6}\Big)dx=-\dfrac{1}{30}\cos(c)e^c$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|-\dfrac{1}{30}\cos(c)e^c| \leq |-\dfrac{1}{30}e|=0.0906093943$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|1.4167-1.3780|=0.0387$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$&#10;I = \displaystyle\int_{a}^{b}f(x)dx&#10;$&#10;\end{document}"/>
  <p:tag name="IGUANATEXSIZE" val="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displaystyle \mid I \mid  = \displaystyle \int_{a}^{b}(P_n(x)+R_n(x))dx\leq \displaystyle \int_{a}^{b}(P_n(x)+R_n(x)) dx $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$\leq I_{aprox} + \displaystyle\int_{a}^{b} M dx  $&#10;\end{document}"/>
  <p:tag name="IGUANATEXSIZE" val="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= I_{aprox} + M(a-b)$&#10;\end{document}"/>
  <p:tag name="IGUANATEXSIZE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f(x_0)+f'(x_0)(x-x_0)+\dfrac{f''(x_0)}{2!}(x-x_0)^2+ \dfrac{f'''(x_0)}{3!}(x-x_0)^3+ \cdots + \dfrac{f^n(x_0)}{n!}(x-x_0)^n + \dfrac{f^{n+1}(x_0)}{(n+1)!}(x-x_0)^{n+1}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M = \parallel R_n(x)\parallel = Sup |R_n(x)|$&#10;\end{document}"/>
  <p:tag name="IGUANATEXSIZE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P_n(x)$&#10;&#10;\end{document}"/>
  <p:tag name="IGUANATEXSIZE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R_n(x)$&#10;&#10;\end{document}"/>
  <p:tag name="IGUANATEXSIZE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\displaystyle\sum_{j=0}^{n}\dfrac{f^j(x_o)}{j!}(x-x_0)^j + \dfrac{f^{n+1}(c)}{(n+1)!}(x-x_0)^{n+1}$&#10;&#10;\end{document}"/>
  <p:tag name="IGUANATEXSIZE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\leq \displaystyle\int_{a}^{b} \Big(|P_n(x)| + |R_n(x)|\Big) = \displaystyle\int_{a}^{b} |P_n(x)|dx + \displaystyle\int_{a}^{b} |R_n(x)|dx  $&#10;\end{document}"/>
  <p:tag name="IGUANATEXSIZE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|I| = I_{aprox} + M(a-b)$&#10;&#10;\end{document}"/>
  <p:tag name="IGUANATEXSIZE" val="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f \in C^{n+1}[0,b]$&#10;\end{document}"/>
  <p:tag name="IGUANATEXSIZE" val="1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f \in C^{\infty}[0,b] \Rightarrow \parallel R_n(x) \parallel \longrightarrow  0$&#10;&#10;\end{document}"/>
  <p:tag name="IGUANATEXSIZE" val="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I \approx I_{aprox}$&#10;\end{document}"/>
  <p:tag name="IGUANATEXSIZE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M(a-b)$&#10;\end{document}"/>
  <p:tag name="IGUANATEXSIZE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f(x_0)+f'(x_0)(x-x_0)+\dfrac{f''(x_0)}{2!}(x-x_0)^2+ \dfrac{f'''(x_0)}{3!}(x-x_0)^3+ \cdots + \dfrac{f^n(x_0)}{n!}(x-x_0)^n + \dfrac{f^{n+1}(x_0)}{(n+1)!}(x-x_0)^{n+1}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 $ n \longrightarrow \infty$&#10;\end{document}"/>
  <p:tag name="IGUANATEXSIZE" val="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$ I = I_{aprox}$&#10;&#10;&#10;\end{document}"/>
  <p:tag name="IGUANATEXSIZE" val="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(x)= e^x\cos(x) $&#10;&#10;\end{document}"/>
  <p:tag name="IGUANATEXSIZE" val="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'(x)= \cos(x)e^x - \sin(x)e^x$&#10;&#10;\end{document}"/>
  <p:tag name="IGUANATEXSIZE" val="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''(x)= \cos(x)e^x - \sin(x)e^x - \cos(x)e^x - \sin(x)e^x = -2 \sin(x)e^x$&#10;&#10;\end{document}"/>
  <p:tag name="IGUANATEXSIZE" val="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'''(x) = -2(\cos(x)e^x + \sin(x)e^x)$&#10;\end{document}"/>
  <p:tag name="IGUANATEXSIZE" val="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graphicx}&#10;\usepackage[latin1]{inputenc}&#10;\usepackage{amsmath,amstext,amsfonts,amssymb,amsbsy,amscd,mathrsfs,mathrsfs,array}&#10;\usepackage{multirow,xcolor,moreverb,mathabx,dingbat,lscape}&#10;\parindent=0pt&#10;\linespread{1.1}&#10;\setlength{\textwidth}{16.3cm}%ancho del texto&#10;\setlength{\textheight}{22cm} %alto del texto&#10;\setlength{\topmargin}{-0.1in}%tope superior&#10;\setlength{\oddsidemargin}{+2.4em}&#10;\begin{document}&#10;&#10;$f^4(x) = -2(\cos(x)e^x - \sin(x)e^x + \cos(x)e^x + \sin(x)e^x)= -4\cos(x)e^x$&#10;\end{document}"/>
  <p:tag name="IGUANATEXSIZE" val="14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420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32</cp:revision>
  <dcterms:created xsi:type="dcterms:W3CDTF">2021-09-09T03:38:38Z</dcterms:created>
  <dcterms:modified xsi:type="dcterms:W3CDTF">2021-09-09T23:11:18Z</dcterms:modified>
</cp:coreProperties>
</file>