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onsolas" panose="020B0609020204030204" pitchFamily="49"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As we can see from the graphic, the Animation, Family and Children are the top three most rented family friendly movie categories.</a:t>
            </a:r>
            <a:endParaRPr dirty="0">
              <a:latin typeface="Open Sans"/>
              <a:ea typeface="Open Sans"/>
              <a:cs typeface="Open Sans"/>
              <a:sym typeface="Open Sans"/>
            </a:endParaRPr>
          </a:p>
        </p:txBody>
      </p:sp>
      <p:sp>
        <p:nvSpPr>
          <p:cNvPr id="55" name="Shape 55"/>
          <p:cNvSpPr/>
          <p:nvPr/>
        </p:nvSpPr>
        <p:spPr>
          <a:xfrm>
            <a:off x="394499"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rgbClr val="FFFFFF"/>
                </a:solidFill>
                <a:latin typeface="Open Sans"/>
                <a:ea typeface="Open Sans"/>
                <a:cs typeface="Open Sans"/>
                <a:sym typeface="Open Sans"/>
              </a:rPr>
              <a:t>What are the top three most rented family friendly movie categories?</a:t>
            </a:r>
            <a:endParaRPr sz="2400" dirty="0">
              <a:solidFill>
                <a:srgbClr val="FFFFFF"/>
              </a:solidFill>
              <a:latin typeface="Open Sans"/>
              <a:ea typeface="Open Sans"/>
              <a:cs typeface="Open Sans"/>
              <a:sym typeface="Open Sans"/>
            </a:endParaRPr>
          </a:p>
        </p:txBody>
      </p:sp>
      <p:pic>
        <p:nvPicPr>
          <p:cNvPr id="5" name="Picture 4" descr="Chart, bar chart&#10;&#10;Description automatically generated">
            <a:extLst>
              <a:ext uri="{FF2B5EF4-FFF2-40B4-BE49-F238E27FC236}">
                <a16:creationId xmlns:a16="http://schemas.microsoft.com/office/drawing/2014/main" id="{F5975B5E-C2C7-FAF6-DF4A-414ECE1716D9}"/>
              </a:ext>
            </a:extLst>
          </p:cNvPr>
          <p:cNvPicPr>
            <a:picLocks noChangeAspect="1"/>
          </p:cNvPicPr>
          <p:nvPr/>
        </p:nvPicPr>
        <p:blipFill>
          <a:blip r:embed="rId3"/>
          <a:stretch>
            <a:fillRect/>
          </a:stretch>
        </p:blipFill>
        <p:spPr>
          <a:xfrm>
            <a:off x="394498" y="1418449"/>
            <a:ext cx="4545285" cy="3072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The table shows the first 15 records from the query result. The complete table can be obtained by running the query #2 in the query file.</a:t>
            </a:r>
            <a:endParaRPr dirty="0">
              <a:latin typeface="Open Sans"/>
              <a:ea typeface="Open Sans"/>
              <a:cs typeface="Open Sans"/>
              <a:sym typeface="Open Sans"/>
            </a:endParaRPr>
          </a:p>
        </p:txBody>
      </p:sp>
      <p:sp>
        <p:nvSpPr>
          <p:cNvPr id="62" name="Shape 62"/>
          <p:cNvSpPr/>
          <p:nvPr/>
        </p:nvSpPr>
        <p:spPr>
          <a:xfrm>
            <a:off x="3945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400" dirty="0">
                <a:solidFill>
                  <a:srgbClr val="FFFFFF"/>
                </a:solidFill>
                <a:latin typeface="Open Sans"/>
                <a:ea typeface="Open Sans"/>
                <a:cs typeface="Open Sans"/>
              </a:rPr>
              <a:t>Can you provide a table with the movie titles and divide them into 4 levels (first quarter, second quarter, third quarter, and final quarter) based on the quartiles (25%, 50%, 75%) of the average rental duration(in the number of days) for movies across all family friendly categories?</a:t>
            </a:r>
            <a:endParaRPr sz="1400" dirty="0">
              <a:solidFill>
                <a:srgbClr val="FFFFFF"/>
              </a:solidFill>
              <a:latin typeface="Open Sans"/>
              <a:ea typeface="Open Sans"/>
              <a:cs typeface="Open Sans"/>
              <a:sym typeface="Open Sans"/>
            </a:endParaRPr>
          </a:p>
        </p:txBody>
      </p:sp>
      <p:pic>
        <p:nvPicPr>
          <p:cNvPr id="8" name="Picture 7">
            <a:extLst>
              <a:ext uri="{FF2B5EF4-FFF2-40B4-BE49-F238E27FC236}">
                <a16:creationId xmlns:a16="http://schemas.microsoft.com/office/drawing/2014/main" id="{371A9225-B378-A2F1-53BD-C5ED2ABABC9D}"/>
              </a:ext>
            </a:extLst>
          </p:cNvPr>
          <p:cNvPicPr>
            <a:picLocks noChangeAspect="1"/>
          </p:cNvPicPr>
          <p:nvPr/>
        </p:nvPicPr>
        <p:blipFill>
          <a:blip r:embed="rId3"/>
          <a:stretch>
            <a:fillRect/>
          </a:stretch>
        </p:blipFill>
        <p:spPr>
          <a:xfrm>
            <a:off x="394500" y="1418450"/>
            <a:ext cx="4538918"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The Animation category has the highest count in the first quatile and it is tied with the Family category in the fourth quartile. The Children category takes the highest spot on the second quartile while the Family category has the highest count in the third quartile. </a:t>
            </a:r>
            <a:endParaRPr dirty="0">
              <a:latin typeface="Open Sans"/>
              <a:ea typeface="Open Sans"/>
              <a:cs typeface="Open Sans"/>
              <a:sym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br>
              <a:rPr lang="en" sz="1050" dirty="0">
                <a:solidFill>
                  <a:srgbClr val="FFFFFF"/>
                </a:solidFill>
                <a:latin typeface="Open Sans"/>
                <a:ea typeface="Open Sans"/>
                <a:cs typeface="Open Sans"/>
                <a:sym typeface="Open Sans"/>
              </a:rPr>
            </a:br>
            <a:r>
              <a:rPr lang="en" sz="1400" dirty="0">
                <a:solidFill>
                  <a:srgbClr val="FFFFFF"/>
                </a:solidFill>
                <a:latin typeface="Open Sans"/>
                <a:ea typeface="Open Sans"/>
                <a:cs typeface="Open Sans"/>
                <a:sym typeface="Open Sans"/>
              </a:rPr>
              <a:t>Provide a chart showing </a:t>
            </a:r>
            <a:r>
              <a:rPr lang="en-US" sz="1400" dirty="0">
                <a:solidFill>
                  <a:srgbClr val="FFFFFF"/>
                </a:solidFill>
                <a:latin typeface="Open Sans"/>
                <a:ea typeface="Open Sans"/>
                <a:cs typeface="Open Sans"/>
              </a:rPr>
              <a:t>the family-friendly film category, each of the quartiles, and the corresponding count of movies within each combination of film category for each corresponding rental duration category. Identify the category with the highest count on each quartile.</a:t>
            </a:r>
            <a:br>
              <a:rPr lang="en-US" sz="1400" b="0" dirty="0">
                <a:solidFill>
                  <a:srgbClr val="D4D4D4"/>
                </a:solidFill>
                <a:effectLst/>
                <a:latin typeface="Consolas" panose="020B0609020204030204" pitchFamily="49" charset="0"/>
              </a:rPr>
            </a:br>
            <a:endParaRPr sz="1400" dirty="0">
              <a:solidFill>
                <a:srgbClr val="FFFFFF"/>
              </a:solidFill>
              <a:latin typeface="Open Sans"/>
              <a:ea typeface="Open Sans"/>
              <a:cs typeface="Open Sans"/>
              <a:sym typeface="Open Sans"/>
            </a:endParaRPr>
          </a:p>
        </p:txBody>
      </p:sp>
      <p:pic>
        <p:nvPicPr>
          <p:cNvPr id="6" name="Picture 5" descr="Chart, bar chart">
            <a:extLst>
              <a:ext uri="{FF2B5EF4-FFF2-40B4-BE49-F238E27FC236}">
                <a16:creationId xmlns:a16="http://schemas.microsoft.com/office/drawing/2014/main" id="{29D6B50E-B378-A0C3-60F9-D0A5BDEAA442}"/>
              </a:ext>
            </a:extLst>
          </p:cNvPr>
          <p:cNvPicPr>
            <a:picLocks noChangeAspect="1"/>
          </p:cNvPicPr>
          <p:nvPr/>
        </p:nvPicPr>
        <p:blipFill>
          <a:blip r:embed="rId3"/>
          <a:stretch>
            <a:fillRect/>
          </a:stretch>
        </p:blipFill>
        <p:spPr>
          <a:xfrm>
            <a:off x="354299" y="1418449"/>
            <a:ext cx="4550700"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Eleanor Hunt paid the most difference in terms of payment. She paid a difference of $64.87 between March and February of 2007. Curtis Irby paid $63.89 in the same period. We can see how close their difference was in the bar representing the paid amount for both Eleanor and Curtis for the months of Feb and Mar of 2007.</a:t>
            </a:r>
            <a:endParaRPr dirty="0">
              <a:latin typeface="Open Sans"/>
              <a:ea typeface="Open Sans"/>
              <a:cs typeface="Open Sans"/>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sz="1200" dirty="0">
                <a:solidFill>
                  <a:srgbClr val="FFFFFF"/>
                </a:solidFill>
                <a:latin typeface="Open Sans"/>
                <a:ea typeface="Open Sans"/>
                <a:cs typeface="Open Sans"/>
                <a:sym typeface="Open Sans"/>
              </a:rPr>
              <a:t>  </a:t>
            </a:r>
            <a:br>
              <a:rPr lang="en" sz="1200" dirty="0">
                <a:solidFill>
                  <a:srgbClr val="FFFFFF"/>
                </a:solidFill>
                <a:latin typeface="Open Sans"/>
                <a:ea typeface="Open Sans"/>
                <a:cs typeface="Open Sans"/>
                <a:sym typeface="Open Sans"/>
              </a:rPr>
            </a:br>
            <a:r>
              <a:rPr lang="en" sz="1400" dirty="0">
                <a:solidFill>
                  <a:srgbClr val="FFFFFF"/>
                </a:solidFill>
                <a:latin typeface="Open Sans"/>
                <a:ea typeface="Open Sans"/>
                <a:cs typeface="Open Sans"/>
                <a:sym typeface="Open Sans"/>
              </a:rPr>
              <a:t>For each of the </a:t>
            </a:r>
            <a:r>
              <a:rPr lang="en-US" sz="1400" dirty="0">
                <a:solidFill>
                  <a:srgbClr val="FFFFFF"/>
                </a:solidFill>
                <a:latin typeface="Open Sans"/>
                <a:ea typeface="Open Sans"/>
                <a:cs typeface="Open Sans"/>
              </a:rPr>
              <a:t>top 10 paying customers, I would like to find out the difference across their monthly payments during 2007. Please go ahead and write a query to compare the payment amounts in each successive month. Repeat this for each of these 10 paying customers. Also, it will be tremendously helpful if you can identify the customer name who paid the most difference in terms of payments.</a:t>
            </a:r>
            <a:br>
              <a:rPr lang="en-US" sz="1200" b="0" dirty="0">
                <a:solidFill>
                  <a:srgbClr val="D4D4D4"/>
                </a:solidFill>
                <a:effectLst/>
                <a:latin typeface="Consolas" panose="020B0609020204030204" pitchFamily="49" charset="0"/>
              </a:rPr>
            </a:br>
            <a:endParaRPr sz="1200" dirty="0">
              <a:solidFill>
                <a:srgbClr val="FFFFFF"/>
              </a:solidFill>
              <a:latin typeface="Open Sans"/>
              <a:ea typeface="Open Sans"/>
              <a:cs typeface="Open Sans"/>
              <a:sym typeface="Open Sans"/>
            </a:endParaRPr>
          </a:p>
        </p:txBody>
      </p:sp>
      <p:pic>
        <p:nvPicPr>
          <p:cNvPr id="3" name="Picture 2" descr="Chart, bar chart">
            <a:extLst>
              <a:ext uri="{FF2B5EF4-FFF2-40B4-BE49-F238E27FC236}">
                <a16:creationId xmlns:a16="http://schemas.microsoft.com/office/drawing/2014/main" id="{A0D0E90B-6489-12BA-5418-E4D4CE2A2050}"/>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375</Words>
  <Application>Microsoft Office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Consolas</vt:lpstr>
      <vt:lpstr>Open Sans</vt:lpstr>
      <vt:lpstr>Simple Light</vt:lpstr>
      <vt:lpstr>What are the top three most rented family friendly movie categories?</vt:lpstr>
      <vt:lpstr>Can you provide a table with the movie titles and divide them into 4 levels (first quarter, second quarter, third quarter, and final quarter) based on the quartiles (25%, 50%, 75%) of the average rental duration(in the number of days) for movies across all family friendly categories?</vt:lpstr>
      <vt:lpstr> Provide a chart showing the family-friendly film category, each of the quartiles, and the corresponding count of movies within each combination of film category for each corresponding rental duration category. Identify the category with the highest count on each quartile. </vt:lpstr>
      <vt:lpstr>   For each of the top 10 paying customers, I would like to find out the difference across their monthly payments during 2007. Please go ahead and write a query to compare the payment amounts in each successive month. Repeat this for each of these 10 paying customers. Also, it will be tremendously helpful if you can identify the customer name who paid the most difference in terms of payments.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the top 3 most rented family friendly movie categories?</dc:title>
  <dc:creator>JE S</dc:creator>
  <cp:lastModifiedBy>Juan Sanchez</cp:lastModifiedBy>
  <cp:revision>2</cp:revision>
  <dcterms:modified xsi:type="dcterms:W3CDTF">2023-04-06T22:05:56Z</dcterms:modified>
</cp:coreProperties>
</file>