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B41D9-87D2-E977-476D-F3A296267CC3}" v="4" dt="2023-10-02T04:10:21.498"/>
    <p1510:client id="{FEACCD1F-2D56-05C1-F2E3-AF02D51083BA}" v="81" dt="2023-10-02T01:01:32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85043-D946-4676-8F24-3F4EFE4C6E0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DE279-97BF-4F95-BE87-D24DBAA3C0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6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DE279-97BF-4F95-BE87-D24DBAA3C0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9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E97FD-2956-47F8-BC16-EA2225CE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7E18D3-8079-4BC0-B39A-EB9E9E57F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3CB546-1077-4BF7-97F7-E684E21A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9593-456A-4FEE-9406-91E2B19A56C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9FF26B-1ADC-4DA2-BA22-99B741C6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B7082B-6240-436F-A6F1-CF7840FA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C7BB-717B-4243-9FEF-13D5D919F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7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412D8-EB45-4340-8054-56347109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6B092D-8E7F-4D33-B960-B0262A2CF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8812B4-BE2B-4667-B8FC-BBFC73EC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9593-456A-4FEE-9406-91E2B19A56C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5F1876-A311-445F-BC97-91EBD45D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A9007A-D130-41A7-89EC-DF64029D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C7BB-717B-4243-9FEF-13D5D919F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9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A111AF-0214-4B8C-9A77-5C697835D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C5FC81-3155-43A2-8E6E-7291D5F7C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316E34-C730-4A1E-9365-BC856781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9593-456A-4FEE-9406-91E2B19A56C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E6849-DF76-40DB-8DA7-92B378A8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D4AB47-B147-43CF-A20A-3A613BDC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C7BB-717B-4243-9FEF-13D5D919F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2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233EE-D833-4E73-9EF6-5E4DF684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2F50FF-2D12-47C2-88FA-C4028AB9D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3E738C-F29F-4890-800A-C6C963D4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9593-456A-4FEE-9406-91E2B19A56C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8419DE-C87F-4D02-8A21-7EA90535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919CC6-1B73-4FE7-BB4D-29016B71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C7BB-717B-4243-9FEF-13D5D919F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3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F574D-2EB2-406F-9685-03EB0D5F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345153-9B4A-4D19-BFE2-432240093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3C044E-D417-45C6-8082-EE5CA24D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9593-456A-4FEE-9406-91E2B19A56C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EBB260-0725-4D18-B74D-DA0E336B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59D6C7-81CF-4951-805F-1FC83FDE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C7BB-717B-4243-9FEF-13D5D919F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0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54D00-0C79-4E6D-966A-2C8A8F71E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62C0CD-8CF4-4DD7-B842-784C229AA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0156F4-FC28-497D-BE3D-0A16CA381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6B35B1-1B82-4346-84E3-041A7346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9593-456A-4FEE-9406-91E2B19A56C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715272-797F-4C83-B111-2040B04D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F0D2CC-9D11-4780-A7A1-A41CED5A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C7BB-717B-4243-9FEF-13D5D919F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2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6EA0B-5E96-47A3-95BA-9F64CE58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F128C8-B387-4377-BC18-5E3E0D18C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9ABE4F-92BD-4C7F-896B-10124F465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AAC4E7-9E62-4C73-B914-8A3212219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033449-49E2-44EA-8036-FCC284ACC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C49425A-3EF6-46C0-81FE-068F79EE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9593-456A-4FEE-9406-91E2B19A56C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C3B302-60AF-4218-A0C5-67090851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E417613-53BD-4650-B55E-614D3FB6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C7BB-717B-4243-9FEF-13D5D919F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0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84ED5-AD37-42CC-BF95-245CF58B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B4309A-305F-40E3-8B9A-55A8EE88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9593-456A-4FEE-9406-91E2B19A56C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F464B8-43CA-467F-A911-3A3433B9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9012E8-D819-44FB-8436-376255B5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C7BB-717B-4243-9FEF-13D5D919F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9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3F4567-6312-4922-99D5-40C643C4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9593-456A-4FEE-9406-91E2B19A56C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5973F5-60F4-41B7-96C5-90DA5F5C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722E7E-5867-4A05-A5E1-00D69FF7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C7BB-717B-4243-9FEF-13D5D919F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0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2A3A5-609E-42B5-AA55-77D05DAE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24E5DB-7861-4085-9E46-6DA1A853D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75807A-02AB-4E49-B7F8-B9CF2ABD2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AD3B3D-3A56-4FAE-9BDA-024EC1BF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9593-456A-4FEE-9406-91E2B19A56C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6A03FA-FCC5-4A24-960D-CD572D01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B994BF-4ED3-4073-A23C-1D3EAB2B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C7BB-717B-4243-9FEF-13D5D919F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0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2BB52-A4F8-42A1-B703-BD006959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9E72A1-1016-45A0-A0D8-F0D4FE940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D86795-8C1B-4387-8DF6-28C16E7D5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290695-53B5-49E1-BCA3-D8F0B5EF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9593-456A-4FEE-9406-91E2B19A56C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D0C5F1-AE79-4626-9475-8EED07B8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114F96-24F4-45AD-B352-FA7D92BA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C7BB-717B-4243-9FEF-13D5D919F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9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433C298-8352-4972-9B6D-414BB04B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930B10-1572-472C-8A44-596FACC05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C2D3A8-7B60-4D1A-BD3B-BB85489B4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59593-456A-4FEE-9406-91E2B19A56C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2F0C22-3BB2-41E5-8259-AFE92A567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A223B-1608-4A72-9C01-4F0D45408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5C7BB-717B-4243-9FEF-13D5D919F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7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B1F6E-841B-4CD9-AEB3-76C58C300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71666"/>
          </a:xfrm>
        </p:spPr>
        <p:txBody>
          <a:bodyPr/>
          <a:lstStyle/>
          <a:p>
            <a:r>
              <a:rPr lang="es-CO" sz="6600" b="1">
                <a:solidFill>
                  <a:schemeClr val="tx2"/>
                </a:solidFill>
              </a:rPr>
              <a:t>Predictor Académico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C2E62C-9B50-400E-8885-9D2B80570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268" y="3262673"/>
            <a:ext cx="10479464" cy="479768"/>
          </a:xfrm>
        </p:spPr>
        <p:txBody>
          <a:bodyPr>
            <a:normAutofit lnSpcReduction="10000"/>
          </a:bodyPr>
          <a:lstStyle/>
          <a:p>
            <a:r>
              <a:rPr lang="es-CO" sz="3000">
                <a:solidFill>
                  <a:schemeClr val="tx1">
                    <a:lumMod val="75000"/>
                    <a:lumOff val="25000"/>
                  </a:schemeClr>
                </a:solidFill>
              </a:rPr>
              <a:t>Proyecto para Analítica Computacional para la Toma de Decisiones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22E3081C-933F-45AB-BB7C-4D4E442E04B4}"/>
              </a:ext>
            </a:extLst>
          </p:cNvPr>
          <p:cNvCxnSpPr>
            <a:cxnSpLocks/>
          </p:cNvCxnSpPr>
          <p:nvPr/>
        </p:nvCxnSpPr>
        <p:spPr>
          <a:xfrm>
            <a:off x="1575848" y="3007151"/>
            <a:ext cx="9040305" cy="0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99F436FF-2615-4B40-A2B7-34B10FFD7173}"/>
              </a:ext>
            </a:extLst>
          </p:cNvPr>
          <p:cNvSpPr txBox="1"/>
          <p:nvPr/>
        </p:nvSpPr>
        <p:spPr>
          <a:xfrm>
            <a:off x="4627233" y="5173179"/>
            <a:ext cx="29375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000">
                <a:solidFill>
                  <a:schemeClr val="tx1">
                    <a:lumMod val="75000"/>
                    <a:lumOff val="25000"/>
                  </a:schemeClr>
                </a:solidFill>
              </a:rPr>
              <a:t>Daniela Andrea Ruiz López</a:t>
            </a:r>
          </a:p>
          <a:p>
            <a:pPr algn="ctr"/>
            <a:r>
              <a:rPr lang="es-CO" sz="2000">
                <a:solidFill>
                  <a:schemeClr val="tx1">
                    <a:lumMod val="75000"/>
                    <a:lumOff val="25000"/>
                  </a:schemeClr>
                </a:solidFill>
              </a:rPr>
              <a:t>Juan Daniel Umaña Caro</a:t>
            </a:r>
          </a:p>
          <a:p>
            <a:pPr algn="ctr"/>
            <a:endParaRPr lang="es-CO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CO" sz="2000">
                <a:solidFill>
                  <a:schemeClr val="tx1">
                    <a:lumMod val="75000"/>
                    <a:lumOff val="25000"/>
                  </a:schemeClr>
                </a:solidFill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38560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F90CDC2-86BC-4BAE-A443-A61564E5B80B}"/>
              </a:ext>
            </a:extLst>
          </p:cNvPr>
          <p:cNvSpPr txBox="1"/>
          <p:nvPr/>
        </p:nvSpPr>
        <p:spPr>
          <a:xfrm>
            <a:off x="1113121" y="677099"/>
            <a:ext cx="6649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Formulación y evaluación de redes bayesianas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68A034C-479E-4A03-BF76-4DB7CC8899C1}"/>
              </a:ext>
            </a:extLst>
          </p:cNvPr>
          <p:cNvSpPr txBox="1"/>
          <p:nvPr/>
        </p:nvSpPr>
        <p:spPr>
          <a:xfrm>
            <a:off x="551679" y="677100"/>
            <a:ext cx="369012" cy="461665"/>
          </a:xfrm>
          <a:custGeom>
            <a:avLst/>
            <a:gdLst>
              <a:gd name="connsiteX0" fmla="*/ 0 w 369012"/>
              <a:gd name="connsiteY0" fmla="*/ 0 h 461665"/>
              <a:gd name="connsiteX1" fmla="*/ 369012 w 369012"/>
              <a:gd name="connsiteY1" fmla="*/ 0 h 461665"/>
              <a:gd name="connsiteX2" fmla="*/ 369012 w 369012"/>
              <a:gd name="connsiteY2" fmla="*/ 461665 h 461665"/>
              <a:gd name="connsiteX3" fmla="*/ 0 w 369012"/>
              <a:gd name="connsiteY3" fmla="*/ 461665 h 461665"/>
              <a:gd name="connsiteX4" fmla="*/ 0 w 369012"/>
              <a:gd name="connsiteY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012" h="461665" extrusionOk="0">
                <a:moveTo>
                  <a:pt x="0" y="0"/>
                </a:moveTo>
                <a:cubicBezTo>
                  <a:pt x="115024" y="-30066"/>
                  <a:pt x="206936" y="25838"/>
                  <a:pt x="369012" y="0"/>
                </a:cubicBezTo>
                <a:cubicBezTo>
                  <a:pt x="394354" y="208481"/>
                  <a:pt x="339236" y="261100"/>
                  <a:pt x="369012" y="461665"/>
                </a:cubicBezTo>
                <a:cubicBezTo>
                  <a:pt x="254322" y="482190"/>
                  <a:pt x="137013" y="420391"/>
                  <a:pt x="0" y="461665"/>
                </a:cubicBezTo>
                <a:cubicBezTo>
                  <a:pt x="-47046" y="355528"/>
                  <a:pt x="17435" y="15155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952598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s-CO" sz="240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</a:rPr>
              <a:t>2</a:t>
            </a:r>
            <a:endParaRPr lang="es-CO">
              <a:solidFill>
                <a:schemeClr val="accent3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247DD746-6CE5-467A-A2F9-B6D70EEB3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5" t="4849" r="4423" b="4941"/>
          <a:stretch/>
        </p:blipFill>
        <p:spPr bwMode="auto">
          <a:xfrm>
            <a:off x="674248" y="1423448"/>
            <a:ext cx="10843503" cy="511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32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68A034C-479E-4A03-BF76-4DB7CC8899C1}"/>
              </a:ext>
            </a:extLst>
          </p:cNvPr>
          <p:cNvSpPr txBox="1"/>
          <p:nvPr/>
        </p:nvSpPr>
        <p:spPr>
          <a:xfrm>
            <a:off x="551679" y="677100"/>
            <a:ext cx="369012" cy="461665"/>
          </a:xfrm>
          <a:custGeom>
            <a:avLst/>
            <a:gdLst>
              <a:gd name="connsiteX0" fmla="*/ 0 w 369012"/>
              <a:gd name="connsiteY0" fmla="*/ 0 h 461665"/>
              <a:gd name="connsiteX1" fmla="*/ 369012 w 369012"/>
              <a:gd name="connsiteY1" fmla="*/ 0 h 461665"/>
              <a:gd name="connsiteX2" fmla="*/ 369012 w 369012"/>
              <a:gd name="connsiteY2" fmla="*/ 461665 h 461665"/>
              <a:gd name="connsiteX3" fmla="*/ 0 w 369012"/>
              <a:gd name="connsiteY3" fmla="*/ 461665 h 461665"/>
              <a:gd name="connsiteX4" fmla="*/ 0 w 369012"/>
              <a:gd name="connsiteY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012" h="461665" extrusionOk="0">
                <a:moveTo>
                  <a:pt x="0" y="0"/>
                </a:moveTo>
                <a:cubicBezTo>
                  <a:pt x="115024" y="-30066"/>
                  <a:pt x="206936" y="25838"/>
                  <a:pt x="369012" y="0"/>
                </a:cubicBezTo>
                <a:cubicBezTo>
                  <a:pt x="394354" y="208481"/>
                  <a:pt x="339236" y="261100"/>
                  <a:pt x="369012" y="461665"/>
                </a:cubicBezTo>
                <a:cubicBezTo>
                  <a:pt x="254322" y="482190"/>
                  <a:pt x="137013" y="420391"/>
                  <a:pt x="0" y="461665"/>
                </a:cubicBezTo>
                <a:cubicBezTo>
                  <a:pt x="-47046" y="355528"/>
                  <a:pt x="17435" y="15155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952598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s-CO" sz="240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</a:rPr>
              <a:t>2</a:t>
            </a:r>
            <a:endParaRPr lang="es-CO">
              <a:solidFill>
                <a:schemeClr val="accent3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4A822229-B1CD-4CF4-959E-9F70C5A04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0851"/>
              </p:ext>
            </p:extLst>
          </p:nvPr>
        </p:nvGraphicFramePr>
        <p:xfrm>
          <a:off x="2156731" y="1977782"/>
          <a:ext cx="7878537" cy="25942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27261">
                  <a:extLst>
                    <a:ext uri="{9D8B030D-6E8A-4147-A177-3AD203B41FA5}">
                      <a16:colId xmlns:a16="http://schemas.microsoft.com/office/drawing/2014/main" val="3435921316"/>
                    </a:ext>
                  </a:extLst>
                </a:gridCol>
                <a:gridCol w="1727261">
                  <a:extLst>
                    <a:ext uri="{9D8B030D-6E8A-4147-A177-3AD203B41FA5}">
                      <a16:colId xmlns:a16="http://schemas.microsoft.com/office/drawing/2014/main" val="1481611912"/>
                    </a:ext>
                  </a:extLst>
                </a:gridCol>
                <a:gridCol w="1352594">
                  <a:extLst>
                    <a:ext uri="{9D8B030D-6E8A-4147-A177-3AD203B41FA5}">
                      <a16:colId xmlns:a16="http://schemas.microsoft.com/office/drawing/2014/main" val="3220802856"/>
                    </a:ext>
                  </a:extLst>
                </a:gridCol>
                <a:gridCol w="1344160">
                  <a:extLst>
                    <a:ext uri="{9D8B030D-6E8A-4147-A177-3AD203B41FA5}">
                      <a16:colId xmlns:a16="http://schemas.microsoft.com/office/drawing/2014/main" val="3923248077"/>
                    </a:ext>
                  </a:extLst>
                </a:gridCol>
                <a:gridCol w="1727261">
                  <a:extLst>
                    <a:ext uri="{9D8B030D-6E8A-4147-A177-3AD203B41FA5}">
                      <a16:colId xmlns:a16="http://schemas.microsoft.com/office/drawing/2014/main" val="81425046"/>
                    </a:ext>
                  </a:extLst>
                </a:gridCol>
              </a:tblGrid>
              <a:tr h="520269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s-CO"/>
                        <a:t>Matriz de Confusión</a:t>
                      </a:r>
                      <a:br>
                        <a:rPr lang="es-CO"/>
                      </a:br>
                      <a:r>
                        <a:rPr lang="es-CO"/>
                        <a:t>Predictor Académico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CO"/>
                        <a:t>Predicción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39680"/>
                  </a:ext>
                </a:extLst>
              </a:tr>
              <a:tr h="513141">
                <a:tc gridSpan="2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err="1"/>
                        <a:t>Dropout</a:t>
                      </a:r>
                      <a:r>
                        <a:rPr lang="es-CO"/>
                        <a:t> (-)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err="1"/>
                        <a:t>Enrolled</a:t>
                      </a:r>
                      <a:r>
                        <a:rPr lang="es-CO"/>
                        <a:t> (-)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/>
                        <a:t>Graduate</a:t>
                      </a:r>
                      <a:r>
                        <a:rPr lang="es-CO" dirty="0"/>
                        <a:t> (+)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969254"/>
                  </a:ext>
                </a:extLst>
              </a:tr>
              <a:tr h="520269">
                <a:tc rowSpan="3">
                  <a:txBody>
                    <a:bodyPr/>
                    <a:lstStyle/>
                    <a:p>
                      <a:pPr algn="ctr"/>
                      <a:r>
                        <a:rPr lang="es-CO"/>
                        <a:t>Observación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err="1"/>
                        <a:t>Dropout</a:t>
                      </a:r>
                      <a:r>
                        <a:rPr lang="es-CO"/>
                        <a:t> (-)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562116"/>
                  </a:ext>
                </a:extLst>
              </a:tr>
              <a:tr h="52026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err="1"/>
                        <a:t>Enrolled</a:t>
                      </a:r>
                      <a:r>
                        <a:rPr lang="es-CO"/>
                        <a:t> (-)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826242"/>
                  </a:ext>
                </a:extLst>
              </a:tr>
              <a:tr h="52026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err="1"/>
                        <a:t>Graduate</a:t>
                      </a:r>
                      <a:r>
                        <a:rPr lang="es-CO"/>
                        <a:t> (+)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151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187745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915D508A-0114-4B82-A9F9-03BDCC77EB4F}"/>
              </a:ext>
            </a:extLst>
          </p:cNvPr>
          <p:cNvSpPr txBox="1"/>
          <p:nvPr/>
        </p:nvSpPr>
        <p:spPr>
          <a:xfrm>
            <a:off x="3048785" y="4958437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0" i="0" u="none" strike="noStrike" kern="1200" cap="none" spc="0" normalizeH="0" baseline="0" noProof="0" dirty="0">
                <a:ln>
                  <a:noFill/>
                </a:ln>
                <a:solidFill>
                  <a:srgbClr val="549E39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Exactitud (</a:t>
            </a:r>
            <a:r>
              <a:rPr kumimoji="0" lang="es-CO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49E39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</a:t>
            </a:r>
            <a:r>
              <a:rPr kumimoji="0" lang="es-CO" sz="2800" b="0" i="0" u="none" strike="noStrike" kern="1200" cap="none" spc="0" normalizeH="0" baseline="0" noProof="0" dirty="0">
                <a:ln>
                  <a:noFill/>
                </a:ln>
                <a:solidFill>
                  <a:srgbClr val="549E39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): 59.2%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57039D-285C-4FBA-9B65-AD9D84C4EDEB}"/>
              </a:ext>
            </a:extLst>
          </p:cNvPr>
          <p:cNvSpPr txBox="1"/>
          <p:nvPr/>
        </p:nvSpPr>
        <p:spPr>
          <a:xfrm>
            <a:off x="1113121" y="677099"/>
            <a:ext cx="6649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Formulación y evaluación de redes bayesianas</a:t>
            </a:r>
          </a:p>
        </p:txBody>
      </p:sp>
    </p:spTree>
    <p:extLst>
      <p:ext uri="{BB962C8B-B14F-4D97-AF65-F5344CB8AC3E}">
        <p14:creationId xmlns:p14="http://schemas.microsoft.com/office/powerpoint/2010/main" val="281646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F90CDC2-86BC-4BAE-A443-A61564E5B80B}"/>
              </a:ext>
            </a:extLst>
          </p:cNvPr>
          <p:cNvSpPr txBox="1"/>
          <p:nvPr/>
        </p:nvSpPr>
        <p:spPr>
          <a:xfrm>
            <a:off x="1137638" y="677100"/>
            <a:ext cx="624440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Creación de </a:t>
            </a:r>
            <a:r>
              <a:rPr lang="es-CO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  <a:cs typeface="Calibri"/>
              </a:rPr>
              <a:t>dashboard</a:t>
            </a:r>
            <a:endParaRPr lang="es-ES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68A034C-479E-4A03-BF76-4DB7CC8899C1}"/>
              </a:ext>
            </a:extLst>
          </p:cNvPr>
          <p:cNvSpPr txBox="1"/>
          <p:nvPr/>
        </p:nvSpPr>
        <p:spPr>
          <a:xfrm>
            <a:off x="551679" y="677100"/>
            <a:ext cx="369012" cy="461665"/>
          </a:xfrm>
          <a:custGeom>
            <a:avLst/>
            <a:gdLst>
              <a:gd name="connsiteX0" fmla="*/ 0 w 369012"/>
              <a:gd name="connsiteY0" fmla="*/ 0 h 461665"/>
              <a:gd name="connsiteX1" fmla="*/ 369012 w 369012"/>
              <a:gd name="connsiteY1" fmla="*/ 0 h 461665"/>
              <a:gd name="connsiteX2" fmla="*/ 369012 w 369012"/>
              <a:gd name="connsiteY2" fmla="*/ 461665 h 461665"/>
              <a:gd name="connsiteX3" fmla="*/ 0 w 369012"/>
              <a:gd name="connsiteY3" fmla="*/ 461665 h 461665"/>
              <a:gd name="connsiteX4" fmla="*/ 0 w 369012"/>
              <a:gd name="connsiteY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012" h="461665" extrusionOk="0">
                <a:moveTo>
                  <a:pt x="0" y="0"/>
                </a:moveTo>
                <a:cubicBezTo>
                  <a:pt x="115024" y="-30066"/>
                  <a:pt x="206936" y="25838"/>
                  <a:pt x="369012" y="0"/>
                </a:cubicBezTo>
                <a:cubicBezTo>
                  <a:pt x="394354" y="208481"/>
                  <a:pt x="339236" y="261100"/>
                  <a:pt x="369012" y="461665"/>
                </a:cubicBezTo>
                <a:cubicBezTo>
                  <a:pt x="254322" y="482190"/>
                  <a:pt x="137013" y="420391"/>
                  <a:pt x="0" y="461665"/>
                </a:cubicBezTo>
                <a:cubicBezTo>
                  <a:pt x="-47046" y="355528"/>
                  <a:pt x="17435" y="15155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952598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CO" sz="2400">
                <a:solidFill>
                  <a:schemeClr val="accent3">
                    <a:lumMod val="50000"/>
                  </a:schemeClr>
                </a:solidFill>
                <a:latin typeface="Cooper Black"/>
              </a:rPr>
              <a:t>3</a:t>
            </a:r>
            <a:endParaRPr lang="es-CO">
              <a:solidFill>
                <a:schemeClr val="accent3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CD5E93D-AB9D-164B-902C-32BC8857FA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" t="-58" r="-60" b="826"/>
          <a:stretch/>
        </p:blipFill>
        <p:spPr>
          <a:xfrm>
            <a:off x="870140" y="1604649"/>
            <a:ext cx="10451719" cy="440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3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F90CDC2-86BC-4BAE-A443-A61564E5B80B}"/>
              </a:ext>
            </a:extLst>
          </p:cNvPr>
          <p:cNvSpPr txBox="1"/>
          <p:nvPr/>
        </p:nvSpPr>
        <p:spPr>
          <a:xfrm>
            <a:off x="1137638" y="677100"/>
            <a:ext cx="624440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Creación de </a:t>
            </a:r>
            <a:r>
              <a:rPr lang="es-CO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  <a:cs typeface="Calibri"/>
              </a:rPr>
              <a:t>dashboard</a:t>
            </a:r>
            <a:endParaRPr lang="es-ES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68A034C-479E-4A03-BF76-4DB7CC8899C1}"/>
              </a:ext>
            </a:extLst>
          </p:cNvPr>
          <p:cNvSpPr txBox="1"/>
          <p:nvPr/>
        </p:nvSpPr>
        <p:spPr>
          <a:xfrm>
            <a:off x="551679" y="677100"/>
            <a:ext cx="369012" cy="461665"/>
          </a:xfrm>
          <a:custGeom>
            <a:avLst/>
            <a:gdLst>
              <a:gd name="connsiteX0" fmla="*/ 0 w 369012"/>
              <a:gd name="connsiteY0" fmla="*/ 0 h 461665"/>
              <a:gd name="connsiteX1" fmla="*/ 369012 w 369012"/>
              <a:gd name="connsiteY1" fmla="*/ 0 h 461665"/>
              <a:gd name="connsiteX2" fmla="*/ 369012 w 369012"/>
              <a:gd name="connsiteY2" fmla="*/ 461665 h 461665"/>
              <a:gd name="connsiteX3" fmla="*/ 0 w 369012"/>
              <a:gd name="connsiteY3" fmla="*/ 461665 h 461665"/>
              <a:gd name="connsiteX4" fmla="*/ 0 w 369012"/>
              <a:gd name="connsiteY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012" h="461665" extrusionOk="0">
                <a:moveTo>
                  <a:pt x="0" y="0"/>
                </a:moveTo>
                <a:cubicBezTo>
                  <a:pt x="115024" y="-30066"/>
                  <a:pt x="206936" y="25838"/>
                  <a:pt x="369012" y="0"/>
                </a:cubicBezTo>
                <a:cubicBezTo>
                  <a:pt x="394354" y="208481"/>
                  <a:pt x="339236" y="261100"/>
                  <a:pt x="369012" y="461665"/>
                </a:cubicBezTo>
                <a:cubicBezTo>
                  <a:pt x="254322" y="482190"/>
                  <a:pt x="137013" y="420391"/>
                  <a:pt x="0" y="461665"/>
                </a:cubicBezTo>
                <a:cubicBezTo>
                  <a:pt x="-47046" y="355528"/>
                  <a:pt x="17435" y="15155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952598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CO" sz="2400">
                <a:solidFill>
                  <a:schemeClr val="accent3">
                    <a:lumMod val="50000"/>
                  </a:schemeClr>
                </a:solidFill>
                <a:latin typeface="Cooper Black"/>
              </a:rPr>
              <a:t>3</a:t>
            </a:r>
            <a:endParaRPr lang="es-CO">
              <a:solidFill>
                <a:schemeClr val="accent3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7D94D1BE-FFC0-B53D-B0EF-994ACA564C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" t="2083" r="11"/>
          <a:stretch/>
        </p:blipFill>
        <p:spPr>
          <a:xfrm>
            <a:off x="1844359" y="1138765"/>
            <a:ext cx="8808948" cy="2909731"/>
          </a:xfrm>
          <a:prstGeom prst="rect">
            <a:avLst/>
          </a:prstGeom>
        </p:spPr>
      </p:pic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E967667E-9A1D-B5E4-4C54-087DC2921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934" y="4048496"/>
            <a:ext cx="8812373" cy="247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7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68A034C-479E-4A03-BF76-4DB7CC8899C1}"/>
              </a:ext>
            </a:extLst>
          </p:cNvPr>
          <p:cNvSpPr txBox="1"/>
          <p:nvPr/>
        </p:nvSpPr>
        <p:spPr>
          <a:xfrm>
            <a:off x="3070289" y="2031759"/>
            <a:ext cx="672213" cy="861774"/>
          </a:xfrm>
          <a:custGeom>
            <a:avLst/>
            <a:gdLst>
              <a:gd name="connsiteX0" fmla="*/ 0 w 672213"/>
              <a:gd name="connsiteY0" fmla="*/ 0 h 861774"/>
              <a:gd name="connsiteX1" fmla="*/ 672213 w 672213"/>
              <a:gd name="connsiteY1" fmla="*/ 0 h 861774"/>
              <a:gd name="connsiteX2" fmla="*/ 672213 w 672213"/>
              <a:gd name="connsiteY2" fmla="*/ 861774 h 861774"/>
              <a:gd name="connsiteX3" fmla="*/ 0 w 672213"/>
              <a:gd name="connsiteY3" fmla="*/ 861774 h 861774"/>
              <a:gd name="connsiteX4" fmla="*/ 0 w 672213"/>
              <a:gd name="connsiteY4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213" h="861774" extrusionOk="0">
                <a:moveTo>
                  <a:pt x="0" y="0"/>
                </a:moveTo>
                <a:cubicBezTo>
                  <a:pt x="234048" y="-110744"/>
                  <a:pt x="450246" y="14892"/>
                  <a:pt x="672213" y="0"/>
                </a:cubicBezTo>
                <a:cubicBezTo>
                  <a:pt x="753916" y="368963"/>
                  <a:pt x="601939" y="552250"/>
                  <a:pt x="672213" y="861774"/>
                </a:cubicBezTo>
                <a:cubicBezTo>
                  <a:pt x="392068" y="943802"/>
                  <a:pt x="357060" y="830766"/>
                  <a:pt x="0" y="861774"/>
                </a:cubicBezTo>
                <a:cubicBezTo>
                  <a:pt x="-37056" y="749272"/>
                  <a:pt x="-44050" y="21170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95259802">
                  <a:custGeom>
                    <a:avLst/>
                    <a:gdLst>
                      <a:gd name="connsiteX0" fmla="*/ 0 w 369012"/>
                      <a:gd name="connsiteY0" fmla="*/ 0 h 461665"/>
                      <a:gd name="connsiteX1" fmla="*/ 369012 w 369012"/>
                      <a:gd name="connsiteY1" fmla="*/ 0 h 461665"/>
                      <a:gd name="connsiteX2" fmla="*/ 369012 w 369012"/>
                      <a:gd name="connsiteY2" fmla="*/ 461665 h 461665"/>
                      <a:gd name="connsiteX3" fmla="*/ 0 w 369012"/>
                      <a:gd name="connsiteY3" fmla="*/ 461665 h 461665"/>
                      <a:gd name="connsiteX4" fmla="*/ 0 w 369012"/>
                      <a:gd name="connsiteY4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9012" h="461665" extrusionOk="0">
                        <a:moveTo>
                          <a:pt x="0" y="0"/>
                        </a:moveTo>
                        <a:cubicBezTo>
                          <a:pt x="118708" y="-38219"/>
                          <a:pt x="221865" y="19108"/>
                          <a:pt x="369012" y="0"/>
                        </a:cubicBezTo>
                        <a:cubicBezTo>
                          <a:pt x="395949" y="207576"/>
                          <a:pt x="334820" y="278749"/>
                          <a:pt x="369012" y="461665"/>
                        </a:cubicBezTo>
                        <a:cubicBezTo>
                          <a:pt x="230818" y="496406"/>
                          <a:pt x="173601" y="435828"/>
                          <a:pt x="0" y="461665"/>
                        </a:cubicBezTo>
                        <a:cubicBezTo>
                          <a:pt x="-25066" y="393443"/>
                          <a:pt x="-16099" y="12067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50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</a:rPr>
              <a:t>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F3503B-3A44-450F-A555-FCF19E8ACF30}"/>
              </a:ext>
            </a:extLst>
          </p:cNvPr>
          <p:cNvSpPr txBox="1"/>
          <p:nvPr/>
        </p:nvSpPr>
        <p:spPr>
          <a:xfrm>
            <a:off x="3742502" y="1800927"/>
            <a:ext cx="47069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Desplegar el tablero en la nube</a:t>
            </a:r>
          </a:p>
        </p:txBody>
      </p:sp>
      <p:pic>
        <p:nvPicPr>
          <p:cNvPr id="3074" name="Picture 2" descr="How To Create EC2 Instance In AWS | by Anil kumar Sahoo | Medium">
            <a:extLst>
              <a:ext uri="{FF2B5EF4-FFF2-40B4-BE49-F238E27FC236}">
                <a16:creationId xmlns:a16="http://schemas.microsoft.com/office/drawing/2014/main" id="{F5F79E9C-2D1B-40BF-B115-19EDBBF3E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769" y="3124366"/>
            <a:ext cx="4070462" cy="260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69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F094B-63A2-4BE8-AD6F-A5CD51B58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052" y="659875"/>
            <a:ext cx="9144000" cy="725863"/>
          </a:xfrm>
        </p:spPr>
        <p:txBody>
          <a:bodyPr>
            <a:normAutofit fontScale="90000"/>
          </a:bodyPr>
          <a:lstStyle/>
          <a:p>
            <a:pPr algn="l"/>
            <a:r>
              <a:rPr lang="es-CO" sz="4800" b="1">
                <a:solidFill>
                  <a:schemeClr val="tx2"/>
                </a:solidFill>
              </a:rPr>
              <a:t>Pregunta de negocio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1ED983C-8E28-46E1-B66C-CB7EF0AA44DF}"/>
              </a:ext>
            </a:extLst>
          </p:cNvPr>
          <p:cNvSpPr txBox="1"/>
          <p:nvPr/>
        </p:nvSpPr>
        <p:spPr>
          <a:xfrm>
            <a:off x="694100" y="1488069"/>
            <a:ext cx="10803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¿Cuáles variables pueden considerarse factores de riesgo para que un estudiante no tenga éxito académico en la universidad y cómo predecir la necesidad de acompañamiento de un estudiante a partir ellos?</a:t>
            </a: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30" name="Picture 6" descr="Estudiantes universitarios o universitarios de dibujos animados felices con  diplomas. personas que obtienen un título, un certificado, una ilustración  vectorial plana de éxito académico. educación, concepto de graduación para  banner, diseño de">
            <a:extLst>
              <a:ext uri="{FF2B5EF4-FFF2-40B4-BE49-F238E27FC236}">
                <a16:creationId xmlns:a16="http://schemas.microsoft.com/office/drawing/2014/main" id="{D856C707-4246-4DB8-A905-6CAFD2FF8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452" y="2790729"/>
            <a:ext cx="4393095" cy="337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64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F094B-63A2-4BE8-AD6F-A5CD51B58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052" y="659875"/>
            <a:ext cx="9144000" cy="725863"/>
          </a:xfrm>
        </p:spPr>
        <p:txBody>
          <a:bodyPr>
            <a:normAutofit fontScale="90000"/>
          </a:bodyPr>
          <a:lstStyle/>
          <a:p>
            <a:pPr algn="l"/>
            <a:r>
              <a:rPr lang="es-CO" sz="4800" b="1">
                <a:solidFill>
                  <a:schemeClr val="tx2"/>
                </a:solidFill>
              </a:rPr>
              <a:t>Solución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1ED983C-8E28-46E1-B66C-CB7EF0AA44DF}"/>
              </a:ext>
            </a:extLst>
          </p:cNvPr>
          <p:cNvSpPr txBox="1"/>
          <p:nvPr/>
        </p:nvSpPr>
        <p:spPr>
          <a:xfrm>
            <a:off x="918829" y="5248014"/>
            <a:ext cx="103543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Tablero de datos para el ingreso de características del estudiante y obtención de probabilidades de que se gradúe, retire, o no se gradúe a tiempo a partir de una red bayesiana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3A5767-FE62-4395-8D79-C79377802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564" y="1266470"/>
            <a:ext cx="6824870" cy="383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2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F094B-63A2-4BE8-AD6F-A5CD51B58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052" y="659875"/>
            <a:ext cx="9144000" cy="725863"/>
          </a:xfrm>
        </p:spPr>
        <p:txBody>
          <a:bodyPr>
            <a:normAutofit fontScale="90000"/>
          </a:bodyPr>
          <a:lstStyle/>
          <a:p>
            <a:pPr algn="l"/>
            <a:r>
              <a:rPr lang="es-CO" sz="4800" b="1" dirty="0">
                <a:solidFill>
                  <a:schemeClr val="tx2"/>
                </a:solidFill>
              </a:rPr>
              <a:t>Metodología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6EAEBB3-EC48-4D28-A392-0397CDED4D61}"/>
              </a:ext>
            </a:extLst>
          </p:cNvPr>
          <p:cNvSpPr txBox="1"/>
          <p:nvPr/>
        </p:nvSpPr>
        <p:spPr>
          <a:xfrm>
            <a:off x="1876071" y="1758312"/>
            <a:ext cx="30200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Exploración  y selección de variables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C5046AC-5A04-4065-B677-FE4B072AD970}"/>
              </a:ext>
            </a:extLst>
          </p:cNvPr>
          <p:cNvSpPr txBox="1"/>
          <p:nvPr/>
        </p:nvSpPr>
        <p:spPr>
          <a:xfrm>
            <a:off x="3663618" y="2937245"/>
            <a:ext cx="33607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Formulación y evaluación de redes bayesianas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D5C4A7F-1D87-4FDC-B1B0-32F527B94694}"/>
              </a:ext>
            </a:extLst>
          </p:cNvPr>
          <p:cNvSpPr txBox="1"/>
          <p:nvPr/>
        </p:nvSpPr>
        <p:spPr>
          <a:xfrm>
            <a:off x="6057013" y="4046604"/>
            <a:ext cx="30200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Creación de </a:t>
            </a:r>
            <a:r>
              <a:rPr lang="es-CO" sz="2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Dashboard</a:t>
            </a:r>
            <a:endParaRPr lang="es-CO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136CD1D-B2EE-4C3C-B1D0-E4110C43DBD1}"/>
              </a:ext>
            </a:extLst>
          </p:cNvPr>
          <p:cNvSpPr txBox="1"/>
          <p:nvPr/>
        </p:nvSpPr>
        <p:spPr>
          <a:xfrm>
            <a:off x="8032497" y="5181132"/>
            <a:ext cx="28409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Desplegar el tablero en la nube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68A034C-479E-4A03-BF76-4DB7CC8899C1}"/>
              </a:ext>
            </a:extLst>
          </p:cNvPr>
          <p:cNvSpPr txBox="1"/>
          <p:nvPr/>
        </p:nvSpPr>
        <p:spPr>
          <a:xfrm>
            <a:off x="1507059" y="1942977"/>
            <a:ext cx="369012" cy="461665"/>
          </a:xfrm>
          <a:custGeom>
            <a:avLst/>
            <a:gdLst>
              <a:gd name="connsiteX0" fmla="*/ 0 w 369012"/>
              <a:gd name="connsiteY0" fmla="*/ 0 h 461665"/>
              <a:gd name="connsiteX1" fmla="*/ 369012 w 369012"/>
              <a:gd name="connsiteY1" fmla="*/ 0 h 461665"/>
              <a:gd name="connsiteX2" fmla="*/ 369012 w 369012"/>
              <a:gd name="connsiteY2" fmla="*/ 461665 h 461665"/>
              <a:gd name="connsiteX3" fmla="*/ 0 w 369012"/>
              <a:gd name="connsiteY3" fmla="*/ 461665 h 461665"/>
              <a:gd name="connsiteX4" fmla="*/ 0 w 369012"/>
              <a:gd name="connsiteY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012" h="461665" extrusionOk="0">
                <a:moveTo>
                  <a:pt x="0" y="0"/>
                </a:moveTo>
                <a:cubicBezTo>
                  <a:pt x="115024" y="-30066"/>
                  <a:pt x="206936" y="25838"/>
                  <a:pt x="369012" y="0"/>
                </a:cubicBezTo>
                <a:cubicBezTo>
                  <a:pt x="394354" y="208481"/>
                  <a:pt x="339236" y="261100"/>
                  <a:pt x="369012" y="461665"/>
                </a:cubicBezTo>
                <a:cubicBezTo>
                  <a:pt x="254322" y="482190"/>
                  <a:pt x="137013" y="420391"/>
                  <a:pt x="0" y="461665"/>
                </a:cubicBezTo>
                <a:cubicBezTo>
                  <a:pt x="-47046" y="355528"/>
                  <a:pt x="17435" y="15155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952598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</a:rPr>
              <a:t>1</a:t>
            </a:r>
            <a:endParaRPr lang="es-CO" dirty="0">
              <a:solidFill>
                <a:schemeClr val="accent3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D8AC3F2-AA23-4B31-B2EA-5FF589F51B1A}"/>
              </a:ext>
            </a:extLst>
          </p:cNvPr>
          <p:cNvSpPr txBox="1"/>
          <p:nvPr/>
        </p:nvSpPr>
        <p:spPr>
          <a:xfrm>
            <a:off x="3161810" y="3121910"/>
            <a:ext cx="369012" cy="461665"/>
          </a:xfrm>
          <a:custGeom>
            <a:avLst/>
            <a:gdLst>
              <a:gd name="connsiteX0" fmla="*/ 0 w 369012"/>
              <a:gd name="connsiteY0" fmla="*/ 0 h 461665"/>
              <a:gd name="connsiteX1" fmla="*/ 369012 w 369012"/>
              <a:gd name="connsiteY1" fmla="*/ 0 h 461665"/>
              <a:gd name="connsiteX2" fmla="*/ 369012 w 369012"/>
              <a:gd name="connsiteY2" fmla="*/ 461665 h 461665"/>
              <a:gd name="connsiteX3" fmla="*/ 0 w 369012"/>
              <a:gd name="connsiteY3" fmla="*/ 461665 h 461665"/>
              <a:gd name="connsiteX4" fmla="*/ 0 w 369012"/>
              <a:gd name="connsiteY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012" h="461665" extrusionOk="0">
                <a:moveTo>
                  <a:pt x="0" y="0"/>
                </a:moveTo>
                <a:cubicBezTo>
                  <a:pt x="115024" y="-30066"/>
                  <a:pt x="206936" y="25838"/>
                  <a:pt x="369012" y="0"/>
                </a:cubicBezTo>
                <a:cubicBezTo>
                  <a:pt x="394354" y="208481"/>
                  <a:pt x="339236" y="261100"/>
                  <a:pt x="369012" y="461665"/>
                </a:cubicBezTo>
                <a:cubicBezTo>
                  <a:pt x="254322" y="482190"/>
                  <a:pt x="137013" y="420391"/>
                  <a:pt x="0" y="461665"/>
                </a:cubicBezTo>
                <a:cubicBezTo>
                  <a:pt x="-47046" y="355528"/>
                  <a:pt x="17435" y="15155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952598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s-CO" sz="240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</a:rPr>
              <a:t>2</a:t>
            </a:r>
            <a:endParaRPr lang="es-CO">
              <a:solidFill>
                <a:schemeClr val="accent3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3BC023F-926C-402A-8B6B-FDB5B29A1F42}"/>
              </a:ext>
            </a:extLst>
          </p:cNvPr>
          <p:cNvSpPr txBox="1"/>
          <p:nvPr/>
        </p:nvSpPr>
        <p:spPr>
          <a:xfrm>
            <a:off x="6323402" y="4231269"/>
            <a:ext cx="369012" cy="461665"/>
          </a:xfrm>
          <a:custGeom>
            <a:avLst/>
            <a:gdLst>
              <a:gd name="connsiteX0" fmla="*/ 0 w 369012"/>
              <a:gd name="connsiteY0" fmla="*/ 0 h 461665"/>
              <a:gd name="connsiteX1" fmla="*/ 369012 w 369012"/>
              <a:gd name="connsiteY1" fmla="*/ 0 h 461665"/>
              <a:gd name="connsiteX2" fmla="*/ 369012 w 369012"/>
              <a:gd name="connsiteY2" fmla="*/ 461665 h 461665"/>
              <a:gd name="connsiteX3" fmla="*/ 0 w 369012"/>
              <a:gd name="connsiteY3" fmla="*/ 461665 h 461665"/>
              <a:gd name="connsiteX4" fmla="*/ 0 w 369012"/>
              <a:gd name="connsiteY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012" h="461665" extrusionOk="0">
                <a:moveTo>
                  <a:pt x="0" y="0"/>
                </a:moveTo>
                <a:cubicBezTo>
                  <a:pt x="115024" y="-30066"/>
                  <a:pt x="206936" y="25838"/>
                  <a:pt x="369012" y="0"/>
                </a:cubicBezTo>
                <a:cubicBezTo>
                  <a:pt x="394354" y="208481"/>
                  <a:pt x="339236" y="261100"/>
                  <a:pt x="369012" y="461665"/>
                </a:cubicBezTo>
                <a:cubicBezTo>
                  <a:pt x="254322" y="482190"/>
                  <a:pt x="137013" y="420391"/>
                  <a:pt x="0" y="461665"/>
                </a:cubicBezTo>
                <a:cubicBezTo>
                  <a:pt x="-47046" y="355528"/>
                  <a:pt x="17435" y="15155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952598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s-CO" sz="240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</a:rPr>
              <a:t>3</a:t>
            </a:r>
            <a:endParaRPr lang="es-CO">
              <a:solidFill>
                <a:schemeClr val="accent3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3AE745C-F702-41D1-AD74-61187472DE57}"/>
              </a:ext>
            </a:extLst>
          </p:cNvPr>
          <p:cNvSpPr txBox="1"/>
          <p:nvPr/>
        </p:nvSpPr>
        <p:spPr>
          <a:xfrm>
            <a:off x="7567015" y="5365797"/>
            <a:ext cx="369012" cy="461665"/>
          </a:xfrm>
          <a:custGeom>
            <a:avLst/>
            <a:gdLst>
              <a:gd name="connsiteX0" fmla="*/ 0 w 369012"/>
              <a:gd name="connsiteY0" fmla="*/ 0 h 461665"/>
              <a:gd name="connsiteX1" fmla="*/ 369012 w 369012"/>
              <a:gd name="connsiteY1" fmla="*/ 0 h 461665"/>
              <a:gd name="connsiteX2" fmla="*/ 369012 w 369012"/>
              <a:gd name="connsiteY2" fmla="*/ 461665 h 461665"/>
              <a:gd name="connsiteX3" fmla="*/ 0 w 369012"/>
              <a:gd name="connsiteY3" fmla="*/ 461665 h 461665"/>
              <a:gd name="connsiteX4" fmla="*/ 0 w 369012"/>
              <a:gd name="connsiteY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012" h="461665" extrusionOk="0">
                <a:moveTo>
                  <a:pt x="0" y="0"/>
                </a:moveTo>
                <a:cubicBezTo>
                  <a:pt x="115024" y="-30066"/>
                  <a:pt x="206936" y="25838"/>
                  <a:pt x="369012" y="0"/>
                </a:cubicBezTo>
                <a:cubicBezTo>
                  <a:pt x="394354" y="208481"/>
                  <a:pt x="339236" y="261100"/>
                  <a:pt x="369012" y="461665"/>
                </a:cubicBezTo>
                <a:cubicBezTo>
                  <a:pt x="254322" y="482190"/>
                  <a:pt x="137013" y="420391"/>
                  <a:pt x="0" y="461665"/>
                </a:cubicBezTo>
                <a:cubicBezTo>
                  <a:pt x="-47046" y="355528"/>
                  <a:pt x="17435" y="15155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952598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s-CO" sz="240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</a:rPr>
              <a:t>4</a:t>
            </a:r>
            <a:endParaRPr lang="es-CO">
              <a:solidFill>
                <a:schemeClr val="accent3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67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68A034C-479E-4A03-BF76-4DB7CC8899C1}"/>
              </a:ext>
            </a:extLst>
          </p:cNvPr>
          <p:cNvSpPr txBox="1"/>
          <p:nvPr/>
        </p:nvSpPr>
        <p:spPr>
          <a:xfrm>
            <a:off x="551679" y="677100"/>
            <a:ext cx="369012" cy="461665"/>
          </a:xfrm>
          <a:custGeom>
            <a:avLst/>
            <a:gdLst>
              <a:gd name="connsiteX0" fmla="*/ 0 w 369012"/>
              <a:gd name="connsiteY0" fmla="*/ 0 h 461665"/>
              <a:gd name="connsiteX1" fmla="*/ 369012 w 369012"/>
              <a:gd name="connsiteY1" fmla="*/ 0 h 461665"/>
              <a:gd name="connsiteX2" fmla="*/ 369012 w 369012"/>
              <a:gd name="connsiteY2" fmla="*/ 461665 h 461665"/>
              <a:gd name="connsiteX3" fmla="*/ 0 w 369012"/>
              <a:gd name="connsiteY3" fmla="*/ 461665 h 461665"/>
              <a:gd name="connsiteX4" fmla="*/ 0 w 369012"/>
              <a:gd name="connsiteY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012" h="461665" extrusionOk="0">
                <a:moveTo>
                  <a:pt x="0" y="0"/>
                </a:moveTo>
                <a:cubicBezTo>
                  <a:pt x="115024" y="-30066"/>
                  <a:pt x="206936" y="25838"/>
                  <a:pt x="369012" y="0"/>
                </a:cubicBezTo>
                <a:cubicBezTo>
                  <a:pt x="394354" y="208481"/>
                  <a:pt x="339236" y="261100"/>
                  <a:pt x="369012" y="461665"/>
                </a:cubicBezTo>
                <a:cubicBezTo>
                  <a:pt x="254322" y="482190"/>
                  <a:pt x="137013" y="420391"/>
                  <a:pt x="0" y="461665"/>
                </a:cubicBezTo>
                <a:cubicBezTo>
                  <a:pt x="-47046" y="355528"/>
                  <a:pt x="17435" y="15155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952598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s-CO" sz="240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</a:rPr>
              <a:t>1</a:t>
            </a:r>
            <a:endParaRPr lang="es-CO">
              <a:solidFill>
                <a:schemeClr val="accent3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5EB1CCC-FE2E-42AD-AFF1-CDD646A4D34F}"/>
              </a:ext>
            </a:extLst>
          </p:cNvPr>
          <p:cNvSpPr txBox="1"/>
          <p:nvPr/>
        </p:nvSpPr>
        <p:spPr>
          <a:xfrm>
            <a:off x="718211" y="1996154"/>
            <a:ext cx="34249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400" dirty="0">
                <a:solidFill>
                  <a:schemeClr val="accent2">
                    <a:lumMod val="50000"/>
                  </a:schemeClr>
                </a:solidFill>
              </a:rPr>
              <a:t>Variables continuas seleccionadas por su correlación: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Calificaciones del primer y segundo semestre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Edad al momento de inscribirse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Tasa de inflación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89475E-116C-4809-A7DD-E92EB850C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094" y="340838"/>
            <a:ext cx="6718215" cy="617632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818CBD0-E9DF-4F39-BCED-16C4D0895B8B}"/>
              </a:ext>
            </a:extLst>
          </p:cNvPr>
          <p:cNvSpPr txBox="1"/>
          <p:nvPr/>
        </p:nvSpPr>
        <p:spPr>
          <a:xfrm>
            <a:off x="1119474" y="492433"/>
            <a:ext cx="30200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Exploración  y selección de variables</a:t>
            </a:r>
          </a:p>
        </p:txBody>
      </p:sp>
    </p:spTree>
    <p:extLst>
      <p:ext uri="{BB962C8B-B14F-4D97-AF65-F5344CB8AC3E}">
        <p14:creationId xmlns:p14="http://schemas.microsoft.com/office/powerpoint/2010/main" val="217151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68A034C-479E-4A03-BF76-4DB7CC8899C1}"/>
              </a:ext>
            </a:extLst>
          </p:cNvPr>
          <p:cNvSpPr txBox="1"/>
          <p:nvPr/>
        </p:nvSpPr>
        <p:spPr>
          <a:xfrm>
            <a:off x="551679" y="677100"/>
            <a:ext cx="369012" cy="461665"/>
          </a:xfrm>
          <a:custGeom>
            <a:avLst/>
            <a:gdLst>
              <a:gd name="connsiteX0" fmla="*/ 0 w 369012"/>
              <a:gd name="connsiteY0" fmla="*/ 0 h 461665"/>
              <a:gd name="connsiteX1" fmla="*/ 369012 w 369012"/>
              <a:gd name="connsiteY1" fmla="*/ 0 h 461665"/>
              <a:gd name="connsiteX2" fmla="*/ 369012 w 369012"/>
              <a:gd name="connsiteY2" fmla="*/ 461665 h 461665"/>
              <a:gd name="connsiteX3" fmla="*/ 0 w 369012"/>
              <a:gd name="connsiteY3" fmla="*/ 461665 h 461665"/>
              <a:gd name="connsiteX4" fmla="*/ 0 w 369012"/>
              <a:gd name="connsiteY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012" h="461665" extrusionOk="0">
                <a:moveTo>
                  <a:pt x="0" y="0"/>
                </a:moveTo>
                <a:cubicBezTo>
                  <a:pt x="115024" y="-30066"/>
                  <a:pt x="206936" y="25838"/>
                  <a:pt x="369012" y="0"/>
                </a:cubicBezTo>
                <a:cubicBezTo>
                  <a:pt x="394354" y="208481"/>
                  <a:pt x="339236" y="261100"/>
                  <a:pt x="369012" y="461665"/>
                </a:cubicBezTo>
                <a:cubicBezTo>
                  <a:pt x="254322" y="482190"/>
                  <a:pt x="137013" y="420391"/>
                  <a:pt x="0" y="461665"/>
                </a:cubicBezTo>
                <a:cubicBezTo>
                  <a:pt x="-47046" y="355528"/>
                  <a:pt x="17435" y="15155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952598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s-CO" sz="240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</a:rPr>
              <a:t>1</a:t>
            </a:r>
            <a:endParaRPr lang="es-CO">
              <a:solidFill>
                <a:schemeClr val="accent3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9DFFD16-4915-479D-AA3C-99EF673271F6}"/>
              </a:ext>
            </a:extLst>
          </p:cNvPr>
          <p:cNvSpPr txBox="1"/>
          <p:nvPr/>
        </p:nvSpPr>
        <p:spPr>
          <a:xfrm>
            <a:off x="1119474" y="492433"/>
            <a:ext cx="30200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Exploración  y selección de variables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F2391C9-B7A5-498F-B40E-76A4743BFB54}"/>
              </a:ext>
            </a:extLst>
          </p:cNvPr>
          <p:cNvSpPr txBox="1"/>
          <p:nvPr/>
        </p:nvSpPr>
        <p:spPr>
          <a:xfrm>
            <a:off x="912345" y="2324895"/>
            <a:ext cx="282063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400" dirty="0">
                <a:solidFill>
                  <a:schemeClr val="accent2">
                    <a:lumMod val="50000"/>
                  </a:schemeClr>
                </a:solidFill>
              </a:rPr>
              <a:t>Variables categóricas seleccionadas por su correlación: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Beneficio de beca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Carrera elegida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Pago de matrícula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Tipo de aplicación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808A59-B347-4610-BEE4-3864B5F8F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731" y="492433"/>
            <a:ext cx="6359643" cy="58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68A034C-479E-4A03-BF76-4DB7CC8899C1}"/>
              </a:ext>
            </a:extLst>
          </p:cNvPr>
          <p:cNvSpPr txBox="1"/>
          <p:nvPr/>
        </p:nvSpPr>
        <p:spPr>
          <a:xfrm>
            <a:off x="551679" y="677100"/>
            <a:ext cx="369012" cy="461665"/>
          </a:xfrm>
          <a:custGeom>
            <a:avLst/>
            <a:gdLst>
              <a:gd name="connsiteX0" fmla="*/ 0 w 369012"/>
              <a:gd name="connsiteY0" fmla="*/ 0 h 461665"/>
              <a:gd name="connsiteX1" fmla="*/ 369012 w 369012"/>
              <a:gd name="connsiteY1" fmla="*/ 0 h 461665"/>
              <a:gd name="connsiteX2" fmla="*/ 369012 w 369012"/>
              <a:gd name="connsiteY2" fmla="*/ 461665 h 461665"/>
              <a:gd name="connsiteX3" fmla="*/ 0 w 369012"/>
              <a:gd name="connsiteY3" fmla="*/ 461665 h 461665"/>
              <a:gd name="connsiteX4" fmla="*/ 0 w 369012"/>
              <a:gd name="connsiteY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012" h="461665" extrusionOk="0">
                <a:moveTo>
                  <a:pt x="0" y="0"/>
                </a:moveTo>
                <a:cubicBezTo>
                  <a:pt x="115024" y="-30066"/>
                  <a:pt x="206936" y="25838"/>
                  <a:pt x="369012" y="0"/>
                </a:cubicBezTo>
                <a:cubicBezTo>
                  <a:pt x="394354" y="208481"/>
                  <a:pt x="339236" y="261100"/>
                  <a:pt x="369012" y="461665"/>
                </a:cubicBezTo>
                <a:cubicBezTo>
                  <a:pt x="254322" y="482190"/>
                  <a:pt x="137013" y="420391"/>
                  <a:pt x="0" y="461665"/>
                </a:cubicBezTo>
                <a:cubicBezTo>
                  <a:pt x="-47046" y="355528"/>
                  <a:pt x="17435" y="15155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952598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s-CO" sz="240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</a:rPr>
              <a:t>1</a:t>
            </a:r>
            <a:endParaRPr lang="es-CO">
              <a:solidFill>
                <a:schemeClr val="accent3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E93952-68ED-468D-AB9C-EEE14E123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035" y="1544455"/>
            <a:ext cx="3680617" cy="262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A593F51-1608-4DAC-AE04-5C446B703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727" y="1544455"/>
            <a:ext cx="4150229" cy="244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A73CF56-54FD-48A8-98B9-7035F463A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035" y="4210342"/>
            <a:ext cx="4298488" cy="238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E249046-FDCA-4BCE-B3B4-C236541C1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727" y="4210342"/>
            <a:ext cx="4048249" cy="237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EE611BE-E530-4CA4-B202-57F9F41D191B}"/>
              </a:ext>
            </a:extLst>
          </p:cNvPr>
          <p:cNvSpPr txBox="1"/>
          <p:nvPr/>
        </p:nvSpPr>
        <p:spPr>
          <a:xfrm>
            <a:off x="1079717" y="677100"/>
            <a:ext cx="5321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Exploración  y selección de variables</a:t>
            </a:r>
          </a:p>
        </p:txBody>
      </p:sp>
    </p:spTree>
    <p:extLst>
      <p:ext uri="{BB962C8B-B14F-4D97-AF65-F5344CB8AC3E}">
        <p14:creationId xmlns:p14="http://schemas.microsoft.com/office/powerpoint/2010/main" val="39158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68A034C-479E-4A03-BF76-4DB7CC8899C1}"/>
              </a:ext>
            </a:extLst>
          </p:cNvPr>
          <p:cNvSpPr txBox="1"/>
          <p:nvPr/>
        </p:nvSpPr>
        <p:spPr>
          <a:xfrm>
            <a:off x="551679" y="677100"/>
            <a:ext cx="369012" cy="461665"/>
          </a:xfrm>
          <a:custGeom>
            <a:avLst/>
            <a:gdLst>
              <a:gd name="connsiteX0" fmla="*/ 0 w 369012"/>
              <a:gd name="connsiteY0" fmla="*/ 0 h 461665"/>
              <a:gd name="connsiteX1" fmla="*/ 369012 w 369012"/>
              <a:gd name="connsiteY1" fmla="*/ 0 h 461665"/>
              <a:gd name="connsiteX2" fmla="*/ 369012 w 369012"/>
              <a:gd name="connsiteY2" fmla="*/ 461665 h 461665"/>
              <a:gd name="connsiteX3" fmla="*/ 0 w 369012"/>
              <a:gd name="connsiteY3" fmla="*/ 461665 h 461665"/>
              <a:gd name="connsiteX4" fmla="*/ 0 w 369012"/>
              <a:gd name="connsiteY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012" h="461665" extrusionOk="0">
                <a:moveTo>
                  <a:pt x="0" y="0"/>
                </a:moveTo>
                <a:cubicBezTo>
                  <a:pt x="115024" y="-30066"/>
                  <a:pt x="206936" y="25838"/>
                  <a:pt x="369012" y="0"/>
                </a:cubicBezTo>
                <a:cubicBezTo>
                  <a:pt x="394354" y="208481"/>
                  <a:pt x="339236" y="261100"/>
                  <a:pt x="369012" y="461665"/>
                </a:cubicBezTo>
                <a:cubicBezTo>
                  <a:pt x="254322" y="482190"/>
                  <a:pt x="137013" y="420391"/>
                  <a:pt x="0" y="461665"/>
                </a:cubicBezTo>
                <a:cubicBezTo>
                  <a:pt x="-47046" y="355528"/>
                  <a:pt x="17435" y="15155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952598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s-CO" sz="240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</a:rPr>
              <a:t>1</a:t>
            </a:r>
            <a:endParaRPr lang="es-CO">
              <a:solidFill>
                <a:schemeClr val="accent3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C81029-012E-4F9C-9071-2D0BC5646F9F}"/>
              </a:ext>
            </a:extLst>
          </p:cNvPr>
          <p:cNvSpPr txBox="1"/>
          <p:nvPr/>
        </p:nvSpPr>
        <p:spPr>
          <a:xfrm>
            <a:off x="1084082" y="1726817"/>
            <a:ext cx="1021865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Los cursos más frecuentes (y su porcentaje respecto a toda la población) de los estudiantes con éxito académico fueron:</a:t>
            </a:r>
          </a:p>
          <a:p>
            <a:endParaRPr lang="es-CO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O" sz="2000" b="0" i="0" dirty="0" err="1">
                <a:effectLst/>
              </a:rPr>
              <a:t>Nursing</a:t>
            </a:r>
            <a:r>
              <a:rPr lang="es-CO" sz="2000" b="0" i="0" dirty="0">
                <a:effectLst/>
              </a:rPr>
              <a:t> (12.4%)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sz="2000" b="0" i="0" dirty="0">
                <a:effectLst/>
              </a:rPr>
              <a:t>Social </a:t>
            </a:r>
            <a:r>
              <a:rPr lang="es-CO" sz="2000" b="0" i="0" dirty="0" err="1">
                <a:effectLst/>
              </a:rPr>
              <a:t>Service</a:t>
            </a:r>
            <a:r>
              <a:rPr lang="es-CO" sz="2000" b="0" i="0" dirty="0">
                <a:effectLst/>
              </a:rPr>
              <a:t> (5.6%)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sz="2000" b="0" i="0" dirty="0" err="1">
                <a:effectLst/>
              </a:rPr>
              <a:t>Journalism</a:t>
            </a:r>
            <a:r>
              <a:rPr lang="es-CO" sz="2000" b="0" i="0" dirty="0">
                <a:effectLst/>
              </a:rPr>
              <a:t> and </a:t>
            </a:r>
            <a:r>
              <a:rPr lang="es-CO" sz="2000" b="0" i="0" dirty="0" err="1">
                <a:effectLst/>
              </a:rPr>
              <a:t>Communication</a:t>
            </a:r>
            <a:r>
              <a:rPr lang="es-CO" sz="2000" b="0" i="0" dirty="0">
                <a:effectLst/>
              </a:rPr>
              <a:t> (4.4%)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CO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l"/>
            <a:r>
              <a:rPr lang="es-CO" sz="20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Los cursos más frecuentes (y su porcentaje respecto a toda la población) de los estudiantes sin éxito académico fueron:</a:t>
            </a:r>
          </a:p>
          <a:p>
            <a:pPr algn="l"/>
            <a:endParaRPr lang="es-CO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sz="2000" b="0" i="0" dirty="0">
                <a:effectLst/>
              </a:rPr>
              <a:t>Management (5.5%)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sz="2000" b="0" i="0" dirty="0" err="1">
                <a:effectLst/>
              </a:rPr>
              <a:t>Nursing</a:t>
            </a:r>
            <a:r>
              <a:rPr lang="es-CO" sz="2000" b="0" i="0" dirty="0">
                <a:effectLst/>
              </a:rPr>
              <a:t> (4.9%)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sz="2000" b="0" i="0" dirty="0">
                <a:effectLst/>
              </a:rPr>
              <a:t>Management (</a:t>
            </a:r>
            <a:r>
              <a:rPr lang="es-CO" sz="2000" b="0" i="0" dirty="0" err="1">
                <a:effectLst/>
              </a:rPr>
              <a:t>evening</a:t>
            </a:r>
            <a:r>
              <a:rPr lang="es-CO" sz="2000" b="0" i="0" dirty="0">
                <a:effectLst/>
              </a:rPr>
              <a:t> </a:t>
            </a:r>
            <a:r>
              <a:rPr lang="es-CO" sz="2000" b="0" i="0" dirty="0" err="1">
                <a:effectLst/>
              </a:rPr>
              <a:t>attendance</a:t>
            </a:r>
            <a:r>
              <a:rPr lang="es-CO" sz="2000" b="0" i="0" dirty="0">
                <a:effectLst/>
              </a:rPr>
              <a:t>) (4.3%)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1FAA8FB-8DE9-4836-B7FE-CD304064EB71}"/>
              </a:ext>
            </a:extLst>
          </p:cNvPr>
          <p:cNvSpPr txBox="1"/>
          <p:nvPr/>
        </p:nvSpPr>
        <p:spPr>
          <a:xfrm>
            <a:off x="1079717" y="677100"/>
            <a:ext cx="5321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Exploración  y selección de variables</a:t>
            </a:r>
          </a:p>
        </p:txBody>
      </p:sp>
    </p:spTree>
    <p:extLst>
      <p:ext uri="{BB962C8B-B14F-4D97-AF65-F5344CB8AC3E}">
        <p14:creationId xmlns:p14="http://schemas.microsoft.com/office/powerpoint/2010/main" val="399411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68A034C-479E-4A03-BF76-4DB7CC8899C1}"/>
              </a:ext>
            </a:extLst>
          </p:cNvPr>
          <p:cNvSpPr txBox="1"/>
          <p:nvPr/>
        </p:nvSpPr>
        <p:spPr>
          <a:xfrm>
            <a:off x="551679" y="677100"/>
            <a:ext cx="369012" cy="461665"/>
          </a:xfrm>
          <a:custGeom>
            <a:avLst/>
            <a:gdLst>
              <a:gd name="connsiteX0" fmla="*/ 0 w 369012"/>
              <a:gd name="connsiteY0" fmla="*/ 0 h 461665"/>
              <a:gd name="connsiteX1" fmla="*/ 369012 w 369012"/>
              <a:gd name="connsiteY1" fmla="*/ 0 h 461665"/>
              <a:gd name="connsiteX2" fmla="*/ 369012 w 369012"/>
              <a:gd name="connsiteY2" fmla="*/ 461665 h 461665"/>
              <a:gd name="connsiteX3" fmla="*/ 0 w 369012"/>
              <a:gd name="connsiteY3" fmla="*/ 461665 h 461665"/>
              <a:gd name="connsiteX4" fmla="*/ 0 w 369012"/>
              <a:gd name="connsiteY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012" h="461665" extrusionOk="0">
                <a:moveTo>
                  <a:pt x="0" y="0"/>
                </a:moveTo>
                <a:cubicBezTo>
                  <a:pt x="115024" y="-30066"/>
                  <a:pt x="206936" y="25838"/>
                  <a:pt x="369012" y="0"/>
                </a:cubicBezTo>
                <a:cubicBezTo>
                  <a:pt x="394354" y="208481"/>
                  <a:pt x="339236" y="261100"/>
                  <a:pt x="369012" y="461665"/>
                </a:cubicBezTo>
                <a:cubicBezTo>
                  <a:pt x="254322" y="482190"/>
                  <a:pt x="137013" y="420391"/>
                  <a:pt x="0" y="461665"/>
                </a:cubicBezTo>
                <a:cubicBezTo>
                  <a:pt x="-47046" y="355528"/>
                  <a:pt x="17435" y="15155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952598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s-CO" sz="240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</a:rPr>
              <a:t>1</a:t>
            </a:r>
            <a:endParaRPr lang="es-CO">
              <a:solidFill>
                <a:schemeClr val="accent3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9DFFD16-4915-479D-AA3C-99EF673271F6}"/>
              </a:ext>
            </a:extLst>
          </p:cNvPr>
          <p:cNvSpPr txBox="1"/>
          <p:nvPr/>
        </p:nvSpPr>
        <p:spPr>
          <a:xfrm>
            <a:off x="1079717" y="677100"/>
            <a:ext cx="5321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Exploración  y selección de variables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C81029-012E-4F9C-9071-2D0BC5646F9F}"/>
              </a:ext>
            </a:extLst>
          </p:cNvPr>
          <p:cNvSpPr txBox="1"/>
          <p:nvPr/>
        </p:nvSpPr>
        <p:spPr>
          <a:xfrm>
            <a:off x="551679" y="1425160"/>
            <a:ext cx="11316667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9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Los tipos de aplicación más frecuentes (y su porcentaje respecto a toda la población) de los estudiantes con éxito académico fueron:</a:t>
            </a:r>
          </a:p>
          <a:p>
            <a:endParaRPr lang="es-CO" sz="1900" b="0" i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900" b="0" i="0" dirty="0">
                <a:effectLst/>
              </a:rPr>
              <a:t>1st </a:t>
            </a:r>
            <a:r>
              <a:rPr lang="es-CO" sz="1900" b="0" i="0" dirty="0" err="1">
                <a:effectLst/>
              </a:rPr>
              <a:t>phase</a:t>
            </a:r>
            <a:r>
              <a:rPr lang="es-CO" sz="1900" b="0" i="0" dirty="0">
                <a:effectLst/>
              </a:rPr>
              <a:t> : general </a:t>
            </a:r>
            <a:r>
              <a:rPr lang="es-CO" sz="1900" b="0" i="0" dirty="0" err="1">
                <a:effectLst/>
              </a:rPr>
              <a:t>contingent</a:t>
            </a:r>
            <a:r>
              <a:rPr lang="es-CO" sz="1900" b="0" i="0" dirty="0">
                <a:effectLst/>
              </a:rPr>
              <a:t> (24.0%)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900" b="0" i="0" dirty="0">
                <a:effectLst/>
              </a:rPr>
              <a:t>2nd </a:t>
            </a:r>
            <a:r>
              <a:rPr lang="es-CO" sz="1900" b="0" i="0" dirty="0" err="1">
                <a:effectLst/>
              </a:rPr>
              <a:t>phase</a:t>
            </a:r>
            <a:r>
              <a:rPr lang="es-CO" sz="1900" b="0" i="0" dirty="0">
                <a:effectLst/>
              </a:rPr>
              <a:t> : general </a:t>
            </a:r>
            <a:r>
              <a:rPr lang="es-CO" sz="1900" b="0" i="0" dirty="0" err="1">
                <a:effectLst/>
              </a:rPr>
              <a:t>contingent</a:t>
            </a:r>
            <a:r>
              <a:rPr lang="es-CO" sz="1900" b="0" i="0" dirty="0">
                <a:effectLst/>
              </a:rPr>
              <a:t> (10.3%)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900" b="0" i="0" dirty="0" err="1">
                <a:effectLst/>
              </a:rPr>
              <a:t>Over</a:t>
            </a:r>
            <a:r>
              <a:rPr lang="es-CO" sz="1900" b="0" i="0" dirty="0">
                <a:effectLst/>
              </a:rPr>
              <a:t> 23 </a:t>
            </a:r>
            <a:r>
              <a:rPr lang="es-CO" sz="1900" b="0" i="0" dirty="0" err="1">
                <a:effectLst/>
              </a:rPr>
              <a:t>years</a:t>
            </a:r>
            <a:r>
              <a:rPr lang="es-CO" sz="1900" b="0" i="0" dirty="0">
                <a:effectLst/>
              </a:rPr>
              <a:t> </a:t>
            </a:r>
            <a:r>
              <a:rPr lang="es-CO" sz="1900" b="0" i="0" dirty="0" err="1">
                <a:effectLst/>
              </a:rPr>
              <a:t>old</a:t>
            </a:r>
            <a:r>
              <a:rPr lang="es-CO" sz="1900" b="0" i="0" dirty="0">
                <a:effectLst/>
              </a:rPr>
              <a:t> (5.2%)</a:t>
            </a:r>
          </a:p>
          <a:p>
            <a:endParaRPr lang="es-CO" sz="1900" b="0" i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r>
              <a:rPr lang="es-CO" sz="19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Los tipos de aplicación más frecuentes (y su porcentaje respecto a toda la población) de los estudiantes sin éxito académico fueron:</a:t>
            </a:r>
          </a:p>
          <a:p>
            <a:endParaRPr lang="es-CO" sz="1900" b="0" i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900" b="0" i="0" dirty="0">
                <a:effectLst/>
              </a:rPr>
              <a:t>1st </a:t>
            </a:r>
            <a:r>
              <a:rPr lang="es-CO" sz="1900" b="0" i="0" dirty="0" err="1">
                <a:effectLst/>
              </a:rPr>
              <a:t>phase</a:t>
            </a:r>
            <a:r>
              <a:rPr lang="es-CO" sz="1900" b="0" i="0" dirty="0">
                <a:effectLst/>
              </a:rPr>
              <a:t> : general </a:t>
            </a:r>
            <a:r>
              <a:rPr lang="es-CO" sz="1900" b="0" i="0" dirty="0" err="1">
                <a:effectLst/>
              </a:rPr>
              <a:t>contingent</a:t>
            </a:r>
            <a:r>
              <a:rPr lang="es-CO" sz="1900" b="0" i="0" dirty="0">
                <a:effectLst/>
              </a:rPr>
              <a:t> (14.6%)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900" b="0" i="0" dirty="0" err="1">
                <a:effectLst/>
              </a:rPr>
              <a:t>Over</a:t>
            </a:r>
            <a:r>
              <a:rPr lang="es-CO" sz="1900" b="0" i="0" dirty="0">
                <a:effectLst/>
              </a:rPr>
              <a:t> 23 </a:t>
            </a:r>
            <a:r>
              <a:rPr lang="es-CO" sz="1900" b="0" i="0" dirty="0" err="1">
                <a:effectLst/>
              </a:rPr>
              <a:t>years</a:t>
            </a:r>
            <a:r>
              <a:rPr lang="es-CO" sz="1900" b="0" i="0" dirty="0">
                <a:effectLst/>
              </a:rPr>
              <a:t> </a:t>
            </a:r>
            <a:r>
              <a:rPr lang="es-CO" sz="1900" b="0" i="0" dirty="0" err="1">
                <a:effectLst/>
              </a:rPr>
              <a:t>old</a:t>
            </a:r>
            <a:r>
              <a:rPr lang="es-CO" sz="1900" b="0" i="0" dirty="0">
                <a:effectLst/>
              </a:rPr>
              <a:t> (12.6%)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900" b="0" i="0" dirty="0">
                <a:effectLst/>
              </a:rPr>
              <a:t>2nd </a:t>
            </a:r>
            <a:r>
              <a:rPr lang="es-CO" sz="1900" b="0" i="0" dirty="0" err="1">
                <a:effectLst/>
              </a:rPr>
              <a:t>phase</a:t>
            </a:r>
            <a:r>
              <a:rPr lang="es-CO" sz="1900" b="0" i="0" dirty="0">
                <a:effectLst/>
              </a:rPr>
              <a:t> : general </a:t>
            </a:r>
            <a:r>
              <a:rPr lang="es-CO" sz="1900" b="0" i="0" dirty="0" err="1">
                <a:effectLst/>
              </a:rPr>
              <a:t>contingent</a:t>
            </a:r>
            <a:r>
              <a:rPr lang="es-CO" sz="1900" b="0" i="0" dirty="0">
                <a:effectLst/>
              </a:rPr>
              <a:t> (9.4%)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1900" b="0" i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r>
              <a:rPr lang="es-CO" sz="1900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lang="es-CO" sz="19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a mayoría de estudiantes que poseen una beca lograron éxito académico</a:t>
            </a:r>
          </a:p>
          <a:p>
            <a:endParaRPr lang="es-CO" sz="1900" b="0" i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r>
              <a:rPr lang="es-CO" sz="1900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lang="es-CO" sz="19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a mayoría de estudiantes que no se encuentran al día con su matrícula fueron estudiantes que no se graduaron</a:t>
            </a:r>
          </a:p>
        </p:txBody>
      </p:sp>
    </p:spTree>
    <p:extLst>
      <p:ext uri="{BB962C8B-B14F-4D97-AF65-F5344CB8AC3E}">
        <p14:creationId xmlns:p14="http://schemas.microsoft.com/office/powerpoint/2010/main" val="129427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448</Words>
  <Application>Microsoft Office PowerPoint</Application>
  <PresentationFormat>Panorámica</PresentationFormat>
  <Paragraphs>94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Cooper Black</vt:lpstr>
      <vt:lpstr>Tema de Office</vt:lpstr>
      <vt:lpstr>Predictor Académico</vt:lpstr>
      <vt:lpstr>Pregunta de negocio</vt:lpstr>
      <vt:lpstr>Solución</vt:lpstr>
      <vt:lpstr>Metodología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Predictor Académico</dc:title>
  <dc:creator>Juan Daniel Umaña Caro</dc:creator>
  <cp:lastModifiedBy>Daniela Andrea Ruiz Lopez</cp:lastModifiedBy>
  <cp:revision>7</cp:revision>
  <dcterms:created xsi:type="dcterms:W3CDTF">2023-09-27T13:54:18Z</dcterms:created>
  <dcterms:modified xsi:type="dcterms:W3CDTF">2023-10-02T04:34:22Z</dcterms:modified>
</cp:coreProperties>
</file>