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C9C9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/>
    <p:restoredTop sz="94536"/>
  </p:normalViewPr>
  <p:slideViewPr>
    <p:cSldViewPr snapToGrid="0" snapToObjects="1">
      <p:cViewPr varScale="1">
        <p:scale>
          <a:sx n="64" d="100"/>
          <a:sy n="64" d="100"/>
        </p:scale>
        <p:origin x="10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6644C-137E-4846-8144-2B0A6931738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54D66-ECAC-4F6C-B3CB-FE0086F21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868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54D66-ECAC-4F6C-B3CB-FE0086F2112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32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450A-D39C-9945-9813-80AF07F7B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28B16-11DC-7943-8ABB-F445B0BFA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302FE-1D6C-FB4B-AB7B-202B25F9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B7FD70-723D-E94C-B2E5-8A8A8155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B4474-86EF-0D42-87A7-7B9C6A11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8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0FA8E-1B65-E846-8122-DD42813B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EAB9AF-F20A-2144-BC8F-171427989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C272E-EB87-3B4B-B22A-F011EC41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5188D-2F99-0640-ABC1-1EDD551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05360-887C-F640-8FA6-4A622BD9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68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DFFE8-F7A9-4449-AF29-0D495D7FB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D6ABE6-955E-1946-A567-ACB5D899D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2B72A-D0BC-B047-B817-18D27C89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6B79D-9962-B842-89D0-040631DE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F1EDFB-1DCE-E149-9A7C-D0E8D2C8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25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94308-E22A-5942-8F75-7CDE360F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47FDC-B4D9-904B-A543-4145666B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C042B-738B-164B-A4AF-01015C23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AFD66-9AE8-AF4E-B331-E4F08CB0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F063F-940E-7744-ACCE-A93FBEA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4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28BD2-580E-5E47-8C3F-3A740780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DBDDB-D7E5-7F44-9C86-BEE9B3FC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452EA-06CB-6247-BEB6-E0883FB4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742BD-B0F2-0C46-893D-44E94D7F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15E6F-22C9-6D40-B443-EB639A13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11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91207-86E5-5946-BA9C-6143B0C7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2C26D-B9F1-894D-802D-96627CF19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BDF957-D97C-874F-8F27-B11F2297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93717-BC76-F84B-B5CF-A8E579A9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DC236C-C177-EF4F-B3C1-2D4D96C8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67E5CE-BB01-8842-A803-239725B3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05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700A1-F6DF-6741-9527-FA483F1C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5AE511-6874-0F4C-A574-2929A916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34C80B-8377-D14A-841A-CD6CE2D0B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0D26C8-B05C-D84C-8752-3DAC3AB86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7A5BE1-854F-E04A-B042-7495CE7B6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41929F-C5AB-3A41-AA29-831592A0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6D820B-8A1F-0B48-A138-4351367F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51A209-4287-3342-B9CD-4E4011AE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44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4549-CC37-7F4F-BB9D-625B6417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077179-CB46-7140-B59E-DFBE4501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5DF2AA-1A08-C949-9056-0769CFF5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3E5849-1D0F-7A4A-9299-6634E862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18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6FD7BF-1119-E943-9482-C0877C7B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CA3A53-D051-D847-8A17-09AC9F36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31A117-AE14-CB44-B4BF-D4061131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02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3C893-7A18-0E4F-930D-B539EA3E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7299AC-083E-FF4F-A93F-BB1EE945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1A4311-E468-9E46-9CB5-52428D6AD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937DF3-F888-C24C-8C07-4A68BF1A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7A881-E489-D846-99CE-94759CD8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4D8D07-5BAC-1943-B398-5C9503C8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81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FBB44-BA5A-7145-B30B-0266FFD7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3BC4C7-2DA0-584E-B213-D9FA92DBF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811EB-FF59-5E4B-A51F-A6C2D2B2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1CF3D9-0EBC-9840-BDA5-F7F99A71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DF05F-9157-234F-8040-0E8B6054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9B5CE2-CA29-A746-81EF-F77637F7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09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D70844-1FAD-834B-96A3-34612D65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338C83-D4BC-354B-98B7-E0A390D82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2D287-6B88-3542-BF7F-B1B5E8C24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B1E5-2047-0C47-867D-3D478F1C62C4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B36F2-42EF-5B4D-BD0D-90BB60ACB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98E8D-AD9F-B749-96B0-90DE6389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40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l="2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 de texto 2">
            <a:extLst>
              <a:ext uri="{FF2B5EF4-FFF2-40B4-BE49-F238E27FC236}">
                <a16:creationId xmlns:a16="http://schemas.microsoft.com/office/drawing/2014/main" id="{59D5FBF4-988C-F14A-9B03-E34EA47B21A0}"/>
              </a:ext>
            </a:extLst>
          </p:cNvPr>
          <p:cNvSpPr txBox="1"/>
          <p:nvPr/>
        </p:nvSpPr>
        <p:spPr>
          <a:xfrm>
            <a:off x="1184223" y="3874428"/>
            <a:ext cx="3614867" cy="26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i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Problema</a:t>
            </a:r>
            <a:endParaRPr lang="es-CO" sz="1200" b="1" i="1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 de texto 3">
            <a:extLst>
              <a:ext uri="{FF2B5EF4-FFF2-40B4-BE49-F238E27FC236}">
                <a16:creationId xmlns:a16="http://schemas.microsoft.com/office/drawing/2014/main" id="{E327E92A-86A7-744C-A20F-5F7F14746580}"/>
              </a:ext>
            </a:extLst>
          </p:cNvPr>
          <p:cNvSpPr txBox="1"/>
          <p:nvPr/>
        </p:nvSpPr>
        <p:spPr>
          <a:xfrm>
            <a:off x="1765778" y="5630939"/>
            <a:ext cx="2621522" cy="226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i="1" dirty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Causas</a:t>
            </a:r>
            <a:r>
              <a:rPr lang="es-E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0B364381-C5E3-224A-A20D-CF8BB41AC0C4}"/>
              </a:ext>
            </a:extLst>
          </p:cNvPr>
          <p:cNvSpPr/>
          <p:nvPr/>
        </p:nvSpPr>
        <p:spPr>
          <a:xfrm>
            <a:off x="8210906" y="4422563"/>
            <a:ext cx="1849485" cy="2645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i="1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Acciones</a:t>
            </a:r>
            <a:endParaRPr lang="es-CO" sz="1200" b="1" i="1" dirty="0">
              <a:solidFill>
                <a:schemeClr val="tx1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019368AB-4A26-6A49-B289-352134B8F8C3}"/>
              </a:ext>
            </a:extLst>
          </p:cNvPr>
          <p:cNvSpPr/>
          <p:nvPr/>
        </p:nvSpPr>
        <p:spPr>
          <a:xfrm>
            <a:off x="1" y="6006695"/>
            <a:ext cx="6137366" cy="791938"/>
          </a:xfrm>
          <a:prstGeom prst="roundRect">
            <a:avLst/>
          </a:prstGeom>
          <a:solidFill>
            <a:schemeClr val="accent3">
              <a:lumMod val="75000"/>
              <a:alpha val="36863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La trasmisión de conocimiento tradicional esta quedando en el pasado y es necesario el uso de las TIC para  el desarrollo de las actividades educativas en el aula de clases.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BFCCAF39-40B6-564B-9ABE-83CFB3DDA465}"/>
              </a:ext>
            </a:extLst>
          </p:cNvPr>
          <p:cNvSpPr/>
          <p:nvPr/>
        </p:nvSpPr>
        <p:spPr>
          <a:xfrm>
            <a:off x="29250" y="4332457"/>
            <a:ext cx="1706265" cy="112362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863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Los estudiantes no se encuentran motivados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A187B68-2BFC-8943-9605-380906DA617A}"/>
              </a:ext>
            </a:extLst>
          </p:cNvPr>
          <p:cNvSpPr/>
          <p:nvPr/>
        </p:nvSpPr>
        <p:spPr>
          <a:xfrm>
            <a:off x="1826617" y="4342794"/>
            <a:ext cx="2499843" cy="1123627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863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Los estudiantes no encuentran interés a la forma en que se trasmite la información  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C2E9738D-7EC1-724A-AF95-843C49BD4677}"/>
              </a:ext>
            </a:extLst>
          </p:cNvPr>
          <p:cNvSpPr/>
          <p:nvPr/>
        </p:nvSpPr>
        <p:spPr>
          <a:xfrm>
            <a:off x="4357037" y="4326828"/>
            <a:ext cx="1684458" cy="1123627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863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Ausencia de tecnologías de la información en el aula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74E208D-A6C5-D94B-9735-AADFDAA923A9}"/>
              </a:ext>
            </a:extLst>
          </p:cNvPr>
          <p:cNvSpPr/>
          <p:nvPr/>
        </p:nvSpPr>
        <p:spPr>
          <a:xfrm>
            <a:off x="123870" y="2459312"/>
            <a:ext cx="5770162" cy="112680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61961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Falta de atención de los estudiantes</a:t>
            </a:r>
          </a:p>
        </p:txBody>
      </p:sp>
      <p:sp>
        <p:nvSpPr>
          <p:cNvPr id="23" name="Cuadro de texto 3">
            <a:extLst>
              <a:ext uri="{FF2B5EF4-FFF2-40B4-BE49-F238E27FC236}">
                <a16:creationId xmlns:a16="http://schemas.microsoft.com/office/drawing/2014/main" id="{3B0F2E52-5ED5-304E-A397-9A05234E9401}"/>
              </a:ext>
            </a:extLst>
          </p:cNvPr>
          <p:cNvSpPr txBox="1"/>
          <p:nvPr/>
        </p:nvSpPr>
        <p:spPr>
          <a:xfrm>
            <a:off x="2070237" y="2106447"/>
            <a:ext cx="1857920" cy="27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Consecuencias</a:t>
            </a:r>
            <a:endParaRPr lang="es-CO" sz="1400" b="1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3EC17A4B-17E8-B24D-BA32-2E30E7914A3D}"/>
              </a:ext>
            </a:extLst>
          </p:cNvPr>
          <p:cNvSpPr/>
          <p:nvPr/>
        </p:nvSpPr>
        <p:spPr>
          <a:xfrm>
            <a:off x="123870" y="561527"/>
            <a:ext cx="1890307" cy="1371128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Bajo rendimiento de los estudiantes 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F104132C-A79C-4746-B757-4AB4BAB5F675}"/>
              </a:ext>
            </a:extLst>
          </p:cNvPr>
          <p:cNvSpPr/>
          <p:nvPr/>
        </p:nvSpPr>
        <p:spPr>
          <a:xfrm>
            <a:off x="2047014" y="539935"/>
            <a:ext cx="1881142" cy="1392720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Estudiantes distraídos 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922E20D9-C557-F348-836D-A5DF6BDC4B8B}"/>
              </a:ext>
            </a:extLst>
          </p:cNvPr>
          <p:cNvSpPr/>
          <p:nvPr/>
        </p:nvSpPr>
        <p:spPr>
          <a:xfrm>
            <a:off x="3960993" y="539935"/>
            <a:ext cx="2016305" cy="1376754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Retrasos en el plan formativo 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D500BCD-4B57-984E-9FF1-AAF080DE5836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V="1">
            <a:off x="3076539" y="5466421"/>
            <a:ext cx="0" cy="164518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angular 31">
            <a:extLst>
              <a:ext uri="{FF2B5EF4-FFF2-40B4-BE49-F238E27FC236}">
                <a16:creationId xmlns:a16="http://schemas.microsoft.com/office/drawing/2014/main" id="{10C4FA9F-1292-704A-A972-5C07343F4383}"/>
              </a:ext>
            </a:extLst>
          </p:cNvPr>
          <p:cNvCxnSpPr>
            <a:cxnSpLocks/>
            <a:stCxn id="8" idx="1"/>
            <a:endCxn id="16" idx="2"/>
          </p:cNvCxnSpPr>
          <p:nvPr/>
        </p:nvCxnSpPr>
        <p:spPr>
          <a:xfrm rot="10800000">
            <a:off x="882384" y="5456084"/>
            <a:ext cx="883395" cy="288263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>
            <a:extLst>
              <a:ext uri="{FF2B5EF4-FFF2-40B4-BE49-F238E27FC236}">
                <a16:creationId xmlns:a16="http://schemas.microsoft.com/office/drawing/2014/main" id="{FC73A725-20BE-8B46-85BD-11F8E84C7575}"/>
              </a:ext>
            </a:extLst>
          </p:cNvPr>
          <p:cNvCxnSpPr>
            <a:cxnSpLocks/>
            <a:stCxn id="8" idx="3"/>
            <a:endCxn id="18" idx="2"/>
          </p:cNvCxnSpPr>
          <p:nvPr/>
        </p:nvCxnSpPr>
        <p:spPr>
          <a:xfrm flipV="1">
            <a:off x="4387300" y="5450455"/>
            <a:ext cx="811966" cy="293891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>
            <a:extLst>
              <a:ext uri="{FF2B5EF4-FFF2-40B4-BE49-F238E27FC236}">
                <a16:creationId xmlns:a16="http://schemas.microsoft.com/office/drawing/2014/main" id="{AF1B2B22-6174-0248-9B64-DAFBC0AEBA8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rot="5400000" flipH="1" flipV="1">
            <a:off x="1842141" y="3182941"/>
            <a:ext cx="189758" cy="21092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>
            <a:extLst>
              <a:ext uri="{FF2B5EF4-FFF2-40B4-BE49-F238E27FC236}">
                <a16:creationId xmlns:a16="http://schemas.microsoft.com/office/drawing/2014/main" id="{59A43175-BFD7-4049-AC8D-F6EA2259C35F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rot="16200000" flipV="1">
            <a:off x="4003398" y="3130959"/>
            <a:ext cx="184129" cy="22076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B5FE37D-5D90-9343-A5C5-ED1B09D79438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2991657" y="3586121"/>
            <a:ext cx="17294" cy="288307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angular 85">
            <a:extLst>
              <a:ext uri="{FF2B5EF4-FFF2-40B4-BE49-F238E27FC236}">
                <a16:creationId xmlns:a16="http://schemas.microsoft.com/office/drawing/2014/main" id="{09E422FB-189A-AB42-B74B-656F41395E79}"/>
              </a:ext>
            </a:extLst>
          </p:cNvPr>
          <p:cNvCxnSpPr>
            <a:cxnSpLocks/>
            <a:stCxn id="23" idx="1"/>
            <a:endCxn id="20" idx="2"/>
          </p:cNvCxnSpPr>
          <p:nvPr/>
        </p:nvCxnSpPr>
        <p:spPr>
          <a:xfrm rot="10800000">
            <a:off x="1069025" y="1932655"/>
            <a:ext cx="1001213" cy="311380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>
            <a:extLst>
              <a:ext uri="{FF2B5EF4-FFF2-40B4-BE49-F238E27FC236}">
                <a16:creationId xmlns:a16="http://schemas.microsoft.com/office/drawing/2014/main" id="{D6BF650D-1B30-0145-9D1A-2618FCD240EE}"/>
              </a:ext>
            </a:extLst>
          </p:cNvPr>
          <p:cNvCxnSpPr>
            <a:cxnSpLocks/>
            <a:stCxn id="23" idx="3"/>
            <a:endCxn id="22" idx="2"/>
          </p:cNvCxnSpPr>
          <p:nvPr/>
        </p:nvCxnSpPr>
        <p:spPr>
          <a:xfrm flipV="1">
            <a:off x="3928157" y="1916689"/>
            <a:ext cx="1040989" cy="327346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redondeado 112">
            <a:extLst>
              <a:ext uri="{FF2B5EF4-FFF2-40B4-BE49-F238E27FC236}">
                <a16:creationId xmlns:a16="http://schemas.microsoft.com/office/drawing/2014/main" id="{481AA230-2B09-6D47-8015-9C7AD31414A7}"/>
              </a:ext>
            </a:extLst>
          </p:cNvPr>
          <p:cNvSpPr/>
          <p:nvPr/>
        </p:nvSpPr>
        <p:spPr>
          <a:xfrm>
            <a:off x="-29028" y="-14514"/>
            <a:ext cx="12221027" cy="4584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/>
              <a:t>Formato de árbol de ideas. </a:t>
            </a:r>
          </a:p>
        </p:txBody>
      </p:sp>
      <p:sp>
        <p:nvSpPr>
          <p:cNvPr id="183" name="Cuadro de texto 2">
            <a:extLst>
              <a:ext uri="{FF2B5EF4-FFF2-40B4-BE49-F238E27FC236}">
                <a16:creationId xmlns:a16="http://schemas.microsoft.com/office/drawing/2014/main" id="{CAD06D73-1E98-7D42-B43F-10D16E7BB2E9}"/>
              </a:ext>
            </a:extLst>
          </p:cNvPr>
          <p:cNvSpPr txBox="1"/>
          <p:nvPr/>
        </p:nvSpPr>
        <p:spPr>
          <a:xfrm>
            <a:off x="7150356" y="1876862"/>
            <a:ext cx="848267" cy="31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i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s-ES" sz="1400" b="1" i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etas</a:t>
            </a:r>
            <a:endParaRPr lang="es-CO" sz="1200" b="1" i="1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7" name="Rectángulo redondeado 186">
            <a:extLst>
              <a:ext uri="{FF2B5EF4-FFF2-40B4-BE49-F238E27FC236}">
                <a16:creationId xmlns:a16="http://schemas.microsoft.com/office/drawing/2014/main" id="{CE1230E9-AE2B-A24C-8ECD-DEB5CEFF4B9C}"/>
              </a:ext>
            </a:extLst>
          </p:cNvPr>
          <p:cNvSpPr/>
          <p:nvPr/>
        </p:nvSpPr>
        <p:spPr>
          <a:xfrm>
            <a:off x="6432911" y="3415362"/>
            <a:ext cx="5405475" cy="81129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3137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Captar la atención de los estudiantes durante el desarrollo de las actividades dentro del aula de clases.</a:t>
            </a:r>
          </a:p>
        </p:txBody>
      </p: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813E217F-85FA-0441-A899-C1A183D06480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H="1" flipV="1">
            <a:off x="2987585" y="1932655"/>
            <a:ext cx="11612" cy="173792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D851C3E4-6904-DB4A-88C7-ECB78724CC7B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H="1" flipV="1">
            <a:off x="2999197" y="2381623"/>
            <a:ext cx="9754" cy="7768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3B21788D-AE84-E042-BBD8-5B59D0D4CC13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3068684" y="5857753"/>
            <a:ext cx="7855" cy="148942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6" name="Conector angular 245">
            <a:extLst>
              <a:ext uri="{FF2B5EF4-FFF2-40B4-BE49-F238E27FC236}">
                <a16:creationId xmlns:a16="http://schemas.microsoft.com/office/drawing/2014/main" id="{6007960B-F009-484C-BB19-A10D44A25B55}"/>
              </a:ext>
            </a:extLst>
          </p:cNvPr>
          <p:cNvCxnSpPr>
            <a:cxnSpLocks/>
            <a:stCxn id="19" idx="3"/>
            <a:endCxn id="183" idx="1"/>
          </p:cNvCxnSpPr>
          <p:nvPr/>
        </p:nvCxnSpPr>
        <p:spPr>
          <a:xfrm flipV="1">
            <a:off x="5894032" y="2035176"/>
            <a:ext cx="1256324" cy="9875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ángulo redondeado 249">
            <a:extLst>
              <a:ext uri="{FF2B5EF4-FFF2-40B4-BE49-F238E27FC236}">
                <a16:creationId xmlns:a16="http://schemas.microsoft.com/office/drawing/2014/main" id="{F85160F5-5638-A343-92A0-27AD8D8F452A}"/>
              </a:ext>
            </a:extLst>
          </p:cNvPr>
          <p:cNvSpPr/>
          <p:nvPr/>
        </p:nvSpPr>
        <p:spPr>
          <a:xfrm>
            <a:off x="8331527" y="529686"/>
            <a:ext cx="3325568" cy="718544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Aumentar el interés de los estudiantes </a:t>
            </a:r>
          </a:p>
        </p:txBody>
      </p:sp>
      <p:sp>
        <p:nvSpPr>
          <p:cNvPr id="251" name="Rectángulo redondeado 250">
            <a:extLst>
              <a:ext uri="{FF2B5EF4-FFF2-40B4-BE49-F238E27FC236}">
                <a16:creationId xmlns:a16="http://schemas.microsoft.com/office/drawing/2014/main" id="{716FB7A8-2AF7-2F4B-A5B7-9E1D80D14169}"/>
              </a:ext>
            </a:extLst>
          </p:cNvPr>
          <p:cNvSpPr/>
          <p:nvPr/>
        </p:nvSpPr>
        <p:spPr>
          <a:xfrm>
            <a:off x="8331527" y="1349394"/>
            <a:ext cx="3325568" cy="718544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Aumentar el rendimiento de los estudiantes</a:t>
            </a:r>
          </a:p>
        </p:txBody>
      </p:sp>
      <p:sp>
        <p:nvSpPr>
          <p:cNvPr id="252" name="Rectángulo redondeado 251">
            <a:extLst>
              <a:ext uri="{FF2B5EF4-FFF2-40B4-BE49-F238E27FC236}">
                <a16:creationId xmlns:a16="http://schemas.microsoft.com/office/drawing/2014/main" id="{3582E4C9-40CC-F644-A47D-5A4AF9EE726A}"/>
              </a:ext>
            </a:extLst>
          </p:cNvPr>
          <p:cNvSpPr/>
          <p:nvPr/>
        </p:nvSpPr>
        <p:spPr>
          <a:xfrm>
            <a:off x="8331527" y="2160692"/>
            <a:ext cx="3325568" cy="718544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Cumplir con el plan formativo</a:t>
            </a:r>
          </a:p>
        </p:txBody>
      </p:sp>
      <p:cxnSp>
        <p:nvCxnSpPr>
          <p:cNvPr id="253" name="Conector angular 252">
            <a:extLst>
              <a:ext uri="{FF2B5EF4-FFF2-40B4-BE49-F238E27FC236}">
                <a16:creationId xmlns:a16="http://schemas.microsoft.com/office/drawing/2014/main" id="{B31EC72E-9802-E341-AC32-78C879ED5860}"/>
              </a:ext>
            </a:extLst>
          </p:cNvPr>
          <p:cNvCxnSpPr>
            <a:cxnSpLocks/>
            <a:stCxn id="183" idx="3"/>
            <a:endCxn id="250" idx="1"/>
          </p:cNvCxnSpPr>
          <p:nvPr/>
        </p:nvCxnSpPr>
        <p:spPr>
          <a:xfrm flipV="1">
            <a:off x="7998623" y="888958"/>
            <a:ext cx="332904" cy="11462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angular 255">
            <a:extLst>
              <a:ext uri="{FF2B5EF4-FFF2-40B4-BE49-F238E27FC236}">
                <a16:creationId xmlns:a16="http://schemas.microsoft.com/office/drawing/2014/main" id="{CF7CD6CC-6AAD-8C45-836B-F7ABF2555078}"/>
              </a:ext>
            </a:extLst>
          </p:cNvPr>
          <p:cNvCxnSpPr>
            <a:cxnSpLocks/>
            <a:stCxn id="183" idx="3"/>
            <a:endCxn id="251" idx="1"/>
          </p:cNvCxnSpPr>
          <p:nvPr/>
        </p:nvCxnSpPr>
        <p:spPr>
          <a:xfrm flipV="1">
            <a:off x="7998623" y="1708666"/>
            <a:ext cx="332904" cy="32651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angular 258">
            <a:extLst>
              <a:ext uri="{FF2B5EF4-FFF2-40B4-BE49-F238E27FC236}">
                <a16:creationId xmlns:a16="http://schemas.microsoft.com/office/drawing/2014/main" id="{BF8766EC-9455-884C-9BDE-7C65FBE1865D}"/>
              </a:ext>
            </a:extLst>
          </p:cNvPr>
          <p:cNvCxnSpPr>
            <a:cxnSpLocks/>
            <a:stCxn id="183" idx="3"/>
            <a:endCxn id="252" idx="1"/>
          </p:cNvCxnSpPr>
          <p:nvPr/>
        </p:nvCxnSpPr>
        <p:spPr>
          <a:xfrm>
            <a:off x="7998623" y="2035176"/>
            <a:ext cx="332904" cy="4847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uadro de texto 2">
            <a:extLst>
              <a:ext uri="{FF2B5EF4-FFF2-40B4-BE49-F238E27FC236}">
                <a16:creationId xmlns:a16="http://schemas.microsoft.com/office/drawing/2014/main" id="{DF37C98C-5ACA-3340-BBA0-51135C0B45F8}"/>
              </a:ext>
            </a:extLst>
          </p:cNvPr>
          <p:cNvSpPr txBox="1"/>
          <p:nvPr/>
        </p:nvSpPr>
        <p:spPr>
          <a:xfrm>
            <a:off x="7271826" y="2928971"/>
            <a:ext cx="3727646" cy="275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b="1" i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3" name="Conector angular 262">
            <a:extLst>
              <a:ext uri="{FF2B5EF4-FFF2-40B4-BE49-F238E27FC236}">
                <a16:creationId xmlns:a16="http://schemas.microsoft.com/office/drawing/2014/main" id="{E37936E0-DB01-1D47-9C29-91F2D0C48D92}"/>
              </a:ext>
            </a:extLst>
          </p:cNvPr>
          <p:cNvCxnSpPr>
            <a:cxnSpLocks/>
            <a:stCxn id="251" idx="3"/>
            <a:endCxn id="262" idx="3"/>
          </p:cNvCxnSpPr>
          <p:nvPr/>
        </p:nvCxnSpPr>
        <p:spPr>
          <a:xfrm flipH="1">
            <a:off x="10999472" y="1708666"/>
            <a:ext cx="657623" cy="1358190"/>
          </a:xfrm>
          <a:prstGeom prst="bentConnector3">
            <a:avLst>
              <a:gd name="adj1" fmla="val -34762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angular 265">
            <a:extLst>
              <a:ext uri="{FF2B5EF4-FFF2-40B4-BE49-F238E27FC236}">
                <a16:creationId xmlns:a16="http://schemas.microsoft.com/office/drawing/2014/main" id="{3015FBB3-B691-E443-AA11-B362AC566515}"/>
              </a:ext>
            </a:extLst>
          </p:cNvPr>
          <p:cNvCxnSpPr>
            <a:cxnSpLocks/>
            <a:stCxn id="250" idx="3"/>
            <a:endCxn id="262" idx="3"/>
          </p:cNvCxnSpPr>
          <p:nvPr/>
        </p:nvCxnSpPr>
        <p:spPr>
          <a:xfrm flipH="1">
            <a:off x="10999472" y="888958"/>
            <a:ext cx="657623" cy="2177898"/>
          </a:xfrm>
          <a:prstGeom prst="bentConnector3">
            <a:avLst>
              <a:gd name="adj1" fmla="val -34762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angular 268">
            <a:extLst>
              <a:ext uri="{FF2B5EF4-FFF2-40B4-BE49-F238E27FC236}">
                <a16:creationId xmlns:a16="http://schemas.microsoft.com/office/drawing/2014/main" id="{C34B9CAC-87C8-B442-825F-CD7D9714ABDF}"/>
              </a:ext>
            </a:extLst>
          </p:cNvPr>
          <p:cNvCxnSpPr>
            <a:cxnSpLocks/>
            <a:stCxn id="252" idx="3"/>
            <a:endCxn id="262" idx="3"/>
          </p:cNvCxnSpPr>
          <p:nvPr/>
        </p:nvCxnSpPr>
        <p:spPr>
          <a:xfrm flipH="1">
            <a:off x="10999472" y="2519964"/>
            <a:ext cx="657623" cy="546892"/>
          </a:xfrm>
          <a:prstGeom prst="bentConnector3">
            <a:avLst>
              <a:gd name="adj1" fmla="val -34762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A1830749-A384-D649-A614-DEE2D25D6FBA}"/>
              </a:ext>
            </a:extLst>
          </p:cNvPr>
          <p:cNvCxnSpPr>
            <a:cxnSpLocks/>
            <a:stCxn id="262" idx="2"/>
            <a:endCxn id="187" idx="0"/>
          </p:cNvCxnSpPr>
          <p:nvPr/>
        </p:nvCxnSpPr>
        <p:spPr>
          <a:xfrm>
            <a:off x="9135649" y="3204740"/>
            <a:ext cx="0" cy="210622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CDFB2A99-3F7D-F446-8EBE-86B961B2B3A1}"/>
              </a:ext>
            </a:extLst>
          </p:cNvPr>
          <p:cNvCxnSpPr>
            <a:cxnSpLocks/>
            <a:stCxn id="187" idx="2"/>
            <a:endCxn id="13" idx="0"/>
          </p:cNvCxnSpPr>
          <p:nvPr/>
        </p:nvCxnSpPr>
        <p:spPr>
          <a:xfrm>
            <a:off x="9135649" y="4226659"/>
            <a:ext cx="0" cy="195904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2" name="Rectángulo redondeado 291">
            <a:extLst>
              <a:ext uri="{FF2B5EF4-FFF2-40B4-BE49-F238E27FC236}">
                <a16:creationId xmlns:a16="http://schemas.microsoft.com/office/drawing/2014/main" id="{8FEE1224-969F-0540-9CD3-2ADF780F9737}"/>
              </a:ext>
            </a:extLst>
          </p:cNvPr>
          <p:cNvSpPr/>
          <p:nvPr/>
        </p:nvSpPr>
        <p:spPr>
          <a:xfrm>
            <a:off x="6137367" y="4766932"/>
            <a:ext cx="1857045" cy="1612634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Implantar tecnologías en el desarrollo de las actividades </a:t>
            </a:r>
          </a:p>
        </p:txBody>
      </p:sp>
      <p:sp>
        <p:nvSpPr>
          <p:cNvPr id="293" name="Rectángulo redondeado 292">
            <a:extLst>
              <a:ext uri="{FF2B5EF4-FFF2-40B4-BE49-F238E27FC236}">
                <a16:creationId xmlns:a16="http://schemas.microsoft.com/office/drawing/2014/main" id="{0F720F4D-4231-7E4A-9AC7-5F83AE665644}"/>
              </a:ext>
            </a:extLst>
          </p:cNvPr>
          <p:cNvSpPr/>
          <p:nvPr/>
        </p:nvSpPr>
        <p:spPr>
          <a:xfrm>
            <a:off x="8090284" y="4882091"/>
            <a:ext cx="2090729" cy="1463705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Realizar actividades iterativas que capten la atención del estudiante </a:t>
            </a:r>
          </a:p>
        </p:txBody>
      </p:sp>
      <p:sp>
        <p:nvSpPr>
          <p:cNvPr id="294" name="Rectángulo redondeado 293">
            <a:extLst>
              <a:ext uri="{FF2B5EF4-FFF2-40B4-BE49-F238E27FC236}">
                <a16:creationId xmlns:a16="http://schemas.microsoft.com/office/drawing/2014/main" id="{A5849328-0CC8-BA4E-8AAB-2D9D18625869}"/>
              </a:ext>
            </a:extLst>
          </p:cNvPr>
          <p:cNvSpPr/>
          <p:nvPr/>
        </p:nvSpPr>
        <p:spPr>
          <a:xfrm>
            <a:off x="10247414" y="4766931"/>
            <a:ext cx="1881142" cy="1612635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Aumentar las responsabilidades de los estudiantes en el proceso de aprendizaje </a:t>
            </a:r>
          </a:p>
        </p:txBody>
      </p:sp>
      <p:cxnSp>
        <p:nvCxnSpPr>
          <p:cNvPr id="299" name="Conector angular 298">
            <a:extLst>
              <a:ext uri="{FF2B5EF4-FFF2-40B4-BE49-F238E27FC236}">
                <a16:creationId xmlns:a16="http://schemas.microsoft.com/office/drawing/2014/main" id="{E667E467-2F7E-D346-813E-DDA9B7E02A19}"/>
              </a:ext>
            </a:extLst>
          </p:cNvPr>
          <p:cNvCxnSpPr>
            <a:cxnSpLocks/>
            <a:stCxn id="13" idx="1"/>
            <a:endCxn id="292" idx="0"/>
          </p:cNvCxnSpPr>
          <p:nvPr/>
        </p:nvCxnSpPr>
        <p:spPr>
          <a:xfrm rot="10800000" flipV="1">
            <a:off x="7065890" y="4554832"/>
            <a:ext cx="1145016" cy="212099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angular 303">
            <a:extLst>
              <a:ext uri="{FF2B5EF4-FFF2-40B4-BE49-F238E27FC236}">
                <a16:creationId xmlns:a16="http://schemas.microsoft.com/office/drawing/2014/main" id="{DB3FA20E-863B-2F4C-9098-FA0D3BADEFD3}"/>
              </a:ext>
            </a:extLst>
          </p:cNvPr>
          <p:cNvCxnSpPr>
            <a:cxnSpLocks/>
            <a:stCxn id="13" idx="3"/>
            <a:endCxn id="294" idx="0"/>
          </p:cNvCxnSpPr>
          <p:nvPr/>
        </p:nvCxnSpPr>
        <p:spPr>
          <a:xfrm>
            <a:off x="10060391" y="4554833"/>
            <a:ext cx="1127594" cy="212098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de flecha 313">
            <a:extLst>
              <a:ext uri="{FF2B5EF4-FFF2-40B4-BE49-F238E27FC236}">
                <a16:creationId xmlns:a16="http://schemas.microsoft.com/office/drawing/2014/main" id="{EB422A8E-6F74-F943-B81B-C5825045A55E}"/>
              </a:ext>
            </a:extLst>
          </p:cNvPr>
          <p:cNvCxnSpPr>
            <a:cxnSpLocks/>
            <a:stCxn id="13" idx="2"/>
            <a:endCxn id="293" idx="0"/>
          </p:cNvCxnSpPr>
          <p:nvPr/>
        </p:nvCxnSpPr>
        <p:spPr>
          <a:xfrm>
            <a:off x="9135649" y="4687103"/>
            <a:ext cx="0" cy="194988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5" name="CuadroTexto 324">
            <a:extLst>
              <a:ext uri="{FF2B5EF4-FFF2-40B4-BE49-F238E27FC236}">
                <a16:creationId xmlns:a16="http://schemas.microsoft.com/office/drawing/2014/main" id="{AFDAEEB8-A0E1-4D4C-915B-EC5B55FE0870}"/>
              </a:ext>
            </a:extLst>
          </p:cNvPr>
          <p:cNvSpPr txBox="1"/>
          <p:nvPr/>
        </p:nvSpPr>
        <p:spPr>
          <a:xfrm>
            <a:off x="6318670" y="6429301"/>
            <a:ext cx="5873330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Juan Torres</a:t>
            </a:r>
          </a:p>
        </p:txBody>
      </p:sp>
    </p:spTree>
    <p:extLst>
      <p:ext uri="{BB962C8B-B14F-4D97-AF65-F5344CB8AC3E}">
        <p14:creationId xmlns:p14="http://schemas.microsoft.com/office/powerpoint/2010/main" val="3427477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156</Words>
  <Application>Microsoft Office PowerPoint</Application>
  <PresentationFormat>Panorámica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juan torres c</cp:lastModifiedBy>
  <cp:revision>17</cp:revision>
  <dcterms:created xsi:type="dcterms:W3CDTF">2020-07-30T23:54:31Z</dcterms:created>
  <dcterms:modified xsi:type="dcterms:W3CDTF">2022-05-04T16:21:32Z</dcterms:modified>
</cp:coreProperties>
</file>