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21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251760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19025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197720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18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2356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80689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22926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250008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68025B-0D37-4976-A8AA-B1AE8CDAA101}" type="datetimeFigureOut">
              <a:rPr lang="zh-CN" altLang="en-US" smtClean="0"/>
              <a:t>2019/3/5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284799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68025B-0D37-4976-A8AA-B1AE8CDAA101}" type="datetimeFigureOut">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93346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68025B-0D37-4976-A8AA-B1AE8CDAA101}" type="datetimeFigureOut">
              <a:rPr lang="zh-CN" altLang="en-US" smtClean="0"/>
              <a:t>2019/3/5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E8BE37-312A-48DB-9571-CB715329C50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158273"/>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6679" y="3012140"/>
            <a:ext cx="10278932" cy="1201431"/>
          </a:xfrm>
        </p:spPr>
        <p:txBody>
          <a:bodyPr>
            <a:normAutofit/>
          </a:bodyPr>
          <a:lstStyle/>
          <a:p>
            <a:r>
              <a:rPr lang="zh-CN" altLang="en-US" sz="4800" b="1" dirty="0" smtClean="0">
                <a:latin typeface="微软雅黑" panose="020B0503020204020204" pitchFamily="34" charset="-122"/>
                <a:ea typeface="微软雅黑" panose="020B0503020204020204" pitchFamily="34" charset="-122"/>
              </a:rPr>
              <a:t>基</a:t>
            </a:r>
            <a:r>
              <a:rPr lang="zh-CN" altLang="en-US" sz="4800" b="1" dirty="0">
                <a:latin typeface="微软雅黑" panose="020B0503020204020204" pitchFamily="34" charset="-122"/>
                <a:ea typeface="微软雅黑" panose="020B0503020204020204" pitchFamily="34" charset="-122"/>
              </a:rPr>
              <a:t>于</a:t>
            </a:r>
            <a:r>
              <a:rPr lang="en-US" altLang="zh-CN" sz="4800" b="1" dirty="0">
                <a:latin typeface="微软雅黑" panose="020B0503020204020204" pitchFamily="34" charset="-122"/>
                <a:ea typeface="微软雅黑" panose="020B0503020204020204" pitchFamily="34" charset="-122"/>
              </a:rPr>
              <a:t>2D</a:t>
            </a:r>
            <a:r>
              <a:rPr lang="zh-CN" altLang="en-US" sz="4800" b="1" dirty="0">
                <a:latin typeface="微软雅黑" panose="020B0503020204020204" pitchFamily="34" charset="-122"/>
                <a:ea typeface="微软雅黑" panose="020B0503020204020204" pitchFamily="34" charset="-122"/>
              </a:rPr>
              <a:t>激光测距模块的</a:t>
            </a:r>
            <a:r>
              <a:rPr lang="en-US" altLang="zh-CN" sz="4800" b="1" dirty="0">
                <a:latin typeface="微软雅黑" panose="020B0503020204020204" pitchFamily="34" charset="-122"/>
                <a:ea typeface="微软雅黑" panose="020B0503020204020204" pitchFamily="34" charset="-122"/>
              </a:rPr>
              <a:t>2D slam</a:t>
            </a:r>
            <a:r>
              <a:rPr lang="zh-CN" altLang="en-US" sz="4800" b="1" dirty="0">
                <a:latin typeface="微软雅黑" panose="020B0503020204020204" pitchFamily="34" charset="-122"/>
                <a:ea typeface="微软雅黑" panose="020B0503020204020204" pitchFamily="34" charset="-122"/>
              </a:rPr>
              <a:t>算法</a:t>
            </a:r>
          </a:p>
        </p:txBody>
      </p:sp>
      <p:sp>
        <p:nvSpPr>
          <p:cNvPr id="3" name="副标题 2"/>
          <p:cNvSpPr>
            <a:spLocks noGrp="1"/>
          </p:cNvSpPr>
          <p:nvPr>
            <p:ph type="subTitle" idx="1"/>
          </p:nvPr>
        </p:nvSpPr>
        <p:spPr>
          <a:xfrm>
            <a:off x="8684192" y="4980056"/>
            <a:ext cx="2947514" cy="1143000"/>
          </a:xfrm>
        </p:spPr>
        <p:txBody>
          <a:bodyPr>
            <a:normAutofit/>
          </a:bodyPr>
          <a:lstStyle/>
          <a:p>
            <a:r>
              <a:rPr lang="zh-CN" altLang="en-US" b="1" dirty="0" smtClean="0">
                <a:solidFill>
                  <a:schemeClr val="tx1"/>
                </a:solidFill>
                <a:latin typeface="微软雅黑" panose="020B0503020204020204" pitchFamily="34" charset="-122"/>
                <a:ea typeface="微软雅黑" panose="020B0503020204020204" pitchFamily="34" charset="-122"/>
              </a:rPr>
              <a:t>姓名：任冠雄</a:t>
            </a:r>
            <a:endParaRPr lang="en-US" altLang="zh-CN" b="1" dirty="0" smtClean="0">
              <a:solidFill>
                <a:schemeClr val="tx1"/>
              </a:solidFill>
              <a:latin typeface="微软雅黑" panose="020B0503020204020204" pitchFamily="34" charset="-122"/>
              <a:ea typeface="微软雅黑" panose="020B0503020204020204" pitchFamily="34" charset="-122"/>
            </a:endParaRPr>
          </a:p>
          <a:p>
            <a:r>
              <a:rPr lang="zh-CN" altLang="en-US" b="1" dirty="0" smtClean="0">
                <a:solidFill>
                  <a:schemeClr val="tx1"/>
                </a:solidFill>
                <a:latin typeface="微软雅黑" panose="020B0503020204020204" pitchFamily="34" charset="-122"/>
                <a:ea typeface="微软雅黑" panose="020B0503020204020204" pitchFamily="34" charset="-122"/>
              </a:rPr>
              <a:t>指导教师：米红波</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382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目录</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选</a:t>
            </a:r>
            <a:r>
              <a:rPr lang="zh-CN" altLang="zh-CN" sz="2400" b="1" dirty="0">
                <a:latin typeface="微软雅黑" panose="020B0503020204020204" pitchFamily="34" charset="-122"/>
                <a:ea typeface="微软雅黑" panose="020B0503020204020204" pitchFamily="34" charset="-122"/>
              </a:rPr>
              <a:t>题依据及研究综</a:t>
            </a:r>
            <a:r>
              <a:rPr lang="zh-CN" altLang="zh-CN" sz="2400" b="1" dirty="0" smtClean="0">
                <a:latin typeface="微软雅黑" panose="020B0503020204020204" pitchFamily="34" charset="-122"/>
                <a:ea typeface="微软雅黑" panose="020B0503020204020204" pitchFamily="34" charset="-122"/>
              </a:rPr>
              <a:t>述</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课</a:t>
            </a:r>
            <a:r>
              <a:rPr lang="zh-CN" altLang="zh-CN" sz="2400" b="1" dirty="0">
                <a:latin typeface="微软雅黑" panose="020B0503020204020204" pitchFamily="34" charset="-122"/>
                <a:ea typeface="微软雅黑" panose="020B0503020204020204" pitchFamily="34" charset="-122"/>
              </a:rPr>
              <a:t>题的基本内</a:t>
            </a:r>
            <a:r>
              <a:rPr lang="zh-CN" altLang="zh-CN" sz="2400" b="1" dirty="0" smtClean="0">
                <a:latin typeface="微软雅黑" panose="020B0503020204020204" pitchFamily="34" charset="-122"/>
                <a:ea typeface="微软雅黑" panose="020B0503020204020204" pitchFamily="34" charset="-122"/>
              </a:rPr>
              <a:t>容</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课</a:t>
            </a:r>
            <a:r>
              <a:rPr lang="zh-CN" altLang="zh-CN" sz="2400" b="1" dirty="0">
                <a:latin typeface="微软雅黑" panose="020B0503020204020204" pitchFamily="34" charset="-122"/>
                <a:ea typeface="微软雅黑" panose="020B0503020204020204" pitchFamily="34" charset="-122"/>
              </a:rPr>
              <a:t>题的重点、难点及创新</a:t>
            </a:r>
            <a:r>
              <a:rPr lang="zh-CN" altLang="zh-CN" sz="2400" b="1" dirty="0" smtClean="0">
                <a:latin typeface="微软雅黑" panose="020B0503020204020204" pitchFamily="34" charset="-122"/>
                <a:ea typeface="微软雅黑" panose="020B0503020204020204" pitchFamily="34" charset="-122"/>
              </a:rPr>
              <a:t>点</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论</a:t>
            </a:r>
            <a:r>
              <a:rPr lang="zh-CN" altLang="zh-CN" sz="2400" b="1" dirty="0">
                <a:latin typeface="微软雅黑" panose="020B0503020204020204" pitchFamily="34" charset="-122"/>
                <a:ea typeface="微软雅黑" panose="020B0503020204020204" pitchFamily="34" charset="-122"/>
              </a:rPr>
              <a:t>文提</a:t>
            </a:r>
            <a:r>
              <a:rPr lang="zh-CN" altLang="zh-CN" sz="2400" b="1" dirty="0" smtClean="0">
                <a:latin typeface="微软雅黑" panose="020B0503020204020204" pitchFamily="34" charset="-122"/>
                <a:ea typeface="微软雅黑" panose="020B0503020204020204" pitchFamily="34" charset="-122"/>
              </a:rPr>
              <a:t>纲</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进</a:t>
            </a:r>
            <a:r>
              <a:rPr lang="zh-CN" altLang="zh-CN" sz="2400" b="1" dirty="0">
                <a:latin typeface="微软雅黑" panose="020B0503020204020204" pitchFamily="34" charset="-122"/>
                <a:ea typeface="微软雅黑" panose="020B0503020204020204" pitchFamily="34" charset="-122"/>
              </a:rPr>
              <a:t>度安</a:t>
            </a:r>
            <a:r>
              <a:rPr lang="zh-CN" altLang="zh-CN" sz="2400" b="1" dirty="0" smtClean="0">
                <a:latin typeface="微软雅黑" panose="020B0503020204020204" pitchFamily="34" charset="-122"/>
                <a:ea typeface="微软雅黑" panose="020B0503020204020204" pitchFamily="34" charset="-122"/>
              </a:rPr>
              <a:t>排及可</a:t>
            </a:r>
            <a:r>
              <a:rPr lang="zh-CN" altLang="zh-CN" sz="2400" b="1" dirty="0">
                <a:latin typeface="微软雅黑" panose="020B0503020204020204" pitchFamily="34" charset="-122"/>
                <a:ea typeface="微软雅黑" panose="020B0503020204020204" pitchFamily="34" charset="-122"/>
              </a:rPr>
              <a:t>行性分析</a:t>
            </a:r>
            <a:endParaRPr lang="en-US" altLang="zh-CN" sz="2400" b="1"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140440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latin typeface="微软雅黑" panose="020B0503020204020204" pitchFamily="34" charset="-122"/>
                <a:ea typeface="微软雅黑" panose="020B0503020204020204" pitchFamily="34" charset="-122"/>
              </a:rPr>
              <a:t>选</a:t>
            </a:r>
            <a:r>
              <a:rPr lang="zh-CN" altLang="zh-CN" b="1" dirty="0">
                <a:latin typeface="微软雅黑" panose="020B0503020204020204" pitchFamily="34" charset="-122"/>
                <a:ea typeface="微软雅黑" panose="020B0503020204020204" pitchFamily="34" charset="-122"/>
              </a:rPr>
              <a:t>题依据及研究综</a:t>
            </a:r>
            <a:r>
              <a:rPr lang="zh-CN" altLang="zh-CN" b="1" dirty="0" smtClean="0">
                <a:latin typeface="微软雅黑" panose="020B0503020204020204" pitchFamily="34" charset="-122"/>
                <a:ea typeface="微软雅黑" panose="020B0503020204020204" pitchFamily="34" charset="-122"/>
              </a:rPr>
              <a:t>述</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选题依据</a:t>
            </a:r>
            <a:endParaRPr lang="en-US" altLang="zh-CN" sz="1800" dirty="0" smtClean="0">
              <a:latin typeface="微软雅黑" panose="020B0503020204020204" pitchFamily="34" charset="-122"/>
              <a:ea typeface="微软雅黑" panose="020B0503020204020204" pitchFamily="34" charset="-122"/>
            </a:endParaRPr>
          </a:p>
          <a:p>
            <a:pPr marL="0" indent="457200">
              <a:lnSpc>
                <a:spcPct val="150000"/>
              </a:lnSpc>
              <a:spcBef>
                <a:spcPts val="600"/>
              </a:spcBef>
              <a:buNone/>
            </a:pPr>
            <a:r>
              <a:rPr lang="zh-CN" altLang="zh-CN" sz="1800" dirty="0">
                <a:solidFill>
                  <a:schemeClr val="tx1"/>
                </a:solidFill>
                <a:latin typeface="微软雅黑" panose="020B0503020204020204" pitchFamily="34" charset="-122"/>
                <a:ea typeface="微软雅黑" panose="020B0503020204020204" pitchFamily="34" charset="-122"/>
              </a:rPr>
              <a:t>随着室内移动机器人应用的兴起，移动机器人</a:t>
            </a:r>
            <a:r>
              <a:rPr lang="zh-CN" altLang="en-US" sz="1800" dirty="0">
                <a:solidFill>
                  <a:schemeClr val="tx1"/>
                </a:solidFill>
                <a:latin typeface="微软雅黑" panose="020B0503020204020204" pitchFamily="34" charset="-122"/>
                <a:ea typeface="微软雅黑" panose="020B0503020204020204" pitchFamily="34" charset="-122"/>
              </a:rPr>
              <a:t>该如何进行定位呢</a:t>
            </a:r>
            <a:r>
              <a:rPr lang="zh-CN" altLang="en-US"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marL="0" indent="457200">
              <a:lnSpc>
                <a:spcPct val="150000"/>
              </a:lnSpc>
              <a:spcBef>
                <a:spcPts val="600"/>
              </a:spcBef>
              <a:buNone/>
            </a:pPr>
            <a:r>
              <a:rPr lang="en-US" altLang="zh-CN" sz="1800" dirty="0" smtClean="0">
                <a:solidFill>
                  <a:schemeClr val="tx1"/>
                </a:solidFill>
                <a:latin typeface="微软雅黑" panose="020B0503020204020204" pitchFamily="34" charset="-122"/>
                <a:ea typeface="微软雅黑" panose="020B0503020204020204" pitchFamily="34" charset="-122"/>
              </a:rPr>
              <a:t>SLAM</a:t>
            </a:r>
            <a:r>
              <a:rPr lang="zh-CN" altLang="en-US" sz="1800" dirty="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latin typeface="微软雅黑" panose="020B0503020204020204" pitchFamily="34" charset="-122"/>
                <a:ea typeface="微软雅黑" panose="020B0503020204020204" pitchFamily="34" charset="-122"/>
              </a:rPr>
              <a:t>simultaneous localization and mapping</a:t>
            </a:r>
            <a:r>
              <a:rPr lang="zh-CN" altLang="en-US" sz="1800" dirty="0">
                <a:solidFill>
                  <a:schemeClr val="tx1"/>
                </a:solidFill>
                <a:latin typeface="微软雅黑" panose="020B0503020204020204" pitchFamily="34" charset="-122"/>
                <a:ea typeface="微软雅黑" panose="020B0503020204020204" pitchFamily="34" charset="-122"/>
              </a:rPr>
              <a:t>），即时定位与地图构建，机器人在自身位置不确定的条件下，在未知环境中创建地图，利用地图进行自主定位和导</a:t>
            </a:r>
            <a:r>
              <a:rPr lang="zh-CN" altLang="en-US" sz="1800" dirty="0" smtClean="0">
                <a:solidFill>
                  <a:schemeClr val="tx1"/>
                </a:solidFill>
                <a:latin typeface="微软雅黑" panose="020B0503020204020204" pitchFamily="34" charset="-122"/>
                <a:ea typeface="微软雅黑" panose="020B0503020204020204" pitchFamily="34" charset="-122"/>
              </a:rPr>
              <a:t>航。</a:t>
            </a:r>
            <a:endParaRPr lang="en-US" altLang="zh-CN" sz="1800" dirty="0">
              <a:solidFill>
                <a:schemeClr val="tx1"/>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研究综述</a:t>
            </a:r>
            <a:endParaRPr lang="en-US" altLang="zh-CN" sz="2400" b="1" dirty="0" smtClean="0">
              <a:latin typeface="微软雅黑" panose="020B0503020204020204" pitchFamily="34" charset="-122"/>
              <a:ea typeface="微软雅黑" panose="020B0503020204020204" pitchFamily="34" charset="-122"/>
            </a:endParaRPr>
          </a:p>
          <a:p>
            <a:pPr marL="0" indent="457200">
              <a:lnSpc>
                <a:spcPct val="150000"/>
              </a:lnSpc>
              <a:spcBef>
                <a:spcPts val="600"/>
              </a:spcBef>
              <a:buNone/>
            </a:pPr>
            <a:r>
              <a:rPr lang="zh-CN" altLang="en-US" sz="1800" dirty="0" smtClean="0">
                <a:solidFill>
                  <a:schemeClr val="tx1"/>
                </a:solidFill>
                <a:latin typeface="微软雅黑" panose="020B0503020204020204" pitchFamily="34" charset="-122"/>
                <a:ea typeface="微软雅黑" panose="020B0503020204020204" pitchFamily="34" charset="-122"/>
              </a:rPr>
              <a:t>使用</a:t>
            </a:r>
            <a:r>
              <a:rPr lang="en-US" altLang="zh-CN" sz="1800" dirty="0" smtClean="0">
                <a:solidFill>
                  <a:schemeClr val="tx1"/>
                </a:solidFill>
                <a:latin typeface="微软雅黑" panose="020B0503020204020204" pitchFamily="34" charset="-122"/>
                <a:ea typeface="微软雅黑" panose="020B0503020204020204" pitchFamily="34" charset="-122"/>
              </a:rPr>
              <a:t>2D</a:t>
            </a:r>
            <a:r>
              <a:rPr lang="zh-CN" altLang="en-US" sz="1800" dirty="0" smtClean="0">
                <a:solidFill>
                  <a:schemeClr val="tx1"/>
                </a:solidFill>
                <a:latin typeface="微软雅黑" panose="020B0503020204020204" pitchFamily="34" charset="-122"/>
                <a:ea typeface="微软雅黑" panose="020B0503020204020204" pitchFamily="34" charset="-122"/>
              </a:rPr>
              <a:t>测距模块、里程计和陀螺仪传感器</a:t>
            </a:r>
            <a:r>
              <a:rPr lang="zh-CN" altLang="en-US" sz="1800" dirty="0">
                <a:solidFill>
                  <a:schemeClr val="tx1"/>
                </a:solidFill>
                <a:latin typeface="微软雅黑" panose="020B0503020204020204" pitchFamily="34" charset="-122"/>
                <a:ea typeface="微软雅黑" panose="020B0503020204020204" pitchFamily="34" charset="-122"/>
              </a:rPr>
              <a:t>进行数据采</a:t>
            </a:r>
            <a:r>
              <a:rPr lang="zh-CN" altLang="en-US" sz="1800" dirty="0" smtClean="0">
                <a:solidFill>
                  <a:schemeClr val="tx1"/>
                </a:solidFill>
                <a:latin typeface="微软雅黑" panose="020B0503020204020204" pitchFamily="34" charset="-122"/>
                <a:ea typeface="微软雅黑" panose="020B0503020204020204" pitchFamily="34" charset="-122"/>
              </a:rPr>
              <a:t>集，集成</a:t>
            </a:r>
            <a:r>
              <a:rPr lang="en-US" altLang="zh-CN" sz="1800" dirty="0" smtClean="0">
                <a:solidFill>
                  <a:schemeClr val="tx1"/>
                </a:solidFill>
                <a:latin typeface="微软雅黑" panose="020B0503020204020204" pitchFamily="34" charset="-122"/>
                <a:ea typeface="微软雅黑" panose="020B0503020204020204" pitchFamily="34" charset="-122"/>
              </a:rPr>
              <a:t>opencv</a:t>
            </a:r>
            <a:r>
              <a:rPr lang="zh-CN" altLang="en-US" sz="1800" dirty="0" smtClean="0">
                <a:solidFill>
                  <a:schemeClr val="tx1"/>
                </a:solidFill>
                <a:latin typeface="微软雅黑" panose="020B0503020204020204" pitchFamily="34" charset="-122"/>
                <a:ea typeface="微软雅黑" panose="020B0503020204020204" pitchFamily="34" charset="-122"/>
              </a:rPr>
              <a:t>库、栅</a:t>
            </a:r>
            <a:r>
              <a:rPr lang="zh-CN" altLang="en-US" sz="1800" dirty="0">
                <a:solidFill>
                  <a:schemeClr val="tx1"/>
                </a:solidFill>
                <a:latin typeface="微软雅黑" panose="020B0503020204020204" pitchFamily="34" charset="-122"/>
                <a:ea typeface="微软雅黑" panose="020B0503020204020204" pitchFamily="34" charset="-122"/>
              </a:rPr>
              <a:t>格直线算</a:t>
            </a:r>
            <a:r>
              <a:rPr lang="zh-CN" altLang="en-US" sz="1800" dirty="0" smtClean="0">
                <a:solidFill>
                  <a:schemeClr val="tx1"/>
                </a:solidFill>
                <a:latin typeface="微软雅黑" panose="020B0503020204020204" pitchFamily="34" charset="-122"/>
                <a:ea typeface="微软雅黑" panose="020B0503020204020204" pitchFamily="34" charset="-122"/>
              </a:rPr>
              <a:t>法和里</a:t>
            </a:r>
            <a:r>
              <a:rPr lang="zh-CN" altLang="en-US" sz="1800" dirty="0">
                <a:solidFill>
                  <a:schemeClr val="tx1"/>
                </a:solidFill>
                <a:latin typeface="微软雅黑" panose="020B0503020204020204" pitchFamily="34" charset="-122"/>
                <a:ea typeface="微软雅黑" panose="020B0503020204020204" pitchFamily="34" charset="-122"/>
              </a:rPr>
              <a:t>程计推算定位算</a:t>
            </a:r>
            <a:r>
              <a:rPr lang="zh-CN" altLang="en-US" sz="1800" dirty="0" smtClean="0">
                <a:solidFill>
                  <a:schemeClr val="tx1"/>
                </a:solidFill>
                <a:latin typeface="微软雅黑" panose="020B0503020204020204" pitchFamily="34" charset="-122"/>
                <a:ea typeface="微软雅黑" panose="020B0503020204020204" pitchFamily="34" charset="-122"/>
              </a:rPr>
              <a:t>法，</a:t>
            </a:r>
            <a:r>
              <a:rPr lang="zh-CN" altLang="en-US" sz="1800" dirty="0">
                <a:solidFill>
                  <a:schemeClr val="tx1"/>
                </a:solidFill>
                <a:latin typeface="微软雅黑" panose="020B0503020204020204" pitchFamily="34" charset="-122"/>
                <a:ea typeface="微软雅黑" panose="020B0503020204020204" pitchFamily="34" charset="-122"/>
              </a:rPr>
              <a:t>结合进程间的</a:t>
            </a:r>
            <a:r>
              <a:rPr lang="en-US" altLang="zh-CN" sz="1800" dirty="0">
                <a:solidFill>
                  <a:schemeClr val="tx1"/>
                </a:solidFill>
                <a:latin typeface="微软雅黑" panose="020B0503020204020204" pitchFamily="34" charset="-122"/>
                <a:ea typeface="微软雅黑" panose="020B0503020204020204" pitchFamily="34" charset="-122"/>
              </a:rPr>
              <a:t>socket</a:t>
            </a:r>
            <a:r>
              <a:rPr lang="zh-CN" altLang="en-US" sz="1800" dirty="0">
                <a:solidFill>
                  <a:schemeClr val="tx1"/>
                </a:solidFill>
                <a:latin typeface="微软雅黑" panose="020B0503020204020204" pitchFamily="34" charset="-122"/>
                <a:ea typeface="微软雅黑" panose="020B0503020204020204" pitchFamily="34" charset="-122"/>
              </a:rPr>
              <a:t>通信，实现机器人的定位推算</a:t>
            </a:r>
            <a:r>
              <a:rPr lang="zh-CN" altLang="en-US" sz="1800" dirty="0" smtClean="0">
                <a:solidFill>
                  <a:schemeClr val="tx1"/>
                </a:solidFill>
                <a:latin typeface="微软雅黑" panose="020B0503020204020204" pitchFamily="34" charset="-122"/>
                <a:ea typeface="微软雅黑" panose="020B0503020204020204" pitchFamily="34" charset="-122"/>
              </a:rPr>
              <a:t>和地</a:t>
            </a:r>
            <a:r>
              <a:rPr lang="zh-CN" altLang="en-US" sz="1800" dirty="0">
                <a:solidFill>
                  <a:schemeClr val="tx1"/>
                </a:solidFill>
                <a:latin typeface="微软雅黑" panose="020B0503020204020204" pitchFamily="34" charset="-122"/>
                <a:ea typeface="微软雅黑" panose="020B0503020204020204" pitchFamily="34" charset="-122"/>
              </a:rPr>
              <a:t>图构</a:t>
            </a:r>
            <a:r>
              <a:rPr lang="zh-CN" altLang="en-US" sz="1800" dirty="0">
                <a:solidFill>
                  <a:schemeClr val="tx1"/>
                </a:solidFill>
                <a:latin typeface="微软雅黑" panose="020B0503020204020204" pitchFamily="34" charset="-122"/>
                <a:ea typeface="微软雅黑" panose="020B0503020204020204" pitchFamily="34" charset="-122"/>
              </a:rPr>
              <a:t>建。</a:t>
            </a:r>
            <a:endParaRPr lang="en-US" altLang="zh-CN" sz="18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8481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课题的基本内</a:t>
            </a:r>
            <a:r>
              <a:rPr lang="zh-CN" altLang="zh-CN" b="1" dirty="0" smtClean="0">
                <a:latin typeface="微软雅黑" panose="020B0503020204020204" pitchFamily="34" charset="-122"/>
                <a:ea typeface="微软雅黑" panose="020B0503020204020204" pitchFamily="34" charset="-122"/>
              </a:rPr>
              <a:t>容</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7280" y="1845733"/>
            <a:ext cx="10058400" cy="4259231"/>
          </a:xfrm>
        </p:spPr>
        <p:txBody>
          <a:bodyPr>
            <a:noAutofit/>
          </a:bodyPr>
          <a:lstStyle/>
          <a:p>
            <a:pPr lvl="1">
              <a:lnSpc>
                <a:spcPct val="170000"/>
              </a:lnSpc>
              <a:spcBef>
                <a:spcPts val="600"/>
              </a:spcBef>
              <a:buFont typeface="Wingdings" panose="05000000000000000000" pitchFamily="2" charset="2"/>
              <a:buChar char="l"/>
            </a:pPr>
            <a:r>
              <a:rPr lang="zh-CN" altLang="en-US" dirty="0" smtClean="0">
                <a:solidFill>
                  <a:schemeClr val="tx1"/>
                </a:solidFill>
                <a:latin typeface="微软雅黑" panose="020B0503020204020204" pitchFamily="34" charset="-122"/>
                <a:ea typeface="微软雅黑" panose="020B0503020204020204" pitchFamily="34" charset="-122"/>
              </a:rPr>
              <a:t>采</a:t>
            </a:r>
            <a:r>
              <a:rPr lang="zh-CN" altLang="en-US" dirty="0">
                <a:solidFill>
                  <a:schemeClr val="tx1"/>
                </a:solidFill>
                <a:latin typeface="微软雅黑" panose="020B0503020204020204" pitchFamily="34" charset="-122"/>
                <a:ea typeface="微软雅黑" panose="020B0503020204020204" pitchFamily="34" charset="-122"/>
              </a:rPr>
              <a:t>集</a:t>
            </a:r>
            <a:r>
              <a:rPr lang="en-US" altLang="zh-CN" dirty="0">
                <a:solidFill>
                  <a:schemeClr val="tx1"/>
                </a:solidFill>
                <a:latin typeface="微软雅黑" panose="020B0503020204020204" pitchFamily="34" charset="-122"/>
                <a:ea typeface="微软雅黑" panose="020B0503020204020204" pitchFamily="34" charset="-122"/>
              </a:rPr>
              <a:t>2D</a:t>
            </a:r>
            <a:r>
              <a:rPr lang="zh-CN" altLang="en-US" dirty="0">
                <a:solidFill>
                  <a:schemeClr val="tx1"/>
                </a:solidFill>
                <a:latin typeface="微软雅黑" panose="020B0503020204020204" pitchFamily="34" charset="-122"/>
                <a:ea typeface="微软雅黑" panose="020B0503020204020204" pitchFamily="34" charset="-122"/>
              </a:rPr>
              <a:t>激光测</a:t>
            </a:r>
            <a:r>
              <a:rPr lang="zh-CN" altLang="en-US" dirty="0" smtClean="0">
                <a:solidFill>
                  <a:schemeClr val="tx1"/>
                </a:solidFill>
                <a:latin typeface="微软雅黑" panose="020B0503020204020204" pitchFamily="34" charset="-122"/>
                <a:ea typeface="微软雅黑" panose="020B0503020204020204" pitchFamily="34" charset="-122"/>
              </a:rPr>
              <a:t>距模块数</a:t>
            </a:r>
            <a:r>
              <a:rPr lang="zh-CN" altLang="en-US" dirty="0">
                <a:solidFill>
                  <a:schemeClr val="tx1"/>
                </a:solidFill>
                <a:latin typeface="微软雅黑" panose="020B0503020204020204" pitchFamily="34" charset="-122"/>
                <a:ea typeface="微软雅黑" panose="020B0503020204020204" pitchFamily="34" charset="-122"/>
              </a:rPr>
              <a:t>据并解析传感器数据</a:t>
            </a:r>
            <a:r>
              <a:rPr lang="zh-CN" altLang="en-US" dirty="0" smtClean="0">
                <a:solidFill>
                  <a:schemeClr val="tx1"/>
                </a:solidFill>
                <a:latin typeface="微软雅黑" panose="020B0503020204020204" pitchFamily="34" charset="-122"/>
                <a:ea typeface="微软雅黑" panose="020B0503020204020204" pitchFamily="34" charset="-122"/>
              </a:rPr>
              <a:t>。使用</a:t>
            </a:r>
            <a:r>
              <a:rPr lang="en-US" altLang="zh-CN" dirty="0" smtClean="0">
                <a:solidFill>
                  <a:schemeClr val="tx1"/>
                </a:solidFill>
                <a:latin typeface="微软雅黑" panose="020B0503020204020204" pitchFamily="34" charset="-122"/>
                <a:ea typeface="微软雅黑" panose="020B0503020204020204" pitchFamily="34" charset="-122"/>
              </a:rPr>
              <a:t>Bresenham</a:t>
            </a:r>
            <a:r>
              <a:rPr lang="zh-CN" altLang="zh-CN" dirty="0" smtClean="0">
                <a:solidFill>
                  <a:schemeClr val="tx1"/>
                </a:solidFill>
                <a:latin typeface="微软雅黑" panose="020B0503020204020204" pitchFamily="34" charset="-122"/>
                <a:ea typeface="微软雅黑" panose="020B0503020204020204" pitchFamily="34" charset="-122"/>
              </a:rPr>
              <a:t>直</a:t>
            </a:r>
            <a:r>
              <a:rPr lang="zh-CN" altLang="zh-CN" dirty="0">
                <a:solidFill>
                  <a:schemeClr val="tx1"/>
                </a:solidFill>
                <a:latin typeface="微软雅黑" panose="020B0503020204020204" pitchFamily="34" charset="-122"/>
                <a:ea typeface="微软雅黑" panose="020B0503020204020204" pitchFamily="34" charset="-122"/>
              </a:rPr>
              <a:t>线算法</a:t>
            </a:r>
            <a:r>
              <a:rPr lang="zh-CN" altLang="en-US" dirty="0" smtClean="0">
                <a:solidFill>
                  <a:schemeClr val="tx1"/>
                </a:solidFill>
                <a:latin typeface="微软雅黑" panose="020B0503020204020204" pitchFamily="34" charset="-122"/>
                <a:ea typeface="微软雅黑" panose="020B0503020204020204" pitchFamily="34" charset="-122"/>
              </a:rPr>
              <a:t>绘</a:t>
            </a:r>
            <a:r>
              <a:rPr lang="zh-CN" altLang="en-US" dirty="0">
                <a:solidFill>
                  <a:schemeClr val="tx1"/>
                </a:solidFill>
                <a:latin typeface="微软雅黑" panose="020B0503020204020204" pitchFamily="34" charset="-122"/>
                <a:ea typeface="微软雅黑" panose="020B0503020204020204" pitchFamily="34" charset="-122"/>
              </a:rPr>
              <a:t>制单帧地图，使用</a:t>
            </a:r>
            <a:r>
              <a:rPr lang="en-US" altLang="zh-CN" dirty="0">
                <a:solidFill>
                  <a:schemeClr val="tx1"/>
                </a:solidFill>
                <a:latin typeface="微软雅黑" panose="020B0503020204020204" pitchFamily="34" charset="-122"/>
                <a:ea typeface="微软雅黑" panose="020B0503020204020204" pitchFamily="34" charset="-122"/>
              </a:rPr>
              <a:t>opencv</a:t>
            </a:r>
            <a:r>
              <a:rPr lang="zh-CN" altLang="en-US" dirty="0">
                <a:solidFill>
                  <a:schemeClr val="tx1"/>
                </a:solidFill>
                <a:latin typeface="微软雅黑" panose="020B0503020204020204" pitchFamily="34" charset="-122"/>
                <a:ea typeface="微软雅黑" panose="020B0503020204020204" pitchFamily="34" charset="-122"/>
              </a:rPr>
              <a:t>库将地图以</a:t>
            </a:r>
            <a:r>
              <a:rPr lang="zh-CN" altLang="en-US" dirty="0" smtClean="0">
                <a:solidFill>
                  <a:schemeClr val="tx1"/>
                </a:solidFill>
                <a:latin typeface="微软雅黑" panose="020B0503020204020204" pitchFamily="34" charset="-122"/>
                <a:ea typeface="微软雅黑" panose="020B0503020204020204" pitchFamily="34" charset="-122"/>
              </a:rPr>
              <a:t>图片</a:t>
            </a:r>
            <a:r>
              <a:rPr lang="zh-CN" altLang="en-US" dirty="0">
                <a:solidFill>
                  <a:schemeClr val="tx1"/>
                </a:solidFill>
                <a:latin typeface="微软雅黑" panose="020B0503020204020204" pitchFamily="34" charset="-122"/>
                <a:ea typeface="微软雅黑" panose="020B0503020204020204" pitchFamily="34" charset="-122"/>
              </a:rPr>
              <a:t>形式呈现</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a:lnSpc>
                <a:spcPct val="170000"/>
              </a:lnSpc>
              <a:spcBef>
                <a:spcPts val="600"/>
              </a:spcBef>
              <a:buFont typeface="Wingdings" panose="05000000000000000000" pitchFamily="2" charset="2"/>
              <a:buChar char="l"/>
            </a:pPr>
            <a:r>
              <a:rPr lang="zh-CN" altLang="en-US" dirty="0" smtClean="0">
                <a:solidFill>
                  <a:schemeClr val="tx1"/>
                </a:solidFill>
                <a:latin typeface="微软雅黑" panose="020B0503020204020204" pitchFamily="34" charset="-122"/>
                <a:ea typeface="微软雅黑" panose="020B0503020204020204" pitchFamily="34" charset="-122"/>
              </a:rPr>
              <a:t>使用里</a:t>
            </a:r>
            <a:r>
              <a:rPr lang="zh-CN" altLang="en-US" dirty="0">
                <a:solidFill>
                  <a:schemeClr val="tx1"/>
                </a:solidFill>
                <a:latin typeface="微软雅黑" panose="020B0503020204020204" pitchFamily="34" charset="-122"/>
                <a:ea typeface="微软雅黑" panose="020B0503020204020204" pitchFamily="34" charset="-122"/>
              </a:rPr>
              <a:t>程计推算定位算法，建立模型，根据里程计左右轮脉冲以及时间戳这三个信息推算机器人的位置推算出来，最终得到实时的机器人坐标值</a:t>
            </a:r>
            <a:r>
              <a:rPr lang="en-US" altLang="zh-CN" dirty="0">
                <a:solidFill>
                  <a:schemeClr val="tx1"/>
                </a:solidFill>
                <a:latin typeface="微软雅黑" panose="020B0503020204020204" pitchFamily="34" charset="-122"/>
                <a:ea typeface="微软雅黑" panose="020B0503020204020204" pitchFamily="34" charset="-122"/>
              </a:rPr>
              <a:t>(x , y)</a:t>
            </a:r>
            <a:r>
              <a:rPr lang="zh-CN" altLang="en-US" dirty="0">
                <a:solidFill>
                  <a:schemeClr val="tx1"/>
                </a:solidFill>
                <a:latin typeface="微软雅黑" panose="020B0503020204020204" pitchFamily="34" charset="-122"/>
                <a:ea typeface="微软雅黑" panose="020B0503020204020204" pitchFamily="34" charset="-122"/>
              </a:rPr>
              <a:t>和机器人朝向角</a:t>
            </a:r>
            <a:r>
              <a:rPr lang="en-US" altLang="zh-CN" dirty="0">
                <a:solidFill>
                  <a:schemeClr val="tx1"/>
                </a:solidFill>
                <a:latin typeface="微软雅黑" panose="020B0503020204020204" pitchFamily="34" charset="-122"/>
                <a:ea typeface="微软雅黑" panose="020B0503020204020204" pitchFamily="34" charset="-122"/>
              </a:rPr>
              <a:t>theta</a:t>
            </a:r>
            <a:r>
              <a:rPr lang="zh-CN" altLang="en-US" dirty="0">
                <a:solidFill>
                  <a:schemeClr val="tx1"/>
                </a:solidFill>
                <a:latin typeface="微软雅黑" panose="020B0503020204020204" pitchFamily="34" charset="-122"/>
                <a:ea typeface="微软雅黑" panose="020B0503020204020204" pitchFamily="34" charset="-122"/>
              </a:rPr>
              <a:t>值</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a:lnSpc>
                <a:spcPct val="170000"/>
              </a:lnSpc>
              <a:spcBef>
                <a:spcPts val="600"/>
              </a:spcBef>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分别编</a:t>
            </a:r>
            <a:r>
              <a:rPr lang="zh-CN" altLang="en-US" sz="1800" dirty="0">
                <a:solidFill>
                  <a:schemeClr val="tx1"/>
                </a:solidFill>
                <a:latin typeface="微软雅黑" panose="020B0503020204020204" pitchFamily="34" charset="-122"/>
                <a:ea typeface="微软雅黑" panose="020B0503020204020204" pitchFamily="34" charset="-122"/>
              </a:rPr>
              <a:t>写底盘程</a:t>
            </a:r>
            <a:r>
              <a:rPr lang="zh-CN" altLang="en-US" sz="1800" dirty="0" smtClean="0">
                <a:solidFill>
                  <a:schemeClr val="tx1"/>
                </a:solidFill>
                <a:latin typeface="微软雅黑" panose="020B0503020204020204" pitchFamily="34" charset="-122"/>
                <a:ea typeface="微软雅黑" panose="020B0503020204020204" pitchFamily="34" charset="-122"/>
              </a:rPr>
              <a:t>序和绘图程序：实现机器人的移动控制，并分别集</a:t>
            </a:r>
            <a:r>
              <a:rPr lang="zh-CN" altLang="en-US" sz="1800" dirty="0">
                <a:solidFill>
                  <a:schemeClr val="tx1"/>
                </a:solidFill>
                <a:latin typeface="微软雅黑" panose="020B0503020204020204" pitchFamily="34" charset="-122"/>
                <a:ea typeface="微软雅黑" panose="020B0503020204020204" pitchFamily="34" charset="-122"/>
              </a:rPr>
              <a:t>成里程计推</a:t>
            </a:r>
            <a:r>
              <a:rPr lang="zh-CN" altLang="en-US" sz="1800" dirty="0" smtClean="0">
                <a:solidFill>
                  <a:schemeClr val="tx1"/>
                </a:solidFill>
                <a:latin typeface="微软雅黑" panose="020B0503020204020204" pitchFamily="34" charset="-122"/>
                <a:ea typeface="微软雅黑" panose="020B0503020204020204" pitchFamily="34" charset="-122"/>
              </a:rPr>
              <a:t>算</a:t>
            </a:r>
            <a:r>
              <a:rPr lang="en-US" altLang="zh-CN" sz="1800" dirty="0" smtClean="0">
                <a:solidFill>
                  <a:schemeClr val="tx1"/>
                </a:solidFill>
                <a:latin typeface="微软雅黑" panose="020B0503020204020204" pitchFamily="34" charset="-122"/>
                <a:ea typeface="微软雅黑" panose="020B0503020204020204" pitchFamily="34" charset="-122"/>
              </a:rPr>
              <a:t>socket</a:t>
            </a:r>
            <a:r>
              <a:rPr lang="zh-CN" altLang="en-US" sz="1800" dirty="0" smtClean="0">
                <a:solidFill>
                  <a:schemeClr val="tx1"/>
                </a:solidFill>
                <a:latin typeface="微软雅黑" panose="020B0503020204020204" pitchFamily="34" charset="-122"/>
                <a:ea typeface="微软雅黑" panose="020B0503020204020204" pitchFamily="34" charset="-122"/>
              </a:rPr>
              <a:t>定</a:t>
            </a:r>
            <a:r>
              <a:rPr lang="zh-CN" altLang="en-US" sz="1800" dirty="0">
                <a:solidFill>
                  <a:schemeClr val="tx1"/>
                </a:solidFill>
                <a:latin typeface="微软雅黑" panose="020B0503020204020204" pitchFamily="34" charset="-122"/>
                <a:ea typeface="微软雅黑" panose="020B0503020204020204" pitchFamily="34" charset="-122"/>
              </a:rPr>
              <a:t>位算</a:t>
            </a:r>
            <a:r>
              <a:rPr lang="zh-CN" altLang="en-US" sz="1800" dirty="0" smtClean="0">
                <a:solidFill>
                  <a:schemeClr val="tx1"/>
                </a:solidFill>
                <a:latin typeface="微软雅黑" panose="020B0503020204020204" pitchFamily="34" charset="-122"/>
                <a:ea typeface="微软雅黑" panose="020B0503020204020204" pitchFamily="34" charset="-122"/>
              </a:rPr>
              <a:t>法和单</a:t>
            </a:r>
            <a:r>
              <a:rPr lang="zh-CN" altLang="en-US" sz="1800" dirty="0">
                <a:solidFill>
                  <a:schemeClr val="tx1"/>
                </a:solidFill>
                <a:latin typeface="微软雅黑" panose="020B0503020204020204" pitchFamily="34" charset="-122"/>
                <a:ea typeface="微软雅黑" panose="020B0503020204020204" pitchFamily="34" charset="-122"/>
              </a:rPr>
              <a:t>帧地图绘制算法</a:t>
            </a:r>
            <a:r>
              <a:rPr lang="zh-CN" altLang="en-US" sz="1800" dirty="0" smtClean="0">
                <a:solidFill>
                  <a:schemeClr val="tx1"/>
                </a:solidFill>
                <a:latin typeface="微软雅黑" panose="020B0503020204020204" pitchFamily="34" charset="-122"/>
                <a:ea typeface="微软雅黑" panose="020B0503020204020204" pitchFamily="34" charset="-122"/>
              </a:rPr>
              <a:t>，底盘程序与绘图程序使用</a:t>
            </a:r>
            <a:r>
              <a:rPr lang="en-US" altLang="zh-CN" sz="1800" dirty="0" smtClean="0">
                <a:solidFill>
                  <a:schemeClr val="tx1"/>
                </a:solidFill>
                <a:latin typeface="微软雅黑" panose="020B0503020204020204" pitchFamily="34" charset="-122"/>
                <a:ea typeface="微软雅黑" panose="020B0503020204020204" pitchFamily="34" charset="-122"/>
              </a:rPr>
              <a:t>socket</a:t>
            </a:r>
            <a:r>
              <a:rPr lang="zh-CN" altLang="en-US" sz="1800" dirty="0" smtClean="0">
                <a:solidFill>
                  <a:schemeClr val="tx1"/>
                </a:solidFill>
                <a:latin typeface="微软雅黑" panose="020B0503020204020204" pitchFamily="34" charset="-122"/>
                <a:ea typeface="微软雅黑" panose="020B0503020204020204" pitchFamily="34" charset="-122"/>
              </a:rPr>
              <a:t>通信，实时更新机</a:t>
            </a:r>
            <a:r>
              <a:rPr lang="zh-CN" altLang="en-US" sz="1800" dirty="0">
                <a:solidFill>
                  <a:schemeClr val="tx1"/>
                </a:solidFill>
                <a:latin typeface="微软雅黑" panose="020B0503020204020204" pitchFamily="34" charset="-122"/>
                <a:ea typeface="微软雅黑" panose="020B0503020204020204" pitchFamily="34" charset="-122"/>
              </a:rPr>
              <a:t>器</a:t>
            </a:r>
            <a:r>
              <a:rPr lang="zh-CN" altLang="en-US" sz="1800" dirty="0" smtClean="0">
                <a:solidFill>
                  <a:schemeClr val="tx1"/>
                </a:solidFill>
                <a:latin typeface="微软雅黑" panose="020B0503020204020204" pitchFamily="34" charset="-122"/>
                <a:ea typeface="微软雅黑" panose="020B0503020204020204" pitchFamily="34" charset="-122"/>
              </a:rPr>
              <a:t>人定位和地图。</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a:lnSpc>
                <a:spcPct val="170000"/>
              </a:lnSpc>
              <a:spcBef>
                <a:spcPts val="600"/>
              </a:spcBef>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开</a:t>
            </a:r>
            <a:r>
              <a:rPr lang="zh-CN" altLang="en-US" sz="1800" dirty="0">
                <a:solidFill>
                  <a:schemeClr val="tx1"/>
                </a:solidFill>
                <a:latin typeface="微软雅黑" panose="020B0503020204020204" pitchFamily="34" charset="-122"/>
                <a:ea typeface="微软雅黑" panose="020B0503020204020204" pitchFamily="34" charset="-122"/>
              </a:rPr>
              <a:t>放端口与其他客户</a:t>
            </a:r>
            <a:r>
              <a:rPr lang="en-US" altLang="zh-CN" sz="1800" dirty="0">
                <a:solidFill>
                  <a:schemeClr val="tx1"/>
                </a:solidFill>
                <a:latin typeface="微软雅黑" panose="020B0503020204020204" pitchFamily="34" charset="-122"/>
                <a:ea typeface="微软雅黑" panose="020B0503020204020204" pitchFamily="34" charset="-122"/>
              </a:rPr>
              <a:t>TCP</a:t>
            </a:r>
            <a:r>
              <a:rPr lang="zh-CN" altLang="en-US" sz="1800" dirty="0">
                <a:solidFill>
                  <a:schemeClr val="tx1"/>
                </a:solidFill>
                <a:latin typeface="微软雅黑" panose="020B0503020204020204" pitchFamily="34" charset="-122"/>
                <a:ea typeface="微软雅黑" panose="020B0503020204020204" pitchFamily="34" charset="-122"/>
              </a:rPr>
              <a:t>通信，实现客户端对机器人的控</a:t>
            </a:r>
            <a:r>
              <a:rPr lang="zh-CN" altLang="en-US" sz="1800" dirty="0" smtClean="0">
                <a:solidFill>
                  <a:schemeClr val="tx1"/>
                </a:solidFill>
                <a:latin typeface="微软雅黑" panose="020B0503020204020204" pitchFamily="34" charset="-122"/>
                <a:ea typeface="微软雅黑" panose="020B0503020204020204" pitchFamily="34" charset="-122"/>
              </a:rPr>
              <a:t>制和机器人地图上传客户端，在客</a:t>
            </a:r>
            <a:r>
              <a:rPr lang="zh-CN" altLang="en-US" sz="1800" dirty="0">
                <a:solidFill>
                  <a:schemeClr val="tx1"/>
                </a:solidFill>
                <a:latin typeface="微软雅黑" panose="020B0503020204020204" pitchFamily="34" charset="-122"/>
                <a:ea typeface="微软雅黑" panose="020B0503020204020204" pitchFamily="34" charset="-122"/>
              </a:rPr>
              <a:t>户</a:t>
            </a:r>
            <a:r>
              <a:rPr lang="zh-CN" altLang="en-US" sz="1800" dirty="0" smtClean="0">
                <a:solidFill>
                  <a:schemeClr val="tx1"/>
                </a:solidFill>
                <a:latin typeface="微软雅黑" panose="020B0503020204020204" pitchFamily="34" charset="-122"/>
                <a:ea typeface="微软雅黑" panose="020B0503020204020204" pitchFamily="34" charset="-122"/>
              </a:rPr>
              <a:t>端进行地</a:t>
            </a:r>
            <a:r>
              <a:rPr lang="zh-CN" altLang="en-US" sz="1800" dirty="0">
                <a:solidFill>
                  <a:schemeClr val="tx1"/>
                </a:solidFill>
                <a:latin typeface="微软雅黑" panose="020B0503020204020204" pitchFamily="34" charset="-122"/>
                <a:ea typeface="微软雅黑" panose="020B0503020204020204" pitchFamily="34" charset="-122"/>
              </a:rPr>
              <a:t>图显示。</a:t>
            </a:r>
          </a:p>
          <a:p>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0369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课题的重点、难点及创新</a:t>
            </a:r>
            <a:r>
              <a:rPr lang="zh-CN" altLang="zh-CN" b="1" dirty="0" smtClean="0">
                <a:latin typeface="微软雅黑" panose="020B0503020204020204" pitchFamily="34" charset="-122"/>
                <a:ea typeface="微软雅黑" panose="020B0503020204020204" pitchFamily="34" charset="-122"/>
              </a:rPr>
              <a:t>点</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1901" y="1737360"/>
            <a:ext cx="3501614" cy="2739713"/>
          </a:xfrm>
        </p:spPr>
        <p:txBody>
          <a:bodyPr>
            <a:noAutofit/>
          </a:bodyPr>
          <a:lstStyle/>
          <a:p>
            <a:pPr lvl="1">
              <a:lnSpc>
                <a:spcPct val="190000"/>
              </a:lnSpc>
              <a:spcBef>
                <a:spcPts val="600"/>
              </a:spcBef>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 </a:t>
            </a:r>
            <a:r>
              <a:rPr lang="zh-CN" altLang="en-US" sz="2400" b="1" dirty="0" smtClean="0">
                <a:solidFill>
                  <a:schemeClr val="tx1"/>
                </a:solidFill>
                <a:latin typeface="微软雅黑" panose="020B0503020204020204" pitchFamily="34" charset="-122"/>
                <a:ea typeface="微软雅黑" panose="020B0503020204020204" pitchFamily="34" charset="-122"/>
              </a:rPr>
              <a:t>重点</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0"/>
              </a:spcBef>
              <a:buNone/>
            </a:pPr>
            <a:r>
              <a:rPr lang="en-US" altLang="zh-CN" dirty="0" smtClean="0">
                <a:solidFill>
                  <a:schemeClr val="tx1"/>
                </a:solidFill>
                <a:latin typeface="微软雅黑" panose="020B0503020204020204" pitchFamily="34" charset="-122"/>
                <a:ea typeface="微软雅黑" panose="020B0503020204020204" pitchFamily="34" charset="-122"/>
              </a:rPr>
              <a:t>Bresenham</a:t>
            </a:r>
            <a:r>
              <a:rPr lang="zh-CN" altLang="en-US" dirty="0" smtClean="0">
                <a:solidFill>
                  <a:schemeClr val="tx1"/>
                </a:solidFill>
                <a:latin typeface="微软雅黑" panose="020B0503020204020204" pitchFamily="34" charset="-122"/>
                <a:ea typeface="微软雅黑" panose="020B0503020204020204" pitchFamily="34" charset="-122"/>
              </a:rPr>
              <a:t>画直线算法，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0"/>
              </a:spcBef>
              <a:buNone/>
            </a:pPr>
            <a:r>
              <a:rPr lang="zh-CN" altLang="en-US" dirty="0" smtClean="0">
                <a:solidFill>
                  <a:schemeClr val="tx1"/>
                </a:solidFill>
                <a:latin typeface="微软雅黑" panose="020B0503020204020204" pitchFamily="34" charset="-122"/>
                <a:ea typeface="微软雅黑" panose="020B0503020204020204" pitchFamily="34" charset="-122"/>
              </a:rPr>
              <a:t>里</a:t>
            </a:r>
            <a:r>
              <a:rPr lang="zh-CN" altLang="en-US" dirty="0">
                <a:solidFill>
                  <a:schemeClr val="tx1"/>
                </a:solidFill>
                <a:latin typeface="微软雅黑" panose="020B0503020204020204" pitchFamily="34" charset="-122"/>
                <a:ea typeface="微软雅黑" panose="020B0503020204020204" pitchFamily="34" charset="-122"/>
              </a:rPr>
              <a:t>程计推算定位算</a:t>
            </a:r>
            <a:r>
              <a:rPr lang="zh-CN" altLang="en-US" dirty="0" smtClean="0">
                <a:solidFill>
                  <a:schemeClr val="tx1"/>
                </a:solidFill>
                <a:latin typeface="微软雅黑" panose="020B0503020204020204" pitchFamily="34" charset="-122"/>
                <a:ea typeface="微软雅黑" panose="020B0503020204020204" pitchFamily="34" charset="-122"/>
              </a:rPr>
              <a:t>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0"/>
              </a:spcBef>
              <a:buNone/>
            </a:pPr>
            <a:r>
              <a:rPr lang="zh-CN" altLang="en-US" dirty="0" smtClean="0">
                <a:solidFill>
                  <a:schemeClr val="tx1"/>
                </a:solidFill>
                <a:latin typeface="微软雅黑" panose="020B0503020204020204" pitchFamily="34" charset="-122"/>
                <a:ea typeface="微软雅黑" panose="020B0503020204020204" pitchFamily="34" charset="-122"/>
              </a:rPr>
              <a:t>进</a:t>
            </a:r>
            <a:r>
              <a:rPr lang="zh-CN" altLang="en-US" dirty="0">
                <a:solidFill>
                  <a:schemeClr val="tx1"/>
                </a:solidFill>
                <a:latin typeface="微软雅黑" panose="020B0503020204020204" pitchFamily="34" charset="-122"/>
                <a:ea typeface="微软雅黑" panose="020B0503020204020204" pitchFamily="34" charset="-122"/>
              </a:rPr>
              <a:t>程间的</a:t>
            </a:r>
            <a:r>
              <a:rPr lang="en-US" altLang="zh-CN" dirty="0">
                <a:solidFill>
                  <a:schemeClr val="tx1"/>
                </a:solidFill>
                <a:latin typeface="微软雅黑" panose="020B0503020204020204" pitchFamily="34" charset="-122"/>
                <a:ea typeface="微软雅黑" panose="020B0503020204020204" pitchFamily="34" charset="-122"/>
              </a:rPr>
              <a:t>socket</a:t>
            </a:r>
            <a:r>
              <a:rPr lang="zh-CN" altLang="en-US" dirty="0">
                <a:solidFill>
                  <a:schemeClr val="tx1"/>
                </a:solidFill>
                <a:latin typeface="微软雅黑" panose="020B0503020204020204" pitchFamily="34" charset="-122"/>
                <a:ea typeface="微软雅黑" panose="020B0503020204020204" pitchFamily="34" charset="-122"/>
              </a:rPr>
              <a:t>通信</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6126480" y="1737360"/>
            <a:ext cx="4658061" cy="4023360"/>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90000"/>
              </a:lnSpc>
              <a:spcBef>
                <a:spcPts val="600"/>
              </a:spcBef>
              <a:buFont typeface="Wingdings" panose="05000000000000000000" pitchFamily="2" charset="2"/>
              <a:buChar char="l"/>
            </a:pPr>
            <a:r>
              <a:rPr lang="zh-CN" altLang="en-US" sz="9600" b="1" dirty="0" smtClean="0">
                <a:solidFill>
                  <a:schemeClr val="tx1"/>
                </a:solidFill>
                <a:latin typeface="微软雅黑" panose="020B0503020204020204" pitchFamily="34" charset="-122"/>
                <a:ea typeface="微软雅黑" panose="020B0503020204020204" pitchFamily="34" charset="-122"/>
              </a:rPr>
              <a:t>创新点</a:t>
            </a:r>
          </a:p>
          <a:p>
            <a:pPr marL="201168" lvl="1" indent="360000">
              <a:lnSpc>
                <a:spcPct val="190000"/>
              </a:lnSpc>
              <a:spcBef>
                <a:spcPts val="600"/>
              </a:spcBef>
              <a:buNone/>
            </a:pPr>
            <a:r>
              <a:rPr lang="zh-CN" altLang="en-US" sz="7200" dirty="0">
                <a:solidFill>
                  <a:schemeClr val="tx1"/>
                </a:solidFill>
                <a:latin typeface="微软雅黑" panose="020B0503020204020204" pitchFamily="34" charset="-122"/>
                <a:ea typeface="微软雅黑" panose="020B0503020204020204" pitchFamily="34" charset="-122"/>
              </a:rPr>
              <a:t>同时使用</a:t>
            </a:r>
            <a:r>
              <a:rPr lang="en-US" altLang="zh-CN" sz="7200" dirty="0">
                <a:solidFill>
                  <a:schemeClr val="tx1"/>
                </a:solidFill>
                <a:latin typeface="微软雅黑" panose="020B0503020204020204" pitchFamily="34" charset="-122"/>
                <a:ea typeface="微软雅黑" panose="020B0503020204020204" pitchFamily="34" charset="-122"/>
              </a:rPr>
              <a:t>2D</a:t>
            </a:r>
            <a:r>
              <a:rPr lang="zh-CN" altLang="en-US" sz="7200" dirty="0">
                <a:solidFill>
                  <a:schemeClr val="tx1"/>
                </a:solidFill>
                <a:latin typeface="微软雅黑" panose="020B0503020204020204" pitchFamily="34" charset="-122"/>
                <a:ea typeface="微软雅黑" panose="020B0503020204020204" pitchFamily="34" charset="-122"/>
              </a:rPr>
              <a:t>激光测距模块、里程计、和陀螺仪多个传感器进行建图，结合传感器建图时的优点，弥补单个传感器建图的不足之处。因此多传感器融合的</a:t>
            </a:r>
            <a:r>
              <a:rPr lang="en-US" altLang="zh-CN" sz="7200" dirty="0">
                <a:solidFill>
                  <a:schemeClr val="tx1"/>
                </a:solidFill>
                <a:latin typeface="微软雅黑" panose="020B0503020204020204" pitchFamily="34" charset="-122"/>
                <a:ea typeface="微软雅黑" panose="020B0503020204020204" pitchFamily="34" charset="-122"/>
              </a:rPr>
              <a:t>slam</a:t>
            </a:r>
            <a:r>
              <a:rPr lang="zh-CN" altLang="en-US" sz="7200" dirty="0">
                <a:solidFill>
                  <a:schemeClr val="tx1"/>
                </a:solidFill>
                <a:latin typeface="微软雅黑" panose="020B0503020204020204" pitchFamily="34" charset="-122"/>
                <a:ea typeface="微软雅黑" panose="020B0503020204020204" pitchFamily="34" charset="-122"/>
              </a:rPr>
              <a:t>研究具有重要意义</a:t>
            </a:r>
            <a:r>
              <a:rPr lang="zh-CN" altLang="en-US" sz="7200" dirty="0" smtClean="0">
                <a:solidFill>
                  <a:schemeClr val="tx1"/>
                </a:solidFill>
                <a:latin typeface="微软雅黑" panose="020B0503020204020204" pitchFamily="34" charset="-122"/>
                <a:ea typeface="微软雅黑" panose="020B0503020204020204" pitchFamily="34" charset="-122"/>
              </a:rPr>
              <a:t>。</a:t>
            </a:r>
          </a:p>
          <a:p>
            <a:endParaRPr lang="zh-CN" altLang="en-US" dirty="0"/>
          </a:p>
        </p:txBody>
      </p:sp>
      <p:sp>
        <p:nvSpPr>
          <p:cNvPr id="5" name="内容占位符 2"/>
          <p:cNvSpPr txBox="1">
            <a:spLocks/>
          </p:cNvSpPr>
          <p:nvPr/>
        </p:nvSpPr>
        <p:spPr>
          <a:xfrm>
            <a:off x="1091901" y="4257339"/>
            <a:ext cx="4658061" cy="20977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90000"/>
              </a:lnSpc>
              <a:spcBef>
                <a:spcPts val="600"/>
              </a:spcBef>
              <a:buFont typeface="Wingdings" panose="05000000000000000000" pitchFamily="2" charset="2"/>
              <a:buChar char="l"/>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sz="2400" b="1" dirty="0" smtClean="0">
                <a:solidFill>
                  <a:schemeClr val="tx1"/>
                </a:solidFill>
                <a:latin typeface="微软雅黑" panose="020B0503020204020204" pitchFamily="34" charset="-122"/>
                <a:ea typeface="微软雅黑" panose="020B0503020204020204" pitchFamily="34" charset="-122"/>
              </a:rPr>
              <a:t>难点</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600"/>
              </a:spcBef>
              <a:spcAft>
                <a:spcPts val="0"/>
              </a:spcAft>
              <a:buNone/>
            </a:pPr>
            <a:r>
              <a:rPr lang="en-US" altLang="zh-CN" dirty="0">
                <a:solidFill>
                  <a:schemeClr val="tx1"/>
                </a:solidFill>
                <a:latin typeface="微软雅黑" panose="020B0503020204020204" pitchFamily="34" charset="-122"/>
                <a:ea typeface="微软雅黑" panose="020B0503020204020204" pitchFamily="34" charset="-122"/>
              </a:rPr>
              <a:t>Bresenham</a:t>
            </a:r>
            <a:r>
              <a:rPr lang="zh-CN" altLang="en-US" dirty="0">
                <a:solidFill>
                  <a:schemeClr val="tx1"/>
                </a:solidFill>
                <a:latin typeface="微软雅黑" panose="020B0503020204020204" pitchFamily="34" charset="-122"/>
                <a:ea typeface="微软雅黑" panose="020B0503020204020204" pitchFamily="34" charset="-122"/>
              </a:rPr>
              <a:t>画直线</a:t>
            </a:r>
            <a:r>
              <a:rPr lang="zh-CN" altLang="en-US" dirty="0">
                <a:solidFill>
                  <a:schemeClr val="tx1"/>
                </a:solidFill>
                <a:latin typeface="微软雅黑" panose="020B0503020204020204" pitchFamily="34" charset="-122"/>
                <a:ea typeface="微软雅黑" panose="020B0503020204020204" pitchFamily="34" charset="-122"/>
              </a:rPr>
              <a:t>算法</a:t>
            </a:r>
            <a:endParaRPr lang="zh-CN" altLang="en-US" dirty="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600"/>
              </a:spcBef>
              <a:spcAft>
                <a:spcPts val="0"/>
              </a:spcAft>
              <a:buNone/>
            </a:pPr>
            <a:r>
              <a:rPr lang="zh-CN" altLang="en-US" dirty="0">
                <a:solidFill>
                  <a:schemeClr val="tx1"/>
                </a:solidFill>
                <a:latin typeface="微软雅黑" panose="020B0503020204020204" pitchFamily="34" charset="-122"/>
                <a:ea typeface="微软雅黑" panose="020B0503020204020204" pitchFamily="34" charset="-122"/>
              </a:rPr>
              <a:t>里</a:t>
            </a:r>
            <a:r>
              <a:rPr lang="zh-CN" altLang="en-US" dirty="0">
                <a:solidFill>
                  <a:schemeClr val="tx1"/>
                </a:solidFill>
                <a:latin typeface="微软雅黑" panose="020B0503020204020204" pitchFamily="34" charset="-122"/>
                <a:ea typeface="微软雅黑" panose="020B0503020204020204" pitchFamily="34" charset="-122"/>
              </a:rPr>
              <a:t>程计推算机器人定位算法</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p>
        </p:txBody>
      </p:sp>
      <p:cxnSp>
        <p:nvCxnSpPr>
          <p:cNvPr id="16" name="直接连接符 15"/>
          <p:cNvCxnSpPr/>
          <p:nvPr/>
        </p:nvCxnSpPr>
        <p:spPr>
          <a:xfrm>
            <a:off x="968187" y="4329156"/>
            <a:ext cx="4235823" cy="0"/>
          </a:xfrm>
          <a:prstGeom prst="line">
            <a:avLst/>
          </a:prstGeom>
          <a:ln w="38100"/>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311588" y="1949824"/>
            <a:ext cx="0" cy="2307515"/>
          </a:xfrm>
          <a:prstGeom prst="line">
            <a:avLst/>
          </a:prstGeom>
          <a:ln w="38100"/>
          <a:effectLst>
            <a:softEdge rad="12700"/>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11588" y="4428663"/>
            <a:ext cx="0" cy="154720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663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latin typeface="微软雅黑" panose="020B0503020204020204" pitchFamily="34" charset="-122"/>
                <a:ea typeface="微软雅黑" panose="020B0503020204020204" pitchFamily="34" charset="-122"/>
              </a:rPr>
              <a:t>论文提纲</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7280" y="1737359"/>
            <a:ext cx="5155602" cy="4487831"/>
          </a:xfrm>
        </p:spPr>
        <p:txBody>
          <a:bodyPr>
            <a:noAutofit/>
          </a:bodyPr>
          <a:lstStyle/>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1 SLAM</a:t>
            </a:r>
            <a:r>
              <a:rPr lang="zh-CN" altLang="zh-CN" sz="2400" b="1" dirty="0">
                <a:solidFill>
                  <a:schemeClr val="tx1"/>
                </a:solidFill>
                <a:latin typeface="微软雅黑" panose="020B0503020204020204" pitchFamily="34" charset="-122"/>
                <a:ea typeface="微软雅黑" panose="020B0503020204020204" pitchFamily="34" charset="-122"/>
              </a:rPr>
              <a:t>系统传感器选择</a:t>
            </a:r>
          </a:p>
          <a:p>
            <a:pPr marL="201168" lvl="1" indent="0">
              <a:lnSpc>
                <a:spcPct val="150000"/>
              </a:lnSpc>
              <a:buNone/>
            </a:pPr>
            <a:r>
              <a:rPr lang="en-US" altLang="zh-CN" dirty="0">
                <a:solidFill>
                  <a:schemeClr val="tx1"/>
                </a:solidFill>
                <a:latin typeface="微软雅黑" panose="020B0503020204020204" pitchFamily="34" charset="-122"/>
                <a:ea typeface="微软雅黑" panose="020B0503020204020204" pitchFamily="34" charset="-122"/>
              </a:rPr>
              <a:t>1.1 2D</a:t>
            </a:r>
            <a:r>
              <a:rPr lang="zh-CN" altLang="zh-CN" dirty="0">
                <a:solidFill>
                  <a:schemeClr val="tx1"/>
                </a:solidFill>
                <a:latin typeface="微软雅黑" panose="020B0503020204020204" pitchFamily="34" charset="-122"/>
                <a:ea typeface="微软雅黑" panose="020B0503020204020204" pitchFamily="34" charset="-122"/>
              </a:rPr>
              <a:t>激光测距模</a:t>
            </a:r>
            <a:r>
              <a:rPr lang="zh-CN" altLang="zh-CN" dirty="0" smtClean="0">
                <a:solidFill>
                  <a:schemeClr val="tx1"/>
                </a:solidFill>
                <a:latin typeface="微软雅黑" panose="020B0503020204020204" pitchFamily="34" charset="-122"/>
                <a:ea typeface="微软雅黑" panose="020B0503020204020204" pitchFamily="34" charset="-122"/>
              </a:rPr>
              <a:t>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dirty="0" smtClean="0">
                <a:solidFill>
                  <a:schemeClr val="tx1"/>
                </a:solidFill>
                <a:latin typeface="微软雅黑" panose="020B0503020204020204" pitchFamily="34" charset="-122"/>
                <a:ea typeface="微软雅黑" panose="020B0503020204020204" pitchFamily="34" charset="-122"/>
              </a:rPr>
              <a:t>1.2 </a:t>
            </a:r>
            <a:r>
              <a:rPr lang="zh-CN" altLang="zh-CN" dirty="0" smtClean="0">
                <a:solidFill>
                  <a:schemeClr val="tx1"/>
                </a:solidFill>
                <a:latin typeface="微软雅黑" panose="020B0503020204020204" pitchFamily="34" charset="-122"/>
                <a:ea typeface="微软雅黑" panose="020B0503020204020204" pitchFamily="34" charset="-122"/>
              </a:rPr>
              <a:t>里</a:t>
            </a:r>
            <a:r>
              <a:rPr lang="zh-CN" altLang="zh-CN" dirty="0">
                <a:solidFill>
                  <a:schemeClr val="tx1"/>
                </a:solidFill>
                <a:latin typeface="微软雅黑" panose="020B0503020204020204" pitchFamily="34" charset="-122"/>
                <a:ea typeface="微软雅黑" panose="020B0503020204020204" pitchFamily="34" charset="-122"/>
              </a:rPr>
              <a:t>程</a:t>
            </a:r>
            <a:r>
              <a:rPr lang="zh-CN" altLang="zh-CN" dirty="0" smtClean="0">
                <a:solidFill>
                  <a:schemeClr val="tx1"/>
                </a:solidFill>
                <a:latin typeface="微软雅黑" panose="020B0503020204020204" pitchFamily="34" charset="-122"/>
                <a:ea typeface="微软雅黑" panose="020B0503020204020204" pitchFamily="34" charset="-122"/>
              </a:rPr>
              <a:t>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1.3 </a:t>
            </a:r>
            <a:r>
              <a:rPr lang="zh-CN" altLang="zh-CN" sz="1800" dirty="0" smtClean="0">
                <a:solidFill>
                  <a:schemeClr val="tx1"/>
                </a:solidFill>
                <a:latin typeface="微软雅黑" panose="020B0503020204020204" pitchFamily="34" charset="-122"/>
                <a:ea typeface="微软雅黑" panose="020B0503020204020204" pitchFamily="34" charset="-122"/>
              </a:rPr>
              <a:t>陀</a:t>
            </a:r>
            <a:r>
              <a:rPr lang="zh-CN" altLang="zh-CN" sz="1800" dirty="0">
                <a:solidFill>
                  <a:schemeClr val="tx1"/>
                </a:solidFill>
                <a:latin typeface="微软雅黑" panose="020B0503020204020204" pitchFamily="34" charset="-122"/>
                <a:ea typeface="微软雅黑" panose="020B0503020204020204" pitchFamily="34" charset="-122"/>
              </a:rPr>
              <a:t>螺仪</a:t>
            </a:r>
          </a:p>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2 </a:t>
            </a:r>
            <a:r>
              <a:rPr lang="zh-CN" altLang="zh-CN" sz="2400" b="1" dirty="0" smtClean="0">
                <a:solidFill>
                  <a:schemeClr val="tx1"/>
                </a:solidFill>
                <a:latin typeface="微软雅黑" panose="020B0503020204020204" pitchFamily="34" charset="-122"/>
                <a:ea typeface="微软雅黑" panose="020B0503020204020204" pitchFamily="34" charset="-122"/>
              </a:rPr>
              <a:t>绘</a:t>
            </a:r>
            <a:r>
              <a:rPr lang="zh-CN" altLang="zh-CN" sz="2400" b="1" dirty="0">
                <a:solidFill>
                  <a:schemeClr val="tx1"/>
                </a:solidFill>
                <a:latin typeface="微软雅黑" panose="020B0503020204020204" pitchFamily="34" charset="-122"/>
                <a:ea typeface="微软雅黑" panose="020B0503020204020204" pitchFamily="34" charset="-122"/>
              </a:rPr>
              <a:t>图程序设计</a:t>
            </a:r>
          </a:p>
          <a:p>
            <a:pPr marL="201168" lvl="1" indent="0">
              <a:lnSpc>
                <a:spcPct val="150000"/>
              </a:lnSpc>
              <a:buNone/>
            </a:pPr>
            <a:r>
              <a:rPr lang="en-US" altLang="zh-CN" dirty="0">
                <a:solidFill>
                  <a:schemeClr val="tx1"/>
                </a:solidFill>
                <a:latin typeface="微软雅黑" panose="020B0503020204020204" pitchFamily="34" charset="-122"/>
                <a:ea typeface="微软雅黑" panose="020B0503020204020204" pitchFamily="34" charset="-122"/>
              </a:rPr>
              <a:t>2.1 2D</a:t>
            </a:r>
            <a:r>
              <a:rPr lang="zh-CN" altLang="zh-CN" dirty="0">
                <a:solidFill>
                  <a:schemeClr val="tx1"/>
                </a:solidFill>
                <a:latin typeface="微软雅黑" panose="020B0503020204020204" pitchFamily="34" charset="-122"/>
                <a:ea typeface="微软雅黑" panose="020B0503020204020204" pitchFamily="34" charset="-122"/>
              </a:rPr>
              <a:t>激光测距模块数据解</a:t>
            </a:r>
            <a:r>
              <a:rPr lang="zh-CN" altLang="zh-CN" dirty="0" smtClean="0">
                <a:solidFill>
                  <a:schemeClr val="tx1"/>
                </a:solidFill>
                <a:latin typeface="微软雅黑" panose="020B0503020204020204" pitchFamily="34" charset="-122"/>
                <a:ea typeface="微软雅黑" panose="020B0503020204020204" pitchFamily="34" charset="-122"/>
              </a:rPr>
              <a:t>析</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2.2 </a:t>
            </a:r>
            <a:r>
              <a:rPr lang="en-US" altLang="zh-CN" sz="1800" dirty="0">
                <a:solidFill>
                  <a:schemeClr val="tx1"/>
                </a:solidFill>
                <a:latin typeface="微软雅黑" panose="020B0503020204020204" pitchFamily="34" charset="-122"/>
                <a:ea typeface="微软雅黑" panose="020B0503020204020204" pitchFamily="34" charset="-122"/>
              </a:rPr>
              <a:t>Bresenham</a:t>
            </a:r>
            <a:r>
              <a:rPr lang="zh-CN" altLang="zh-CN" sz="1800" dirty="0">
                <a:solidFill>
                  <a:schemeClr val="tx1"/>
                </a:solidFill>
                <a:latin typeface="微软雅黑" panose="020B0503020204020204" pitchFamily="34" charset="-122"/>
                <a:ea typeface="微软雅黑" panose="020B0503020204020204" pitchFamily="34" charset="-122"/>
              </a:rPr>
              <a:t>画直线算法及单帧激光地图创</a:t>
            </a:r>
            <a:r>
              <a:rPr lang="zh-CN" altLang="zh-CN" sz="1800" dirty="0" smtClean="0">
                <a:solidFill>
                  <a:schemeClr val="tx1"/>
                </a:solidFill>
                <a:latin typeface="微软雅黑" panose="020B0503020204020204" pitchFamily="34" charset="-122"/>
                <a:ea typeface="微软雅黑" panose="020B0503020204020204" pitchFamily="34" charset="-122"/>
              </a:rPr>
              <a:t>建</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2.3</a:t>
            </a:r>
            <a:r>
              <a:rPr lang="zh-CN" altLang="zh-CN" sz="1800" dirty="0">
                <a:solidFill>
                  <a:schemeClr val="tx1"/>
                </a:solidFill>
                <a:latin typeface="微软雅黑" panose="020B0503020204020204" pitchFamily="34" charset="-122"/>
                <a:ea typeface="微软雅黑" panose="020B0503020204020204" pitchFamily="34" charset="-122"/>
              </a:rPr>
              <a:t>结合机器人位置信息进行全图更</a:t>
            </a:r>
            <a:r>
              <a:rPr lang="zh-CN" altLang="zh-CN" sz="1800" dirty="0" smtClean="0">
                <a:solidFill>
                  <a:schemeClr val="tx1"/>
                </a:solidFill>
                <a:latin typeface="微软雅黑" panose="020B0503020204020204" pitchFamily="34" charset="-122"/>
                <a:ea typeface="微软雅黑" panose="020B0503020204020204" pitchFamily="34" charset="-122"/>
              </a:rPr>
              <a:t>新</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7511526" y="1737360"/>
            <a:ext cx="3622638" cy="44878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3 </a:t>
            </a:r>
            <a:r>
              <a:rPr lang="zh-CN" altLang="zh-CN" sz="2400" b="1" dirty="0" smtClean="0">
                <a:solidFill>
                  <a:schemeClr val="tx1"/>
                </a:solidFill>
                <a:latin typeface="微软雅黑" panose="020B0503020204020204" pitchFamily="34" charset="-122"/>
                <a:ea typeface="微软雅黑" panose="020B0503020204020204" pitchFamily="34" charset="-122"/>
              </a:rPr>
              <a:t>底盘程序设计</a:t>
            </a:r>
          </a:p>
          <a:p>
            <a:pPr marL="201168" lvl="1" indent="0">
              <a:lnSpc>
                <a:spcPct val="150000"/>
              </a:lnSpc>
              <a:buNone/>
            </a:pPr>
            <a:r>
              <a:rPr lang="en-US" altLang="zh-CN" dirty="0" smtClean="0">
                <a:solidFill>
                  <a:schemeClr val="tx1"/>
                </a:solidFill>
                <a:latin typeface="微软雅黑" panose="020B0503020204020204" pitchFamily="34" charset="-122"/>
                <a:ea typeface="微软雅黑" panose="020B0503020204020204" pitchFamily="34" charset="-122"/>
              </a:rPr>
              <a:t>3.1</a:t>
            </a:r>
            <a:r>
              <a:rPr lang="zh-CN" altLang="zh-CN" dirty="0" smtClean="0">
                <a:solidFill>
                  <a:schemeClr val="tx1"/>
                </a:solidFill>
                <a:latin typeface="微软雅黑" panose="020B0503020204020204" pitchFamily="34" charset="-122"/>
                <a:ea typeface="微软雅黑" panose="020B0503020204020204" pitchFamily="34" charset="-122"/>
              </a:rPr>
              <a:t>上位机与机器人底盘通信协议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3.2</a:t>
            </a:r>
            <a:r>
              <a:rPr lang="zh-CN" altLang="zh-CN" sz="1800" dirty="0" smtClean="0">
                <a:solidFill>
                  <a:schemeClr val="tx1"/>
                </a:solidFill>
                <a:latin typeface="微软雅黑" panose="020B0503020204020204" pitchFamily="34" charset="-122"/>
                <a:ea typeface="微软雅黑" panose="020B0503020204020204" pitchFamily="34" charset="-122"/>
              </a:rPr>
              <a:t>里程计推算定位算法</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3.3 </a:t>
            </a:r>
            <a:r>
              <a:rPr lang="zh-CN" altLang="zh-CN" sz="1800" dirty="0" smtClean="0">
                <a:solidFill>
                  <a:schemeClr val="tx1"/>
                </a:solidFill>
                <a:latin typeface="微软雅黑" panose="020B0503020204020204" pitchFamily="34" charset="-122"/>
                <a:ea typeface="微软雅黑" panose="020B0503020204020204" pitchFamily="34" charset="-122"/>
              </a:rPr>
              <a:t>机器人移动控制</a:t>
            </a:r>
          </a:p>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4 </a:t>
            </a:r>
            <a:r>
              <a:rPr lang="zh-CN" altLang="zh-CN" sz="2400" b="1" dirty="0" smtClean="0">
                <a:solidFill>
                  <a:schemeClr val="tx1"/>
                </a:solidFill>
                <a:latin typeface="微软雅黑" panose="020B0503020204020204" pitchFamily="34" charset="-122"/>
                <a:ea typeface="微软雅黑" panose="020B0503020204020204" pitchFamily="34" charset="-122"/>
              </a:rPr>
              <a:t>通信系统设计</a:t>
            </a:r>
          </a:p>
          <a:p>
            <a:pPr lvl="1">
              <a:lnSpc>
                <a:spcPct val="150000"/>
              </a:lnSpc>
            </a:pPr>
            <a:r>
              <a:rPr lang="en-US" altLang="zh-CN" dirty="0" smtClean="0">
                <a:solidFill>
                  <a:schemeClr val="tx1"/>
                </a:solidFill>
                <a:latin typeface="微软雅黑" panose="020B0503020204020204" pitchFamily="34" charset="-122"/>
                <a:ea typeface="微软雅黑" panose="020B0503020204020204" pitchFamily="34" charset="-122"/>
              </a:rPr>
              <a:t>4.1</a:t>
            </a:r>
            <a:r>
              <a:rPr lang="zh-CN" altLang="zh-CN" dirty="0" smtClean="0">
                <a:solidFill>
                  <a:schemeClr val="tx1"/>
                </a:solidFill>
                <a:latin typeface="微软雅黑" panose="020B0503020204020204" pitchFamily="34" charset="-122"/>
                <a:ea typeface="微软雅黑" panose="020B0503020204020204" pitchFamily="34" charset="-122"/>
              </a:rPr>
              <a:t>上位机与机器人底盘间通信</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a:lnSpc>
                <a:spcPct val="150000"/>
              </a:lnSpc>
            </a:pPr>
            <a:r>
              <a:rPr lang="en-US" altLang="zh-CN" sz="1800" dirty="0" smtClean="0">
                <a:solidFill>
                  <a:schemeClr val="tx1"/>
                </a:solidFill>
                <a:latin typeface="微软雅黑" panose="020B0503020204020204" pitchFamily="34" charset="-122"/>
                <a:ea typeface="微软雅黑" panose="020B0503020204020204" pitchFamily="34" charset="-122"/>
              </a:rPr>
              <a:t>4.2</a:t>
            </a:r>
            <a:r>
              <a:rPr lang="zh-CN" altLang="zh-CN" sz="1800" dirty="0" smtClean="0">
                <a:solidFill>
                  <a:schemeClr val="tx1"/>
                </a:solidFill>
                <a:latin typeface="微软雅黑" panose="020B0503020204020204" pitchFamily="34" charset="-122"/>
                <a:ea typeface="微软雅黑" panose="020B0503020204020204" pitchFamily="34" charset="-122"/>
              </a:rPr>
              <a:t>绘图程序与底盘程序间通信</a:t>
            </a:r>
          </a:p>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5</a:t>
            </a:r>
            <a:r>
              <a:rPr lang="zh-CN" altLang="zh-CN" sz="2400" b="1" dirty="0" smtClean="0">
                <a:solidFill>
                  <a:schemeClr val="tx1"/>
                </a:solidFill>
                <a:latin typeface="微软雅黑" panose="020B0503020204020204" pitchFamily="34" charset="-122"/>
                <a:ea typeface="微软雅黑" panose="020B0503020204020204" pitchFamily="34" charset="-122"/>
              </a:rPr>
              <a:t>调试结果分析</a:t>
            </a:r>
            <a:endParaRPr lang="zh-CN" altLang="zh-CN" sz="1800" dirty="0" smtClean="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5406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146388" y="2290451"/>
            <a:ext cx="2827606"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546579" y="3332134"/>
            <a:ext cx="2171809" cy="51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234375" y="3315555"/>
            <a:ext cx="3538735" cy="55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4737" y="3321315"/>
            <a:ext cx="1505243" cy="491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6942" y="2307029"/>
            <a:ext cx="4797083" cy="540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rot="10800000">
            <a:off x="8440666" y="2882622"/>
            <a:ext cx="216000" cy="216000"/>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10541305" y="3134299"/>
            <a:ext cx="216000" cy="215152"/>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5977134" y="3137298"/>
            <a:ext cx="216000" cy="215152"/>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rot="10800000">
            <a:off x="3400387" y="2882622"/>
            <a:ext cx="216000" cy="216000"/>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1636183" y="3134299"/>
            <a:ext cx="216000" cy="215152"/>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进度安排及可行性分</a:t>
            </a:r>
            <a:r>
              <a:rPr lang="zh-CN" altLang="zh-CN" b="1" dirty="0" smtClean="0">
                <a:latin typeface="微软雅黑" panose="020B0503020204020204" pitchFamily="34" charset="-122"/>
                <a:ea typeface="微软雅黑" panose="020B0503020204020204" pitchFamily="34" charset="-122"/>
              </a:rPr>
              <a:t>析</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36530" y="1829329"/>
            <a:ext cx="10058400" cy="601632"/>
          </a:xfrm>
        </p:spPr>
        <p:txBody>
          <a:bodyPr>
            <a:noAutofit/>
          </a:bodyPr>
          <a:lstStyle/>
          <a:p>
            <a:pPr>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进</a:t>
            </a:r>
            <a:r>
              <a:rPr lang="zh-CN" altLang="en-US" sz="2400" b="1" dirty="0">
                <a:latin typeface="微软雅黑" panose="020B0503020204020204" pitchFamily="34" charset="-122"/>
                <a:ea typeface="微软雅黑" panose="020B0503020204020204" pitchFamily="34" charset="-122"/>
              </a:rPr>
              <a:t>度安</a:t>
            </a:r>
            <a:r>
              <a:rPr lang="zh-CN" altLang="en-US" sz="2400" b="1" dirty="0" smtClean="0">
                <a:latin typeface="微软雅黑" panose="020B0503020204020204" pitchFamily="34" charset="-122"/>
                <a:ea typeface="微软雅黑" panose="020B0503020204020204" pitchFamily="34" charset="-122"/>
              </a:rPr>
              <a:t>排</a:t>
            </a:r>
            <a:endParaRPr lang="zh-CN" altLang="en-US" sz="2400" b="1"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17" name="右箭头 16"/>
          <p:cNvSpPr/>
          <p:nvPr/>
        </p:nvSpPr>
        <p:spPr>
          <a:xfrm>
            <a:off x="1463040" y="2962486"/>
            <a:ext cx="10058400" cy="2823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内容占位符 2"/>
          <p:cNvSpPr txBox="1">
            <a:spLocks/>
          </p:cNvSpPr>
          <p:nvPr/>
        </p:nvSpPr>
        <p:spPr>
          <a:xfrm>
            <a:off x="1097280" y="4198435"/>
            <a:ext cx="10353822" cy="214609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可行性分析</a:t>
            </a:r>
            <a:endParaRPr lang="en-US" altLang="zh-CN" sz="2400" b="1" dirty="0" smtClean="0">
              <a:latin typeface="微软雅黑" panose="020B0503020204020204" pitchFamily="34" charset="-122"/>
              <a:ea typeface="微软雅黑" panose="020B0503020204020204" pitchFamily="34" charset="-122"/>
            </a:endParaRPr>
          </a:p>
          <a:p>
            <a:pPr marL="201168" lvl="1" indent="0">
              <a:lnSpc>
                <a:spcPct val="150000"/>
              </a:lnSpc>
              <a:buNone/>
            </a:pPr>
            <a:r>
              <a:rPr lang="zh-CN" altLang="zh-CN" dirty="0">
                <a:solidFill>
                  <a:schemeClr val="tx1"/>
                </a:solidFill>
                <a:latin typeface="微软雅黑" panose="020B0503020204020204" pitchFamily="34" charset="-122"/>
                <a:ea typeface="微软雅黑" panose="020B0503020204020204" pitchFamily="34" charset="-122"/>
              </a:rPr>
              <a:t>基于多传感器融合的</a:t>
            </a:r>
            <a:r>
              <a:rPr lang="en-US" altLang="zh-CN" dirty="0">
                <a:solidFill>
                  <a:schemeClr val="tx1"/>
                </a:solidFill>
                <a:latin typeface="微软雅黑" panose="020B0503020204020204" pitchFamily="34" charset="-122"/>
                <a:ea typeface="微软雅黑" panose="020B0503020204020204" pitchFamily="34" charset="-122"/>
              </a:rPr>
              <a:t> SLAM</a:t>
            </a:r>
            <a:r>
              <a:rPr lang="zh-CN" altLang="zh-CN" dirty="0">
                <a:solidFill>
                  <a:schemeClr val="tx1"/>
                </a:solidFill>
                <a:latin typeface="微软雅黑" panose="020B0503020204020204" pitchFamily="34" charset="-122"/>
                <a:ea typeface="微软雅黑" panose="020B0503020204020204" pitchFamily="34" charset="-122"/>
              </a:rPr>
              <a:t>算法是移动机器人领域的重点。国内</a:t>
            </a:r>
            <a:r>
              <a:rPr lang="en-US" altLang="zh-CN" dirty="0">
                <a:solidFill>
                  <a:schemeClr val="tx1"/>
                </a:solidFill>
                <a:latin typeface="微软雅黑" panose="020B0503020204020204" pitchFamily="34" charset="-122"/>
                <a:ea typeface="微软雅黑" panose="020B0503020204020204" pitchFamily="34" charset="-122"/>
              </a:rPr>
              <a:t>2D slam</a:t>
            </a:r>
            <a:r>
              <a:rPr lang="zh-CN" altLang="zh-CN" dirty="0">
                <a:solidFill>
                  <a:schemeClr val="tx1"/>
                </a:solidFill>
                <a:latin typeface="微软雅黑" panose="020B0503020204020204" pitchFamily="34" charset="-122"/>
                <a:ea typeface="微软雅黑" panose="020B0503020204020204" pitchFamily="34" charset="-122"/>
              </a:rPr>
              <a:t>技术已成熟，相关资料非常丰富，对于算法设计有很大的帮助</a:t>
            </a:r>
            <a:r>
              <a:rPr lang="zh-CN" altLang="zh-CN"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SLAM</a:t>
            </a:r>
            <a:r>
              <a:rPr lang="zh-CN" altLang="zh-CN" sz="1800" dirty="0">
                <a:solidFill>
                  <a:schemeClr val="tx1"/>
                </a:solidFill>
                <a:latin typeface="微软雅黑" panose="020B0503020204020204" pitchFamily="34" charset="-122"/>
                <a:ea typeface="微软雅黑" panose="020B0503020204020204" pitchFamily="34" charset="-122"/>
              </a:rPr>
              <a:t>系统需要主要传感器包括激光测距传感器、里程计（计算两个主动轮移动路程）和陀螺仪（计算机器人转动角度）。这些传感器的使</a:t>
            </a:r>
            <a:r>
              <a:rPr lang="zh-CN" altLang="zh-CN" sz="1800" dirty="0" smtClean="0">
                <a:solidFill>
                  <a:schemeClr val="tx1"/>
                </a:solidFill>
                <a:latin typeface="微软雅黑" panose="020B0503020204020204" pitchFamily="34" charset="-122"/>
                <a:ea typeface="微软雅黑" panose="020B0503020204020204" pitchFamily="34" charset="-122"/>
              </a:rPr>
              <a:t>用</a:t>
            </a:r>
            <a:r>
              <a:rPr lang="zh-CN" altLang="en-US" sz="1800" dirty="0" smtClean="0">
                <a:solidFill>
                  <a:schemeClr val="tx1"/>
                </a:solidFill>
                <a:latin typeface="微软雅黑" panose="020B0503020204020204" pitchFamily="34" charset="-122"/>
                <a:ea typeface="微软雅黑" panose="020B0503020204020204" pitchFamily="34" charset="-122"/>
              </a:rPr>
              <a:t>和</a:t>
            </a:r>
            <a:r>
              <a:rPr lang="zh-CN" altLang="zh-CN" sz="1800" dirty="0" smtClean="0">
                <a:solidFill>
                  <a:schemeClr val="tx1"/>
                </a:solidFill>
                <a:latin typeface="微软雅黑" panose="020B0503020204020204" pitchFamily="34" charset="-122"/>
                <a:ea typeface="微软雅黑" panose="020B0503020204020204" pitchFamily="34" charset="-122"/>
              </a:rPr>
              <a:t>数</a:t>
            </a:r>
            <a:r>
              <a:rPr lang="zh-CN" altLang="zh-CN" sz="1800" dirty="0">
                <a:solidFill>
                  <a:schemeClr val="tx1"/>
                </a:solidFill>
                <a:latin typeface="微软雅黑" panose="020B0503020204020204" pitchFamily="34" charset="-122"/>
                <a:ea typeface="微软雅黑" panose="020B0503020204020204" pitchFamily="34" charset="-122"/>
              </a:rPr>
              <a:t>据解析都是开源的，这样就不需要花时间进行相关传感器的使用学习。</a:t>
            </a:r>
            <a:endParaRPr lang="zh-CN" altLang="en-US" sz="1800" dirty="0">
              <a:solidFill>
                <a:schemeClr val="tx1"/>
              </a:solidFill>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61411" y="3290624"/>
            <a:ext cx="2138058"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日</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月底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论文题目申请</a:t>
            </a:r>
            <a:endParaRPr lang="zh-CN" altLang="en-US" sz="16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737415" y="2262315"/>
            <a:ext cx="5541941"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31</a:t>
            </a:r>
            <a:r>
              <a:rPr lang="zh-CN" altLang="en-US" sz="1600" dirty="0" smtClean="0">
                <a:latin typeface="微软雅黑" panose="020B0503020204020204" pitchFamily="34" charset="-122"/>
                <a:ea typeface="微软雅黑" panose="020B0503020204020204" pitchFamily="34" charset="-122"/>
              </a:rPr>
              <a:t>日</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月初开学</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查阅资料，编写开题报告，编写程序实现基本功能。</a:t>
            </a:r>
            <a:endParaRPr lang="zh-CN" altLang="en-US" sz="1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3964756" y="3292229"/>
            <a:ext cx="4240756"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月初</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月底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优化算法功能，完善算法，设计修改。</a:t>
            </a:r>
            <a:endParaRPr lang="zh-CN" altLang="en-US" sz="1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245670" y="3284468"/>
            <a:ext cx="2807269"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月后</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完成设计，准备答辩。</a:t>
            </a:r>
            <a:endParaRPr lang="zh-CN" altLang="en-US" sz="16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6883610" y="2307029"/>
            <a:ext cx="3311064"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月初</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撰写论文。</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5276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TotalTime>
  <Words>1097</Words>
  <Application>Microsoft Office PowerPoint</Application>
  <PresentationFormat>宽屏</PresentationFormat>
  <Paragraphs>61</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微软雅黑</vt:lpstr>
      <vt:lpstr>Calibri</vt:lpstr>
      <vt:lpstr>Calibri Light</vt:lpstr>
      <vt:lpstr>Wingdings</vt:lpstr>
      <vt:lpstr>回顾</vt:lpstr>
      <vt:lpstr>基于2D激光测距模块的2D slam算法</vt:lpstr>
      <vt:lpstr>目录</vt:lpstr>
      <vt:lpstr>选题依据及研究综述</vt:lpstr>
      <vt:lpstr>课题的基本内容</vt:lpstr>
      <vt:lpstr>课题的重点、难点及创新点</vt:lpstr>
      <vt:lpstr>论文提纲</vt:lpstr>
      <vt:lpstr>进度安排及可行性分析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基于2D激光测距模块的2D slam算法</dc:title>
  <dc:creator>rgx</dc:creator>
  <cp:lastModifiedBy>rgx</cp:lastModifiedBy>
  <cp:revision>18</cp:revision>
  <dcterms:created xsi:type="dcterms:W3CDTF">2019-03-05T08:05:44Z</dcterms:created>
  <dcterms:modified xsi:type="dcterms:W3CDTF">2019-03-05T10:40:02Z</dcterms:modified>
</cp:coreProperties>
</file>