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6180B-5165-490D-BFB1-66613BBFC1F3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F72C-6A05-4167-BC2D-7A64819719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372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EF72C-6A05-4167-BC2D-7A64819719E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70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5E42C-CCCC-D115-0BE5-E93C4ED00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D6147A-33EC-C6D2-7400-09952C78C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D85DA4-1099-02D4-CBC4-7CFF7888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56385C-E854-C84F-16B3-A56E9987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438F6-CBF0-F35E-D6FD-6AAAD9DF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77DEA-AD0D-E452-334C-1BB0312B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345525-DC14-08B7-DD7D-346AB5AE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BC9284-C4EA-985B-1EE2-AE930984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49E57-4260-175E-DDC7-25921A9D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84227D-185B-41D0-DEEF-0F5A40DC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54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DC66A20-9636-89FA-B043-8E5082CCA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1C9312-7FE6-D97A-1010-E28990043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07A7ED-523C-FC71-7AD8-2A4BCCF56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9A811C-88D7-E824-D9B2-480B24C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68911-8B88-A3EF-8242-C8E9D826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4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E833D-09B4-1FD5-B923-1A40EC5A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86AE5-200F-043F-383E-191F8388E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1D6B34-E7D1-D8E8-CEE7-D2147B1B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D2EA1E-602D-81A5-3E86-3702BD25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28D720-8C12-3CCE-C59B-5CDDBB38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68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17F5B-B40E-25C2-BE9B-9D1DA225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1F028E-ACBA-7BF1-BE1D-B361FB979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67188-C860-E830-1E97-FE2B93C8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09BD8D-B3DF-C382-CA7F-F2165D23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61DD22-3E54-B4E6-D119-AE17EC63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2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74026E-5FB2-9C80-DFAC-FDFB841CD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03972D-E01F-EF7B-56ED-964A7C1F5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C84647-3DD7-3865-B0AB-30A44252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4969D8-E05C-BB56-D01E-916A7F00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D1033B-07AE-971A-54E7-BC64446B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051478-864F-0875-1EB2-9FCEF0ECE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0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9E171-F4EB-021C-4B83-7932767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A1F40D-3C20-E7C9-14AF-33A60F36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A4A496-AB59-8CF8-36B5-F8F626EF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D00121-D73C-613D-40F0-4AA508C73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EA78460-606A-E8F7-8E8D-C06F2AD50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679F71-1AFD-B969-C620-9A6B62821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93EFF0-3856-8B47-8D35-EF9A6BA9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146FAD-8637-5732-DE06-8A55511F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2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BDA32-191B-A7CC-2D63-FC0278E0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31C925-FC25-73F4-2223-EA5E88EC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374F83-267D-45DE-1B8F-1CDB5592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4CA6CD-4E98-2DF9-6742-604A7B1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07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F86881-6883-D5E4-56B7-6C30A51E8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C70A39-2E3D-0BED-DFB1-EB840EDD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C2832-C165-A4BE-7C39-877E4FE5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18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81245-F6D0-9097-51E8-9D57008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45C1CA-E1B6-3DB9-0FF1-492F2962C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33667E-0645-257F-D4B7-1AC48AB4D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9A1DB6-68A1-5F8E-DD89-CBF6E94A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E7FDFA-6AE6-2A5E-2CF5-5303C533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3AD415-0B61-8B20-2370-9D763ADA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4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46588-535B-A453-4FAE-F9F53783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A26CAF0-C6ED-C6ED-AC90-D9BD8CBFD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867345-32A7-DECA-1121-36DCFEB5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85F889-38B7-EE3F-CC66-660151C3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7349BA-F5B3-8AD1-3796-548EF18E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EB70AF-5BFD-9176-4005-4DA9DE2F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38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1BD887-6E36-15CD-4DFF-6ED0B04C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2FB897-A246-7D9E-3B76-2E1B2057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A866C-C377-0762-9D4B-C49E781AE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2B217-CCC3-4936-A28A-44AEBB654965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D87F4-CE84-6609-85F4-99F56A58B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DED81-5D1E-4B1F-7751-761741FE0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DA78B-695A-4CDB-8C48-FA2C55120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79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llipsoid">
            <a:extLst>
              <a:ext uri="{FF2B5EF4-FFF2-40B4-BE49-F238E27FC236}">
                <a16:creationId xmlns:a16="http://schemas.microsoft.com/office/drawing/2014/main" id="{28BEF09F-9F40-112A-8577-EF0A38B2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8" b="5655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DC751E9-4492-06CC-EBAA-13A7F80FB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6819" y="826943"/>
            <a:ext cx="2988547" cy="3384839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TW" sz="5200" dirty="0"/>
              <a:t>Solving John Ellipsoid by FISTA</a:t>
            </a:r>
            <a:endParaRPr lang="zh-TW" altLang="en-US" sz="5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6A30FA2-E011-C88D-8E16-EB85DEE97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4835" y="4662570"/>
            <a:ext cx="3352517" cy="1552284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Department:EE114 </a:t>
            </a: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林奐至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 ID:E24104252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75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F8A69CDD-7E99-24EF-5490-054828EE471E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pic>
        <p:nvPicPr>
          <p:cNvPr id="7" name="圖片 6" descr="一張含有 文字, 字型, 行, 螢幕擷取畫面 的圖片&#10;&#10;AI 產生的內容可能不正確。">
            <a:extLst>
              <a:ext uri="{FF2B5EF4-FFF2-40B4-BE49-F238E27FC236}">
                <a16:creationId xmlns:a16="http://schemas.microsoft.com/office/drawing/2014/main" id="{D0FFF982-C434-635D-58C6-531D6F800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6" y="1472008"/>
            <a:ext cx="9228780" cy="2051533"/>
          </a:xfrm>
          <a:prstGeom prst="rect">
            <a:avLst/>
          </a:prstGeom>
        </p:spPr>
      </p:pic>
      <p:pic>
        <p:nvPicPr>
          <p:cNvPr id="9" name="圖片 8" descr="一張含有 文字, 字型, 白色, 黑與白 的圖片&#10;&#10;AI 產生的內容可能不正確。">
            <a:extLst>
              <a:ext uri="{FF2B5EF4-FFF2-40B4-BE49-F238E27FC236}">
                <a16:creationId xmlns:a16="http://schemas.microsoft.com/office/drawing/2014/main" id="{991AB027-7A35-C5F7-BCA2-65BC7AEB9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16" y="3429000"/>
            <a:ext cx="4662292" cy="754025"/>
          </a:xfrm>
          <a:prstGeom prst="rect">
            <a:avLst/>
          </a:prstGeom>
        </p:spPr>
      </p:pic>
      <p:pic>
        <p:nvPicPr>
          <p:cNvPr id="11" name="圖片 10" descr="一張含有 文字, 字型, 筆跡, 白色 的圖片&#10;&#10;AI 產生的內容可能不正確。">
            <a:extLst>
              <a:ext uri="{FF2B5EF4-FFF2-40B4-BE49-F238E27FC236}">
                <a16:creationId xmlns:a16="http://schemas.microsoft.com/office/drawing/2014/main" id="{DB3FFEE3-A787-675B-3DAD-9985958DF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183025"/>
            <a:ext cx="6737262" cy="850780"/>
          </a:xfrm>
          <a:prstGeom prst="rect">
            <a:avLst/>
          </a:prstGeom>
        </p:spPr>
      </p:pic>
      <p:pic>
        <p:nvPicPr>
          <p:cNvPr id="13" name="圖片 12" descr="一張含有 文字, 字型, 圖形, 白色 的圖片&#10;&#10;AI 產生的內容可能不正確。">
            <a:extLst>
              <a:ext uri="{FF2B5EF4-FFF2-40B4-BE49-F238E27FC236}">
                <a16:creationId xmlns:a16="http://schemas.microsoft.com/office/drawing/2014/main" id="{6E7DD86A-11E5-6E3A-47BA-758CF35847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82" y="717983"/>
            <a:ext cx="2562226" cy="421982"/>
          </a:xfrm>
          <a:prstGeom prst="rect">
            <a:avLst/>
          </a:prstGeom>
        </p:spPr>
      </p:pic>
      <p:pic>
        <p:nvPicPr>
          <p:cNvPr id="15" name="圖片 14" descr="一張含有 文字, 字型, 白色, 行 的圖片&#10;&#10;AI 產生的內容可能不正確。">
            <a:extLst>
              <a:ext uri="{FF2B5EF4-FFF2-40B4-BE49-F238E27FC236}">
                <a16:creationId xmlns:a16="http://schemas.microsoft.com/office/drawing/2014/main" id="{86A2FFEA-D99A-F48C-AB27-D0A68CCE2F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630310"/>
            <a:ext cx="5629768" cy="75402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E5C6E1AB-2B31-8511-8187-1652494BA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" t="-15594" r="1845" b="-1"/>
          <a:stretch>
            <a:fillRect/>
          </a:stretch>
        </p:blipFill>
        <p:spPr>
          <a:xfrm>
            <a:off x="1320079" y="5033805"/>
            <a:ext cx="7023823" cy="492116"/>
          </a:xfrm>
          <a:prstGeom prst="rect">
            <a:avLst/>
          </a:prstGeom>
        </p:spPr>
      </p:pic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58BA408D-FFE4-FA13-DAF4-6757C1A1A1C6}"/>
              </a:ext>
            </a:extLst>
          </p:cNvPr>
          <p:cNvSpPr/>
          <p:nvPr/>
        </p:nvSpPr>
        <p:spPr>
          <a:xfrm>
            <a:off x="838199" y="5160800"/>
            <a:ext cx="409575" cy="2381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95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3DF53C-8486-F397-DDA7-BE2DDA5B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5C69CB6-F4DD-052E-F010-EA0EC07C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D02114-7A79-C666-412D-4A83B0518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485A06A-F1E9-3479-7032-43BA8EAA6158}"/>
              </a:ext>
            </a:extLst>
          </p:cNvPr>
          <p:cNvSpPr txBox="1">
            <a:spLocks/>
          </p:cNvSpPr>
          <p:nvPr/>
        </p:nvSpPr>
        <p:spPr>
          <a:xfrm>
            <a:off x="2555631" y="1506593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Experiment</a:t>
            </a:r>
          </a:p>
          <a:p>
            <a:pPr algn="ctr">
              <a:spcAft>
                <a:spcPts val="600"/>
              </a:spcAft>
            </a:pPr>
            <a:r>
              <a:rPr lang="en-US" altLang="zh-TW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(MATLAB)</a:t>
            </a:r>
          </a:p>
        </p:txBody>
      </p:sp>
    </p:spTree>
    <p:extLst>
      <p:ext uri="{BB962C8B-B14F-4D97-AF65-F5344CB8AC3E}">
        <p14:creationId xmlns:p14="http://schemas.microsoft.com/office/powerpoint/2010/main" val="566646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D03D88A-D977-0D59-CA9A-2003D12A3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791" y="717983"/>
            <a:ext cx="6515101" cy="473973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C663D22E-3713-6868-4EC2-187FE7573E23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9420F0-E735-0E89-05D7-0E1172A74458}"/>
              </a:ext>
            </a:extLst>
          </p:cNvPr>
          <p:cNvSpPr txBox="1"/>
          <p:nvPr/>
        </p:nvSpPr>
        <p:spPr>
          <a:xfrm>
            <a:off x="838199" y="717983"/>
            <a:ext cx="1743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Given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6206486-7A92-CC4C-582D-01CF10317184}"/>
                  </a:ext>
                </a:extLst>
              </p:cNvPr>
              <p:cNvSpPr txBox="1"/>
              <p:nvPr/>
            </p:nvSpPr>
            <p:spPr>
              <a:xfrm>
                <a:off x="838196" y="1176984"/>
                <a:ext cx="9877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Tune the parameters 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=40,</m:t>
                    </m:r>
                    <m:r>
                      <a:rPr lang="zh-TW" alt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=0.401,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6206486-7A92-CC4C-582D-01CF10317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1176984"/>
                <a:ext cx="9877426" cy="461665"/>
              </a:xfrm>
              <a:prstGeom prst="rect">
                <a:avLst/>
              </a:prstGeom>
              <a:blipFill>
                <a:blip r:embed="rId3"/>
                <a:stretch>
                  <a:fillRect l="-802" t="-9211" b="-30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E5093F9-546B-7B95-EDDF-E170937A0B8F}"/>
                  </a:ext>
                </a:extLst>
              </p:cNvPr>
              <p:cNvSpPr txBox="1"/>
              <p:nvPr/>
            </p:nvSpPr>
            <p:spPr>
              <a:xfrm>
                <a:off x="838197" y="1547600"/>
                <a:ext cx="9358746" cy="708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Initialize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E5093F9-546B-7B95-EDDF-E170937A0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1547600"/>
                <a:ext cx="9358746" cy="708143"/>
              </a:xfrm>
              <a:prstGeom prst="rect">
                <a:avLst/>
              </a:prstGeom>
              <a:blipFill>
                <a:blip r:embed="rId4"/>
                <a:stretch>
                  <a:fillRect l="-846"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8FB1685D-E750-38FE-A40F-D34707708218}"/>
              </a:ext>
            </a:extLst>
          </p:cNvPr>
          <p:cNvSpPr txBox="1"/>
          <p:nvPr/>
        </p:nvSpPr>
        <p:spPr>
          <a:xfrm>
            <a:off x="838196" y="2869125"/>
            <a:ext cx="4463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Outcome (3772 iterations)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5F1F374-3E24-D1B0-156E-92F72A2527C4}"/>
                  </a:ext>
                </a:extLst>
              </p:cNvPr>
              <p:cNvSpPr txBox="1"/>
              <p:nvPr/>
            </p:nvSpPr>
            <p:spPr>
              <a:xfrm>
                <a:off x="1649309" y="3656458"/>
                <a:ext cx="277090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 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5F1F374-3E24-D1B0-156E-92F72A252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309" y="3656458"/>
                <a:ext cx="2770909" cy="559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E4A7AD2-94A9-BBFA-0F7E-0F4455C0BAB7}"/>
                  </a:ext>
                </a:extLst>
              </p:cNvPr>
              <p:cNvSpPr txBox="1"/>
              <p:nvPr/>
            </p:nvSpPr>
            <p:spPr>
              <a:xfrm>
                <a:off x="1579152" y="4444524"/>
                <a:ext cx="2770909" cy="554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E4A7AD2-94A9-BBFA-0F7E-0F4455C0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152" y="4444524"/>
                <a:ext cx="2770909" cy="5543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圖片 22">
            <a:extLst>
              <a:ext uri="{FF2B5EF4-FFF2-40B4-BE49-F238E27FC236}">
                <a16:creationId xmlns:a16="http://schemas.microsoft.com/office/drawing/2014/main" id="{858D7993-5881-349C-91F6-AF84AEA34A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954" y="2869125"/>
            <a:ext cx="4665973" cy="3805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66AB2DE-EBEA-87AD-27BE-DF9DB44652A7}"/>
                  </a:ext>
                </a:extLst>
              </p:cNvPr>
              <p:cNvSpPr txBox="1"/>
              <p:nvPr/>
            </p:nvSpPr>
            <p:spPr>
              <a:xfrm>
                <a:off x="838196" y="2127429"/>
                <a:ext cx="9200827" cy="662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Stopping criterion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&lt;0.0001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666AB2DE-EBEA-87AD-27BE-DF9DB4465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2127429"/>
                <a:ext cx="9200827" cy="662938"/>
              </a:xfrm>
              <a:prstGeom prst="rect">
                <a:avLst/>
              </a:prstGeom>
              <a:blipFill>
                <a:blip r:embed="rId8"/>
                <a:stretch>
                  <a:fillRect l="-861" b="-110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43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42FCD1D-9443-AC5D-9B33-84EAADBB2740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B3CF269-A7D5-DF51-1E6D-C6D8A582A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064" y="1650998"/>
            <a:ext cx="4731130" cy="4762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0FDF8A-4CAD-0F0A-712A-AF84145FE7AE}"/>
                  </a:ext>
                </a:extLst>
              </p:cNvPr>
              <p:cNvSpPr txBox="1"/>
              <p:nvPr/>
            </p:nvSpPr>
            <p:spPr>
              <a:xfrm>
                <a:off x="838199" y="717983"/>
                <a:ext cx="10059084" cy="808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C0FDF8A-4CAD-0F0A-712A-AF84145FE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17983"/>
                <a:ext cx="10059084" cy="808426"/>
              </a:xfrm>
              <a:prstGeom prst="rect">
                <a:avLst/>
              </a:prstGeom>
              <a:blipFill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19AB74C7-5047-5AB4-11D2-7FB4623216F8}"/>
              </a:ext>
            </a:extLst>
          </p:cNvPr>
          <p:cNvSpPr txBox="1"/>
          <p:nvPr/>
        </p:nvSpPr>
        <p:spPr>
          <a:xfrm>
            <a:off x="838199" y="1526409"/>
            <a:ext cx="42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Outcome (2525 iterations)</a:t>
            </a:r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126636B-871F-05AB-A58A-3104C01A61D4}"/>
                  </a:ext>
                </a:extLst>
              </p:cNvPr>
              <p:cNvSpPr txBox="1"/>
              <p:nvPr/>
            </p:nvSpPr>
            <p:spPr>
              <a:xfrm>
                <a:off x="1854806" y="2485775"/>
                <a:ext cx="277090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0.9210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.2099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.2099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1.4541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126636B-871F-05AB-A58A-3104C01A6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06" y="2485775"/>
                <a:ext cx="2770909" cy="55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7D089E-B7A5-F20F-B101-7E85E3424061}"/>
                  </a:ext>
                </a:extLst>
              </p:cNvPr>
              <p:cNvSpPr txBox="1"/>
              <p:nvPr/>
            </p:nvSpPr>
            <p:spPr>
              <a:xfrm>
                <a:off x="1452140" y="3149051"/>
                <a:ext cx="277090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.1057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4579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F7D089E-B7A5-F20F-B101-7E85E342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40" y="3149051"/>
                <a:ext cx="2770909" cy="559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27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E76AA36-F676-087D-03C4-9D76E7D332A6}"/>
                  </a:ext>
                </a:extLst>
              </p:cNvPr>
              <p:cNvSpPr txBox="1"/>
              <p:nvPr/>
            </p:nvSpPr>
            <p:spPr>
              <a:xfrm>
                <a:off x="838198" y="717983"/>
                <a:ext cx="11501583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,−1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E76AA36-F676-087D-03C4-9D76E7D33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717983"/>
                <a:ext cx="11501583" cy="791307"/>
              </a:xfrm>
              <a:prstGeom prst="rect">
                <a:avLst/>
              </a:prstGeo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FE1F7A0E-8D2A-9E1C-4E35-73CB28C25B3B}"/>
              </a:ext>
            </a:extLst>
          </p:cNvPr>
          <p:cNvSpPr txBox="1"/>
          <p:nvPr/>
        </p:nvSpPr>
        <p:spPr>
          <a:xfrm>
            <a:off x="838199" y="1526409"/>
            <a:ext cx="42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Outcome (2638 iterations)</a:t>
            </a:r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8704B47-DCC2-ED7C-E9A7-42616EAE1F5B}"/>
                  </a:ext>
                </a:extLst>
              </p:cNvPr>
              <p:cNvSpPr txBox="1"/>
              <p:nvPr/>
            </p:nvSpPr>
            <p:spPr>
              <a:xfrm>
                <a:off x="1854806" y="2485775"/>
                <a:ext cx="2948103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1.3376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1.4097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1.4097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2.9655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8704B47-DCC2-ED7C-E9A7-42616EAE1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06" y="2485775"/>
                <a:ext cx="2948103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46EC825-F408-60E9-3C19-D4F569F3D8AB}"/>
                  </a:ext>
                </a:extLst>
              </p:cNvPr>
              <p:cNvSpPr txBox="1"/>
              <p:nvPr/>
            </p:nvSpPr>
            <p:spPr>
              <a:xfrm>
                <a:off x="1452140" y="3149051"/>
                <a:ext cx="277090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.1833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0.7778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46EC825-F408-60E9-3C19-D4F569F3D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40" y="3149051"/>
                <a:ext cx="2770909" cy="55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標題 1">
            <a:extLst>
              <a:ext uri="{FF2B5EF4-FFF2-40B4-BE49-F238E27FC236}">
                <a16:creationId xmlns:a16="http://schemas.microsoft.com/office/drawing/2014/main" id="{84485B31-0669-6134-A6F4-0E50E1D65862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Experiment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4BE3E4C-D65A-AAB6-54C9-65B249B3F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413" y="1686079"/>
            <a:ext cx="3811080" cy="50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34D0412-3B8E-2CC9-E8D6-F70A1526A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899" y="2195938"/>
            <a:ext cx="4351814" cy="4410226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3FCD17D-57A8-C555-E777-B813F48F4C0E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Experiment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6DC50-5017-A31E-99F1-E36FCC1999FD}"/>
                  </a:ext>
                </a:extLst>
              </p:cNvPr>
              <p:cNvSpPr txBox="1"/>
              <p:nvPr/>
            </p:nvSpPr>
            <p:spPr>
              <a:xfrm>
                <a:off x="838198" y="717983"/>
                <a:ext cx="11501583" cy="117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1" i="1" smtClean="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0.8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96DC50-5017-A31E-99F1-E36FCC199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717983"/>
                <a:ext cx="11501583" cy="1179105"/>
              </a:xfrm>
              <a:prstGeom prst="rect">
                <a:avLst/>
              </a:prstGeom>
              <a:blipFill>
                <a:blip r:embed="rId3"/>
                <a:stretch>
                  <a:fillRect l="-689" t="-25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3C32BE20-BBB0-8196-931E-14F19154C7E7}"/>
              </a:ext>
            </a:extLst>
          </p:cNvPr>
          <p:cNvSpPr txBox="1"/>
          <p:nvPr/>
        </p:nvSpPr>
        <p:spPr>
          <a:xfrm>
            <a:off x="838198" y="2234194"/>
            <a:ext cx="4241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Outcome (3892 iterations)</a:t>
            </a:r>
            <a:endParaRPr lang="zh-TW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FD1306A-CA94-0544-D730-BEFCE0183277}"/>
                  </a:ext>
                </a:extLst>
              </p:cNvPr>
              <p:cNvSpPr txBox="1"/>
              <p:nvPr/>
            </p:nvSpPr>
            <p:spPr>
              <a:xfrm>
                <a:off x="1854806" y="2869103"/>
                <a:ext cx="2948103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1.1665</m:t>
                                </m:r>
                              </m:e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1.1958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−1.1958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2.5474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7FD1306A-CA94-0544-D730-BEFCE018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06" y="2869103"/>
                <a:ext cx="2948103" cy="5598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DE0553-66AF-F3A0-94D4-37EE8E05B018}"/>
                  </a:ext>
                </a:extLst>
              </p:cNvPr>
              <p:cNvSpPr txBox="1"/>
              <p:nvPr/>
            </p:nvSpPr>
            <p:spPr>
              <a:xfrm>
                <a:off x="1452140" y="3532379"/>
                <a:ext cx="2770909" cy="5598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DE0553-66AF-F3A0-94D4-37EE8E05B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140" y="3532379"/>
                <a:ext cx="2770909" cy="5598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03EC389-CC0E-5EB7-13DE-9903DE87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096" y="755269"/>
            <a:ext cx="9889797" cy="848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OUTLINE</a:t>
            </a:r>
            <a:endParaRPr lang="en-US" altLang="zh-TW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47E42DD-A21C-2DBA-D8CD-D4991353FF51}"/>
              </a:ext>
            </a:extLst>
          </p:cNvPr>
          <p:cNvSpPr txBox="1"/>
          <p:nvPr/>
        </p:nvSpPr>
        <p:spPr>
          <a:xfrm>
            <a:off x="1151096" y="3474437"/>
            <a:ext cx="81915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3200" dirty="0"/>
              <a:t>FISTA and John Ellipsoid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3200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endParaRPr lang="en-US" altLang="zh-TW" sz="32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3200" dirty="0"/>
              <a:t>Reference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120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82D6B3E-7527-2896-5002-8A584E9CCF16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altLang="zh-TW" sz="5400">
                <a:solidFill>
                  <a:schemeClr val="bg1">
                    <a:lumMod val="95000"/>
                    <a:lumOff val="5000"/>
                  </a:schemeClr>
                </a:solidFill>
              </a:rPr>
              <a:t>FISTA and John Ellipsoid </a:t>
            </a:r>
          </a:p>
        </p:txBody>
      </p:sp>
    </p:spTree>
    <p:extLst>
      <p:ext uri="{BB962C8B-B14F-4D97-AF65-F5344CB8AC3E}">
        <p14:creationId xmlns:p14="http://schemas.microsoft.com/office/powerpoint/2010/main" val="60148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CE709-CB81-A1CF-DA37-A1249790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1836"/>
            <a:ext cx="10515600" cy="46614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86B4A-7943-8400-DBD2-4CF712D0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80653"/>
            <a:ext cx="10587183" cy="5357091"/>
          </a:xfrm>
        </p:spPr>
        <p:txBody>
          <a:bodyPr/>
          <a:lstStyle/>
          <a:p>
            <a:r>
              <a:rPr lang="en-US" altLang="zh-TW" dirty="0"/>
              <a:t>FISTA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Can solve this problem 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Proximal function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   </a:t>
            </a:r>
            <a:endParaRPr lang="zh-TW" altLang="en-US" dirty="0"/>
          </a:p>
        </p:txBody>
      </p:sp>
      <p:pic>
        <p:nvPicPr>
          <p:cNvPr id="5" name="圖片 4" descr="一張含有 文字, 字型, 筆跡, 印刷術 的圖片&#10;&#10;AI 產生的內容可能不正確。">
            <a:extLst>
              <a:ext uri="{FF2B5EF4-FFF2-40B4-BE49-F238E27FC236}">
                <a16:creationId xmlns:a16="http://schemas.microsoft.com/office/drawing/2014/main" id="{24C2A19D-2D05-0C49-5181-349C0A740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/>
          <a:stretch>
            <a:fillRect/>
          </a:stretch>
        </p:blipFill>
        <p:spPr>
          <a:xfrm>
            <a:off x="4945609" y="1494028"/>
            <a:ext cx="3127374" cy="7795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2600382-30BE-E692-F71B-7FFE1753C959}"/>
              </a:ext>
            </a:extLst>
          </p:cNvPr>
          <p:cNvSpPr txBox="1"/>
          <p:nvPr/>
        </p:nvSpPr>
        <p:spPr>
          <a:xfrm>
            <a:off x="6131790" y="2294042"/>
            <a:ext cx="1541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Differentiable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E153A4D-E428-2681-6245-7C7A17C84D49}"/>
              </a:ext>
            </a:extLst>
          </p:cNvPr>
          <p:cNvSpPr txBox="1"/>
          <p:nvPr/>
        </p:nvSpPr>
        <p:spPr>
          <a:xfrm>
            <a:off x="6211454" y="1009376"/>
            <a:ext cx="3372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Differentiable or non-differential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1CED5508-658C-677D-991D-57F6992ADCED}"/>
              </a:ext>
            </a:extLst>
          </p:cNvPr>
          <p:cNvCxnSpPr>
            <a:cxnSpLocks/>
          </p:cNvCxnSpPr>
          <p:nvPr/>
        </p:nvCxnSpPr>
        <p:spPr>
          <a:xfrm flipV="1">
            <a:off x="6887927" y="2048486"/>
            <a:ext cx="0" cy="3149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FB6BD20-9957-2B06-4ED0-30734D66A75B}"/>
              </a:ext>
            </a:extLst>
          </p:cNvPr>
          <p:cNvCxnSpPr>
            <a:cxnSpLocks/>
          </p:cNvCxnSpPr>
          <p:nvPr/>
        </p:nvCxnSpPr>
        <p:spPr>
          <a:xfrm>
            <a:off x="7800109" y="1333916"/>
            <a:ext cx="0" cy="31490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圖片 15" descr="一張含有 文字, 字型, 筆跡, 行 的圖片&#10;&#10;AI 產生的內容可能不正確。">
            <a:extLst>
              <a:ext uri="{FF2B5EF4-FFF2-40B4-BE49-F238E27FC236}">
                <a16:creationId xmlns:a16="http://schemas.microsoft.com/office/drawing/2014/main" id="{C731CED1-C398-8FF5-FB24-D063CD7BC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348" y="3016620"/>
            <a:ext cx="5101071" cy="7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1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5F2CF6-544E-7609-5EF1-2B588752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0509"/>
            <a:ext cx="10515600" cy="5336454"/>
          </a:xfrm>
        </p:spPr>
        <p:txBody>
          <a:bodyPr/>
          <a:lstStyle/>
          <a:p>
            <a:r>
              <a:rPr lang="en-US" altLang="zh-TW" dirty="0"/>
              <a:t>Algorithm</a:t>
            </a:r>
          </a:p>
          <a:p>
            <a:endParaRPr lang="zh-TW" altLang="en-US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26A17958-BBBB-17C3-9F26-0B1F1FFAE904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pic>
        <p:nvPicPr>
          <p:cNvPr id="8" name="圖片 7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DC0D830C-269A-37F3-EF51-B45AEE9A3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5" r="624" b="3022"/>
          <a:stretch>
            <a:fillRect/>
          </a:stretch>
        </p:blipFill>
        <p:spPr>
          <a:xfrm>
            <a:off x="951198" y="1412081"/>
            <a:ext cx="10289602" cy="434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0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80A99F2-1BEA-DDE8-2136-5B8A6487E34A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4A52E0AE-3720-1E20-3494-1BDA0F0E46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840509"/>
                <a:ext cx="10515600" cy="53364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John Ellipsoid problem: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Assumed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4A52E0AE-3720-1E20-3494-1BDA0F0E4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40509"/>
                <a:ext cx="10515600" cy="5336454"/>
              </a:xfrm>
              <a:prstGeom prst="rect">
                <a:avLst/>
              </a:prstGeom>
              <a:blipFill>
                <a:blip r:embed="rId2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文字, 字型, 螢幕擷取畫面, 代數 的圖片&#10;&#10;AI 產生的內容可能不正確。">
            <a:extLst>
              <a:ext uri="{FF2B5EF4-FFF2-40B4-BE49-F238E27FC236}">
                <a16:creationId xmlns:a16="http://schemas.microsoft.com/office/drawing/2014/main" id="{1D11AC38-D3D3-5D86-8503-8ACCBCB14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90" t="42275" r="23530" b="24175"/>
          <a:stretch>
            <a:fillRect/>
          </a:stretch>
        </p:blipFill>
        <p:spPr>
          <a:xfrm>
            <a:off x="1402557" y="1486477"/>
            <a:ext cx="2533650" cy="1114426"/>
          </a:xfrm>
          <a:prstGeom prst="rect">
            <a:avLst/>
          </a:prstGeom>
        </p:spPr>
      </p:pic>
      <p:pic>
        <p:nvPicPr>
          <p:cNvPr id="9" name="圖片 8" descr="一張含有 文字, 字型, 螢幕擷取畫面, 代數 的圖片&#10;&#10;AI 產生的內容可能不正確。">
            <a:extLst>
              <a:ext uri="{FF2B5EF4-FFF2-40B4-BE49-F238E27FC236}">
                <a16:creationId xmlns:a16="http://schemas.microsoft.com/office/drawing/2014/main" id="{7B1091D2-9DAE-FC27-AB91-8C952FC29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41" r="58131" b="1234"/>
          <a:stretch>
            <a:fillRect/>
          </a:stretch>
        </p:blipFill>
        <p:spPr>
          <a:xfrm>
            <a:off x="7660770" y="1697687"/>
            <a:ext cx="3457575" cy="48577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CBEF8E-0AC3-23F0-58FF-9F6C617C6930}"/>
              </a:ext>
            </a:extLst>
          </p:cNvPr>
          <p:cNvSpPr txBox="1"/>
          <p:nvPr/>
        </p:nvSpPr>
        <p:spPr>
          <a:xfrm>
            <a:off x="4500564" y="1734074"/>
            <a:ext cx="666750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4400" dirty="0">
                <a:ln w="6350">
                  <a:solidFill>
                    <a:schemeClr val="tx1"/>
                  </a:solidFill>
                </a:ln>
              </a:rPr>
              <a:t>  </a:t>
            </a:r>
            <a:endParaRPr lang="zh-TW" altLang="en-US" sz="4400" dirty="0">
              <a:ln w="6350">
                <a:solidFill>
                  <a:schemeClr val="tx1"/>
                </a:solidFill>
              </a:ln>
            </a:endParaRPr>
          </a:p>
        </p:txBody>
      </p:sp>
      <p:pic>
        <p:nvPicPr>
          <p:cNvPr id="15" name="圖片 14" descr="一張含有 文字, 字型, 白色, 筆跡 的圖片&#10;&#10;AI 產生的內容可能不正確。">
            <a:extLst>
              <a:ext uri="{FF2B5EF4-FFF2-40B4-BE49-F238E27FC236}">
                <a16:creationId xmlns:a16="http://schemas.microsoft.com/office/drawing/2014/main" id="{DB708C03-40B8-355D-D384-2E78E28A3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35" y="3580607"/>
            <a:ext cx="6104293" cy="1186807"/>
          </a:xfrm>
          <a:prstGeom prst="rect">
            <a:avLst/>
          </a:prstGeom>
        </p:spPr>
      </p:pic>
      <p:pic>
        <p:nvPicPr>
          <p:cNvPr id="17" name="圖片 16" descr="一張含有 字型, 文字, 白色, 筆跡 的圖片&#10;&#10;AI 產生的內容可能不正確。">
            <a:extLst>
              <a:ext uri="{FF2B5EF4-FFF2-40B4-BE49-F238E27FC236}">
                <a16:creationId xmlns:a16="http://schemas.microsoft.com/office/drawing/2014/main" id="{523C0CF8-AEE2-19DB-ED0B-B74FCC450B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8" r="3450" b="11647"/>
          <a:stretch>
            <a:fillRect/>
          </a:stretch>
        </p:blipFill>
        <p:spPr>
          <a:xfrm>
            <a:off x="4608623" y="1760804"/>
            <a:ext cx="3052147" cy="684694"/>
          </a:xfrm>
          <a:prstGeom prst="rect">
            <a:avLst/>
          </a:prstGeom>
        </p:spPr>
      </p:pic>
      <p:pic>
        <p:nvPicPr>
          <p:cNvPr id="19" name="圖片 18" descr="一張含有 文字, 字型, 筆跡, 白色 的圖片&#10;&#10;AI 產生的內容可能不正確。">
            <a:extLst>
              <a:ext uri="{FF2B5EF4-FFF2-40B4-BE49-F238E27FC236}">
                <a16:creationId xmlns:a16="http://schemas.microsoft.com/office/drawing/2014/main" id="{B9AA98FD-5B0F-417E-41D2-53022809A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7569" y="4767414"/>
            <a:ext cx="8294254" cy="12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790D08-31B4-C02A-4F27-30E902F2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8982"/>
            <a:ext cx="10515600" cy="5317981"/>
          </a:xfrm>
        </p:spPr>
        <p:txBody>
          <a:bodyPr/>
          <a:lstStyle/>
          <a:p>
            <a:r>
              <a:rPr lang="en-US" altLang="zh-TW" dirty="0"/>
              <a:t>Reformulate into the FISTA form: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8FDD552-2F33-AD14-6476-DA6B4F114FF8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pic>
        <p:nvPicPr>
          <p:cNvPr id="8" name="圖片 7" descr="一張含有 文字, 字型, 行, 白色 的圖片&#10;&#10;AI 產生的內容可能不正確。">
            <a:extLst>
              <a:ext uri="{FF2B5EF4-FFF2-40B4-BE49-F238E27FC236}">
                <a16:creationId xmlns:a16="http://schemas.microsoft.com/office/drawing/2014/main" id="{C0BB2DB9-B60D-B70C-A300-BFDD4700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196" y="1296919"/>
            <a:ext cx="8534401" cy="1326006"/>
          </a:xfrm>
          <a:prstGeom prst="rect">
            <a:avLst/>
          </a:prstGeom>
        </p:spPr>
      </p:pic>
      <p:pic>
        <p:nvPicPr>
          <p:cNvPr id="10" name="圖片 9" descr="一張含有 字型, 筆跡, 白色, 圖表 的圖片&#10;&#10;AI 產生的內容可能不正確。">
            <a:extLst>
              <a:ext uri="{FF2B5EF4-FFF2-40B4-BE49-F238E27FC236}">
                <a16:creationId xmlns:a16="http://schemas.microsoft.com/office/drawing/2014/main" id="{A4C7E060-F407-5FFD-4E50-FB2CD3952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3" y="4868685"/>
            <a:ext cx="3438525" cy="1254433"/>
          </a:xfrm>
          <a:prstGeom prst="rect">
            <a:avLst/>
          </a:prstGeom>
        </p:spPr>
      </p:pic>
      <p:pic>
        <p:nvPicPr>
          <p:cNvPr id="12" name="圖片 11" descr="一張含有 文字, 字型, 螢幕擷取畫面, 白色 的圖片&#10;&#10;AI 產生的內容可能不正確。">
            <a:extLst>
              <a:ext uri="{FF2B5EF4-FFF2-40B4-BE49-F238E27FC236}">
                <a16:creationId xmlns:a16="http://schemas.microsoft.com/office/drawing/2014/main" id="{937457C9-1923-118D-37A2-A24BD7AD4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4" t="61738" r="27897" b="246"/>
          <a:stretch>
            <a:fillRect/>
          </a:stretch>
        </p:blipFill>
        <p:spPr>
          <a:xfrm>
            <a:off x="7900987" y="5595036"/>
            <a:ext cx="3790950" cy="419100"/>
          </a:xfrm>
          <a:prstGeom prst="rect">
            <a:avLst/>
          </a:prstGeom>
        </p:spPr>
      </p:pic>
      <p:pic>
        <p:nvPicPr>
          <p:cNvPr id="13" name="圖片 12" descr="一張含有 文字, 字型, 行, 白色 的圖片&#10;&#10;AI 產生的內容可能不正確。">
            <a:extLst>
              <a:ext uri="{FF2B5EF4-FFF2-40B4-BE49-F238E27FC236}">
                <a16:creationId xmlns:a16="http://schemas.microsoft.com/office/drawing/2014/main" id="{1442933B-E62F-8DCD-B5D3-0340F9B4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97" t="19356" r="24442" b="49038"/>
          <a:stretch>
            <a:fillRect/>
          </a:stretch>
        </p:blipFill>
        <p:spPr>
          <a:xfrm>
            <a:off x="7900987" y="5076824"/>
            <a:ext cx="952500" cy="41910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2397F7E-10D2-E157-4CE0-72073DA96872}"/>
              </a:ext>
            </a:extLst>
          </p:cNvPr>
          <p:cNvSpPr txBox="1"/>
          <p:nvPr/>
        </p:nvSpPr>
        <p:spPr>
          <a:xfrm>
            <a:off x="8929564" y="5034236"/>
            <a:ext cx="2724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(Indicator function)</a:t>
            </a:r>
            <a:endParaRPr lang="zh-TW" altLang="en-US" sz="2400" dirty="0"/>
          </a:p>
        </p:txBody>
      </p:sp>
      <p:pic>
        <p:nvPicPr>
          <p:cNvPr id="16" name="圖片 15" descr="一張含有 字型, 白色, 筆跡, 圖表 的圖片&#10;&#10;AI 產生的內容可能不正確。">
            <a:extLst>
              <a:ext uri="{FF2B5EF4-FFF2-40B4-BE49-F238E27FC236}">
                <a16:creationId xmlns:a16="http://schemas.microsoft.com/office/drawing/2014/main" id="{3CAA585C-4DE3-47E7-184A-0DFE6CF46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4868684"/>
            <a:ext cx="3176319" cy="125443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C8C285E-D8C9-631B-8C53-B77E38227973}"/>
              </a:ext>
            </a:extLst>
          </p:cNvPr>
          <p:cNvSpPr txBox="1"/>
          <p:nvPr/>
        </p:nvSpPr>
        <p:spPr>
          <a:xfrm>
            <a:off x="4323485" y="2622925"/>
            <a:ext cx="20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constrained part</a:t>
            </a:r>
            <a:endParaRPr lang="zh-TW" altLang="en-US" sz="20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320E717-3139-ADB0-1287-8DFF734C135B}"/>
              </a:ext>
            </a:extLst>
          </p:cNvPr>
          <p:cNvSpPr txBox="1"/>
          <p:nvPr/>
        </p:nvSpPr>
        <p:spPr>
          <a:xfrm>
            <a:off x="7815616" y="2542946"/>
            <a:ext cx="229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unconstrained part</a:t>
            </a:r>
            <a:endParaRPr lang="zh-TW" altLang="en-US" sz="2000" dirty="0"/>
          </a:p>
        </p:txBody>
      </p:sp>
      <p:pic>
        <p:nvPicPr>
          <p:cNvPr id="20" name="圖片 19" descr="一張含有 文字, 字型, 白色, 筆跡 的圖片&#10;&#10;AI 產生的內容可能不正確。">
            <a:extLst>
              <a:ext uri="{FF2B5EF4-FFF2-40B4-BE49-F238E27FC236}">
                <a16:creationId xmlns:a16="http://schemas.microsoft.com/office/drawing/2014/main" id="{55A2F02F-2E98-2791-FB82-C96822B72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103" y="3215754"/>
            <a:ext cx="5877791" cy="151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78BB3F9-E6B8-9EF5-4FB3-1437A160CE79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BEA3285-6020-4DC6-F4FE-A969C957C4D9}"/>
              </a:ext>
            </a:extLst>
          </p:cNvPr>
          <p:cNvSpPr txBox="1">
            <a:spLocks/>
          </p:cNvSpPr>
          <p:nvPr/>
        </p:nvSpPr>
        <p:spPr>
          <a:xfrm>
            <a:off x="838200" y="840509"/>
            <a:ext cx="10515600" cy="5336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Algorithm</a:t>
            </a:r>
          </a:p>
          <a:p>
            <a:endParaRPr lang="zh-TW" altLang="en-US" dirty="0"/>
          </a:p>
        </p:txBody>
      </p:sp>
      <p:pic>
        <p:nvPicPr>
          <p:cNvPr id="7" name="圖片 6" descr="一張含有 文字, 字型, 螢幕擷取畫面, 筆跡 的圖片&#10;&#10;AI 產生的內容可能不正確。">
            <a:extLst>
              <a:ext uri="{FF2B5EF4-FFF2-40B4-BE49-F238E27FC236}">
                <a16:creationId xmlns:a16="http://schemas.microsoft.com/office/drawing/2014/main" id="{9B1C5FFA-A053-5D81-38D6-B503058D7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399924"/>
            <a:ext cx="10515601" cy="46995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396DCA1-02B0-60C7-1515-A369A1DB8429}"/>
              </a:ext>
            </a:extLst>
          </p:cNvPr>
          <p:cNvSpPr/>
          <p:nvPr/>
        </p:nvSpPr>
        <p:spPr>
          <a:xfrm>
            <a:off x="1570182" y="3223490"/>
            <a:ext cx="5043054" cy="3325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385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A03B1E1-35FA-C708-993E-0C4CD53D1871}"/>
              </a:ext>
            </a:extLst>
          </p:cNvPr>
          <p:cNvSpPr txBox="1">
            <a:spLocks/>
          </p:cNvSpPr>
          <p:nvPr/>
        </p:nvSpPr>
        <p:spPr>
          <a:xfrm>
            <a:off x="838199" y="251836"/>
            <a:ext cx="10515600" cy="466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FISTA and John Ellipsoid</a:t>
            </a:r>
            <a:endParaRPr lang="zh-TW" altLang="en-US" dirty="0"/>
          </a:p>
        </p:txBody>
      </p:sp>
      <p:pic>
        <p:nvPicPr>
          <p:cNvPr id="5" name="圖片 4" descr="一張含有 文字, 字型, 螢幕擷取畫面, 筆跡 的圖片&#10;&#10;AI 產生的內容可能不正確。">
            <a:extLst>
              <a:ext uri="{FF2B5EF4-FFF2-40B4-BE49-F238E27FC236}">
                <a16:creationId xmlns:a16="http://schemas.microsoft.com/office/drawing/2014/main" id="{7962053B-9563-32E2-1B3E-C5F1ECB97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11" b="54392"/>
          <a:stretch>
            <a:fillRect/>
          </a:stretch>
        </p:blipFill>
        <p:spPr>
          <a:xfrm>
            <a:off x="838198" y="872865"/>
            <a:ext cx="10515601" cy="342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7BAC39-9C73-FE3C-F390-AB9671AC5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1401860"/>
            <a:ext cx="9277350" cy="1116427"/>
          </a:xfrm>
          <a:prstGeom prst="rect">
            <a:avLst/>
          </a:prstGeom>
        </p:spPr>
      </p:pic>
      <p:pic>
        <p:nvPicPr>
          <p:cNvPr id="11" name="圖片 10" descr="一張含有 字型, 印刷術, 筆跡, 文字 的圖片&#10;&#10;AI 產生的內容可能不正確。">
            <a:extLst>
              <a:ext uri="{FF2B5EF4-FFF2-40B4-BE49-F238E27FC236}">
                <a16:creationId xmlns:a16="http://schemas.microsoft.com/office/drawing/2014/main" id="{CD39631D-5BDB-DC40-433A-BE28303BA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3" b="9738"/>
          <a:stretch>
            <a:fillRect/>
          </a:stretch>
        </p:blipFill>
        <p:spPr>
          <a:xfrm>
            <a:off x="1743363" y="2607604"/>
            <a:ext cx="3225800" cy="416757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BDBDADB-F212-15A6-F310-EC4838FFF34A}"/>
              </a:ext>
            </a:extLst>
          </p:cNvPr>
          <p:cNvSpPr/>
          <p:nvPr/>
        </p:nvSpPr>
        <p:spPr>
          <a:xfrm>
            <a:off x="1252538" y="2669375"/>
            <a:ext cx="409575" cy="2381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68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204</Words>
  <Application>Microsoft Office PowerPoint</Application>
  <PresentationFormat>寬螢幕</PresentationFormat>
  <Paragraphs>64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Aptos</vt:lpstr>
      <vt:lpstr>Aptos Display</vt:lpstr>
      <vt:lpstr>Arial</vt:lpstr>
      <vt:lpstr>Cambria Math</vt:lpstr>
      <vt:lpstr>Office 佈景主題</vt:lpstr>
      <vt:lpstr>Solving John Ellipsoid by FISTA</vt:lpstr>
      <vt:lpstr>OUTLINE</vt:lpstr>
      <vt:lpstr>PowerPoint 簡報</vt:lpstr>
      <vt:lpstr>FISTA and John Ellipsoid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林奐至 LIN , HUAN-ZHI</dc:creator>
  <cp:lastModifiedBy>林奐至 LIN , HUAN-ZHI</cp:lastModifiedBy>
  <cp:revision>4</cp:revision>
  <dcterms:created xsi:type="dcterms:W3CDTF">2025-06-11T01:43:08Z</dcterms:created>
  <dcterms:modified xsi:type="dcterms:W3CDTF">2025-06-12T01:30:23Z</dcterms:modified>
</cp:coreProperties>
</file>