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67" r:id="rId6"/>
    <p:sldId id="270" r:id="rId7"/>
    <p:sldId id="257" r:id="rId8"/>
    <p:sldId id="258" r:id="rId9"/>
    <p:sldId id="259" r:id="rId10"/>
    <p:sldId id="260" r:id="rId11"/>
    <p:sldId id="261" r:id="rId12"/>
    <p:sldId id="268" r:id="rId13"/>
    <p:sldId id="269" r:id="rId14"/>
    <p:sldId id="262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FA77-F678-A949-A6FC-CB0008219929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B23C-C230-A34D-BB6F-B3F99F3514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861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A9B82-9D4F-43C3-9BF7-77547770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CD938-2BF2-412A-BEA2-23A63E9A1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16BEE-58F6-4C05-B171-9B563E4B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822E-F805-DB43-9E2B-744846294A32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173E5-0943-4CD5-BC71-9C64B43B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6F09B-4481-4008-8224-9C066281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9911B-BA33-4D0B-B232-2F977E7F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5CE1F-229E-4676-A9E3-84E5294A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ABA60-82A1-4A4E-9B61-A3083281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7B92-B699-574F-B731-FD0B6ADD1748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8BCD8-69D8-41C2-A29B-EDCBD1EE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0B126-4C7D-47FE-B125-6BA76C9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4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CC2614-BC7A-4DD7-BD53-862F8A0C1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E1499-A267-410E-85B0-7F8A3F948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3CA8-94FC-4AD1-8F0F-11DE7D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D9-FC3A-D14C-9072-C6D6F98AE1C7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1823C-461D-4538-8C7E-DD714976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8D95E-4375-4626-B3B4-2C2A24A6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9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522A-31AC-4C2B-B9CD-D0AE9B42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EF489-204F-4BA9-A07F-1A0DE050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BEBF6-B178-4F7C-9BEA-CB216505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CF4C-3861-1749-B8E3-8143C0D8A532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C7C35-3DA8-43B3-8603-F0ECBB0C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AA0FF-4A14-4980-92FE-CC15660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C2A8-498D-496F-BF07-BDBC3A17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E4316-7F2F-4438-8796-0AA343C7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0008C-75F6-4510-91D2-9FA37EFA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609-942C-3D4E-968F-7F9810D1B0FC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FDB9-8DA6-4592-A67C-560DD8DD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4787-2766-4C9F-BAA0-9A9B4ABA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8D0C9-53A8-4405-A0B4-1D9AAD97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CA192-6550-4D88-AE68-56E492A9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35D0F-BF8C-4287-8237-A583ECE3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DDF93-9009-426B-B228-033B0DDB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B246-41FE-FB44-A414-0842A8FCCE80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4BD56-52B8-4292-9569-CAC8B86E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8CA9F-496B-4418-8AD1-6B20539A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4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05406-FECB-461C-B0B1-F21F7071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B71A1-B57D-475A-A6CB-15E3EB1D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52855-2F6C-4A30-ADB5-156820733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49F569-B407-402D-B699-0A909ABDB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2B4BD7-9ECB-4C1A-BF96-72F9B28A0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F69412-66E7-4A77-8834-6CB664BB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9BF0-6197-D640-80C0-176E112FBD0F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C5E74C-2619-43F7-BDE0-547D9E58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C3B2F-ECF6-43D8-B18C-1F8448B1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5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E6DA3-27AB-48F0-B26D-1C433CDD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4F84A-118E-4A48-AD6C-4B1F4DB2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6A2B-4EF8-9C4F-8336-4330CC685FF4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6EA039-94C7-4C9C-A86E-E9CF754E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5B58BC-0BB3-4A5B-85D4-42564AB4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6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369DC-3931-414D-A76A-631CD8E0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4C8-7C87-A04D-97D7-BA59CF5373DA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71304A-BB92-4286-B276-2FCABB0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2E9DF-774F-4260-A918-DE616719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1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C97CA-921D-4826-AD7A-D3A9574F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CDB68-B924-4E96-8E74-F7EFFFA5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4C940-6BD3-4520-B748-3EB51103C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41ECE-DEA1-458D-82AA-A19E3ADB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3110-5A18-7E43-A9CE-60C291B9E990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B5A58-A642-4F41-918F-3E56A6E4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D9B1D-7209-4CCB-B77E-590C3C15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4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54A9-AEAA-4276-80DF-1DE6EC5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9151E4-E25E-4921-9BB1-021E1E412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DC0F4-204B-40AD-B854-D96D1976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DE4CD-802D-4188-8B5B-E0E693F8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AA2D-E198-1A46-84A8-31033F737705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99683-A5A9-4195-A35D-9A10CDA5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7C905-ED73-451A-BA27-DD2574B0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2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0402B-1266-48B9-B2FB-56A5BDCC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91322-2CBA-4811-BEA4-FCC5C238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46E56-8455-4B72-BF4D-848513AB5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6E39-2554-8745-BE3F-A102A145085C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6139-D9A3-492E-86A0-0E454F8BB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F4F0E-FD99-40E7-A085-F3CAA83E1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F919-A7F6-4FAD-A981-A3875AAA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3CB3CA-00DB-4447-89B3-661843C10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n-US" altLang="ko-KR" sz="5400"/>
              <a:t>Classification about </a:t>
            </a:r>
            <a:br>
              <a:rPr lang="en-US" altLang="ko-KR" sz="5400"/>
            </a:br>
            <a:r>
              <a:rPr lang="en-US" altLang="ko-KR" sz="5400"/>
              <a:t>Kannada MNIST </a:t>
            </a:r>
            <a:br>
              <a:rPr lang="en-US" altLang="ko-KR" sz="5400"/>
            </a:br>
            <a:r>
              <a:rPr lang="en-US" altLang="ko-KR" sz="5400"/>
              <a:t>using CRNN</a:t>
            </a:r>
            <a:endParaRPr lang="ko-KR" altLang="en-US" sz="5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F0526E-548C-4C74-AD9D-EB17E8A3A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65"/>
            <a:ext cx="9144000" cy="1279432"/>
          </a:xfrm>
        </p:spPr>
        <p:txBody>
          <a:bodyPr>
            <a:normAutofit/>
          </a:bodyPr>
          <a:lstStyle/>
          <a:p>
            <a:r>
              <a:rPr lang="en-US" altLang="ko-KR"/>
              <a:t>201920951 </a:t>
            </a:r>
            <a:r>
              <a:rPr lang="ko-KR" altLang="en-US"/>
              <a:t>소프트웨어학과 김주안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3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E26380-AFE7-4BB7-BBD4-1EF70A76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H-parameter that I used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0BE767B-9C4D-AA42-97BA-677B2580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1822348"/>
            <a:ext cx="11327549" cy="37010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75227-8B8E-F849-8AE6-ED443CD0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BC5B-0FA6-1546-A515-81B07FC0F16A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D732-40CC-4C48-978E-AF467BA3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1618-4231-4045-90D6-84452D4E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5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6380-AFE7-4BB7-BBD4-1EF70A7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Result</a:t>
            </a:r>
            <a:endParaRPr lang="ko-KR" altLang="en-US" sz="4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331A65-F9B7-4D81-A281-74922AA0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535616" cy="43363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4A329F-4324-8E42-86D7-139FC37CF4B9}"/>
              </a:ext>
            </a:extLst>
          </p:cNvPr>
          <p:cNvSpPr/>
          <p:nvPr/>
        </p:nvSpPr>
        <p:spPr>
          <a:xfrm>
            <a:off x="855784" y="1694242"/>
            <a:ext cx="6535616" cy="43328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18617-7771-014F-ABAA-82972D134D0A}"/>
              </a:ext>
            </a:extLst>
          </p:cNvPr>
          <p:cNvSpPr txBox="1"/>
          <p:nvPr/>
        </p:nvSpPr>
        <p:spPr>
          <a:xfrm>
            <a:off x="7936523" y="2100849"/>
            <a:ext cx="38803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학습을 할수록 </a:t>
            </a:r>
            <a:r>
              <a:rPr lang="en-US" altLang="ko-KR" sz="2500" dirty="0"/>
              <a:t>loss</a:t>
            </a:r>
            <a:r>
              <a:rPr lang="ko-KR" altLang="en-US" sz="2500" dirty="0"/>
              <a:t>가 </a:t>
            </a:r>
            <a:endParaRPr lang="en-US" altLang="ko-KR" sz="2500" dirty="0"/>
          </a:p>
          <a:p>
            <a:r>
              <a:rPr lang="ko-KR" altLang="en-US" sz="2500" dirty="0"/>
              <a:t>줄어들고 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accuracy</a:t>
            </a:r>
            <a:r>
              <a:rPr lang="ko-KR" altLang="en-US" sz="2500" dirty="0"/>
              <a:t>가 향상 되는 것으로 보아 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어느 정도 학습이 잘 되는 것으로 판단할 수 있다</a:t>
            </a:r>
            <a:r>
              <a:rPr lang="en-US" altLang="ko-KR" sz="2500" dirty="0"/>
              <a:t>.</a:t>
            </a:r>
            <a:endParaRPr lang="en-KR" sz="2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13D92-BDCA-FF4A-95F6-8AEB7164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7A01-6EE0-0241-B76F-2C32F6D47322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CF8A-D1DE-3C4D-99DD-27CD2A1C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27BF-AE9F-0E42-895F-4C0ED906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6380-AFE7-4BB7-BBD4-1EF70A7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Some error results</a:t>
            </a:r>
            <a:endParaRPr lang="ko-KR" altLang="en-US" sz="4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2456F5-1BE6-6646-AA61-E68FF3F2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278880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E217A6-70C8-184A-A87F-B53E4CE29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79914"/>
              </p:ext>
            </p:extLst>
          </p:nvPr>
        </p:nvGraphicFramePr>
        <p:xfrm>
          <a:off x="7811475" y="2299812"/>
          <a:ext cx="3759202" cy="349091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59202">
                  <a:extLst>
                    <a:ext uri="{9D8B030D-6E8A-4147-A177-3AD203B41FA5}">
                      <a16:colId xmlns:a16="http://schemas.microsoft.com/office/drawing/2014/main" val="2696283956"/>
                    </a:ext>
                  </a:extLst>
                </a:gridCol>
              </a:tblGrid>
              <a:tr h="1163637">
                <a:tc>
                  <a:txBody>
                    <a:bodyPr/>
                    <a:lstStyle/>
                    <a:p>
                      <a:r>
                        <a:rPr lang="en-US" altLang="ko-KR" sz="2500" b="1" i="0" baseline="0" dirty="0"/>
                        <a:t>0</a:t>
                      </a:r>
                      <a:r>
                        <a:rPr lang="ko-KR" altLang="en-US" sz="2500" b="1" i="0" baseline="0" dirty="0"/>
                        <a:t> 인 숫자를 </a:t>
                      </a:r>
                      <a:r>
                        <a:rPr lang="en-US" altLang="ko-KR" sz="2500" b="1" i="0" baseline="0" dirty="0"/>
                        <a:t>1</a:t>
                      </a:r>
                      <a:r>
                        <a:rPr lang="ko-KR" altLang="en-US" sz="2500" b="1" i="0" baseline="0" dirty="0"/>
                        <a:t> 로 예측</a:t>
                      </a:r>
                      <a:endParaRPr lang="en-KR" sz="2500" b="1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24469"/>
                  </a:ext>
                </a:extLst>
              </a:tr>
              <a:tr h="1163637">
                <a:tc>
                  <a:txBody>
                    <a:bodyPr/>
                    <a:lstStyle/>
                    <a:p>
                      <a:r>
                        <a:rPr lang="en-US" altLang="ko-KR" sz="2500" b="1" i="0" baseline="0" dirty="0"/>
                        <a:t>7</a:t>
                      </a:r>
                      <a:r>
                        <a:rPr lang="ko-KR" altLang="en-US" sz="2500" b="1" i="0" baseline="0" dirty="0"/>
                        <a:t> 인 숫자를 </a:t>
                      </a:r>
                      <a:r>
                        <a:rPr lang="en-US" altLang="ko-KR" sz="2500" b="1" i="0" baseline="0" dirty="0"/>
                        <a:t>3</a:t>
                      </a:r>
                      <a:r>
                        <a:rPr lang="ko-KR" altLang="en-US" sz="2500" b="1" i="0" baseline="0" dirty="0"/>
                        <a:t> </a:t>
                      </a:r>
                      <a:r>
                        <a:rPr lang="ko-KR" altLang="en-US" sz="2500" b="1" i="0" baseline="0" dirty="0" err="1"/>
                        <a:t>으로</a:t>
                      </a:r>
                      <a:r>
                        <a:rPr lang="ko-KR" altLang="en-US" sz="2500" b="1" i="0" baseline="0" dirty="0"/>
                        <a:t> 예측</a:t>
                      </a:r>
                      <a:endParaRPr lang="en-KR" sz="2500" b="1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884263"/>
                  </a:ext>
                </a:extLst>
              </a:tr>
              <a:tr h="1163637">
                <a:tc>
                  <a:txBody>
                    <a:bodyPr/>
                    <a:lstStyle/>
                    <a:p>
                      <a:r>
                        <a:rPr lang="en-US" altLang="ko-KR" sz="2500" b="1" i="0" baseline="0" dirty="0"/>
                        <a:t>2</a:t>
                      </a:r>
                      <a:r>
                        <a:rPr lang="ko-KR" altLang="en-US" sz="2500" b="1" i="0" baseline="0" dirty="0"/>
                        <a:t> 인 숫자를 </a:t>
                      </a:r>
                      <a:r>
                        <a:rPr lang="en-US" altLang="ko-KR" sz="2500" b="1" i="0" baseline="0" dirty="0"/>
                        <a:t>0</a:t>
                      </a:r>
                      <a:r>
                        <a:rPr lang="ko-KR" altLang="en-US" sz="2500" b="1" i="0" baseline="0" dirty="0"/>
                        <a:t> </a:t>
                      </a:r>
                      <a:r>
                        <a:rPr lang="ko-KR" altLang="en-US" sz="2500" b="1" i="0" baseline="0" dirty="0" err="1"/>
                        <a:t>으로</a:t>
                      </a:r>
                      <a:r>
                        <a:rPr lang="ko-KR" altLang="en-US" sz="2500" b="1" i="0" baseline="0" dirty="0"/>
                        <a:t> 예측</a:t>
                      </a:r>
                      <a:endParaRPr lang="en-KR" sz="2500" b="1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4658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C0F6A-8D1C-B24E-BB55-53801A21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536-18F5-044B-AE9D-046635D179A3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A235E-8160-7E40-8381-4DF390DA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2BF8C-7740-F547-8E42-53E72958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6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F4189-64F8-481D-B125-7DD902D5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Things to do next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0EDE901-0289-4480-B710-55D8E0A30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76331"/>
              </p:ext>
            </p:extLst>
          </p:nvPr>
        </p:nvGraphicFramePr>
        <p:xfrm>
          <a:off x="1056314" y="1917191"/>
          <a:ext cx="9992920" cy="376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460">
                  <a:extLst>
                    <a:ext uri="{9D8B030D-6E8A-4147-A177-3AD203B41FA5}">
                      <a16:colId xmlns:a16="http://schemas.microsoft.com/office/drawing/2014/main" val="1120976967"/>
                    </a:ext>
                  </a:extLst>
                </a:gridCol>
                <a:gridCol w="4996460">
                  <a:extLst>
                    <a:ext uri="{9D8B030D-6E8A-4147-A177-3AD203B41FA5}">
                      <a16:colId xmlns:a16="http://schemas.microsoft.com/office/drawing/2014/main" val="1117959442"/>
                    </a:ext>
                  </a:extLst>
                </a:gridCol>
              </a:tblGrid>
              <a:tr h="473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Add more LSTM 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Different activation function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08517"/>
                  </a:ext>
                </a:extLst>
              </a:tr>
              <a:tr h="32884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72123"/>
                  </a:ext>
                </a:extLst>
              </a:tr>
            </a:tbl>
          </a:graphicData>
        </a:graphic>
      </p:graphicFrame>
      <p:pic>
        <p:nvPicPr>
          <p:cNvPr id="14" name="Picture 2" descr="Understanding LSTM Networks -- colah's blog">
            <a:extLst>
              <a:ext uri="{FF2B5EF4-FFF2-40B4-BE49-F238E27FC236}">
                <a16:creationId xmlns:a16="http://schemas.microsoft.com/office/drawing/2014/main" id="{B41A2735-2154-49E4-878B-5E2DD5F3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49" y="2452924"/>
            <a:ext cx="4644705" cy="31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ctivation Function - AI Wiki">
            <a:extLst>
              <a:ext uri="{FF2B5EF4-FFF2-40B4-BE49-F238E27FC236}">
                <a16:creationId xmlns:a16="http://schemas.microsoft.com/office/drawing/2014/main" id="{A0D01AFE-F9C5-4A6C-AC50-EEC1B4CA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91" y="2452924"/>
            <a:ext cx="4644705" cy="31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E12D2-EAC5-9448-B162-C84B1DA6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FF89-30D1-2540-9C7D-79C11FAD6634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651C4-52B7-5947-80A4-F159F1A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C4BF-7BDC-9845-AE05-32A43C46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600A18-587F-4318-9E92-B4C58D8BC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Thanks for watching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68471-1976-4D68-9306-3646FBC1F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201920951 </a:t>
            </a:r>
            <a:r>
              <a:rPr lang="ko-KR" altLang="en-US">
                <a:solidFill>
                  <a:srgbClr val="FFFFFF"/>
                </a:solidFill>
              </a:rPr>
              <a:t>소프트웨어학과 김주안</a:t>
            </a:r>
          </a:p>
          <a:p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dd Online Meeting">
            <a:extLst>
              <a:ext uri="{FF2B5EF4-FFF2-40B4-BE49-F238E27FC236}">
                <a16:creationId xmlns:a16="http://schemas.microsoft.com/office/drawing/2014/main" id="{56DD5976-D82C-49B1-A703-63CDF54D2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9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A9FD-134F-1746-99D9-5773B11D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 select this topic ?</a:t>
            </a:r>
            <a:endParaRPr lang="en-KR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7666131-2079-9A49-9575-C9BEED60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8690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639F9-2956-6043-A89B-3E26A5DCB5D2}"/>
              </a:ext>
            </a:extLst>
          </p:cNvPr>
          <p:cNvSpPr/>
          <p:nvPr/>
        </p:nvSpPr>
        <p:spPr>
          <a:xfrm>
            <a:off x="838200" y="1690688"/>
            <a:ext cx="6486902" cy="43513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5AA2A-9B65-5D48-869A-CCAF12F9399A}"/>
              </a:ext>
            </a:extLst>
          </p:cNvPr>
          <p:cNvSpPr txBox="1"/>
          <p:nvPr/>
        </p:nvSpPr>
        <p:spPr>
          <a:xfrm>
            <a:off x="7536238" y="1925150"/>
            <a:ext cx="4655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Topic : </a:t>
            </a:r>
            <a:r>
              <a:rPr lang="en-KR" sz="2000" dirty="0"/>
              <a:t>CRNN</a:t>
            </a:r>
            <a:r>
              <a:rPr lang="ko-KR" altLang="en-US" sz="2000" dirty="0"/>
              <a:t>을 이용한 폐색 영상 분류</a:t>
            </a:r>
            <a:endParaRPr lang="en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5214E-B117-2D46-AB9B-4404157B6AB2}"/>
              </a:ext>
            </a:extLst>
          </p:cNvPr>
          <p:cNvSpPr txBox="1"/>
          <p:nvPr/>
        </p:nvSpPr>
        <p:spPr>
          <a:xfrm>
            <a:off x="7536238" y="3158471"/>
            <a:ext cx="3996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Q) </a:t>
            </a:r>
            <a:r>
              <a:rPr lang="ko-KR" altLang="en-US" sz="2000" dirty="0"/>
              <a:t>기본적인 </a:t>
            </a:r>
            <a:r>
              <a:rPr lang="en-US" altLang="ko-KR" sz="2000" dirty="0"/>
              <a:t>Dataset</a:t>
            </a:r>
            <a:r>
              <a:rPr lang="ko-KR" altLang="en-US" sz="2000" dirty="0"/>
              <a:t>인 </a:t>
            </a:r>
            <a:r>
              <a:rPr lang="en-US" altLang="ko-KR" sz="2000" dirty="0"/>
              <a:t>MNIST</a:t>
            </a:r>
            <a:r>
              <a:rPr lang="ko-KR" altLang="en-US" sz="2000" dirty="0"/>
              <a:t>에 </a:t>
            </a:r>
            <a:endParaRPr lang="en-US" altLang="ko-KR" sz="2000" dirty="0"/>
          </a:p>
          <a:p>
            <a:r>
              <a:rPr lang="ko-KR" altLang="en-US" sz="2000" dirty="0"/>
              <a:t>적용해보면 좋은 성능이 나올까 </a:t>
            </a:r>
            <a:r>
              <a:rPr lang="en-US" altLang="ko-KR" sz="2000" dirty="0"/>
              <a:t>?</a:t>
            </a:r>
            <a:endParaRPr lang="en-KR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EAD4A-1CCF-4F43-B1F3-61DAC41E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7974-A0EA-944D-9C75-6B50C998762E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A12D7-D9BE-1D46-ABB4-B0AF4F6D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CB7EF-A197-D34E-B7E4-944AE570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A9FD-134F-1746-99D9-5773B11D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 select this topic ?</a:t>
            </a:r>
            <a:endParaRPr lang="en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639F9-2956-6043-A89B-3E26A5DCB5D2}"/>
              </a:ext>
            </a:extLst>
          </p:cNvPr>
          <p:cNvSpPr/>
          <p:nvPr/>
        </p:nvSpPr>
        <p:spPr>
          <a:xfrm>
            <a:off x="1560300" y="1606061"/>
            <a:ext cx="9185230" cy="34217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5AA2A-9B65-5D48-869A-CCAF12F9399A}"/>
              </a:ext>
            </a:extLst>
          </p:cNvPr>
          <p:cNvSpPr txBox="1"/>
          <p:nvPr/>
        </p:nvSpPr>
        <p:spPr>
          <a:xfrm>
            <a:off x="1918412" y="5251940"/>
            <a:ext cx="83551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=&gt;</a:t>
            </a:r>
            <a:r>
              <a:rPr lang="ko-KR" altLang="en-US" sz="2500" dirty="0"/>
              <a:t> </a:t>
            </a:r>
            <a:r>
              <a:rPr lang="en-US" sz="2500" dirty="0"/>
              <a:t>Occluded image</a:t>
            </a:r>
            <a:r>
              <a:rPr lang="ko-KR" altLang="en-US" sz="2500" dirty="0"/>
              <a:t>의 경우 성능 개선을 확인할 수 있다</a:t>
            </a:r>
            <a:r>
              <a:rPr lang="en-US" altLang="ko-KR" sz="2500" dirty="0"/>
              <a:t>.</a:t>
            </a:r>
            <a:endParaRPr lang="en-KR" sz="2500" dirty="0"/>
          </a:p>
        </p:txBody>
      </p:sp>
      <p:pic>
        <p:nvPicPr>
          <p:cNvPr id="10" name="Content Placeholder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592E99B-E6DD-6B4B-81B0-B2EB827D3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75" y="1690688"/>
            <a:ext cx="8634047" cy="324336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59965-D19E-C847-BF3E-904AB5C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D7D7-8C10-5348-AAC1-D84150288C15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2C4E9-9D7C-524F-8AE3-F4E79843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E36D9-305A-2F4F-BC7C-1494E247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7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6380-AFE7-4BB7-BBD4-1EF70A7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Project preview</a:t>
            </a:r>
            <a:endParaRPr lang="ko-KR" altLang="en-US" sz="4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4F3E1-BB92-4D32-B745-88585B90E9F3}"/>
              </a:ext>
            </a:extLst>
          </p:cNvPr>
          <p:cNvSpPr txBox="1"/>
          <p:nvPr/>
        </p:nvSpPr>
        <p:spPr>
          <a:xfrm>
            <a:off x="838200" y="226769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Inter"/>
              </a:rPr>
              <a:t>Kannada is a language spoken </a:t>
            </a:r>
          </a:p>
          <a:p>
            <a:r>
              <a:rPr lang="en-US" altLang="ko-KR" b="0" i="0" dirty="0">
                <a:effectLst/>
                <a:latin typeface="Inter"/>
              </a:rPr>
              <a:t>Predominantly by people of </a:t>
            </a:r>
          </a:p>
          <a:p>
            <a:r>
              <a:rPr lang="en-US" altLang="ko-KR" b="0" i="0" dirty="0">
                <a:effectLst/>
                <a:latin typeface="Inter"/>
              </a:rPr>
              <a:t>Karnataka in southwestern India.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4F433-451D-4B6C-BE01-67984128A755}"/>
              </a:ext>
            </a:extLst>
          </p:cNvPr>
          <p:cNvSpPr txBox="1"/>
          <p:nvPr/>
        </p:nvSpPr>
        <p:spPr>
          <a:xfrm>
            <a:off x="838200" y="1790644"/>
            <a:ext cx="30764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What is a Kannada?</a:t>
            </a:r>
            <a:endParaRPr lang="ko-KR" altLang="en-US" sz="25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AB1FC0-958C-4AB3-8DFD-EAC39318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943" y="1790645"/>
            <a:ext cx="6509857" cy="14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A21C43-7272-4B36-B489-754D01A46507}"/>
              </a:ext>
            </a:extLst>
          </p:cNvPr>
          <p:cNvSpPr txBox="1"/>
          <p:nvPr/>
        </p:nvSpPr>
        <p:spPr>
          <a:xfrm>
            <a:off x="838200" y="3666973"/>
            <a:ext cx="24673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Main Algorithm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49FD8-6931-4DA0-9FB1-7B7BD0473E48}"/>
              </a:ext>
            </a:extLst>
          </p:cNvPr>
          <p:cNvSpPr txBox="1"/>
          <p:nvPr/>
        </p:nvSpPr>
        <p:spPr>
          <a:xfrm>
            <a:off x="838200" y="432033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CRNN = CNN + RNN</a:t>
            </a:r>
            <a:endParaRPr lang="ko-KR" altLang="en-US" dirty="0"/>
          </a:p>
        </p:txBody>
      </p:sp>
      <p:pic>
        <p:nvPicPr>
          <p:cNvPr id="1030" name="Picture 6" descr="Improvement Research and Application of Text Recognition Algorithm Based on  CRNN | Semantic Scholar">
            <a:extLst>
              <a:ext uri="{FF2B5EF4-FFF2-40B4-BE49-F238E27FC236}">
                <a16:creationId xmlns:a16="http://schemas.microsoft.com/office/drawing/2014/main" id="{6DDCD6D6-64BF-4D3C-9A71-0E8AA09B3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02" y="3666973"/>
            <a:ext cx="6094602" cy="200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651135-6732-446C-A984-33B6A8F62E1E}"/>
              </a:ext>
            </a:extLst>
          </p:cNvPr>
          <p:cNvSpPr txBox="1"/>
          <p:nvPr/>
        </p:nvSpPr>
        <p:spPr>
          <a:xfrm>
            <a:off x="5828172" y="5667877"/>
            <a:ext cx="22092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Fig.1 Text recognition using CRNN</a:t>
            </a:r>
            <a:endParaRPr lang="ko-KR" altLang="en-US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05572-8AED-8640-A35D-A3E2E9B8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0AD3-DCEF-8D45-9E81-86B8B9E8CFEC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E4CF2-CA62-4F42-B049-65CCE566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C7093-AD92-0247-BE5A-2BE6B997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5D654-B9C2-AA49-839B-37C22AE178A7}"/>
              </a:ext>
            </a:extLst>
          </p:cNvPr>
          <p:cNvSpPr/>
          <p:nvPr/>
        </p:nvSpPr>
        <p:spPr>
          <a:xfrm>
            <a:off x="606056" y="1690688"/>
            <a:ext cx="10972800" cy="44549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0D7DF-D2BD-A74F-9BCD-6D5FBE4CF459}"/>
              </a:ext>
            </a:extLst>
          </p:cNvPr>
          <p:cNvSpPr txBox="1"/>
          <p:nvPr/>
        </p:nvSpPr>
        <p:spPr>
          <a:xfrm>
            <a:off x="11812772" y="23178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469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6380-AFE7-4BB7-BBD4-1EF70A7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Check a dataset</a:t>
            </a:r>
            <a:endParaRPr lang="ko-KR" altLang="en-US" sz="4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930831-06EA-4D2F-B8C6-481976CB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1629" cy="43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33F62B6-B1AB-4118-AF67-4A2F591A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80414"/>
              </p:ext>
            </p:extLst>
          </p:nvPr>
        </p:nvGraphicFramePr>
        <p:xfrm>
          <a:off x="6096000" y="1690688"/>
          <a:ext cx="5257800" cy="45171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68853">
                  <a:extLst>
                    <a:ext uri="{9D8B030D-6E8A-4147-A177-3AD203B41FA5}">
                      <a16:colId xmlns:a16="http://schemas.microsoft.com/office/drawing/2014/main" val="2158966487"/>
                    </a:ext>
                  </a:extLst>
                </a:gridCol>
                <a:gridCol w="3388947">
                  <a:extLst>
                    <a:ext uri="{9D8B030D-6E8A-4147-A177-3AD203B41FA5}">
                      <a16:colId xmlns:a16="http://schemas.microsoft.com/office/drawing/2014/main" val="3986252561"/>
                    </a:ext>
                  </a:extLst>
                </a:gridCol>
              </a:tblGrid>
              <a:tr h="1505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Training Data Shape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(54000, 28, 28, 1)</a:t>
                      </a:r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Sample 54,000</a:t>
                      </a:r>
                    </a:p>
                    <a:p>
                      <a:pPr latinLnBrk="1"/>
                      <a:r>
                        <a:rPr lang="en-US" altLang="ko-KR" b="1" dirty="0"/>
                        <a:t>28 x 28 image</a:t>
                      </a:r>
                    </a:p>
                    <a:p>
                      <a:pPr latinLnBrk="1"/>
                      <a:r>
                        <a:rPr lang="en-US" altLang="ko-KR" b="1" dirty="0"/>
                        <a:t>1 channel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53025"/>
                  </a:ext>
                </a:extLst>
              </a:tr>
              <a:tr h="1505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Test Data Shape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(5000, 28, 28, 1)</a:t>
                      </a:r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Sample 5,000</a:t>
                      </a:r>
                    </a:p>
                    <a:p>
                      <a:pPr latinLnBrk="1"/>
                      <a:r>
                        <a:rPr lang="en-US" altLang="ko-KR" b="1" dirty="0"/>
                        <a:t>28 x 28 image</a:t>
                      </a:r>
                    </a:p>
                    <a:p>
                      <a:pPr latinLnBrk="1"/>
                      <a:r>
                        <a:rPr lang="en-US" altLang="ko-KR" b="1" dirty="0"/>
                        <a:t>1 channel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80847"/>
                  </a:ext>
                </a:extLst>
              </a:tr>
              <a:tr h="1505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Validation Data Shape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(6000, 28, 28, 1)</a:t>
                      </a:r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r>
                        <a:rPr lang="en-US" altLang="ko-KR" b="1"/>
                        <a:t>Sample 6,000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28 x 28 image</a:t>
                      </a:r>
                    </a:p>
                    <a:p>
                      <a:pPr latinLnBrk="1"/>
                      <a:r>
                        <a:rPr lang="en-US" altLang="ko-KR" b="1" dirty="0"/>
                        <a:t>1 channel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2448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2BF5D-5DAD-7647-8674-8F2186E6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24AC-05D0-F144-B0D4-D5AA620C0A05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49761-9CE3-FA4A-A707-969CFCCB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89156-8679-334E-8035-172F5278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4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6380-AFE7-4BB7-BBD4-1EF70A7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4286D7-3740-454C-8FCA-57102E3D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6579172" cy="176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45D61-A2A0-4C84-BF5A-A757288FA9ED}"/>
              </a:ext>
            </a:extLst>
          </p:cNvPr>
          <p:cNvSpPr txBox="1"/>
          <p:nvPr/>
        </p:nvSpPr>
        <p:spPr>
          <a:xfrm>
            <a:off x="838199" y="3596235"/>
            <a:ext cx="657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Layers</a:t>
            </a:r>
            <a:r>
              <a:rPr lang="en-US" altLang="ko-KR" dirty="0"/>
              <a:t> – There are mainly three layers in CRNN architecture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D7218-2C9D-43D7-8279-2890AA1531E2}"/>
              </a:ext>
            </a:extLst>
          </p:cNvPr>
          <p:cNvSpPr txBox="1"/>
          <p:nvPr/>
        </p:nvSpPr>
        <p:spPr>
          <a:xfrm>
            <a:off x="838199" y="4141579"/>
            <a:ext cx="668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Convolutional Layer </a:t>
            </a:r>
            <a:r>
              <a:rPr lang="en-US" altLang="ko-KR" dirty="0"/>
              <a:t>– Extracts features through CNN 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9616D-06AB-4D77-AF0C-DF9FC10BFDA4}"/>
              </a:ext>
            </a:extLst>
          </p:cNvPr>
          <p:cNvSpPr txBox="1"/>
          <p:nvPr/>
        </p:nvSpPr>
        <p:spPr>
          <a:xfrm>
            <a:off x="838199" y="4693085"/>
            <a:ext cx="1051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Recurrent Layer</a:t>
            </a:r>
            <a:r>
              <a:rPr lang="en-US" altLang="ko-KR" dirty="0"/>
              <a:t> – Splits the features into a certain size and inserts them into the input of the Bidirectional LSTM or GRU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3E7E5-E92F-4F86-A866-C7C31F153614}"/>
              </a:ext>
            </a:extLst>
          </p:cNvPr>
          <p:cNvSpPr txBox="1"/>
          <p:nvPr/>
        </p:nvSpPr>
        <p:spPr>
          <a:xfrm>
            <a:off x="838199" y="5521589"/>
            <a:ext cx="1051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Transcription Layer </a:t>
            </a:r>
            <a:r>
              <a:rPr lang="en-US" altLang="ko-KR" dirty="0"/>
              <a:t>– Conversion of Feature-specific predictions to Label using CTC(connectionist Temporal Classification)</a:t>
            </a:r>
            <a:endParaRPr lang="ko-KR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8B8CA-DA1B-1548-8816-408F178B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FA6B-A160-4F45-991F-0498CB496BEF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B1C94-85E5-0B4E-9FC2-1BD617A5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E7D1A-0921-FF4C-8651-02FF85DF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9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E26380-AFE7-4BB7-BBD4-1EF70A76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solidFill>
                  <a:srgbClr val="FFFFFF"/>
                </a:solidFill>
              </a:rPr>
              <a:t>Model.summary()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731219C-34F4-A446-A9BA-35DA0614E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7" y="1967677"/>
            <a:ext cx="5147121" cy="399763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991F663-67D5-5946-AEB0-B8C039963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" y="1967483"/>
            <a:ext cx="5147121" cy="399783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90AFD-68E7-D446-8429-62F8179A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5D3F-0671-5546-A233-6384645E1B1B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E8E4-8C44-0847-A6CA-88FB121A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95F93-55BD-7B4A-BFE6-5F735911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4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E26380-AFE7-4BB7-BBD4-1EF70A76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Layers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73299B4-6C84-2D45-9E4C-3AF2F97A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1997660"/>
            <a:ext cx="11327549" cy="438942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A6520-DFAB-3943-8C4E-DCEFE572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B655-9667-7846-B407-9F34AE80E097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246B-6D1F-AE42-90A4-D48B5667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673F-2916-A144-8835-6D80C0A5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7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E26380-AFE7-4BB7-BBD4-1EF70A76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Layers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BE1B462-F79F-CE4E-A537-8F15C0AED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16" y="1966293"/>
            <a:ext cx="9948966" cy="445216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001D1-EBE1-4A41-B740-E5C3FE42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CB6-091B-3D4D-98A6-64855B0EBA62}" type="datetime1">
              <a:rPr lang="en-US" altLang="ko-KR" smtClean="0"/>
              <a:t>12/6/21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D11DC-C232-9F46-AAAC-CD40A47D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BA04-7CF8-DE49-9539-E921529E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F919-A7F6-4FAD-A981-A3875AAAC4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8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F29AF55985D948AF8060E89D9F4695" ma:contentTypeVersion="4" ma:contentTypeDescription="새 문서를 만듭니다." ma:contentTypeScope="" ma:versionID="cf1dc743d7d179a92979e54e59de06b6">
  <xsd:schema xmlns:xsd="http://www.w3.org/2001/XMLSchema" xmlns:xs="http://www.w3.org/2001/XMLSchema" xmlns:p="http://schemas.microsoft.com/office/2006/metadata/properties" xmlns:ns3="e0bd4172-95b4-4a57-9a24-51e34bf47845" targetNamespace="http://schemas.microsoft.com/office/2006/metadata/properties" ma:root="true" ma:fieldsID="292360703f29407ab03c289f45851564" ns3:_="">
    <xsd:import namespace="e0bd4172-95b4-4a57-9a24-51e34bf478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d4172-95b4-4a57-9a24-51e34bf47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A1EB09-9F7C-4CF0-837A-F680B0994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d4172-95b4-4a57-9a24-51e34bf47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5E5AE2-9A61-43E3-8F4D-35E6487AE7B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0bd4172-95b4-4a57-9a24-51e34bf47845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75CE017-616D-4181-B20D-1850BC8A82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329</Words>
  <Application>Microsoft Macintosh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Inter</vt:lpstr>
      <vt:lpstr>맑은 고딕</vt:lpstr>
      <vt:lpstr>Arial</vt:lpstr>
      <vt:lpstr>Calibri</vt:lpstr>
      <vt:lpstr>Office 테마</vt:lpstr>
      <vt:lpstr>Classification about  Kannada MNIST  using CRNN</vt:lpstr>
      <vt:lpstr>Why did I select this topic ?</vt:lpstr>
      <vt:lpstr>Why did I select this topic ?</vt:lpstr>
      <vt:lpstr>Project preview</vt:lpstr>
      <vt:lpstr>Check a dataset</vt:lpstr>
      <vt:lpstr>Model</vt:lpstr>
      <vt:lpstr>Model.summary()</vt:lpstr>
      <vt:lpstr>Layers</vt:lpstr>
      <vt:lpstr>Layers</vt:lpstr>
      <vt:lpstr>H-parameter that I used</vt:lpstr>
      <vt:lpstr>Result</vt:lpstr>
      <vt:lpstr>Some error results</vt:lpstr>
      <vt:lpstr>Things to do next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about Kannada MNIST using CRNN</dc:title>
  <dc:creator>김주안</dc:creator>
  <cp:lastModifiedBy>김주안</cp:lastModifiedBy>
  <cp:revision>14</cp:revision>
  <dcterms:created xsi:type="dcterms:W3CDTF">2021-11-30T06:13:56Z</dcterms:created>
  <dcterms:modified xsi:type="dcterms:W3CDTF">2021-12-06T01:47:57Z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0x01010035F29AF55985D948AF8060E89D9F4695</vt:lpwstr>
  </property>
</Properties>
</file>