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938E977-ED6B-4CE2-9416-FE0BB1357483}" type="datetimeFigureOut">
              <a:rPr lang="es-CO" smtClean="0"/>
              <a:t>25/09/2024</a:t>
            </a:fld>
            <a:endParaRPr lang="es-CO"/>
          </a:p>
        </p:txBody>
      </p:sp>
      <p:sp>
        <p:nvSpPr>
          <p:cNvPr id="5" name="Footer Placeholder 4"/>
          <p:cNvSpPr>
            <a:spLocks noGrp="1"/>
          </p:cNvSpPr>
          <p:nvPr>
            <p:ph type="ftr" sz="quarter" idx="11"/>
          </p:nvPr>
        </p:nvSpPr>
        <p:spPr>
          <a:xfrm>
            <a:off x="1876424" y="5410201"/>
            <a:ext cx="5124886" cy="365125"/>
          </a:xfrm>
        </p:spPr>
        <p:txBody>
          <a:bodyPr/>
          <a:lstStyle/>
          <a:p>
            <a:endParaRPr lang="es-CO"/>
          </a:p>
        </p:txBody>
      </p:sp>
      <p:sp>
        <p:nvSpPr>
          <p:cNvPr id="6" name="Slide Number Placeholder 5"/>
          <p:cNvSpPr>
            <a:spLocks noGrp="1"/>
          </p:cNvSpPr>
          <p:nvPr>
            <p:ph type="sldNum" sz="quarter" idx="12"/>
          </p:nvPr>
        </p:nvSpPr>
        <p:spPr>
          <a:xfrm>
            <a:off x="9896911" y="5410199"/>
            <a:ext cx="771089" cy="365125"/>
          </a:xfrm>
        </p:spPr>
        <p:txBody>
          <a:bodyPr/>
          <a:lstStyle/>
          <a:p>
            <a:fld id="{933D7D8A-EAA4-4EB5-88CF-73C9BAABC788}" type="slidenum">
              <a:rPr lang="es-CO" smtClean="0"/>
              <a:t>‹Nº›</a:t>
            </a:fld>
            <a:endParaRPr lang="es-CO"/>
          </a:p>
        </p:txBody>
      </p:sp>
    </p:spTree>
    <p:extLst>
      <p:ext uri="{BB962C8B-B14F-4D97-AF65-F5344CB8AC3E}">
        <p14:creationId xmlns:p14="http://schemas.microsoft.com/office/powerpoint/2010/main" val="312881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938E977-ED6B-4CE2-9416-FE0BB1357483}" type="datetimeFigureOut">
              <a:rPr lang="es-CO" smtClean="0"/>
              <a:t>25/09/2024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33D7D8A-EAA4-4EB5-88CF-73C9BAABC788}" type="slidenum">
              <a:rPr lang="es-CO" smtClean="0"/>
              <a:t>‹Nº›</a:t>
            </a:fld>
            <a:endParaRPr lang="es-CO"/>
          </a:p>
        </p:txBody>
      </p:sp>
    </p:spTree>
    <p:extLst>
      <p:ext uri="{BB962C8B-B14F-4D97-AF65-F5344CB8AC3E}">
        <p14:creationId xmlns:p14="http://schemas.microsoft.com/office/powerpoint/2010/main" val="570829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938E977-ED6B-4CE2-9416-FE0BB1357483}" type="datetimeFigureOut">
              <a:rPr lang="es-CO" smtClean="0"/>
              <a:t>25/09/2024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33D7D8A-EAA4-4EB5-88CF-73C9BAABC788}" type="slidenum">
              <a:rPr lang="es-CO" smtClean="0"/>
              <a:t>‹Nº›</a:t>
            </a:fld>
            <a:endParaRPr lang="es-CO"/>
          </a:p>
        </p:txBody>
      </p:sp>
    </p:spTree>
    <p:extLst>
      <p:ext uri="{BB962C8B-B14F-4D97-AF65-F5344CB8AC3E}">
        <p14:creationId xmlns:p14="http://schemas.microsoft.com/office/powerpoint/2010/main" val="4078086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938E977-ED6B-4CE2-9416-FE0BB1357483}" type="datetimeFigureOut">
              <a:rPr lang="es-CO" smtClean="0"/>
              <a:t>25/09/2024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33D7D8A-EAA4-4EB5-88CF-73C9BAABC788}" type="slidenum">
              <a:rPr lang="es-CO" smtClean="0"/>
              <a:t>‹Nº›</a:t>
            </a:fld>
            <a:endParaRPr lang="es-CO"/>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06860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938E977-ED6B-4CE2-9416-FE0BB1357483}" type="datetimeFigureOut">
              <a:rPr lang="es-CO" smtClean="0"/>
              <a:t>25/09/2024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33D7D8A-EAA4-4EB5-88CF-73C9BAABC788}" type="slidenum">
              <a:rPr lang="es-CO" smtClean="0"/>
              <a:t>‹Nº›</a:t>
            </a:fld>
            <a:endParaRPr lang="es-CO"/>
          </a:p>
        </p:txBody>
      </p:sp>
    </p:spTree>
    <p:extLst>
      <p:ext uri="{BB962C8B-B14F-4D97-AF65-F5344CB8AC3E}">
        <p14:creationId xmlns:p14="http://schemas.microsoft.com/office/powerpoint/2010/main" val="1338108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938E977-ED6B-4CE2-9416-FE0BB1357483}" type="datetimeFigureOut">
              <a:rPr lang="es-CO" smtClean="0"/>
              <a:t>25/09/2024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933D7D8A-EAA4-4EB5-88CF-73C9BAABC788}" type="slidenum">
              <a:rPr lang="es-CO" smtClean="0"/>
              <a:t>‹Nº›</a:t>
            </a:fld>
            <a:endParaRPr lang="es-CO"/>
          </a:p>
        </p:txBody>
      </p:sp>
    </p:spTree>
    <p:extLst>
      <p:ext uri="{BB962C8B-B14F-4D97-AF65-F5344CB8AC3E}">
        <p14:creationId xmlns:p14="http://schemas.microsoft.com/office/powerpoint/2010/main" val="3458383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938E977-ED6B-4CE2-9416-FE0BB1357483}" type="datetimeFigureOut">
              <a:rPr lang="es-CO" smtClean="0"/>
              <a:t>25/09/2024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933D7D8A-EAA4-4EB5-88CF-73C9BAABC788}" type="slidenum">
              <a:rPr lang="es-CO" smtClean="0"/>
              <a:t>‹Nº›</a:t>
            </a:fld>
            <a:endParaRPr lang="es-CO"/>
          </a:p>
        </p:txBody>
      </p:sp>
    </p:spTree>
    <p:extLst>
      <p:ext uri="{BB962C8B-B14F-4D97-AF65-F5344CB8AC3E}">
        <p14:creationId xmlns:p14="http://schemas.microsoft.com/office/powerpoint/2010/main" val="2622090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938E977-ED6B-4CE2-9416-FE0BB1357483}" type="datetimeFigureOut">
              <a:rPr lang="es-CO" smtClean="0"/>
              <a:t>25/09/2024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33D7D8A-EAA4-4EB5-88CF-73C9BAABC788}" type="slidenum">
              <a:rPr lang="es-CO" smtClean="0"/>
              <a:t>‹Nº›</a:t>
            </a:fld>
            <a:endParaRPr lang="es-CO"/>
          </a:p>
        </p:txBody>
      </p:sp>
    </p:spTree>
    <p:extLst>
      <p:ext uri="{BB962C8B-B14F-4D97-AF65-F5344CB8AC3E}">
        <p14:creationId xmlns:p14="http://schemas.microsoft.com/office/powerpoint/2010/main" val="2040279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938E977-ED6B-4CE2-9416-FE0BB1357483}" type="datetimeFigureOut">
              <a:rPr lang="es-CO" smtClean="0"/>
              <a:t>25/09/2024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33D7D8A-EAA4-4EB5-88CF-73C9BAABC788}" type="slidenum">
              <a:rPr lang="es-CO" smtClean="0"/>
              <a:t>‹Nº›</a:t>
            </a:fld>
            <a:endParaRPr lang="es-CO"/>
          </a:p>
        </p:txBody>
      </p:sp>
    </p:spTree>
    <p:extLst>
      <p:ext uri="{BB962C8B-B14F-4D97-AF65-F5344CB8AC3E}">
        <p14:creationId xmlns:p14="http://schemas.microsoft.com/office/powerpoint/2010/main" val="153179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938E977-ED6B-4CE2-9416-FE0BB1357483}" type="datetimeFigureOut">
              <a:rPr lang="es-CO" smtClean="0"/>
              <a:t>25/09/2024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33D7D8A-EAA4-4EB5-88CF-73C9BAABC788}" type="slidenum">
              <a:rPr lang="es-CO" smtClean="0"/>
              <a:t>‹Nº›</a:t>
            </a:fld>
            <a:endParaRPr lang="es-CO"/>
          </a:p>
        </p:txBody>
      </p:sp>
    </p:spTree>
    <p:extLst>
      <p:ext uri="{BB962C8B-B14F-4D97-AF65-F5344CB8AC3E}">
        <p14:creationId xmlns:p14="http://schemas.microsoft.com/office/powerpoint/2010/main" val="1313963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938E977-ED6B-4CE2-9416-FE0BB1357483}" type="datetimeFigureOut">
              <a:rPr lang="es-CO" smtClean="0"/>
              <a:t>25/09/2024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33D7D8A-EAA4-4EB5-88CF-73C9BAABC788}" type="slidenum">
              <a:rPr lang="es-CO" smtClean="0"/>
              <a:t>‹Nº›</a:t>
            </a:fld>
            <a:endParaRPr lang="es-CO"/>
          </a:p>
        </p:txBody>
      </p:sp>
    </p:spTree>
    <p:extLst>
      <p:ext uri="{BB962C8B-B14F-4D97-AF65-F5344CB8AC3E}">
        <p14:creationId xmlns:p14="http://schemas.microsoft.com/office/powerpoint/2010/main" val="686482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938E977-ED6B-4CE2-9416-FE0BB1357483}" type="datetimeFigureOut">
              <a:rPr lang="es-CO" smtClean="0"/>
              <a:t>25/09/2024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33D7D8A-EAA4-4EB5-88CF-73C9BAABC788}" type="slidenum">
              <a:rPr lang="es-CO" smtClean="0"/>
              <a:t>‹Nº›</a:t>
            </a:fld>
            <a:endParaRPr lang="es-CO"/>
          </a:p>
        </p:txBody>
      </p:sp>
    </p:spTree>
    <p:extLst>
      <p:ext uri="{BB962C8B-B14F-4D97-AF65-F5344CB8AC3E}">
        <p14:creationId xmlns:p14="http://schemas.microsoft.com/office/powerpoint/2010/main" val="1207875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938E977-ED6B-4CE2-9416-FE0BB1357483}" type="datetimeFigureOut">
              <a:rPr lang="es-CO" smtClean="0"/>
              <a:t>25/09/2024</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933D7D8A-EAA4-4EB5-88CF-73C9BAABC788}" type="slidenum">
              <a:rPr lang="es-CO" smtClean="0"/>
              <a:t>‹Nº›</a:t>
            </a:fld>
            <a:endParaRPr lang="es-CO"/>
          </a:p>
        </p:txBody>
      </p:sp>
    </p:spTree>
    <p:extLst>
      <p:ext uri="{BB962C8B-B14F-4D97-AF65-F5344CB8AC3E}">
        <p14:creationId xmlns:p14="http://schemas.microsoft.com/office/powerpoint/2010/main" val="551781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938E977-ED6B-4CE2-9416-FE0BB1357483}" type="datetimeFigureOut">
              <a:rPr lang="es-CO" smtClean="0"/>
              <a:t>25/09/2024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933D7D8A-EAA4-4EB5-88CF-73C9BAABC788}" type="slidenum">
              <a:rPr lang="es-CO" smtClean="0"/>
              <a:t>‹Nº›</a:t>
            </a:fld>
            <a:endParaRPr lang="es-CO"/>
          </a:p>
        </p:txBody>
      </p:sp>
    </p:spTree>
    <p:extLst>
      <p:ext uri="{BB962C8B-B14F-4D97-AF65-F5344CB8AC3E}">
        <p14:creationId xmlns:p14="http://schemas.microsoft.com/office/powerpoint/2010/main" val="376498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38E977-ED6B-4CE2-9416-FE0BB1357483}" type="datetimeFigureOut">
              <a:rPr lang="es-CO" smtClean="0"/>
              <a:t>25/09/2024</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933D7D8A-EAA4-4EB5-88CF-73C9BAABC788}" type="slidenum">
              <a:rPr lang="es-CO" smtClean="0"/>
              <a:t>‹Nº›</a:t>
            </a:fld>
            <a:endParaRPr lang="es-CO"/>
          </a:p>
        </p:txBody>
      </p:sp>
    </p:spTree>
    <p:extLst>
      <p:ext uri="{BB962C8B-B14F-4D97-AF65-F5344CB8AC3E}">
        <p14:creationId xmlns:p14="http://schemas.microsoft.com/office/powerpoint/2010/main" val="2829713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938E977-ED6B-4CE2-9416-FE0BB1357483}" type="datetimeFigureOut">
              <a:rPr lang="es-CO" smtClean="0"/>
              <a:t>25/09/2024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33D7D8A-EAA4-4EB5-88CF-73C9BAABC788}" type="slidenum">
              <a:rPr lang="es-CO" smtClean="0"/>
              <a:t>‹Nº›</a:t>
            </a:fld>
            <a:endParaRPr lang="es-CO"/>
          </a:p>
        </p:txBody>
      </p:sp>
    </p:spTree>
    <p:extLst>
      <p:ext uri="{BB962C8B-B14F-4D97-AF65-F5344CB8AC3E}">
        <p14:creationId xmlns:p14="http://schemas.microsoft.com/office/powerpoint/2010/main" val="58412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938E977-ED6B-4CE2-9416-FE0BB1357483}" type="datetimeFigureOut">
              <a:rPr lang="es-CO" smtClean="0"/>
              <a:t>25/09/2024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33D7D8A-EAA4-4EB5-88CF-73C9BAABC788}" type="slidenum">
              <a:rPr lang="es-CO" smtClean="0"/>
              <a:t>‹Nº›</a:t>
            </a:fld>
            <a:endParaRPr lang="es-CO"/>
          </a:p>
        </p:txBody>
      </p:sp>
    </p:spTree>
    <p:extLst>
      <p:ext uri="{BB962C8B-B14F-4D97-AF65-F5344CB8AC3E}">
        <p14:creationId xmlns:p14="http://schemas.microsoft.com/office/powerpoint/2010/main" val="984694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38E977-ED6B-4CE2-9416-FE0BB1357483}" type="datetimeFigureOut">
              <a:rPr lang="es-CO" smtClean="0"/>
              <a:t>25/09/2024</a:t>
            </a:fld>
            <a:endParaRPr lang="es-CO"/>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33D7D8A-EAA4-4EB5-88CF-73C9BAABC788}" type="slidenum">
              <a:rPr lang="es-CO" smtClean="0"/>
              <a:t>‹Nº›</a:t>
            </a:fld>
            <a:endParaRPr lang="es-CO"/>
          </a:p>
        </p:txBody>
      </p:sp>
    </p:spTree>
    <p:extLst>
      <p:ext uri="{BB962C8B-B14F-4D97-AF65-F5344CB8AC3E}">
        <p14:creationId xmlns:p14="http://schemas.microsoft.com/office/powerpoint/2010/main" val="9201594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38745E-BCA4-3798-390A-BE73ADD4AB96}"/>
              </a:ext>
            </a:extLst>
          </p:cNvPr>
          <p:cNvSpPr>
            <a:spLocks noGrp="1"/>
          </p:cNvSpPr>
          <p:nvPr>
            <p:ph type="ctrTitle"/>
          </p:nvPr>
        </p:nvSpPr>
        <p:spPr/>
        <p:txBody>
          <a:bodyPr/>
          <a:lstStyle/>
          <a:p>
            <a:r>
              <a:rPr lang="es-ES" dirty="0"/>
              <a:t>El Desafío del </a:t>
            </a:r>
            <a:r>
              <a:rPr lang="es-ES" dirty="0" err="1"/>
              <a:t>Fast</a:t>
            </a:r>
            <a:r>
              <a:rPr lang="es-ES" dirty="0"/>
              <a:t> </a:t>
            </a:r>
            <a:r>
              <a:rPr lang="es-ES" dirty="0" err="1"/>
              <a:t>Food</a:t>
            </a:r>
            <a:endParaRPr lang="es-CO" dirty="0"/>
          </a:p>
        </p:txBody>
      </p:sp>
      <p:sp>
        <p:nvSpPr>
          <p:cNvPr id="3" name="Subtítulo 2">
            <a:extLst>
              <a:ext uri="{FF2B5EF4-FFF2-40B4-BE49-F238E27FC236}">
                <a16:creationId xmlns:a16="http://schemas.microsoft.com/office/drawing/2014/main" id="{175ADA37-F721-E945-CCB2-420E19A71C6D}"/>
              </a:ext>
            </a:extLst>
          </p:cNvPr>
          <p:cNvSpPr>
            <a:spLocks noGrp="1"/>
          </p:cNvSpPr>
          <p:nvPr>
            <p:ph type="subTitle" idx="1"/>
          </p:nvPr>
        </p:nvSpPr>
        <p:spPr/>
        <p:txBody>
          <a:bodyPr/>
          <a:lstStyle/>
          <a:p>
            <a:r>
              <a:rPr lang="es-CO" dirty="0"/>
              <a:t>Prueba Técnica</a:t>
            </a:r>
          </a:p>
        </p:txBody>
      </p:sp>
    </p:spTree>
    <p:extLst>
      <p:ext uri="{BB962C8B-B14F-4D97-AF65-F5344CB8AC3E}">
        <p14:creationId xmlns:p14="http://schemas.microsoft.com/office/powerpoint/2010/main" val="3887358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940C81-DBF7-A475-0451-AA6771FF5044}"/>
              </a:ext>
            </a:extLst>
          </p:cNvPr>
          <p:cNvSpPr>
            <a:spLocks noGrp="1"/>
          </p:cNvSpPr>
          <p:nvPr>
            <p:ph type="title"/>
          </p:nvPr>
        </p:nvSpPr>
        <p:spPr>
          <a:xfrm>
            <a:off x="2431026" y="227473"/>
            <a:ext cx="10515600" cy="1325563"/>
          </a:xfrm>
        </p:spPr>
        <p:txBody>
          <a:bodyPr>
            <a:normAutofit/>
          </a:bodyPr>
          <a:lstStyle/>
          <a:p>
            <a:r>
              <a:rPr lang="es-ES" sz="2400" dirty="0"/>
              <a:t>Análisis final de las ventas por día de la semana y hora</a:t>
            </a:r>
            <a:endParaRPr lang="es-CO" sz="2400" dirty="0"/>
          </a:p>
        </p:txBody>
      </p:sp>
      <p:pic>
        <p:nvPicPr>
          <p:cNvPr id="5" name="Marcador de contenido 4">
            <a:extLst>
              <a:ext uri="{FF2B5EF4-FFF2-40B4-BE49-F238E27FC236}">
                <a16:creationId xmlns:a16="http://schemas.microsoft.com/office/drawing/2014/main" id="{C2D33786-7D9E-54D5-F8AB-30C8AA6B4051}"/>
              </a:ext>
            </a:extLst>
          </p:cNvPr>
          <p:cNvPicPr>
            <a:picLocks noGrp="1" noChangeAspect="1"/>
          </p:cNvPicPr>
          <p:nvPr>
            <p:ph idx="1"/>
          </p:nvPr>
        </p:nvPicPr>
        <p:blipFill>
          <a:blip r:embed="rId2"/>
          <a:stretch>
            <a:fillRect/>
          </a:stretch>
        </p:blipFill>
        <p:spPr>
          <a:xfrm>
            <a:off x="216310" y="1267139"/>
            <a:ext cx="8378389" cy="4956680"/>
          </a:xfrm>
        </p:spPr>
      </p:pic>
      <p:pic>
        <p:nvPicPr>
          <p:cNvPr id="7" name="Imagen 6">
            <a:extLst>
              <a:ext uri="{FF2B5EF4-FFF2-40B4-BE49-F238E27FC236}">
                <a16:creationId xmlns:a16="http://schemas.microsoft.com/office/drawing/2014/main" id="{A05BEA74-9888-BE89-3A82-E4BE74204E1A}"/>
              </a:ext>
            </a:extLst>
          </p:cNvPr>
          <p:cNvPicPr>
            <a:picLocks noChangeAspect="1"/>
          </p:cNvPicPr>
          <p:nvPr/>
        </p:nvPicPr>
        <p:blipFill>
          <a:blip r:embed="rId3"/>
          <a:stretch>
            <a:fillRect/>
          </a:stretch>
        </p:blipFill>
        <p:spPr>
          <a:xfrm>
            <a:off x="8786244" y="3901350"/>
            <a:ext cx="2872989" cy="2019475"/>
          </a:xfrm>
          <a:prstGeom prst="rect">
            <a:avLst/>
          </a:prstGeom>
        </p:spPr>
      </p:pic>
    </p:spTree>
    <p:extLst>
      <p:ext uri="{BB962C8B-B14F-4D97-AF65-F5344CB8AC3E}">
        <p14:creationId xmlns:p14="http://schemas.microsoft.com/office/powerpoint/2010/main" val="1044596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817F63-D1C1-D0CE-5C89-10E128AAA507}"/>
              </a:ext>
            </a:extLst>
          </p:cNvPr>
          <p:cNvSpPr>
            <a:spLocks noGrp="1"/>
          </p:cNvSpPr>
          <p:nvPr>
            <p:ph type="title"/>
          </p:nvPr>
        </p:nvSpPr>
        <p:spPr/>
        <p:txBody>
          <a:bodyPr/>
          <a:lstStyle/>
          <a:p>
            <a:r>
              <a:rPr lang="es-ES" dirty="0"/>
              <a:t>Conclusiones</a:t>
            </a:r>
            <a:endParaRPr lang="es-CO" dirty="0"/>
          </a:p>
        </p:txBody>
      </p:sp>
      <p:sp>
        <p:nvSpPr>
          <p:cNvPr id="3" name="Marcador de contenido 2">
            <a:extLst>
              <a:ext uri="{FF2B5EF4-FFF2-40B4-BE49-F238E27FC236}">
                <a16:creationId xmlns:a16="http://schemas.microsoft.com/office/drawing/2014/main" id="{54D47608-4D3F-2BF6-8B02-E4F03C6E5990}"/>
              </a:ext>
            </a:extLst>
          </p:cNvPr>
          <p:cNvSpPr>
            <a:spLocks noGrp="1"/>
          </p:cNvSpPr>
          <p:nvPr>
            <p:ph idx="1"/>
          </p:nvPr>
        </p:nvSpPr>
        <p:spPr/>
        <p:txBody>
          <a:bodyPr>
            <a:normAutofit fontScale="62500" lnSpcReduction="20000"/>
          </a:bodyPr>
          <a:lstStyle/>
          <a:p>
            <a:pPr marL="0" indent="0">
              <a:buNone/>
            </a:pPr>
            <a:r>
              <a:rPr lang="es-ES" dirty="0"/>
              <a:t>Los mayores volúmenes de ventas se concentran en los jueves y viernes, específicamente entre las 12:00 pm y 1:00 pm, lo que sugiere que estos días y horas representan el pico de actividad comercial. Este comportamiento es consistente con los hábitos de consumo de los clientes.</a:t>
            </a:r>
          </a:p>
          <a:p>
            <a:pPr marL="0" indent="0">
              <a:buNone/>
            </a:pPr>
            <a:r>
              <a:rPr lang="es-ES" sz="2900" b="1" dirty="0"/>
              <a:t>Implicaciones para la toma de decisiones:</a:t>
            </a:r>
          </a:p>
          <a:p>
            <a:pPr>
              <a:buFontTx/>
              <a:buChar char="-"/>
            </a:pPr>
            <a:r>
              <a:rPr lang="es-ES" dirty="0"/>
              <a:t>Optimización de personal y recursos: Los datos sugieren que se deben concentrar recursos (personal, inventario, promociones) en los días jueves y viernes, especialmente durante el pico del mediodía. </a:t>
            </a:r>
          </a:p>
          <a:p>
            <a:pPr>
              <a:buFontTx/>
              <a:buChar char="-"/>
            </a:pPr>
            <a:r>
              <a:rPr lang="es-ES" dirty="0"/>
              <a:t>Promociones y estrategias: Para aprovechar las horas de menor actividad, como las tardes y las mañanas de lunes a miércoles, podrían implementarse promociones especiales para atraer a más clientes en esos momentos.</a:t>
            </a:r>
          </a:p>
          <a:p>
            <a:pPr>
              <a:buFontTx/>
              <a:buChar char="-"/>
            </a:pPr>
            <a:r>
              <a:rPr lang="es-ES" dirty="0"/>
              <a:t>Gestión de estrategias los fines de semana: Dado que los fines de semana no alcanzan los niveles de ventas de los días de semana, las estrategias pueden ajustarse para maximizar las ventas en estas franjas, enfocándose en las horas de mayor tráfico, que ocurren al mediodía.</a:t>
            </a:r>
            <a:endParaRPr lang="es-CO" dirty="0"/>
          </a:p>
        </p:txBody>
      </p:sp>
    </p:spTree>
    <p:extLst>
      <p:ext uri="{BB962C8B-B14F-4D97-AF65-F5344CB8AC3E}">
        <p14:creationId xmlns:p14="http://schemas.microsoft.com/office/powerpoint/2010/main" val="3674497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F563ED-F8E5-189D-36BA-452D010B7F94}"/>
              </a:ext>
            </a:extLst>
          </p:cNvPr>
          <p:cNvSpPr>
            <a:spLocks noGrp="1"/>
          </p:cNvSpPr>
          <p:nvPr>
            <p:ph type="title"/>
          </p:nvPr>
        </p:nvSpPr>
        <p:spPr>
          <a:xfrm>
            <a:off x="905439" y="52087"/>
            <a:ext cx="9905998" cy="1478570"/>
          </a:xfrm>
        </p:spPr>
        <p:txBody>
          <a:bodyPr/>
          <a:lstStyle/>
          <a:p>
            <a:r>
              <a:rPr lang="es-ES" dirty="0"/>
              <a:t>Análisis de popularidad de </a:t>
            </a:r>
            <a:r>
              <a:rPr lang="es-ES" dirty="0" err="1"/>
              <a:t>items</a:t>
            </a:r>
            <a:endParaRPr lang="es-CO" dirty="0"/>
          </a:p>
        </p:txBody>
      </p:sp>
      <p:pic>
        <p:nvPicPr>
          <p:cNvPr id="5" name="Marcador de contenido 4">
            <a:extLst>
              <a:ext uri="{FF2B5EF4-FFF2-40B4-BE49-F238E27FC236}">
                <a16:creationId xmlns:a16="http://schemas.microsoft.com/office/drawing/2014/main" id="{5F847C49-8D3E-BC84-1E3B-7C0FF83DE6FC}"/>
              </a:ext>
            </a:extLst>
          </p:cNvPr>
          <p:cNvPicPr>
            <a:picLocks noGrp="1" noChangeAspect="1"/>
          </p:cNvPicPr>
          <p:nvPr>
            <p:ph idx="1"/>
          </p:nvPr>
        </p:nvPicPr>
        <p:blipFill>
          <a:blip r:embed="rId2"/>
          <a:stretch>
            <a:fillRect/>
          </a:stretch>
        </p:blipFill>
        <p:spPr>
          <a:xfrm>
            <a:off x="399194" y="1177012"/>
            <a:ext cx="7224733" cy="4351338"/>
          </a:xfrm>
        </p:spPr>
      </p:pic>
      <p:sp>
        <p:nvSpPr>
          <p:cNvPr id="6" name="CuadroTexto 5">
            <a:extLst>
              <a:ext uri="{FF2B5EF4-FFF2-40B4-BE49-F238E27FC236}">
                <a16:creationId xmlns:a16="http://schemas.microsoft.com/office/drawing/2014/main" id="{28E61610-5246-9412-BA79-48190DB383BF}"/>
              </a:ext>
            </a:extLst>
          </p:cNvPr>
          <p:cNvSpPr txBox="1"/>
          <p:nvPr/>
        </p:nvSpPr>
        <p:spPr>
          <a:xfrm>
            <a:off x="7794522" y="1690688"/>
            <a:ext cx="3559278" cy="3200876"/>
          </a:xfrm>
          <a:prstGeom prst="rect">
            <a:avLst/>
          </a:prstGeom>
          <a:noFill/>
        </p:spPr>
        <p:txBody>
          <a:bodyPr wrap="square" rtlCol="0">
            <a:spAutoFit/>
          </a:bodyPr>
          <a:lstStyle/>
          <a:p>
            <a:r>
              <a:rPr lang="es-ES" sz="1400" dirty="0"/>
              <a:t>Las ventas alcanzan su punto máximo entre las 12:00 pm y 1:00 pm, con los productos PT PAPAS CORRAL MEDIANAS y LLV PAPAS CORRAL MEDIANAS liderando las ventas en esa franja horaria.</a:t>
            </a:r>
          </a:p>
          <a:p>
            <a:endParaRPr lang="es-ES" sz="1400" dirty="0"/>
          </a:p>
          <a:p>
            <a:r>
              <a:rPr lang="es-ES" sz="2000" b="1" dirty="0"/>
              <a:t>Ítems más populares:</a:t>
            </a:r>
          </a:p>
          <a:p>
            <a:endParaRPr lang="es-ES" sz="1400" dirty="0"/>
          </a:p>
          <a:p>
            <a:r>
              <a:rPr lang="es-ES" sz="1400" dirty="0"/>
              <a:t>- El producto más vendido durante el pico de ventas al mediodía es el PT PAPAS CORRAL MEDIANAS, seguido de cerca por LLV PAPAS CORRAL MEDIANAS. Esto sugiere una fuerte demanda de papas como acompañamiento en las comidas principales.</a:t>
            </a:r>
            <a:endParaRPr lang="es-CO" sz="1400" dirty="0"/>
          </a:p>
        </p:txBody>
      </p:sp>
    </p:spTree>
    <p:extLst>
      <p:ext uri="{BB962C8B-B14F-4D97-AF65-F5344CB8AC3E}">
        <p14:creationId xmlns:p14="http://schemas.microsoft.com/office/powerpoint/2010/main" val="1372654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A07676-A823-5364-A886-4A4C75764E56}"/>
              </a:ext>
            </a:extLst>
          </p:cNvPr>
          <p:cNvSpPr>
            <a:spLocks noGrp="1"/>
          </p:cNvSpPr>
          <p:nvPr>
            <p:ph type="title"/>
          </p:nvPr>
        </p:nvSpPr>
        <p:spPr/>
        <p:txBody>
          <a:bodyPr/>
          <a:lstStyle/>
          <a:p>
            <a:r>
              <a:rPr lang="es-ES" dirty="0"/>
              <a:t>Análisis de popularidad de </a:t>
            </a:r>
            <a:r>
              <a:rPr lang="es-ES" dirty="0" err="1"/>
              <a:t>items</a:t>
            </a:r>
            <a:endParaRPr lang="es-CO" dirty="0"/>
          </a:p>
        </p:txBody>
      </p:sp>
      <p:pic>
        <p:nvPicPr>
          <p:cNvPr id="5" name="Marcador de contenido 4">
            <a:extLst>
              <a:ext uri="{FF2B5EF4-FFF2-40B4-BE49-F238E27FC236}">
                <a16:creationId xmlns:a16="http://schemas.microsoft.com/office/drawing/2014/main" id="{D4555B17-E43D-0CE9-FEC6-EC9621E03F5E}"/>
              </a:ext>
            </a:extLst>
          </p:cNvPr>
          <p:cNvPicPr>
            <a:picLocks noGrp="1" noChangeAspect="1"/>
          </p:cNvPicPr>
          <p:nvPr>
            <p:ph idx="1"/>
          </p:nvPr>
        </p:nvPicPr>
        <p:blipFill>
          <a:blip r:embed="rId2"/>
          <a:stretch>
            <a:fillRect/>
          </a:stretch>
        </p:blipFill>
        <p:spPr>
          <a:xfrm>
            <a:off x="78075" y="1491328"/>
            <a:ext cx="6982069" cy="4351338"/>
          </a:xfrm>
        </p:spPr>
      </p:pic>
      <p:sp>
        <p:nvSpPr>
          <p:cNvPr id="6" name="CuadroTexto 5">
            <a:extLst>
              <a:ext uri="{FF2B5EF4-FFF2-40B4-BE49-F238E27FC236}">
                <a16:creationId xmlns:a16="http://schemas.microsoft.com/office/drawing/2014/main" id="{F984418D-5D4F-05EA-8FF6-2054CBC2ABDA}"/>
              </a:ext>
            </a:extLst>
          </p:cNvPr>
          <p:cNvSpPr txBox="1"/>
          <p:nvPr/>
        </p:nvSpPr>
        <p:spPr>
          <a:xfrm>
            <a:off x="7590503" y="1828800"/>
            <a:ext cx="3549445" cy="2554545"/>
          </a:xfrm>
          <a:prstGeom prst="rect">
            <a:avLst/>
          </a:prstGeom>
          <a:noFill/>
        </p:spPr>
        <p:txBody>
          <a:bodyPr wrap="square" rtlCol="0">
            <a:spAutoFit/>
          </a:bodyPr>
          <a:lstStyle/>
          <a:p>
            <a:r>
              <a:rPr lang="es-ES" sz="2000" b="1" dirty="0"/>
              <a:t>Ventas bajas constantes:</a:t>
            </a:r>
          </a:p>
          <a:p>
            <a:endParaRPr lang="es-ES" sz="1400" dirty="0"/>
          </a:p>
          <a:p>
            <a:r>
              <a:rPr lang="es-ES" sz="1400" dirty="0"/>
              <a:t>Los ítems mostrados tienen volúmenes de ventas consistentemente bajos a lo largo del día, sin grandes fluctuaciones, lo que indica que son productos menos populares entre los clientes los viernes.</a:t>
            </a:r>
          </a:p>
          <a:p>
            <a:r>
              <a:rPr lang="es-ES" sz="1400" dirty="0"/>
              <a:t>Ítems como  PT JUGO DE NARANJA NATURAL  y  GRANIZADO DE CAFE presentan ventas en las primeras horas del día, pero en volúmenes reducidos en comparación con otros productos.</a:t>
            </a:r>
            <a:endParaRPr lang="es-CO" sz="1400" dirty="0"/>
          </a:p>
        </p:txBody>
      </p:sp>
    </p:spTree>
    <p:extLst>
      <p:ext uri="{BB962C8B-B14F-4D97-AF65-F5344CB8AC3E}">
        <p14:creationId xmlns:p14="http://schemas.microsoft.com/office/powerpoint/2010/main" val="3331343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D6CEA4-1C08-F4FE-031E-38C0C0E3297F}"/>
              </a:ext>
            </a:extLst>
          </p:cNvPr>
          <p:cNvSpPr>
            <a:spLocks noGrp="1"/>
          </p:cNvSpPr>
          <p:nvPr>
            <p:ph type="title"/>
          </p:nvPr>
        </p:nvSpPr>
        <p:spPr>
          <a:xfrm>
            <a:off x="993058" y="15933"/>
            <a:ext cx="9905998" cy="1478570"/>
          </a:xfrm>
        </p:spPr>
        <p:txBody>
          <a:bodyPr/>
          <a:lstStyle/>
          <a:p>
            <a:r>
              <a:rPr lang="es-ES" dirty="0"/>
              <a:t>Segmentación de clientes por potencial</a:t>
            </a:r>
            <a:endParaRPr lang="es-CO" dirty="0"/>
          </a:p>
        </p:txBody>
      </p:sp>
      <p:pic>
        <p:nvPicPr>
          <p:cNvPr id="5" name="Marcador de contenido 4">
            <a:extLst>
              <a:ext uri="{FF2B5EF4-FFF2-40B4-BE49-F238E27FC236}">
                <a16:creationId xmlns:a16="http://schemas.microsoft.com/office/drawing/2014/main" id="{451CAE4F-20DD-3F61-4BE1-4A80604C6E97}"/>
              </a:ext>
            </a:extLst>
          </p:cNvPr>
          <p:cNvPicPr>
            <a:picLocks noGrp="1" noChangeAspect="1"/>
          </p:cNvPicPr>
          <p:nvPr>
            <p:ph idx="1"/>
          </p:nvPr>
        </p:nvPicPr>
        <p:blipFill>
          <a:blip r:embed="rId2"/>
          <a:stretch>
            <a:fillRect/>
          </a:stretch>
        </p:blipFill>
        <p:spPr>
          <a:xfrm>
            <a:off x="2787003" y="2100929"/>
            <a:ext cx="7089942" cy="4351338"/>
          </a:xfrm>
        </p:spPr>
      </p:pic>
      <p:sp>
        <p:nvSpPr>
          <p:cNvPr id="6" name="CuadroTexto 5">
            <a:extLst>
              <a:ext uri="{FF2B5EF4-FFF2-40B4-BE49-F238E27FC236}">
                <a16:creationId xmlns:a16="http://schemas.microsoft.com/office/drawing/2014/main" id="{2B152A45-66FB-6207-DFF8-B85A89C6B50E}"/>
              </a:ext>
            </a:extLst>
          </p:cNvPr>
          <p:cNvSpPr txBox="1"/>
          <p:nvPr/>
        </p:nvSpPr>
        <p:spPr>
          <a:xfrm>
            <a:off x="993058" y="1494503"/>
            <a:ext cx="3333136" cy="400110"/>
          </a:xfrm>
          <a:prstGeom prst="rect">
            <a:avLst/>
          </a:prstGeom>
          <a:noFill/>
        </p:spPr>
        <p:txBody>
          <a:bodyPr wrap="square" rtlCol="0">
            <a:spAutoFit/>
          </a:bodyPr>
          <a:lstStyle/>
          <a:p>
            <a:r>
              <a:rPr lang="es-ES" sz="2000" dirty="0"/>
              <a:t>Método de </a:t>
            </a:r>
            <a:r>
              <a:rPr lang="es-ES" sz="2000" dirty="0" err="1"/>
              <a:t>clustering</a:t>
            </a:r>
            <a:r>
              <a:rPr lang="es-ES" sz="2000" dirty="0"/>
              <a:t> K-</a:t>
            </a:r>
            <a:r>
              <a:rPr lang="es-ES" sz="2000" dirty="0" err="1"/>
              <a:t>means</a:t>
            </a:r>
            <a:endParaRPr lang="es-CO" sz="2000" dirty="0"/>
          </a:p>
        </p:txBody>
      </p:sp>
    </p:spTree>
    <p:extLst>
      <p:ext uri="{BB962C8B-B14F-4D97-AF65-F5344CB8AC3E}">
        <p14:creationId xmlns:p14="http://schemas.microsoft.com/office/powerpoint/2010/main" val="2134809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813C1F-E419-9286-B0BC-B9092882C506}"/>
              </a:ext>
            </a:extLst>
          </p:cNvPr>
          <p:cNvSpPr>
            <a:spLocks noGrp="1"/>
          </p:cNvSpPr>
          <p:nvPr>
            <p:ph type="title"/>
          </p:nvPr>
        </p:nvSpPr>
        <p:spPr>
          <a:xfrm>
            <a:off x="1475710" y="0"/>
            <a:ext cx="9905998" cy="1478570"/>
          </a:xfrm>
        </p:spPr>
        <p:txBody>
          <a:bodyPr/>
          <a:lstStyle/>
          <a:p>
            <a:r>
              <a:rPr lang="es-ES" dirty="0"/>
              <a:t>Distribución de clientes por nivel potencial</a:t>
            </a:r>
            <a:endParaRPr lang="es-CO" dirty="0"/>
          </a:p>
        </p:txBody>
      </p:sp>
      <p:pic>
        <p:nvPicPr>
          <p:cNvPr id="5" name="Marcador de contenido 4">
            <a:extLst>
              <a:ext uri="{FF2B5EF4-FFF2-40B4-BE49-F238E27FC236}">
                <a16:creationId xmlns:a16="http://schemas.microsoft.com/office/drawing/2014/main" id="{FEE70A43-EA57-5CF6-EA5D-473999E06062}"/>
              </a:ext>
            </a:extLst>
          </p:cNvPr>
          <p:cNvPicPr>
            <a:picLocks noGrp="1" noChangeAspect="1"/>
          </p:cNvPicPr>
          <p:nvPr>
            <p:ph idx="1"/>
          </p:nvPr>
        </p:nvPicPr>
        <p:blipFill>
          <a:blip r:embed="rId2"/>
          <a:stretch>
            <a:fillRect/>
          </a:stretch>
        </p:blipFill>
        <p:spPr>
          <a:xfrm>
            <a:off x="3194291" y="1571061"/>
            <a:ext cx="6038200" cy="4770665"/>
          </a:xfrm>
        </p:spPr>
      </p:pic>
    </p:spTree>
    <p:extLst>
      <p:ext uri="{BB962C8B-B14F-4D97-AF65-F5344CB8AC3E}">
        <p14:creationId xmlns:p14="http://schemas.microsoft.com/office/powerpoint/2010/main" val="1097188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3C9860-BCEA-2EF0-C2A1-9EF51462C72E}"/>
              </a:ext>
            </a:extLst>
          </p:cNvPr>
          <p:cNvSpPr>
            <a:spLocks noGrp="1"/>
          </p:cNvSpPr>
          <p:nvPr>
            <p:ph type="title"/>
          </p:nvPr>
        </p:nvSpPr>
        <p:spPr/>
        <p:txBody>
          <a:bodyPr/>
          <a:lstStyle/>
          <a:p>
            <a:r>
              <a:rPr lang="es-ES" dirty="0"/>
              <a:t>Construcción de un Modelo Predictivo para Clasificar el Potencial de los Clientes</a:t>
            </a:r>
            <a:endParaRPr lang="es-CO" dirty="0"/>
          </a:p>
        </p:txBody>
      </p:sp>
      <p:sp>
        <p:nvSpPr>
          <p:cNvPr id="3" name="Marcador de contenido 2">
            <a:extLst>
              <a:ext uri="{FF2B5EF4-FFF2-40B4-BE49-F238E27FC236}">
                <a16:creationId xmlns:a16="http://schemas.microsoft.com/office/drawing/2014/main" id="{C7047830-CA32-D576-4810-BD0AEE5F110C}"/>
              </a:ext>
            </a:extLst>
          </p:cNvPr>
          <p:cNvSpPr>
            <a:spLocks noGrp="1"/>
          </p:cNvSpPr>
          <p:nvPr>
            <p:ph idx="1"/>
          </p:nvPr>
        </p:nvSpPr>
        <p:spPr/>
        <p:txBody>
          <a:bodyPr/>
          <a:lstStyle/>
          <a:p>
            <a:pPr marL="0" indent="0">
              <a:buNone/>
            </a:pPr>
            <a:r>
              <a:rPr lang="es-ES" dirty="0"/>
              <a:t>Arboles de decisión:</a:t>
            </a:r>
          </a:p>
          <a:p>
            <a:pPr marL="0" indent="0">
              <a:buNone/>
            </a:pPr>
            <a:endParaRPr lang="es-ES" dirty="0"/>
          </a:p>
          <a:p>
            <a:pPr marL="0" indent="0">
              <a:buNone/>
            </a:pPr>
            <a:endParaRPr lang="es-CO" dirty="0"/>
          </a:p>
        </p:txBody>
      </p:sp>
      <p:graphicFrame>
        <p:nvGraphicFramePr>
          <p:cNvPr id="4" name="Tabla 3">
            <a:extLst>
              <a:ext uri="{FF2B5EF4-FFF2-40B4-BE49-F238E27FC236}">
                <a16:creationId xmlns:a16="http://schemas.microsoft.com/office/drawing/2014/main" id="{C677E51D-B16E-FC2E-A059-9717C316C91A}"/>
              </a:ext>
            </a:extLst>
          </p:cNvPr>
          <p:cNvGraphicFramePr>
            <a:graphicFrameLocks noGrp="1"/>
          </p:cNvGraphicFramePr>
          <p:nvPr>
            <p:extLst>
              <p:ext uri="{D42A27DB-BD31-4B8C-83A1-F6EECF244321}">
                <p14:modId xmlns:p14="http://schemas.microsoft.com/office/powerpoint/2010/main" val="1415997692"/>
              </p:ext>
            </p:extLst>
          </p:nvPr>
        </p:nvGraphicFramePr>
        <p:xfrm>
          <a:off x="1141412" y="2729246"/>
          <a:ext cx="5694930" cy="2884973"/>
        </p:xfrm>
        <a:graphic>
          <a:graphicData uri="http://schemas.openxmlformats.org/drawingml/2006/table">
            <a:tbl>
              <a:tblPr/>
              <a:tblGrid>
                <a:gridCol w="1138986">
                  <a:extLst>
                    <a:ext uri="{9D8B030D-6E8A-4147-A177-3AD203B41FA5}">
                      <a16:colId xmlns:a16="http://schemas.microsoft.com/office/drawing/2014/main" val="3298925384"/>
                    </a:ext>
                  </a:extLst>
                </a:gridCol>
                <a:gridCol w="1138986">
                  <a:extLst>
                    <a:ext uri="{9D8B030D-6E8A-4147-A177-3AD203B41FA5}">
                      <a16:colId xmlns:a16="http://schemas.microsoft.com/office/drawing/2014/main" val="164198609"/>
                    </a:ext>
                  </a:extLst>
                </a:gridCol>
                <a:gridCol w="1138986">
                  <a:extLst>
                    <a:ext uri="{9D8B030D-6E8A-4147-A177-3AD203B41FA5}">
                      <a16:colId xmlns:a16="http://schemas.microsoft.com/office/drawing/2014/main" val="70530543"/>
                    </a:ext>
                  </a:extLst>
                </a:gridCol>
                <a:gridCol w="1138986">
                  <a:extLst>
                    <a:ext uri="{9D8B030D-6E8A-4147-A177-3AD203B41FA5}">
                      <a16:colId xmlns:a16="http://schemas.microsoft.com/office/drawing/2014/main" val="1798935129"/>
                    </a:ext>
                  </a:extLst>
                </a:gridCol>
                <a:gridCol w="1138986">
                  <a:extLst>
                    <a:ext uri="{9D8B030D-6E8A-4147-A177-3AD203B41FA5}">
                      <a16:colId xmlns:a16="http://schemas.microsoft.com/office/drawing/2014/main" val="2972367063"/>
                    </a:ext>
                  </a:extLst>
                </a:gridCol>
              </a:tblGrid>
              <a:tr h="329711">
                <a:tc>
                  <a:txBody>
                    <a:bodyPr/>
                    <a:lstStyle/>
                    <a:p>
                      <a:pPr algn="l" fontAlgn="b"/>
                      <a:r>
                        <a:rPr lang="es-CO" sz="1100" b="0" i="0" u="none" strike="noStrike">
                          <a:solidFill>
                            <a:srgbClr val="000000"/>
                          </a:solidFill>
                          <a:effectLst/>
                          <a:latin typeface="Aptos Narrow" panose="020B0004020202020204" pitchFamily="34" charset="0"/>
                        </a:rPr>
                        <a:t>Class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CO" sz="1100" b="0" i="0" u="none" strike="noStrike">
                          <a:solidFill>
                            <a:srgbClr val="000000"/>
                          </a:solidFill>
                          <a:effectLst/>
                          <a:latin typeface="Aptos Narrow" panose="020B0004020202020204" pitchFamily="34" charset="0"/>
                        </a:rPr>
                        <a:t>Precision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CO" sz="1100" b="0" i="0" u="none" strike="noStrike">
                          <a:solidFill>
                            <a:srgbClr val="000000"/>
                          </a:solidFill>
                          <a:effectLst/>
                          <a:latin typeface="Aptos Narrow" panose="020B0004020202020204" pitchFamily="34" charset="0"/>
                        </a:rPr>
                        <a:t>Recall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CO" sz="1100" b="0" i="0" u="none" strike="noStrike">
                          <a:solidFill>
                            <a:srgbClr val="000000"/>
                          </a:solidFill>
                          <a:effectLst/>
                          <a:latin typeface="Aptos Narrow" panose="020B0004020202020204" pitchFamily="34" charset="0"/>
                        </a:rPr>
                        <a:t>F1-Score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CO" sz="1100" b="0" i="0" u="none" strike="noStrike">
                          <a:solidFill>
                            <a:srgbClr val="000000"/>
                          </a:solidFill>
                          <a:effectLst/>
                          <a:latin typeface="Aptos Narrow" panose="020B0004020202020204" pitchFamily="34" charset="0"/>
                        </a:rPr>
                        <a:t>Support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2927636"/>
                  </a:ext>
                </a:extLst>
              </a:tr>
              <a:tr h="618209">
                <a:tc>
                  <a:txBody>
                    <a:bodyPr/>
                    <a:lstStyle/>
                    <a:p>
                      <a:pPr algn="l" fontAlgn="b"/>
                      <a:r>
                        <a:rPr lang="es-CO" sz="1100" b="0" i="0" u="none" strike="noStrike">
                          <a:solidFill>
                            <a:srgbClr val="000000"/>
                          </a:solidFill>
                          <a:effectLst/>
                          <a:latin typeface="Aptos Narrow" panose="020B0004020202020204" pitchFamily="34" charset="0"/>
                        </a:rPr>
                        <a:t>Bajo Potencial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135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66865477"/>
                  </a:ext>
                </a:extLst>
              </a:tr>
              <a:tr h="618209">
                <a:tc>
                  <a:txBody>
                    <a:bodyPr/>
                    <a:lstStyle/>
                    <a:p>
                      <a:pPr algn="l" fontAlgn="b"/>
                      <a:r>
                        <a:rPr lang="es-CO" sz="1100" b="0" i="0" u="none" strike="noStrike">
                          <a:solidFill>
                            <a:srgbClr val="000000"/>
                          </a:solidFill>
                          <a:effectLst/>
                          <a:latin typeface="Aptos Narrow" panose="020B0004020202020204" pitchFamily="34" charset="0"/>
                        </a:rPr>
                        <a:t>Medio Potencial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116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96202926"/>
                  </a:ext>
                </a:extLst>
              </a:tr>
              <a:tr h="329711">
                <a:tc>
                  <a:txBody>
                    <a:bodyPr/>
                    <a:lstStyle/>
                    <a:p>
                      <a:pPr algn="l" fontAlgn="b"/>
                      <a:r>
                        <a:rPr lang="es-CO" sz="1100" b="0" i="0" u="none" strike="noStrike">
                          <a:solidFill>
                            <a:srgbClr val="000000"/>
                          </a:solidFill>
                          <a:effectLst/>
                          <a:latin typeface="Aptos Narrow" panose="020B0004020202020204" pitchFamily="34" charset="0"/>
                        </a:rPr>
                        <a:t>Alto Potencial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0.96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44046981"/>
                  </a:ext>
                </a:extLst>
              </a:tr>
              <a:tr h="329711">
                <a:tc>
                  <a:txBody>
                    <a:bodyPr/>
                    <a:lstStyle/>
                    <a:p>
                      <a:pPr algn="l" fontAlgn="b"/>
                      <a:r>
                        <a:rPr lang="es-CO" sz="1100" b="0" i="0" u="none" strike="noStrike">
                          <a:solidFill>
                            <a:srgbClr val="000000"/>
                          </a:solidFill>
                          <a:effectLst/>
                          <a:latin typeface="Aptos Narrow" panose="020B0004020202020204" pitchFamily="34" charset="0"/>
                        </a:rPr>
                        <a:t>accuracy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CO" sz="1100" b="0" i="0" u="none" strike="noStrike">
                          <a:solidFill>
                            <a:srgbClr val="000000"/>
                          </a:solidFill>
                          <a:effectLs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CO" sz="1100" b="0" i="0" u="none" strike="noStrike">
                          <a:solidFill>
                            <a:srgbClr val="000000"/>
                          </a:solidFill>
                          <a:effectLs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CO" sz="1100" b="0" i="0" u="none" strike="noStrike">
                          <a:solidFill>
                            <a:srgbClr val="000000"/>
                          </a:solidFill>
                          <a:effectLs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300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18378641"/>
                  </a:ext>
                </a:extLst>
              </a:tr>
              <a:tr h="329711">
                <a:tc>
                  <a:txBody>
                    <a:bodyPr/>
                    <a:lstStyle/>
                    <a:p>
                      <a:pPr algn="l" fontAlgn="b"/>
                      <a:r>
                        <a:rPr lang="es-CO" sz="1100" b="0" i="0" u="none" strike="noStrike">
                          <a:solidFill>
                            <a:srgbClr val="000000"/>
                          </a:solidFill>
                          <a:effectLst/>
                          <a:latin typeface="Aptos Narrow" panose="020B0004020202020204" pitchFamily="34" charset="0"/>
                        </a:rPr>
                        <a:t>macro avg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300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03785768"/>
                  </a:ext>
                </a:extLst>
              </a:tr>
              <a:tr h="329711">
                <a:tc>
                  <a:txBody>
                    <a:bodyPr/>
                    <a:lstStyle/>
                    <a:p>
                      <a:pPr algn="l" fontAlgn="b"/>
                      <a:r>
                        <a:rPr lang="es-CO" sz="1100" b="0" i="0" u="none" strike="noStrike">
                          <a:solidFill>
                            <a:srgbClr val="000000"/>
                          </a:solidFill>
                          <a:effectLst/>
                          <a:latin typeface="Aptos Narrow" panose="020B0004020202020204" pitchFamily="34" charset="0"/>
                        </a:rPr>
                        <a:t>weighted avg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dirty="0">
                          <a:solidFill>
                            <a:srgbClr val="000000"/>
                          </a:solidFill>
                          <a:effectLst/>
                          <a:latin typeface="Aptos Narrow" panose="020B0004020202020204" pitchFamily="34" charset="0"/>
                        </a:rPr>
                        <a:t>300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08183095"/>
                  </a:ext>
                </a:extLst>
              </a:tr>
            </a:tbl>
          </a:graphicData>
        </a:graphic>
      </p:graphicFrame>
    </p:spTree>
    <p:extLst>
      <p:ext uri="{BB962C8B-B14F-4D97-AF65-F5344CB8AC3E}">
        <p14:creationId xmlns:p14="http://schemas.microsoft.com/office/powerpoint/2010/main" val="2268096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9C4D91-A888-0EB0-6B7F-6B767EA40015}"/>
              </a:ext>
            </a:extLst>
          </p:cNvPr>
          <p:cNvSpPr>
            <a:spLocks noGrp="1"/>
          </p:cNvSpPr>
          <p:nvPr>
            <p:ph type="title"/>
          </p:nvPr>
        </p:nvSpPr>
        <p:spPr/>
        <p:txBody>
          <a:bodyPr/>
          <a:lstStyle/>
          <a:p>
            <a:r>
              <a:rPr lang="es-ES" dirty="0"/>
              <a:t>Construcción de un Modelo Predictivo para Clasificar el Potencial de los Clientes</a:t>
            </a:r>
            <a:endParaRPr lang="es-CO" dirty="0"/>
          </a:p>
        </p:txBody>
      </p:sp>
      <p:sp>
        <p:nvSpPr>
          <p:cNvPr id="4" name="CuadroTexto 3">
            <a:extLst>
              <a:ext uri="{FF2B5EF4-FFF2-40B4-BE49-F238E27FC236}">
                <a16:creationId xmlns:a16="http://schemas.microsoft.com/office/drawing/2014/main" id="{5A0ECEF3-4F93-A778-22ED-9C92B0FB59D9}"/>
              </a:ext>
            </a:extLst>
          </p:cNvPr>
          <p:cNvSpPr txBox="1"/>
          <p:nvPr/>
        </p:nvSpPr>
        <p:spPr>
          <a:xfrm>
            <a:off x="843987" y="2280623"/>
            <a:ext cx="5250425" cy="523220"/>
          </a:xfrm>
          <a:prstGeom prst="rect">
            <a:avLst/>
          </a:prstGeom>
          <a:noFill/>
        </p:spPr>
        <p:txBody>
          <a:bodyPr wrap="square" rtlCol="0">
            <a:spAutoFit/>
          </a:bodyPr>
          <a:lstStyle/>
          <a:p>
            <a:r>
              <a:rPr lang="es-ES" sz="2800" dirty="0"/>
              <a:t>Regresión logística</a:t>
            </a:r>
            <a:r>
              <a:rPr lang="es-ES" dirty="0"/>
              <a:t>:</a:t>
            </a:r>
            <a:endParaRPr lang="es-CO" dirty="0"/>
          </a:p>
        </p:txBody>
      </p:sp>
      <p:graphicFrame>
        <p:nvGraphicFramePr>
          <p:cNvPr id="5" name="Tabla 4">
            <a:extLst>
              <a:ext uri="{FF2B5EF4-FFF2-40B4-BE49-F238E27FC236}">
                <a16:creationId xmlns:a16="http://schemas.microsoft.com/office/drawing/2014/main" id="{178BC3D3-D3A2-0F1A-AEFB-3994EABFCA45}"/>
              </a:ext>
            </a:extLst>
          </p:cNvPr>
          <p:cNvGraphicFramePr>
            <a:graphicFrameLocks noGrp="1"/>
          </p:cNvGraphicFramePr>
          <p:nvPr>
            <p:extLst>
              <p:ext uri="{D42A27DB-BD31-4B8C-83A1-F6EECF244321}">
                <p14:modId xmlns:p14="http://schemas.microsoft.com/office/powerpoint/2010/main" val="945500079"/>
              </p:ext>
            </p:extLst>
          </p:nvPr>
        </p:nvGraphicFramePr>
        <p:xfrm>
          <a:off x="934063" y="2803843"/>
          <a:ext cx="5653550" cy="2889036"/>
        </p:xfrm>
        <a:graphic>
          <a:graphicData uri="http://schemas.openxmlformats.org/drawingml/2006/table">
            <a:tbl>
              <a:tblPr/>
              <a:tblGrid>
                <a:gridCol w="1130710">
                  <a:extLst>
                    <a:ext uri="{9D8B030D-6E8A-4147-A177-3AD203B41FA5}">
                      <a16:colId xmlns:a16="http://schemas.microsoft.com/office/drawing/2014/main" val="3264479741"/>
                    </a:ext>
                  </a:extLst>
                </a:gridCol>
                <a:gridCol w="1130710">
                  <a:extLst>
                    <a:ext uri="{9D8B030D-6E8A-4147-A177-3AD203B41FA5}">
                      <a16:colId xmlns:a16="http://schemas.microsoft.com/office/drawing/2014/main" val="1220903152"/>
                    </a:ext>
                  </a:extLst>
                </a:gridCol>
                <a:gridCol w="1130710">
                  <a:extLst>
                    <a:ext uri="{9D8B030D-6E8A-4147-A177-3AD203B41FA5}">
                      <a16:colId xmlns:a16="http://schemas.microsoft.com/office/drawing/2014/main" val="1318790260"/>
                    </a:ext>
                  </a:extLst>
                </a:gridCol>
                <a:gridCol w="1130710">
                  <a:extLst>
                    <a:ext uri="{9D8B030D-6E8A-4147-A177-3AD203B41FA5}">
                      <a16:colId xmlns:a16="http://schemas.microsoft.com/office/drawing/2014/main" val="1643246727"/>
                    </a:ext>
                  </a:extLst>
                </a:gridCol>
                <a:gridCol w="1130710">
                  <a:extLst>
                    <a:ext uri="{9D8B030D-6E8A-4147-A177-3AD203B41FA5}">
                      <a16:colId xmlns:a16="http://schemas.microsoft.com/office/drawing/2014/main" val="740293192"/>
                    </a:ext>
                  </a:extLst>
                </a:gridCol>
              </a:tblGrid>
              <a:tr h="330176">
                <a:tc>
                  <a:txBody>
                    <a:bodyPr/>
                    <a:lstStyle/>
                    <a:p>
                      <a:pPr algn="l" fontAlgn="b"/>
                      <a:r>
                        <a:rPr lang="es-CO" sz="1100" b="0" i="0" u="none" strike="noStrike" dirty="0" err="1">
                          <a:solidFill>
                            <a:srgbClr val="000000"/>
                          </a:solidFill>
                          <a:effectLst/>
                          <a:latin typeface="Aptos Narrow" panose="020B0004020202020204" pitchFamily="34" charset="0"/>
                        </a:rPr>
                        <a:t>Class</a:t>
                      </a:r>
                      <a:endParaRPr lang="es-CO" sz="1100" b="0" i="0" u="none" strike="noStrike" dirty="0">
                        <a:solidFill>
                          <a:srgbClr val="000000"/>
                        </a:solidFill>
                        <a:effectLst/>
                        <a:latin typeface="Aptos Narrow" panose="020B00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CO" sz="1100" b="0" i="0" u="none" strike="noStrike">
                          <a:solidFill>
                            <a:srgbClr val="000000"/>
                          </a:solidFill>
                          <a:effectLst/>
                          <a:latin typeface="Aptos Narrow" panose="020B0004020202020204" pitchFamily="34" charset="0"/>
                        </a:rPr>
                        <a:t>Precision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CO" sz="1100" b="0" i="0" u="none" strike="noStrike">
                          <a:solidFill>
                            <a:srgbClr val="000000"/>
                          </a:solidFill>
                          <a:effectLst/>
                          <a:latin typeface="Aptos Narrow" panose="020B0004020202020204" pitchFamily="34" charset="0"/>
                        </a:rPr>
                        <a:t>Recall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CO" sz="1100" b="0" i="0" u="none" strike="noStrike" dirty="0">
                          <a:solidFill>
                            <a:srgbClr val="000000"/>
                          </a:solidFill>
                          <a:effectLst/>
                          <a:latin typeface="Aptos Narrow" panose="020B0004020202020204" pitchFamily="34" charset="0"/>
                        </a:rPr>
                        <a:t>F1-Score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CO" sz="1100" b="0" i="0" u="none" strike="noStrike">
                          <a:solidFill>
                            <a:srgbClr val="000000"/>
                          </a:solidFill>
                          <a:effectLst/>
                          <a:latin typeface="Aptos Narrow" panose="020B0004020202020204" pitchFamily="34" charset="0"/>
                        </a:rPr>
                        <a:t>Support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05957921"/>
                  </a:ext>
                </a:extLst>
              </a:tr>
              <a:tr h="619078">
                <a:tc>
                  <a:txBody>
                    <a:bodyPr/>
                    <a:lstStyle/>
                    <a:p>
                      <a:pPr algn="l" fontAlgn="b"/>
                      <a:r>
                        <a:rPr lang="es-CO" sz="1100" b="0" i="0" u="none" strike="noStrike">
                          <a:solidFill>
                            <a:srgbClr val="000000"/>
                          </a:solidFill>
                          <a:effectLst/>
                          <a:latin typeface="Aptos Narrow" panose="020B0004020202020204" pitchFamily="34" charset="0"/>
                        </a:rPr>
                        <a:t>Bajo Potencial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135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270172"/>
                  </a:ext>
                </a:extLst>
              </a:tr>
              <a:tr h="619078">
                <a:tc>
                  <a:txBody>
                    <a:bodyPr/>
                    <a:lstStyle/>
                    <a:p>
                      <a:pPr algn="l" fontAlgn="b"/>
                      <a:r>
                        <a:rPr lang="es-CO" sz="1100" b="0" i="0" u="none" strike="noStrike">
                          <a:solidFill>
                            <a:srgbClr val="000000"/>
                          </a:solidFill>
                          <a:effectLst/>
                          <a:latin typeface="Aptos Narrow" panose="020B0004020202020204" pitchFamily="34" charset="0"/>
                        </a:rPr>
                        <a:t>Medio Potencial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116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79272479"/>
                  </a:ext>
                </a:extLst>
              </a:tr>
              <a:tr h="330176">
                <a:tc>
                  <a:txBody>
                    <a:bodyPr/>
                    <a:lstStyle/>
                    <a:p>
                      <a:pPr algn="l" fontAlgn="b"/>
                      <a:r>
                        <a:rPr lang="es-CO" sz="1100" b="0" i="0" u="none" strike="noStrike">
                          <a:solidFill>
                            <a:srgbClr val="000000"/>
                          </a:solidFill>
                          <a:effectLst/>
                          <a:latin typeface="Aptos Narrow" panose="020B0004020202020204" pitchFamily="34" charset="0"/>
                        </a:rPr>
                        <a:t>Alto Potencial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dirty="0">
                          <a:solidFill>
                            <a:srgbClr val="000000"/>
                          </a:solidFill>
                          <a:effectLst/>
                          <a:latin typeface="Aptos Narrow" panose="020B0004020202020204" pitchFamily="34" charset="0"/>
                        </a:rPr>
                        <a:t>0.98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dirty="0">
                          <a:solidFill>
                            <a:srgbClr val="000000"/>
                          </a:solidFill>
                          <a:effectLst/>
                          <a:latin typeface="Aptos Narrow" panose="020B000402020202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15492263"/>
                  </a:ext>
                </a:extLst>
              </a:tr>
              <a:tr h="330176">
                <a:tc>
                  <a:txBody>
                    <a:bodyPr/>
                    <a:lstStyle/>
                    <a:p>
                      <a:pPr algn="l" fontAlgn="b"/>
                      <a:r>
                        <a:rPr lang="es-CO" sz="1100" b="0" i="0" u="none" strike="noStrike">
                          <a:solidFill>
                            <a:srgbClr val="000000"/>
                          </a:solidFill>
                          <a:effectLst/>
                          <a:latin typeface="Aptos Narrow" panose="020B0004020202020204" pitchFamily="34" charset="0"/>
                        </a:rPr>
                        <a:t>accuracy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CO" sz="1100" b="0" i="0" u="none" strike="noStrike">
                          <a:solidFill>
                            <a:srgbClr val="000000"/>
                          </a:solidFill>
                          <a:effectLs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CO" sz="1100" b="0" i="0" u="none" strike="noStrike">
                          <a:solidFill>
                            <a:srgbClr val="000000"/>
                          </a:solidFill>
                          <a:effectLs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CO" sz="1100" b="0" i="0" u="none" strike="noStrike">
                          <a:solidFill>
                            <a:srgbClr val="000000"/>
                          </a:solidFill>
                          <a:effectLs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300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6992733"/>
                  </a:ext>
                </a:extLst>
              </a:tr>
              <a:tr h="330176">
                <a:tc>
                  <a:txBody>
                    <a:bodyPr/>
                    <a:lstStyle/>
                    <a:p>
                      <a:pPr algn="l" fontAlgn="b"/>
                      <a:r>
                        <a:rPr lang="es-CO" sz="1100" b="0" i="0" u="none" strike="noStrike">
                          <a:solidFill>
                            <a:srgbClr val="000000"/>
                          </a:solidFill>
                          <a:effectLst/>
                          <a:latin typeface="Aptos Narrow" panose="020B0004020202020204" pitchFamily="34" charset="0"/>
                        </a:rPr>
                        <a:t>macro avg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300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3497862"/>
                  </a:ext>
                </a:extLst>
              </a:tr>
              <a:tr h="330176">
                <a:tc>
                  <a:txBody>
                    <a:bodyPr/>
                    <a:lstStyle/>
                    <a:p>
                      <a:pPr algn="l" fontAlgn="b"/>
                      <a:r>
                        <a:rPr lang="es-CO" sz="1100" b="0" i="0" u="none" strike="noStrike">
                          <a:solidFill>
                            <a:srgbClr val="000000"/>
                          </a:solidFill>
                          <a:effectLst/>
                          <a:latin typeface="Aptos Narrow" panose="020B0004020202020204" pitchFamily="34" charset="0"/>
                        </a:rPr>
                        <a:t>weighted avg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a:solidFill>
                            <a:srgbClr val="000000"/>
                          </a:solidFill>
                          <a:effectLst/>
                          <a:latin typeface="Aptos Narrow" panose="020B0004020202020204" pitchFamily="34" charset="0"/>
                        </a:rPr>
                        <a:t>0.99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1100" b="0" i="0" u="none" strike="noStrike" dirty="0">
                          <a:solidFill>
                            <a:srgbClr val="000000"/>
                          </a:solidFill>
                          <a:effectLst/>
                          <a:latin typeface="Aptos Narrow" panose="020B0004020202020204" pitchFamily="34" charset="0"/>
                        </a:rPr>
                        <a:t>300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25517162"/>
                  </a:ext>
                </a:extLst>
              </a:tr>
            </a:tbl>
          </a:graphicData>
        </a:graphic>
      </p:graphicFrame>
    </p:spTree>
    <p:extLst>
      <p:ext uri="{BB962C8B-B14F-4D97-AF65-F5344CB8AC3E}">
        <p14:creationId xmlns:p14="http://schemas.microsoft.com/office/powerpoint/2010/main" val="1106766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F05E58-E27F-3388-9A66-412114BFFB10}"/>
              </a:ext>
            </a:extLst>
          </p:cNvPr>
          <p:cNvSpPr>
            <a:spLocks noGrp="1"/>
          </p:cNvSpPr>
          <p:nvPr>
            <p:ph type="title"/>
          </p:nvPr>
        </p:nvSpPr>
        <p:spPr>
          <a:xfrm>
            <a:off x="466721" y="586855"/>
            <a:ext cx="3918465" cy="3387497"/>
          </a:xfrm>
        </p:spPr>
        <p:txBody>
          <a:bodyPr anchor="b">
            <a:normAutofit/>
          </a:bodyPr>
          <a:lstStyle/>
          <a:p>
            <a:pPr algn="r"/>
            <a:r>
              <a:rPr lang="es-ES" sz="4000" dirty="0">
                <a:solidFill>
                  <a:srgbClr val="FFFFFF"/>
                </a:solidFill>
              </a:rPr>
              <a:t>Conclusiones</a:t>
            </a:r>
            <a:endParaRPr lang="es-CO" sz="4000" dirty="0">
              <a:solidFill>
                <a:srgbClr val="FFFFFF"/>
              </a:solidFill>
            </a:endParaRPr>
          </a:p>
        </p:txBody>
      </p:sp>
      <p:sp>
        <p:nvSpPr>
          <p:cNvPr id="21" name="Marcador de contenido 2">
            <a:extLst>
              <a:ext uri="{FF2B5EF4-FFF2-40B4-BE49-F238E27FC236}">
                <a16:creationId xmlns:a16="http://schemas.microsoft.com/office/drawing/2014/main" id="{E965E76D-7DAF-D08B-22A2-6CBEF80D6EAD}"/>
              </a:ext>
            </a:extLst>
          </p:cNvPr>
          <p:cNvSpPr>
            <a:spLocks noGrp="1"/>
          </p:cNvSpPr>
          <p:nvPr>
            <p:ph idx="1"/>
          </p:nvPr>
        </p:nvSpPr>
        <p:spPr>
          <a:xfrm>
            <a:off x="4810259" y="649480"/>
            <a:ext cx="6555347" cy="5546047"/>
          </a:xfrm>
        </p:spPr>
        <p:txBody>
          <a:bodyPr anchor="ctr">
            <a:normAutofit/>
          </a:bodyPr>
          <a:lstStyle/>
          <a:p>
            <a:r>
              <a:rPr lang="es-ES" sz="2000"/>
              <a:t>Clientes bajo potencial</a:t>
            </a:r>
          </a:p>
          <a:p>
            <a:pPr marL="0" indent="0">
              <a:buNone/>
            </a:pPr>
            <a:r>
              <a:rPr lang="es-ES" sz="2000"/>
              <a:t>    </a:t>
            </a:r>
            <a:r>
              <a:rPr lang="es-ES" sz="2000" b="1"/>
              <a:t>Estrategia 1</a:t>
            </a:r>
            <a:r>
              <a:rPr lang="es-ES" sz="2000"/>
              <a:t>: Campaña de prueba de nuevos productos</a:t>
            </a:r>
          </a:p>
          <a:p>
            <a:pPr marL="0" indent="0">
              <a:buNone/>
            </a:pPr>
            <a:r>
              <a:rPr lang="es-ES" sz="2000"/>
              <a:t>    </a:t>
            </a:r>
            <a:r>
              <a:rPr lang="es-ES" sz="2000" b="1"/>
              <a:t>Estrategia 2</a:t>
            </a:r>
            <a:r>
              <a:rPr lang="es-ES" sz="2000"/>
              <a:t>: Descuentos en horas de menor actividad</a:t>
            </a:r>
          </a:p>
          <a:p>
            <a:r>
              <a:rPr lang="es-ES" sz="2000"/>
              <a:t>Clientes de medio potencial</a:t>
            </a:r>
          </a:p>
          <a:p>
            <a:pPr marL="0" indent="0">
              <a:buNone/>
            </a:pPr>
            <a:r>
              <a:rPr lang="es-ES" sz="2000"/>
              <a:t>   </a:t>
            </a:r>
            <a:r>
              <a:rPr lang="es-ES" sz="2000" b="1"/>
              <a:t>Estrategia 1</a:t>
            </a:r>
            <a:r>
              <a:rPr lang="es-ES" sz="2000"/>
              <a:t>: Tarjeta de cliente frecuente</a:t>
            </a:r>
          </a:p>
          <a:p>
            <a:pPr marL="0" indent="0">
              <a:buNone/>
            </a:pPr>
            <a:r>
              <a:rPr lang="es-ES" sz="2000"/>
              <a:t>   </a:t>
            </a:r>
            <a:r>
              <a:rPr lang="es-ES" sz="2000" b="1"/>
              <a:t>Estrategia 2</a:t>
            </a:r>
            <a:r>
              <a:rPr lang="es-ES" sz="2000"/>
              <a:t>: Personalización de experiencias</a:t>
            </a:r>
          </a:p>
          <a:p>
            <a:r>
              <a:rPr lang="es-ES" sz="2000"/>
              <a:t>Clientes de alto potencial</a:t>
            </a:r>
          </a:p>
          <a:p>
            <a:pPr marL="0" indent="0">
              <a:buNone/>
            </a:pPr>
            <a:r>
              <a:rPr lang="es-ES" sz="2000"/>
              <a:t>   </a:t>
            </a:r>
            <a:r>
              <a:rPr lang="es-ES" sz="2000" b="1"/>
              <a:t>Estrategia 1</a:t>
            </a:r>
            <a:r>
              <a:rPr lang="es-ES" sz="2000"/>
              <a:t>: Eventos exclusivos para clientes VIP</a:t>
            </a:r>
          </a:p>
          <a:p>
            <a:pPr marL="0" indent="0">
              <a:buNone/>
            </a:pPr>
            <a:r>
              <a:rPr lang="es-ES" sz="2000"/>
              <a:t>   </a:t>
            </a:r>
            <a:r>
              <a:rPr lang="es-ES" sz="2000" b="1"/>
              <a:t>Estrategia 2</a:t>
            </a:r>
            <a:r>
              <a:rPr lang="es-ES" sz="2000"/>
              <a:t>: Beneficios de "Cliente Gold"</a:t>
            </a:r>
            <a:endParaRPr lang="es-CO" sz="2000"/>
          </a:p>
        </p:txBody>
      </p:sp>
    </p:spTree>
    <p:extLst>
      <p:ext uri="{BB962C8B-B14F-4D97-AF65-F5344CB8AC3E}">
        <p14:creationId xmlns:p14="http://schemas.microsoft.com/office/powerpoint/2010/main" val="640352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6D72187-7A11-610C-A737-1DE6D692E753}"/>
              </a:ext>
            </a:extLst>
          </p:cNvPr>
          <p:cNvSpPr>
            <a:spLocks noGrp="1"/>
          </p:cNvSpPr>
          <p:nvPr>
            <p:ph idx="1"/>
          </p:nvPr>
        </p:nvSpPr>
        <p:spPr/>
        <p:txBody>
          <a:bodyPr/>
          <a:lstStyle/>
          <a:p>
            <a:pPr marL="0" indent="0" algn="ctr">
              <a:buNone/>
            </a:pPr>
            <a:r>
              <a:rPr lang="es-ES" sz="1800" dirty="0">
                <a:effectLst/>
                <a:latin typeface="Arial" panose="020B0604020202020204" pitchFamily="34" charset="0"/>
                <a:ea typeface="Arial" panose="020B0604020202020204" pitchFamily="34" charset="0"/>
              </a:rPr>
              <a:t>"El Sabroso Bocado", un local de comida rápida con un menú variado y una clientela fiel, se encuentra en un momento crucial. A pesar de su popularidad, han notado fluctuaciones en las ventas y sospechan que ciertos días y horas son más rentables que otros. Además,  quieren entender mejor el comportamiento de sus clientes para ofrecer promociones más efectivas y personalizadas.</a:t>
            </a:r>
            <a:endParaRPr lang="es-CO" sz="1800" dirty="0">
              <a:effectLst/>
              <a:latin typeface="Arial" panose="020B0604020202020204" pitchFamily="34" charset="0"/>
              <a:ea typeface="Arial" panose="020B0604020202020204" pitchFamily="34" charset="0"/>
            </a:endParaRPr>
          </a:p>
          <a:p>
            <a:pPr marL="0" indent="0">
              <a:buNone/>
            </a:pPr>
            <a:endParaRPr lang="es-CO" dirty="0"/>
          </a:p>
        </p:txBody>
      </p:sp>
      <p:sp>
        <p:nvSpPr>
          <p:cNvPr id="5" name="CuadroTexto 4">
            <a:extLst>
              <a:ext uri="{FF2B5EF4-FFF2-40B4-BE49-F238E27FC236}">
                <a16:creationId xmlns:a16="http://schemas.microsoft.com/office/drawing/2014/main" id="{04E98D47-BB49-CA17-5DB6-E7E3C606F567}"/>
              </a:ext>
            </a:extLst>
          </p:cNvPr>
          <p:cNvSpPr txBox="1"/>
          <p:nvPr/>
        </p:nvSpPr>
        <p:spPr>
          <a:xfrm>
            <a:off x="3244645" y="1012722"/>
            <a:ext cx="5053781" cy="523220"/>
          </a:xfrm>
          <a:prstGeom prst="rect">
            <a:avLst/>
          </a:prstGeom>
          <a:noFill/>
        </p:spPr>
        <p:txBody>
          <a:bodyPr wrap="square" rtlCol="0">
            <a:spAutoFit/>
          </a:bodyPr>
          <a:lstStyle/>
          <a:p>
            <a:pPr algn="ctr"/>
            <a:r>
              <a:rPr lang="es-ES" sz="2800" dirty="0"/>
              <a:t>Descripción del problema</a:t>
            </a:r>
            <a:endParaRPr lang="es-CO" sz="2800" dirty="0"/>
          </a:p>
        </p:txBody>
      </p:sp>
    </p:spTree>
    <p:extLst>
      <p:ext uri="{BB962C8B-B14F-4D97-AF65-F5344CB8AC3E}">
        <p14:creationId xmlns:p14="http://schemas.microsoft.com/office/powerpoint/2010/main" val="3119666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CD630-0195-F1AE-0E43-C4B193DD2AF8}"/>
              </a:ext>
            </a:extLst>
          </p:cNvPr>
          <p:cNvSpPr>
            <a:spLocks noGrp="1"/>
          </p:cNvSpPr>
          <p:nvPr>
            <p:ph type="title"/>
          </p:nvPr>
        </p:nvSpPr>
        <p:spPr>
          <a:xfrm>
            <a:off x="466722" y="586855"/>
            <a:ext cx="3201366" cy="3387497"/>
          </a:xfrm>
        </p:spPr>
        <p:txBody>
          <a:bodyPr anchor="b">
            <a:normAutofit/>
          </a:bodyPr>
          <a:lstStyle/>
          <a:p>
            <a:pPr algn="r"/>
            <a:r>
              <a:rPr lang="es-ES" sz="4000">
                <a:solidFill>
                  <a:srgbClr val="FFFFFF"/>
                </a:solidFill>
              </a:rPr>
              <a:t>Objetivo</a:t>
            </a:r>
            <a:endParaRPr lang="es-CO" sz="4000">
              <a:solidFill>
                <a:srgbClr val="FFFFFF"/>
              </a:solidFill>
            </a:endParaRPr>
          </a:p>
        </p:txBody>
      </p:sp>
      <p:sp>
        <p:nvSpPr>
          <p:cNvPr id="3" name="Marcador de contenido 2">
            <a:extLst>
              <a:ext uri="{FF2B5EF4-FFF2-40B4-BE49-F238E27FC236}">
                <a16:creationId xmlns:a16="http://schemas.microsoft.com/office/drawing/2014/main" id="{55C1652C-45D7-E495-1916-06E53D838EC9}"/>
              </a:ext>
            </a:extLst>
          </p:cNvPr>
          <p:cNvSpPr>
            <a:spLocks noGrp="1"/>
          </p:cNvSpPr>
          <p:nvPr>
            <p:ph idx="1"/>
          </p:nvPr>
        </p:nvSpPr>
        <p:spPr>
          <a:xfrm>
            <a:off x="4810259" y="649480"/>
            <a:ext cx="6555347" cy="5546047"/>
          </a:xfrm>
        </p:spPr>
        <p:txBody>
          <a:bodyPr anchor="ctr">
            <a:normAutofit fontScale="92500" lnSpcReduction="10000"/>
          </a:bodyPr>
          <a:lstStyle/>
          <a:p>
            <a:pPr marL="0" indent="0">
              <a:buNone/>
            </a:pPr>
            <a:r>
              <a:rPr lang="es-ES" sz="2000" dirty="0"/>
              <a:t>El objetivo de este estudio es realizar un análisis integral del comportamiento de los clientes de un local de comidas rápidas. El proceso comenzará con una familiarización de la estructura de la base de datos, seguida de una exploración detallada para realizar una limpieza y organización de los datos. Posteriormente, se evaluarán las posibles relaciones entre las ventas con las horas del día, los días de la semana y la popularidad de los productos ofrecidos. Tras la limpieza y organización de los datos, se procederá a analizar estas relaciones, y se emplearán técnicas de </a:t>
            </a:r>
            <a:r>
              <a:rPr lang="es-ES" sz="2000" dirty="0" err="1"/>
              <a:t>clustering</a:t>
            </a:r>
            <a:r>
              <a:rPr lang="es-ES" sz="2000" dirty="0"/>
              <a:t> para segmentar a los clientes en grupos de comportamientos similares. Finalmente, se aplicarán modelos de machine learning, como los árboles de decisión y la regresión logística, para clasificar a los clientes en diferentes niveles de potencial (alto, medio, bajo). Esto permitirá predecir el comportamiento de nuevos clientes y desarrollar estrategias de marketing personalizadas para cada uno de los segmentos identificados.</a:t>
            </a:r>
            <a:endParaRPr lang="es-CO" sz="2000" dirty="0"/>
          </a:p>
        </p:txBody>
      </p:sp>
    </p:spTree>
    <p:extLst>
      <p:ext uri="{BB962C8B-B14F-4D97-AF65-F5344CB8AC3E}">
        <p14:creationId xmlns:p14="http://schemas.microsoft.com/office/powerpoint/2010/main" val="756282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887650C-9784-61F9-C4F1-0161A1093B7C}"/>
              </a:ext>
            </a:extLst>
          </p:cNvPr>
          <p:cNvSpPr txBox="1"/>
          <p:nvPr/>
        </p:nvSpPr>
        <p:spPr>
          <a:xfrm>
            <a:off x="997584" y="164035"/>
            <a:ext cx="4184015" cy="16459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kern="1200" dirty="0" err="1">
                <a:solidFill>
                  <a:schemeClr val="tx1"/>
                </a:solidFill>
                <a:latin typeface="+mj-lt"/>
                <a:ea typeface="+mj-ea"/>
                <a:cs typeface="+mj-cs"/>
              </a:rPr>
              <a:t>Resumen</a:t>
            </a:r>
            <a:r>
              <a:rPr lang="en-US" sz="3200" b="1" kern="1200" dirty="0">
                <a:solidFill>
                  <a:schemeClr val="tx1"/>
                </a:solidFill>
                <a:latin typeface="+mj-lt"/>
                <a:ea typeface="+mj-ea"/>
                <a:cs typeface="+mj-cs"/>
              </a:rPr>
              <a:t> de </a:t>
            </a:r>
            <a:r>
              <a:rPr lang="en-US" sz="3200" b="1" kern="1200" dirty="0" err="1">
                <a:solidFill>
                  <a:schemeClr val="tx1"/>
                </a:solidFill>
                <a:latin typeface="+mj-lt"/>
                <a:ea typeface="+mj-ea"/>
                <a:cs typeface="+mj-cs"/>
              </a:rPr>
              <a:t>los</a:t>
            </a:r>
            <a:r>
              <a:rPr lang="en-US" sz="3200" b="1" kern="1200" dirty="0">
                <a:solidFill>
                  <a:schemeClr val="tx1"/>
                </a:solidFill>
                <a:latin typeface="+mj-lt"/>
                <a:ea typeface="+mj-ea"/>
                <a:cs typeface="+mj-cs"/>
              </a:rPr>
              <a:t> </a:t>
            </a:r>
            <a:r>
              <a:rPr lang="en-US" sz="3200" b="1" kern="1200" dirty="0" err="1">
                <a:solidFill>
                  <a:schemeClr val="tx1"/>
                </a:solidFill>
                <a:latin typeface="+mj-lt"/>
                <a:ea typeface="+mj-ea"/>
                <a:cs typeface="+mj-cs"/>
              </a:rPr>
              <a:t>datos</a:t>
            </a:r>
            <a:endParaRPr lang="en-US" sz="3200" b="1" kern="1200" dirty="0">
              <a:solidFill>
                <a:schemeClr val="tx1"/>
              </a:solidFill>
              <a:latin typeface="+mj-lt"/>
              <a:ea typeface="+mj-ea"/>
              <a:cs typeface="+mj-cs"/>
            </a:endParaRPr>
          </a:p>
        </p:txBody>
      </p:sp>
      <p:sp>
        <p:nvSpPr>
          <p:cNvPr id="3" name="Marcador de contenido 2">
            <a:extLst>
              <a:ext uri="{FF2B5EF4-FFF2-40B4-BE49-F238E27FC236}">
                <a16:creationId xmlns:a16="http://schemas.microsoft.com/office/drawing/2014/main" id="{D4D7D7E6-0B58-3111-3261-8B46128E074D}"/>
              </a:ext>
            </a:extLst>
          </p:cNvPr>
          <p:cNvSpPr>
            <a:spLocks noGrp="1"/>
          </p:cNvSpPr>
          <p:nvPr>
            <p:ph idx="1"/>
          </p:nvPr>
        </p:nvSpPr>
        <p:spPr>
          <a:xfrm>
            <a:off x="5351164" y="586822"/>
            <a:ext cx="6002636" cy="1645920"/>
          </a:xfrm>
        </p:spPr>
        <p:txBody>
          <a:bodyPr vert="horz" lIns="91440" tIns="45720" rIns="91440" bIns="45720" rtlCol="0" anchor="ctr">
            <a:normAutofit lnSpcReduction="10000"/>
          </a:bodyPr>
          <a:lstStyle/>
          <a:p>
            <a:pPr marL="0" indent="0">
              <a:buNone/>
            </a:pPr>
            <a:r>
              <a:rPr lang="en-US" sz="1800" dirty="0"/>
              <a:t>Los </a:t>
            </a:r>
            <a:r>
              <a:rPr lang="en-US" sz="1800" dirty="0" err="1"/>
              <a:t>datos</a:t>
            </a:r>
            <a:r>
              <a:rPr lang="en-US" sz="1800" dirty="0"/>
              <a:t> </a:t>
            </a:r>
            <a:r>
              <a:rPr lang="en-US" sz="1800" dirty="0" err="1"/>
              <a:t>corresponden</a:t>
            </a:r>
            <a:r>
              <a:rPr lang="en-US" sz="1800" dirty="0"/>
              <a:t> a un conjunto de </a:t>
            </a:r>
            <a:r>
              <a:rPr lang="en-US" sz="1800" dirty="0" err="1"/>
              <a:t>ventas</a:t>
            </a:r>
            <a:r>
              <a:rPr lang="en-US" sz="1800" dirty="0"/>
              <a:t> </a:t>
            </a:r>
            <a:r>
              <a:rPr lang="en-US" sz="1800" dirty="0" err="1"/>
              <a:t>realizadas</a:t>
            </a:r>
            <a:r>
              <a:rPr lang="en-US" sz="1800" dirty="0"/>
              <a:t> </a:t>
            </a:r>
            <a:r>
              <a:rPr lang="en-US" sz="1800" dirty="0" err="1"/>
              <a:t>por</a:t>
            </a:r>
            <a:r>
              <a:rPr lang="en-US" sz="1800" dirty="0"/>
              <a:t> </a:t>
            </a:r>
            <a:r>
              <a:rPr lang="en-US" sz="1800" dirty="0" err="1"/>
              <a:t>el</a:t>
            </a:r>
            <a:r>
              <a:rPr lang="en-US" sz="1800" dirty="0"/>
              <a:t>  local de </a:t>
            </a:r>
            <a:r>
              <a:rPr lang="en-US" sz="1800" dirty="0" err="1"/>
              <a:t>comidas</a:t>
            </a:r>
            <a:r>
              <a:rPr lang="en-US" sz="1800" dirty="0"/>
              <a:t>. </a:t>
            </a:r>
            <a:r>
              <a:rPr lang="en-US" sz="1800" dirty="0" err="1"/>
              <a:t>Cada</a:t>
            </a:r>
            <a:r>
              <a:rPr lang="en-US" sz="1800" dirty="0"/>
              <a:t> fila </a:t>
            </a:r>
            <a:r>
              <a:rPr lang="en-US" sz="1800" dirty="0" err="1"/>
              <a:t>representa</a:t>
            </a:r>
            <a:r>
              <a:rPr lang="en-US" sz="1800" dirty="0"/>
              <a:t> </a:t>
            </a:r>
            <a:r>
              <a:rPr lang="en-US" sz="1800" dirty="0" err="1"/>
              <a:t>una</a:t>
            </a:r>
            <a:r>
              <a:rPr lang="en-US" sz="1800" dirty="0"/>
              <a:t> </a:t>
            </a:r>
            <a:r>
              <a:rPr lang="en-US" sz="1800" dirty="0" err="1"/>
              <a:t>venta</a:t>
            </a:r>
            <a:r>
              <a:rPr lang="en-US" sz="1800" dirty="0"/>
              <a:t> individual con </a:t>
            </a:r>
            <a:r>
              <a:rPr lang="en-US" sz="1800" dirty="0" err="1"/>
              <a:t>información</a:t>
            </a:r>
            <a:r>
              <a:rPr lang="en-US" sz="1800" dirty="0"/>
              <a:t> </a:t>
            </a:r>
            <a:r>
              <a:rPr lang="en-US" sz="1800" dirty="0" err="1"/>
              <a:t>detallada</a:t>
            </a:r>
            <a:r>
              <a:rPr lang="en-US" sz="1800" dirty="0"/>
              <a:t> </a:t>
            </a:r>
            <a:r>
              <a:rPr lang="en-US" sz="1800" dirty="0" err="1"/>
              <a:t>sobre</a:t>
            </a:r>
            <a:r>
              <a:rPr lang="en-US" sz="1800" dirty="0"/>
              <a:t> </a:t>
            </a:r>
            <a:r>
              <a:rPr lang="en-US" sz="1800" dirty="0" err="1"/>
              <a:t>el</a:t>
            </a:r>
            <a:r>
              <a:rPr lang="en-US" sz="1800" dirty="0"/>
              <a:t> </a:t>
            </a:r>
            <a:r>
              <a:rPr lang="en-US" sz="1800" dirty="0" err="1"/>
              <a:t>articulo</a:t>
            </a:r>
            <a:r>
              <a:rPr lang="en-US" sz="1800" dirty="0"/>
              <a:t> </a:t>
            </a:r>
            <a:r>
              <a:rPr lang="en-US" sz="1800" dirty="0" err="1"/>
              <a:t>vendido</a:t>
            </a:r>
            <a:r>
              <a:rPr lang="en-US" sz="1800" dirty="0"/>
              <a:t>, </a:t>
            </a:r>
            <a:r>
              <a:rPr lang="en-US" sz="1800" dirty="0" err="1"/>
              <a:t>el</a:t>
            </a:r>
            <a:r>
              <a:rPr lang="en-US" sz="1800" dirty="0"/>
              <a:t> </a:t>
            </a:r>
            <a:r>
              <a:rPr lang="en-US" sz="1800" dirty="0" err="1"/>
              <a:t>momento</a:t>
            </a:r>
            <a:r>
              <a:rPr lang="en-US" sz="1800" dirty="0"/>
              <a:t> de la </a:t>
            </a:r>
            <a:r>
              <a:rPr lang="en-US" sz="1800" dirty="0" err="1"/>
              <a:t>venta</a:t>
            </a:r>
            <a:r>
              <a:rPr lang="en-US" sz="1800" dirty="0"/>
              <a:t>, </a:t>
            </a:r>
            <a:r>
              <a:rPr lang="en-US" sz="1800" dirty="0" err="1"/>
              <a:t>detalles</a:t>
            </a:r>
            <a:r>
              <a:rPr lang="en-US" sz="1800" dirty="0"/>
              <a:t> de la </a:t>
            </a:r>
            <a:r>
              <a:rPr lang="en-US" sz="1800" dirty="0" err="1"/>
              <a:t>venta</a:t>
            </a:r>
            <a:r>
              <a:rPr lang="en-US" sz="1800" dirty="0"/>
              <a:t> e </a:t>
            </a:r>
            <a:r>
              <a:rPr lang="en-US" sz="1800" dirty="0" err="1"/>
              <a:t>identificación</a:t>
            </a:r>
            <a:r>
              <a:rPr lang="en-US" sz="1800" dirty="0"/>
              <a:t> del </a:t>
            </a:r>
            <a:r>
              <a:rPr lang="en-US" sz="1800" dirty="0" err="1"/>
              <a:t>cliente</a:t>
            </a:r>
            <a:endParaRPr lang="en-US" sz="1800" dirty="0"/>
          </a:p>
        </p:txBody>
      </p:sp>
      <p:pic>
        <p:nvPicPr>
          <p:cNvPr id="6" name="Imagen 5">
            <a:extLst>
              <a:ext uri="{FF2B5EF4-FFF2-40B4-BE49-F238E27FC236}">
                <a16:creationId xmlns:a16="http://schemas.microsoft.com/office/drawing/2014/main" id="{A6EAB856-0DF5-62B6-D67B-03FEB4D74A01}"/>
              </a:ext>
            </a:extLst>
          </p:cNvPr>
          <p:cNvPicPr>
            <a:picLocks noChangeAspect="1"/>
          </p:cNvPicPr>
          <p:nvPr/>
        </p:nvPicPr>
        <p:blipFill>
          <a:blip r:embed="rId2"/>
          <a:stretch>
            <a:fillRect/>
          </a:stretch>
        </p:blipFill>
        <p:spPr>
          <a:xfrm>
            <a:off x="557784" y="3680494"/>
            <a:ext cx="11164824" cy="1590988"/>
          </a:xfrm>
          <a:prstGeom prst="rect">
            <a:avLst/>
          </a:prstGeom>
        </p:spPr>
      </p:pic>
    </p:spTree>
    <p:extLst>
      <p:ext uri="{BB962C8B-B14F-4D97-AF65-F5344CB8AC3E}">
        <p14:creationId xmlns:p14="http://schemas.microsoft.com/office/powerpoint/2010/main" val="2129995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DE6950-FB8D-46A6-3B11-D9397BF71E61}"/>
              </a:ext>
            </a:extLst>
          </p:cNvPr>
          <p:cNvSpPr>
            <a:spLocks noGrp="1"/>
          </p:cNvSpPr>
          <p:nvPr>
            <p:ph type="title"/>
          </p:nvPr>
        </p:nvSpPr>
        <p:spPr>
          <a:xfrm>
            <a:off x="838200" y="-195314"/>
            <a:ext cx="10515600" cy="1325563"/>
          </a:xfrm>
        </p:spPr>
        <p:txBody>
          <a:bodyPr/>
          <a:lstStyle/>
          <a:p>
            <a:pPr algn="ctr"/>
            <a:r>
              <a:rPr lang="es-CO" dirty="0"/>
              <a:t>Procesamiento de datos</a:t>
            </a:r>
          </a:p>
        </p:txBody>
      </p:sp>
      <p:pic>
        <p:nvPicPr>
          <p:cNvPr id="5" name="Marcador de contenido 4">
            <a:extLst>
              <a:ext uri="{FF2B5EF4-FFF2-40B4-BE49-F238E27FC236}">
                <a16:creationId xmlns:a16="http://schemas.microsoft.com/office/drawing/2014/main" id="{B45A202D-1418-A7E4-9D43-2F65E4B1B5F2}"/>
              </a:ext>
            </a:extLst>
          </p:cNvPr>
          <p:cNvPicPr>
            <a:picLocks noGrp="1" noChangeAspect="1"/>
          </p:cNvPicPr>
          <p:nvPr>
            <p:ph idx="1"/>
          </p:nvPr>
        </p:nvPicPr>
        <p:blipFill>
          <a:blip r:embed="rId2"/>
          <a:stretch>
            <a:fillRect/>
          </a:stretch>
        </p:blipFill>
        <p:spPr>
          <a:xfrm>
            <a:off x="838200" y="1039708"/>
            <a:ext cx="4844845" cy="2595770"/>
          </a:xfrm>
        </p:spPr>
      </p:pic>
      <p:pic>
        <p:nvPicPr>
          <p:cNvPr id="9" name="Imagen 8">
            <a:extLst>
              <a:ext uri="{FF2B5EF4-FFF2-40B4-BE49-F238E27FC236}">
                <a16:creationId xmlns:a16="http://schemas.microsoft.com/office/drawing/2014/main" id="{BAFA16E6-0C97-6563-3939-C7A4C51D724F}"/>
              </a:ext>
            </a:extLst>
          </p:cNvPr>
          <p:cNvPicPr>
            <a:picLocks noChangeAspect="1"/>
          </p:cNvPicPr>
          <p:nvPr/>
        </p:nvPicPr>
        <p:blipFill>
          <a:blip r:embed="rId3"/>
          <a:stretch>
            <a:fillRect/>
          </a:stretch>
        </p:blipFill>
        <p:spPr>
          <a:xfrm>
            <a:off x="6553771" y="3344152"/>
            <a:ext cx="4770533" cy="2530059"/>
          </a:xfrm>
          <a:prstGeom prst="rect">
            <a:avLst/>
          </a:prstGeom>
        </p:spPr>
      </p:pic>
      <p:cxnSp>
        <p:nvCxnSpPr>
          <p:cNvPr id="14" name="Conector recto de flecha 13">
            <a:extLst>
              <a:ext uri="{FF2B5EF4-FFF2-40B4-BE49-F238E27FC236}">
                <a16:creationId xmlns:a16="http://schemas.microsoft.com/office/drawing/2014/main" id="{95612E8B-5486-5330-DFA6-25F6915969AE}"/>
              </a:ext>
            </a:extLst>
          </p:cNvPr>
          <p:cNvCxnSpPr/>
          <p:nvPr/>
        </p:nvCxnSpPr>
        <p:spPr>
          <a:xfrm flipH="1" flipV="1">
            <a:off x="2399071" y="825910"/>
            <a:ext cx="540774" cy="62926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Conector recto de flecha 15">
            <a:extLst>
              <a:ext uri="{FF2B5EF4-FFF2-40B4-BE49-F238E27FC236}">
                <a16:creationId xmlns:a16="http://schemas.microsoft.com/office/drawing/2014/main" id="{06FF7350-43A7-E7ED-CFFC-599A82FD97FC}"/>
              </a:ext>
            </a:extLst>
          </p:cNvPr>
          <p:cNvCxnSpPr>
            <a:cxnSpLocks/>
          </p:cNvCxnSpPr>
          <p:nvPr/>
        </p:nvCxnSpPr>
        <p:spPr>
          <a:xfrm flipV="1">
            <a:off x="4866396" y="1039708"/>
            <a:ext cx="1460661" cy="376137"/>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Conector recto de flecha 17">
            <a:extLst>
              <a:ext uri="{FF2B5EF4-FFF2-40B4-BE49-F238E27FC236}">
                <a16:creationId xmlns:a16="http://schemas.microsoft.com/office/drawing/2014/main" id="{4D3449A0-BAAB-DC9B-796B-7848EE4B118A}"/>
              </a:ext>
            </a:extLst>
          </p:cNvPr>
          <p:cNvCxnSpPr>
            <a:cxnSpLocks/>
          </p:cNvCxnSpPr>
          <p:nvPr/>
        </p:nvCxnSpPr>
        <p:spPr>
          <a:xfrm>
            <a:off x="3785419" y="3429000"/>
            <a:ext cx="824022" cy="690716"/>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9" name="CuadroTexto 18">
            <a:extLst>
              <a:ext uri="{FF2B5EF4-FFF2-40B4-BE49-F238E27FC236}">
                <a16:creationId xmlns:a16="http://schemas.microsoft.com/office/drawing/2014/main" id="{A4615AE4-0A23-9E82-68AD-E556A6334DFC}"/>
              </a:ext>
            </a:extLst>
          </p:cNvPr>
          <p:cNvSpPr txBox="1"/>
          <p:nvPr/>
        </p:nvSpPr>
        <p:spPr>
          <a:xfrm>
            <a:off x="990401" y="530117"/>
            <a:ext cx="1949444" cy="369332"/>
          </a:xfrm>
          <a:prstGeom prst="rect">
            <a:avLst/>
          </a:prstGeom>
          <a:noFill/>
        </p:spPr>
        <p:txBody>
          <a:bodyPr wrap="none" rtlCol="0">
            <a:spAutoFit/>
          </a:bodyPr>
          <a:lstStyle/>
          <a:p>
            <a:r>
              <a:rPr lang="es-ES" dirty="0"/>
              <a:t>N = Total de datos</a:t>
            </a:r>
            <a:endParaRPr lang="es-CO" dirty="0"/>
          </a:p>
        </p:txBody>
      </p:sp>
      <p:sp>
        <p:nvSpPr>
          <p:cNvPr id="20" name="CuadroTexto 19">
            <a:extLst>
              <a:ext uri="{FF2B5EF4-FFF2-40B4-BE49-F238E27FC236}">
                <a16:creationId xmlns:a16="http://schemas.microsoft.com/office/drawing/2014/main" id="{38DA3319-2E9D-1253-F27F-7015840E813B}"/>
              </a:ext>
            </a:extLst>
          </p:cNvPr>
          <p:cNvSpPr txBox="1"/>
          <p:nvPr/>
        </p:nvSpPr>
        <p:spPr>
          <a:xfrm>
            <a:off x="6154420" y="713903"/>
            <a:ext cx="1455176" cy="369332"/>
          </a:xfrm>
          <a:prstGeom prst="rect">
            <a:avLst/>
          </a:prstGeom>
          <a:noFill/>
        </p:spPr>
        <p:txBody>
          <a:bodyPr wrap="square" rtlCol="0">
            <a:spAutoFit/>
          </a:bodyPr>
          <a:lstStyle/>
          <a:p>
            <a:r>
              <a:rPr lang="es-ES" dirty="0"/>
              <a:t>Tipo de dato</a:t>
            </a:r>
          </a:p>
        </p:txBody>
      </p:sp>
      <p:sp>
        <p:nvSpPr>
          <p:cNvPr id="21" name="CuadroTexto 20">
            <a:extLst>
              <a:ext uri="{FF2B5EF4-FFF2-40B4-BE49-F238E27FC236}">
                <a16:creationId xmlns:a16="http://schemas.microsoft.com/office/drawing/2014/main" id="{8C3F15EC-A340-AD9D-7B60-03796D1415B3}"/>
              </a:ext>
            </a:extLst>
          </p:cNvPr>
          <p:cNvSpPr txBox="1"/>
          <p:nvPr/>
        </p:nvSpPr>
        <p:spPr>
          <a:xfrm>
            <a:off x="4367411" y="4119716"/>
            <a:ext cx="1241323" cy="646331"/>
          </a:xfrm>
          <a:prstGeom prst="rect">
            <a:avLst/>
          </a:prstGeom>
          <a:noFill/>
        </p:spPr>
        <p:txBody>
          <a:bodyPr wrap="square" rtlCol="0">
            <a:spAutoFit/>
          </a:bodyPr>
          <a:lstStyle/>
          <a:p>
            <a:r>
              <a:rPr lang="es-ES" dirty="0"/>
              <a:t>Valores faltantes</a:t>
            </a:r>
          </a:p>
        </p:txBody>
      </p:sp>
      <p:sp>
        <p:nvSpPr>
          <p:cNvPr id="22" name="Rectángulo 21">
            <a:extLst>
              <a:ext uri="{FF2B5EF4-FFF2-40B4-BE49-F238E27FC236}">
                <a16:creationId xmlns:a16="http://schemas.microsoft.com/office/drawing/2014/main" id="{811140C2-241D-3D2A-3DB8-4B1DE71A1E8D}"/>
              </a:ext>
            </a:extLst>
          </p:cNvPr>
          <p:cNvSpPr/>
          <p:nvPr/>
        </p:nvSpPr>
        <p:spPr>
          <a:xfrm>
            <a:off x="7320118" y="4316360"/>
            <a:ext cx="2059856" cy="369332"/>
          </a:xfrm>
          <a:prstGeom prst="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cxnSp>
        <p:nvCxnSpPr>
          <p:cNvPr id="24" name="Conector recto de flecha 23">
            <a:extLst>
              <a:ext uri="{FF2B5EF4-FFF2-40B4-BE49-F238E27FC236}">
                <a16:creationId xmlns:a16="http://schemas.microsoft.com/office/drawing/2014/main" id="{F86B2CD4-CCDB-9480-706D-C8A353F6D221}"/>
              </a:ext>
            </a:extLst>
          </p:cNvPr>
          <p:cNvCxnSpPr>
            <a:cxnSpLocks/>
          </p:cNvCxnSpPr>
          <p:nvPr/>
        </p:nvCxnSpPr>
        <p:spPr>
          <a:xfrm flipV="1">
            <a:off x="8701548" y="2898201"/>
            <a:ext cx="1347020" cy="1496818"/>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25" name="CuadroTexto 24">
            <a:extLst>
              <a:ext uri="{FF2B5EF4-FFF2-40B4-BE49-F238E27FC236}">
                <a16:creationId xmlns:a16="http://schemas.microsoft.com/office/drawing/2014/main" id="{0861C124-BCFA-2ED5-5B7B-74F8C72B99CC}"/>
              </a:ext>
            </a:extLst>
          </p:cNvPr>
          <p:cNvSpPr txBox="1"/>
          <p:nvPr/>
        </p:nvSpPr>
        <p:spPr>
          <a:xfrm>
            <a:off x="9379974" y="2199626"/>
            <a:ext cx="2143432" cy="646331"/>
          </a:xfrm>
          <a:prstGeom prst="rect">
            <a:avLst/>
          </a:prstGeom>
          <a:noFill/>
        </p:spPr>
        <p:txBody>
          <a:bodyPr wrap="square" rtlCol="0">
            <a:spAutoFit/>
          </a:bodyPr>
          <a:lstStyle/>
          <a:p>
            <a:r>
              <a:rPr lang="es-ES" dirty="0"/>
              <a:t>Inconsistencia en los datos</a:t>
            </a:r>
          </a:p>
        </p:txBody>
      </p:sp>
      <p:sp>
        <p:nvSpPr>
          <p:cNvPr id="27" name="CuadroTexto 26">
            <a:extLst>
              <a:ext uri="{FF2B5EF4-FFF2-40B4-BE49-F238E27FC236}">
                <a16:creationId xmlns:a16="http://schemas.microsoft.com/office/drawing/2014/main" id="{F20A5391-013A-B6BD-7995-A3C49BAA5522}"/>
              </a:ext>
            </a:extLst>
          </p:cNvPr>
          <p:cNvSpPr txBox="1"/>
          <p:nvPr/>
        </p:nvSpPr>
        <p:spPr>
          <a:xfrm>
            <a:off x="629265" y="4685692"/>
            <a:ext cx="3738146" cy="369332"/>
          </a:xfrm>
          <a:prstGeom prst="rect">
            <a:avLst/>
          </a:prstGeom>
          <a:noFill/>
        </p:spPr>
        <p:txBody>
          <a:bodyPr wrap="square" rtlCol="0">
            <a:spAutoFit/>
          </a:bodyPr>
          <a:lstStyle/>
          <a:p>
            <a:r>
              <a:rPr lang="es-ES" b="1" dirty="0"/>
              <a:t>Número de filas duplicadas</a:t>
            </a:r>
            <a:r>
              <a:rPr lang="es-ES" dirty="0"/>
              <a:t>= 60</a:t>
            </a:r>
            <a:endParaRPr lang="es-CO" dirty="0"/>
          </a:p>
        </p:txBody>
      </p:sp>
      <p:sp>
        <p:nvSpPr>
          <p:cNvPr id="28" name="Rectángulo 27">
            <a:extLst>
              <a:ext uri="{FF2B5EF4-FFF2-40B4-BE49-F238E27FC236}">
                <a16:creationId xmlns:a16="http://schemas.microsoft.com/office/drawing/2014/main" id="{E01ACB9D-4A5B-3BB7-709E-8D81BE1908E6}"/>
              </a:ext>
            </a:extLst>
          </p:cNvPr>
          <p:cNvSpPr/>
          <p:nvPr/>
        </p:nvSpPr>
        <p:spPr>
          <a:xfrm>
            <a:off x="4277032" y="1691148"/>
            <a:ext cx="678426" cy="157317"/>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5" name="Conector recto de flecha 34">
            <a:extLst>
              <a:ext uri="{FF2B5EF4-FFF2-40B4-BE49-F238E27FC236}">
                <a16:creationId xmlns:a16="http://schemas.microsoft.com/office/drawing/2014/main" id="{75B30CD5-1875-F9B8-47A8-603DD346DFAD}"/>
              </a:ext>
            </a:extLst>
          </p:cNvPr>
          <p:cNvCxnSpPr/>
          <p:nvPr/>
        </p:nvCxnSpPr>
        <p:spPr>
          <a:xfrm>
            <a:off x="4890978" y="1790308"/>
            <a:ext cx="1735964"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36" name="CuadroTexto 35">
            <a:extLst>
              <a:ext uri="{FF2B5EF4-FFF2-40B4-BE49-F238E27FC236}">
                <a16:creationId xmlns:a16="http://schemas.microsoft.com/office/drawing/2014/main" id="{F56CF0D3-47F2-251B-BE6B-56B944482060}"/>
              </a:ext>
            </a:extLst>
          </p:cNvPr>
          <p:cNvSpPr txBox="1"/>
          <p:nvPr/>
        </p:nvSpPr>
        <p:spPr>
          <a:xfrm>
            <a:off x="6735097" y="1455174"/>
            <a:ext cx="3421626" cy="646331"/>
          </a:xfrm>
          <a:prstGeom prst="rect">
            <a:avLst/>
          </a:prstGeom>
          <a:noFill/>
        </p:spPr>
        <p:txBody>
          <a:bodyPr wrap="square" rtlCol="0">
            <a:spAutoFit/>
          </a:bodyPr>
          <a:lstStyle/>
          <a:p>
            <a:r>
              <a:rPr lang="es-ES" dirty="0"/>
              <a:t>Transformar la variable </a:t>
            </a:r>
            <a:r>
              <a:rPr lang="es-ES" dirty="0" err="1"/>
              <a:t>fecha_creacion</a:t>
            </a:r>
            <a:r>
              <a:rPr lang="es-ES" dirty="0"/>
              <a:t> a tipo fecha</a:t>
            </a:r>
            <a:endParaRPr lang="es-CO" dirty="0"/>
          </a:p>
        </p:txBody>
      </p:sp>
    </p:spTree>
    <p:extLst>
      <p:ext uri="{BB962C8B-B14F-4D97-AF65-F5344CB8AC3E}">
        <p14:creationId xmlns:p14="http://schemas.microsoft.com/office/powerpoint/2010/main" val="720889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7AA50D0-02D5-42A7-7892-4C9A5B34CCD2}"/>
              </a:ext>
            </a:extLst>
          </p:cNvPr>
          <p:cNvSpPr>
            <a:spLocks noGrp="1"/>
          </p:cNvSpPr>
          <p:nvPr>
            <p:ph idx="1"/>
          </p:nvPr>
        </p:nvSpPr>
        <p:spPr>
          <a:xfrm>
            <a:off x="494070" y="724412"/>
            <a:ext cx="10921181" cy="1910633"/>
          </a:xfrm>
        </p:spPr>
        <p:txBody>
          <a:bodyPr>
            <a:normAutofit fontScale="85000" lnSpcReduction="10000"/>
          </a:bodyPr>
          <a:lstStyle/>
          <a:p>
            <a:pPr>
              <a:buFontTx/>
              <a:buChar char="-"/>
            </a:pPr>
            <a:r>
              <a:rPr lang="es-ES" dirty="0"/>
              <a:t>Eliminación de los duplicados</a:t>
            </a:r>
          </a:p>
          <a:p>
            <a:pPr>
              <a:buFontTx/>
              <a:buChar char="-"/>
            </a:pPr>
            <a:r>
              <a:rPr lang="es-ES" dirty="0"/>
              <a:t>Transformación de las variables</a:t>
            </a:r>
          </a:p>
          <a:p>
            <a:pPr>
              <a:buFontTx/>
              <a:buChar char="-"/>
            </a:pPr>
            <a:r>
              <a:rPr lang="es-ES" dirty="0"/>
              <a:t>Eliminar filas donde </a:t>
            </a:r>
            <a:r>
              <a:rPr lang="es-ES" b="1" dirty="0"/>
              <a:t>Cantidad</a:t>
            </a:r>
            <a:r>
              <a:rPr lang="es-ES" dirty="0"/>
              <a:t>, </a:t>
            </a:r>
            <a:r>
              <a:rPr lang="es-ES" b="1" dirty="0"/>
              <a:t>Venta</a:t>
            </a:r>
            <a:r>
              <a:rPr lang="es-ES" dirty="0"/>
              <a:t>, </a:t>
            </a:r>
            <a:r>
              <a:rPr lang="es-ES" b="1" dirty="0"/>
              <a:t>descuento</a:t>
            </a:r>
            <a:r>
              <a:rPr lang="es-ES" dirty="0"/>
              <a:t> sea &lt;= 0</a:t>
            </a:r>
          </a:p>
          <a:p>
            <a:pPr>
              <a:buFontTx/>
              <a:buChar char="-"/>
            </a:pPr>
            <a:r>
              <a:rPr lang="es-ES" dirty="0"/>
              <a:t>Creación de variables </a:t>
            </a:r>
            <a:r>
              <a:rPr lang="es-ES" b="1" dirty="0" err="1"/>
              <a:t>día_semana</a:t>
            </a:r>
            <a:r>
              <a:rPr lang="es-ES" b="1" dirty="0"/>
              <a:t> </a:t>
            </a:r>
            <a:r>
              <a:rPr lang="es-ES" dirty="0"/>
              <a:t>y </a:t>
            </a:r>
            <a:r>
              <a:rPr lang="es-ES" b="1" dirty="0" err="1"/>
              <a:t>hora_día</a:t>
            </a:r>
            <a:r>
              <a:rPr lang="es-ES" b="1" dirty="0"/>
              <a:t> </a:t>
            </a:r>
            <a:r>
              <a:rPr lang="es-ES" dirty="0"/>
              <a:t>desagregadas de la variable </a:t>
            </a:r>
            <a:r>
              <a:rPr lang="es-ES" b="1" dirty="0" err="1"/>
              <a:t>fecha_creación</a:t>
            </a:r>
            <a:r>
              <a:rPr lang="es-ES" dirty="0"/>
              <a:t>.</a:t>
            </a:r>
          </a:p>
          <a:p>
            <a:pPr marL="0" indent="0">
              <a:buNone/>
            </a:pPr>
            <a:endParaRPr lang="es-CO" dirty="0"/>
          </a:p>
        </p:txBody>
      </p:sp>
      <p:pic>
        <p:nvPicPr>
          <p:cNvPr id="5" name="Imagen 4">
            <a:extLst>
              <a:ext uri="{FF2B5EF4-FFF2-40B4-BE49-F238E27FC236}">
                <a16:creationId xmlns:a16="http://schemas.microsoft.com/office/drawing/2014/main" id="{BC4DBF21-9E98-2038-A6F4-EDA81ED43A9E}"/>
              </a:ext>
            </a:extLst>
          </p:cNvPr>
          <p:cNvPicPr>
            <a:picLocks noChangeAspect="1"/>
          </p:cNvPicPr>
          <p:nvPr/>
        </p:nvPicPr>
        <p:blipFill>
          <a:blip r:embed="rId2"/>
          <a:stretch>
            <a:fillRect/>
          </a:stretch>
        </p:blipFill>
        <p:spPr>
          <a:xfrm>
            <a:off x="652314" y="2862673"/>
            <a:ext cx="4669715" cy="2908862"/>
          </a:xfrm>
          <a:prstGeom prst="rect">
            <a:avLst/>
          </a:prstGeom>
        </p:spPr>
      </p:pic>
      <p:pic>
        <p:nvPicPr>
          <p:cNvPr id="7" name="Imagen 6">
            <a:extLst>
              <a:ext uri="{FF2B5EF4-FFF2-40B4-BE49-F238E27FC236}">
                <a16:creationId xmlns:a16="http://schemas.microsoft.com/office/drawing/2014/main" id="{4A2ABD9F-953E-211D-5209-8ECC3140BA8C}"/>
              </a:ext>
            </a:extLst>
          </p:cNvPr>
          <p:cNvPicPr>
            <a:picLocks noChangeAspect="1"/>
          </p:cNvPicPr>
          <p:nvPr/>
        </p:nvPicPr>
        <p:blipFill>
          <a:blip r:embed="rId3"/>
          <a:stretch>
            <a:fillRect/>
          </a:stretch>
        </p:blipFill>
        <p:spPr>
          <a:xfrm>
            <a:off x="6421238" y="2862673"/>
            <a:ext cx="5487741" cy="2761237"/>
          </a:xfrm>
          <a:prstGeom prst="rect">
            <a:avLst/>
          </a:prstGeom>
        </p:spPr>
      </p:pic>
      <p:cxnSp>
        <p:nvCxnSpPr>
          <p:cNvPr id="9" name="Conector recto de flecha 8">
            <a:extLst>
              <a:ext uri="{FF2B5EF4-FFF2-40B4-BE49-F238E27FC236}">
                <a16:creationId xmlns:a16="http://schemas.microsoft.com/office/drawing/2014/main" id="{649C1475-8F0C-BBDD-DA64-8C34D889EAA0}"/>
              </a:ext>
            </a:extLst>
          </p:cNvPr>
          <p:cNvCxnSpPr/>
          <p:nvPr/>
        </p:nvCxnSpPr>
        <p:spPr>
          <a:xfrm>
            <a:off x="2713703" y="5623910"/>
            <a:ext cx="0" cy="53108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 name="CuadroTexto 9">
            <a:extLst>
              <a:ext uri="{FF2B5EF4-FFF2-40B4-BE49-F238E27FC236}">
                <a16:creationId xmlns:a16="http://schemas.microsoft.com/office/drawing/2014/main" id="{42E1CB08-E2C8-E6FF-B1AA-65E998048224}"/>
              </a:ext>
            </a:extLst>
          </p:cNvPr>
          <p:cNvSpPr txBox="1"/>
          <p:nvPr/>
        </p:nvSpPr>
        <p:spPr>
          <a:xfrm>
            <a:off x="1720645" y="6154994"/>
            <a:ext cx="2113936" cy="369332"/>
          </a:xfrm>
          <a:prstGeom prst="rect">
            <a:avLst/>
          </a:prstGeom>
          <a:noFill/>
        </p:spPr>
        <p:txBody>
          <a:bodyPr wrap="square" rtlCol="0">
            <a:spAutoFit/>
          </a:bodyPr>
          <a:lstStyle/>
          <a:p>
            <a:r>
              <a:rPr lang="es-ES" dirty="0"/>
              <a:t>N = Total de datos</a:t>
            </a:r>
          </a:p>
        </p:txBody>
      </p:sp>
      <p:sp>
        <p:nvSpPr>
          <p:cNvPr id="11" name="CuadroTexto 10">
            <a:extLst>
              <a:ext uri="{FF2B5EF4-FFF2-40B4-BE49-F238E27FC236}">
                <a16:creationId xmlns:a16="http://schemas.microsoft.com/office/drawing/2014/main" id="{2D2389F4-640F-8F21-43DC-DDEFF08B35DC}"/>
              </a:ext>
            </a:extLst>
          </p:cNvPr>
          <p:cNvSpPr txBox="1"/>
          <p:nvPr/>
        </p:nvSpPr>
        <p:spPr>
          <a:xfrm>
            <a:off x="652314" y="241341"/>
            <a:ext cx="3755923" cy="461665"/>
          </a:xfrm>
          <a:prstGeom prst="rect">
            <a:avLst/>
          </a:prstGeom>
          <a:noFill/>
        </p:spPr>
        <p:txBody>
          <a:bodyPr wrap="square" rtlCol="0">
            <a:spAutoFit/>
          </a:bodyPr>
          <a:lstStyle/>
          <a:p>
            <a:r>
              <a:rPr lang="es-ES" sz="2400" b="1" dirty="0"/>
              <a:t>Preparación de los datos</a:t>
            </a:r>
            <a:endParaRPr lang="es-CO" sz="2400" b="1" dirty="0"/>
          </a:p>
        </p:txBody>
      </p:sp>
    </p:spTree>
    <p:extLst>
      <p:ext uri="{BB962C8B-B14F-4D97-AF65-F5344CB8AC3E}">
        <p14:creationId xmlns:p14="http://schemas.microsoft.com/office/powerpoint/2010/main" val="1984293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7A8758-5090-1ECC-D5DB-6422E59FC717}"/>
              </a:ext>
            </a:extLst>
          </p:cNvPr>
          <p:cNvSpPr>
            <a:spLocks noGrp="1"/>
          </p:cNvSpPr>
          <p:nvPr>
            <p:ph type="title"/>
          </p:nvPr>
        </p:nvSpPr>
        <p:spPr>
          <a:xfrm>
            <a:off x="838199" y="109487"/>
            <a:ext cx="10901517" cy="1325563"/>
          </a:xfrm>
        </p:spPr>
        <p:txBody>
          <a:bodyPr>
            <a:normAutofit/>
          </a:bodyPr>
          <a:lstStyle/>
          <a:p>
            <a:r>
              <a:rPr lang="es-ES" dirty="0"/>
              <a:t>Análisis exploratorio</a:t>
            </a:r>
            <a:br>
              <a:rPr lang="es-ES" dirty="0"/>
            </a:br>
            <a:r>
              <a:rPr lang="es-ES" dirty="0"/>
              <a:t>Ventas  diarias totales en el tiempo de estudio</a:t>
            </a:r>
            <a:endParaRPr lang="es-CO" dirty="0"/>
          </a:p>
        </p:txBody>
      </p:sp>
      <p:pic>
        <p:nvPicPr>
          <p:cNvPr id="9" name="Marcador de contenido 8">
            <a:extLst>
              <a:ext uri="{FF2B5EF4-FFF2-40B4-BE49-F238E27FC236}">
                <a16:creationId xmlns:a16="http://schemas.microsoft.com/office/drawing/2014/main" id="{39DB63DC-294A-ACBB-60D5-DE470990BEA2}"/>
              </a:ext>
            </a:extLst>
          </p:cNvPr>
          <p:cNvPicPr>
            <a:picLocks noGrp="1" noChangeAspect="1"/>
          </p:cNvPicPr>
          <p:nvPr>
            <p:ph idx="1"/>
          </p:nvPr>
        </p:nvPicPr>
        <p:blipFill>
          <a:blip r:embed="rId2"/>
          <a:stretch>
            <a:fillRect/>
          </a:stretch>
        </p:blipFill>
        <p:spPr>
          <a:xfrm>
            <a:off x="838200" y="1762311"/>
            <a:ext cx="9033387" cy="4563521"/>
          </a:xfrm>
        </p:spPr>
      </p:pic>
    </p:spTree>
    <p:extLst>
      <p:ext uri="{BB962C8B-B14F-4D97-AF65-F5344CB8AC3E}">
        <p14:creationId xmlns:p14="http://schemas.microsoft.com/office/powerpoint/2010/main" val="4220897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863E26-AC40-06D6-2345-57DB563F3BBA}"/>
              </a:ext>
            </a:extLst>
          </p:cNvPr>
          <p:cNvSpPr>
            <a:spLocks noGrp="1"/>
          </p:cNvSpPr>
          <p:nvPr>
            <p:ph type="title"/>
          </p:nvPr>
        </p:nvSpPr>
        <p:spPr/>
        <p:txBody>
          <a:bodyPr>
            <a:normAutofit/>
          </a:bodyPr>
          <a:lstStyle/>
          <a:p>
            <a:r>
              <a:rPr lang="es-ES" sz="3200" dirty="0"/>
              <a:t>Ventas por hora del día para cada día de la semana</a:t>
            </a:r>
            <a:endParaRPr lang="es-CO" sz="3200" dirty="0"/>
          </a:p>
        </p:txBody>
      </p:sp>
      <p:pic>
        <p:nvPicPr>
          <p:cNvPr id="5" name="Marcador de contenido 4">
            <a:extLst>
              <a:ext uri="{FF2B5EF4-FFF2-40B4-BE49-F238E27FC236}">
                <a16:creationId xmlns:a16="http://schemas.microsoft.com/office/drawing/2014/main" id="{70D14FC0-0405-F845-F349-774ABBD9A1A6}"/>
              </a:ext>
            </a:extLst>
          </p:cNvPr>
          <p:cNvPicPr>
            <a:picLocks noGrp="1" noChangeAspect="1"/>
          </p:cNvPicPr>
          <p:nvPr>
            <p:ph idx="1"/>
          </p:nvPr>
        </p:nvPicPr>
        <p:blipFill>
          <a:blip r:embed="rId2"/>
          <a:stretch>
            <a:fillRect/>
          </a:stretch>
        </p:blipFill>
        <p:spPr>
          <a:xfrm>
            <a:off x="258097" y="1373387"/>
            <a:ext cx="6800215" cy="3474093"/>
          </a:xfrm>
        </p:spPr>
      </p:pic>
      <p:pic>
        <p:nvPicPr>
          <p:cNvPr id="7" name="Imagen 6">
            <a:extLst>
              <a:ext uri="{FF2B5EF4-FFF2-40B4-BE49-F238E27FC236}">
                <a16:creationId xmlns:a16="http://schemas.microsoft.com/office/drawing/2014/main" id="{F92D9ABA-E6A9-11FF-E90D-C9EBEE66F66B}"/>
              </a:ext>
            </a:extLst>
          </p:cNvPr>
          <p:cNvPicPr>
            <a:picLocks noChangeAspect="1"/>
          </p:cNvPicPr>
          <p:nvPr/>
        </p:nvPicPr>
        <p:blipFill>
          <a:blip r:embed="rId3"/>
          <a:stretch>
            <a:fillRect/>
          </a:stretch>
        </p:blipFill>
        <p:spPr>
          <a:xfrm>
            <a:off x="7152977" y="3752297"/>
            <a:ext cx="4426965" cy="2534098"/>
          </a:xfrm>
          <a:prstGeom prst="rect">
            <a:avLst/>
          </a:prstGeom>
        </p:spPr>
      </p:pic>
      <p:sp>
        <p:nvSpPr>
          <p:cNvPr id="8" name="CuadroTexto 7">
            <a:extLst>
              <a:ext uri="{FF2B5EF4-FFF2-40B4-BE49-F238E27FC236}">
                <a16:creationId xmlns:a16="http://schemas.microsoft.com/office/drawing/2014/main" id="{8283FC1D-DF22-2A10-9316-23F80B95CD07}"/>
              </a:ext>
            </a:extLst>
          </p:cNvPr>
          <p:cNvSpPr txBox="1"/>
          <p:nvPr/>
        </p:nvSpPr>
        <p:spPr>
          <a:xfrm>
            <a:off x="7482347" y="1504335"/>
            <a:ext cx="3982065" cy="646331"/>
          </a:xfrm>
          <a:prstGeom prst="rect">
            <a:avLst/>
          </a:prstGeom>
          <a:noFill/>
        </p:spPr>
        <p:txBody>
          <a:bodyPr wrap="square" rtlCol="0">
            <a:spAutoFit/>
          </a:bodyPr>
          <a:lstStyle/>
          <a:p>
            <a:r>
              <a:rPr lang="es-CO" dirty="0"/>
              <a:t>Prueba estadística  de Kruskal-Wallis</a:t>
            </a:r>
          </a:p>
          <a:p>
            <a:r>
              <a:rPr lang="es-CO" dirty="0"/>
              <a:t>p=4.386683371538152e-97</a:t>
            </a:r>
          </a:p>
        </p:txBody>
      </p:sp>
    </p:spTree>
    <p:extLst>
      <p:ext uri="{BB962C8B-B14F-4D97-AF65-F5344CB8AC3E}">
        <p14:creationId xmlns:p14="http://schemas.microsoft.com/office/powerpoint/2010/main" val="2596928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56997D-74BB-F1E7-1306-CBAF4F5B79BC}"/>
              </a:ext>
            </a:extLst>
          </p:cNvPr>
          <p:cNvSpPr>
            <a:spLocks noGrp="1"/>
          </p:cNvSpPr>
          <p:nvPr>
            <p:ph type="title"/>
          </p:nvPr>
        </p:nvSpPr>
        <p:spPr>
          <a:xfrm>
            <a:off x="2657166" y="0"/>
            <a:ext cx="6712976" cy="1090920"/>
          </a:xfrm>
        </p:spPr>
        <p:txBody>
          <a:bodyPr>
            <a:normAutofit/>
          </a:bodyPr>
          <a:lstStyle/>
          <a:p>
            <a:r>
              <a:rPr lang="es-ES" sz="2800" dirty="0"/>
              <a:t>ventas totales por día de la semana</a:t>
            </a:r>
            <a:endParaRPr lang="es-CO" sz="2800" dirty="0"/>
          </a:p>
        </p:txBody>
      </p:sp>
      <p:pic>
        <p:nvPicPr>
          <p:cNvPr id="5" name="Marcador de contenido 4">
            <a:extLst>
              <a:ext uri="{FF2B5EF4-FFF2-40B4-BE49-F238E27FC236}">
                <a16:creationId xmlns:a16="http://schemas.microsoft.com/office/drawing/2014/main" id="{D5F460BB-C6B9-3294-F077-304EBCE386A8}"/>
              </a:ext>
            </a:extLst>
          </p:cNvPr>
          <p:cNvPicPr>
            <a:picLocks noGrp="1" noChangeAspect="1"/>
          </p:cNvPicPr>
          <p:nvPr>
            <p:ph idx="1"/>
          </p:nvPr>
        </p:nvPicPr>
        <p:blipFill>
          <a:blip r:embed="rId2"/>
          <a:stretch>
            <a:fillRect/>
          </a:stretch>
        </p:blipFill>
        <p:spPr>
          <a:xfrm>
            <a:off x="170648" y="968195"/>
            <a:ext cx="7026566" cy="4117181"/>
          </a:xfrm>
        </p:spPr>
      </p:pic>
      <p:pic>
        <p:nvPicPr>
          <p:cNvPr id="7" name="Imagen 6">
            <a:extLst>
              <a:ext uri="{FF2B5EF4-FFF2-40B4-BE49-F238E27FC236}">
                <a16:creationId xmlns:a16="http://schemas.microsoft.com/office/drawing/2014/main" id="{891768B6-CB52-4576-71E1-12A4AF6FDA27}"/>
              </a:ext>
            </a:extLst>
          </p:cNvPr>
          <p:cNvPicPr>
            <a:picLocks noChangeAspect="1"/>
          </p:cNvPicPr>
          <p:nvPr/>
        </p:nvPicPr>
        <p:blipFill>
          <a:blip r:embed="rId3"/>
          <a:stretch>
            <a:fillRect/>
          </a:stretch>
        </p:blipFill>
        <p:spPr>
          <a:xfrm>
            <a:off x="6205644" y="4977221"/>
            <a:ext cx="5502117" cy="1463167"/>
          </a:xfrm>
          <a:prstGeom prst="rect">
            <a:avLst/>
          </a:prstGeom>
        </p:spPr>
      </p:pic>
      <p:sp>
        <p:nvSpPr>
          <p:cNvPr id="8" name="CuadroTexto 7">
            <a:extLst>
              <a:ext uri="{FF2B5EF4-FFF2-40B4-BE49-F238E27FC236}">
                <a16:creationId xmlns:a16="http://schemas.microsoft.com/office/drawing/2014/main" id="{F4C7AE70-D175-9995-5ACE-8E296F3E6390}"/>
              </a:ext>
            </a:extLst>
          </p:cNvPr>
          <p:cNvSpPr txBox="1"/>
          <p:nvPr/>
        </p:nvSpPr>
        <p:spPr>
          <a:xfrm>
            <a:off x="7718323" y="1553497"/>
            <a:ext cx="3989438" cy="646331"/>
          </a:xfrm>
          <a:prstGeom prst="rect">
            <a:avLst/>
          </a:prstGeom>
          <a:noFill/>
        </p:spPr>
        <p:txBody>
          <a:bodyPr wrap="square" rtlCol="0">
            <a:spAutoFit/>
          </a:bodyPr>
          <a:lstStyle/>
          <a:p>
            <a:r>
              <a:rPr lang="es-CO" dirty="0"/>
              <a:t>Prueba estadística  de Kruskal-Wallis</a:t>
            </a:r>
          </a:p>
          <a:p>
            <a:r>
              <a:rPr lang="es-CO" dirty="0"/>
              <a:t>p=9.076760876806197e-13</a:t>
            </a:r>
          </a:p>
        </p:txBody>
      </p:sp>
    </p:spTree>
    <p:extLst>
      <p:ext uri="{BB962C8B-B14F-4D97-AF65-F5344CB8AC3E}">
        <p14:creationId xmlns:p14="http://schemas.microsoft.com/office/powerpoint/2010/main" val="16523613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367</TotalTime>
  <Words>961</Words>
  <Application>Microsoft Office PowerPoint</Application>
  <PresentationFormat>Panorámica</PresentationFormat>
  <Paragraphs>133</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Aptos Narrow</vt:lpstr>
      <vt:lpstr>Arial</vt:lpstr>
      <vt:lpstr>Tw Cen MT</vt:lpstr>
      <vt:lpstr>Circuito</vt:lpstr>
      <vt:lpstr>El Desafío del Fast Food</vt:lpstr>
      <vt:lpstr>Presentación de PowerPoint</vt:lpstr>
      <vt:lpstr>Objetivo</vt:lpstr>
      <vt:lpstr>Presentación de PowerPoint</vt:lpstr>
      <vt:lpstr>Procesamiento de datos</vt:lpstr>
      <vt:lpstr>Presentación de PowerPoint</vt:lpstr>
      <vt:lpstr>Análisis exploratorio Ventas  diarias totales en el tiempo de estudio</vt:lpstr>
      <vt:lpstr>Ventas por hora del día para cada día de la semana</vt:lpstr>
      <vt:lpstr>ventas totales por día de la semana</vt:lpstr>
      <vt:lpstr>Análisis final de las ventas por día de la semana y hora</vt:lpstr>
      <vt:lpstr>Conclusiones</vt:lpstr>
      <vt:lpstr>Análisis de popularidad de items</vt:lpstr>
      <vt:lpstr>Análisis de popularidad de items</vt:lpstr>
      <vt:lpstr>Segmentación de clientes por potencial</vt:lpstr>
      <vt:lpstr>Distribución de clientes por nivel potencial</vt:lpstr>
      <vt:lpstr>Construcción de un Modelo Predictivo para Clasificar el Potencial de los Clientes</vt:lpstr>
      <vt:lpstr>Construcción de un Modelo Predictivo para Clasificar el Potencial de los Clientes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Juan Manuel Sanchez Restrepo</dc:creator>
  <cp:lastModifiedBy>Juan Manuel Sanchez Restrepo</cp:lastModifiedBy>
  <cp:revision>2</cp:revision>
  <dcterms:created xsi:type="dcterms:W3CDTF">2024-09-25T00:12:30Z</dcterms:created>
  <dcterms:modified xsi:type="dcterms:W3CDTF">2024-09-26T00:04:00Z</dcterms:modified>
</cp:coreProperties>
</file>