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0" r:id="rId4"/>
    <p:sldId id="263" r:id="rId5"/>
    <p:sldId id="266" r:id="rId6"/>
    <p:sldId id="264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82BC-79BE-4680-B4B0-F7BF56CF7955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2967-08BD-4BBD-A041-347E2EA74F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244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82BC-79BE-4680-B4B0-F7BF56CF7955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2967-08BD-4BBD-A041-347E2EA74F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960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82BC-79BE-4680-B4B0-F7BF56CF7955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2967-08BD-4BBD-A041-347E2EA74F82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147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82BC-79BE-4680-B4B0-F7BF56CF7955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2967-08BD-4BBD-A041-347E2EA74F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6400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82BC-79BE-4680-B4B0-F7BF56CF7955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2967-08BD-4BBD-A041-347E2EA74F82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278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82BC-79BE-4680-B4B0-F7BF56CF7955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2967-08BD-4BBD-A041-347E2EA74F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1042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82BC-79BE-4680-B4B0-F7BF56CF7955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2967-08BD-4BBD-A041-347E2EA74F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3769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82BC-79BE-4680-B4B0-F7BF56CF7955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2967-08BD-4BBD-A041-347E2EA74F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976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82BC-79BE-4680-B4B0-F7BF56CF7955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2967-08BD-4BBD-A041-347E2EA74F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76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82BC-79BE-4680-B4B0-F7BF56CF7955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2967-08BD-4BBD-A041-347E2EA74F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46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82BC-79BE-4680-B4B0-F7BF56CF7955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2967-08BD-4BBD-A041-347E2EA74F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081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82BC-79BE-4680-B4B0-F7BF56CF7955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2967-08BD-4BBD-A041-347E2EA74F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383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82BC-79BE-4680-B4B0-F7BF56CF7955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2967-08BD-4BBD-A041-347E2EA74F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985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82BC-79BE-4680-B4B0-F7BF56CF7955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2967-08BD-4BBD-A041-347E2EA74F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056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82BC-79BE-4680-B4B0-F7BF56CF7955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2967-08BD-4BBD-A041-347E2EA74F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02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2967-08BD-4BBD-A041-347E2EA74F82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82BC-79BE-4680-B4B0-F7BF56CF7955}" type="datetimeFigureOut">
              <a:rPr lang="es-MX" smtClean="0"/>
              <a:t>28/02/2022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317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B82BC-79BE-4680-B4B0-F7BF56CF7955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622967-08BD-4BBD-A041-347E2EA74F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128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61E7B-EFBC-406B-B39B-7DE99B4CC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609" y="1519924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s-MX" dirty="0"/>
              <a:t>EVALUACIÓN DEL PRESIDENTE Y PARTIDOS POLÍTICOS PRVIO A ELECCIONES.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DA42A8-F540-415E-A26D-21D77327B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Presenta : Juan Carlos Gutiérrez Valle </a:t>
            </a:r>
          </a:p>
        </p:txBody>
      </p:sp>
    </p:spTree>
    <p:extLst>
      <p:ext uri="{BB962C8B-B14F-4D97-AF65-F5344CB8AC3E}">
        <p14:creationId xmlns:p14="http://schemas.microsoft.com/office/powerpoint/2010/main" val="242410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80D11-AC4C-4796-8588-0EA1B1C9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¿Por qué medir la aprobación presidencial?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72A33C-06B1-483C-AE7A-BDE45A1FE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Permite conocer el poder del ejecutivo. 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Al  haber elecciones intermedias, permitiría conocer  el grado de gobernabilidad que tendría la segunda mitad del sexenio y, en su caso, el grado de parálisis legislativa.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Permite hacer ajustes en la estrategia de comunicación política tanto del ejecutivo como del partido político en el poder.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BD6AF8C0-75DC-45E2-A989-ABAAB086B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033" y="636734"/>
            <a:ext cx="2587332" cy="2587332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3BE69530-5276-49A9-A445-F51EBA8C1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245" y="3705517"/>
            <a:ext cx="2077877" cy="207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2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BAFC7-5EC8-4FAB-B77E-5B66E9865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07" y="222609"/>
            <a:ext cx="8596668" cy="1320800"/>
          </a:xfrm>
        </p:spPr>
        <p:txBody>
          <a:bodyPr/>
          <a:lstStyle/>
          <a:p>
            <a:pPr algn="ctr"/>
            <a:r>
              <a:rPr lang="es-MX" dirty="0"/>
              <a:t>¿Cómo está nuestra aprobación presidencial</a:t>
            </a:r>
            <a:r>
              <a:rPr lang="es-MX" sz="3200" dirty="0"/>
              <a:t>?</a:t>
            </a:r>
            <a:endParaRPr lang="es-MX" dirty="0"/>
          </a:p>
        </p:txBody>
      </p:sp>
      <p:pic>
        <p:nvPicPr>
          <p:cNvPr id="5" name="Marcador de contenido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0F13E553-6BAB-4E79-B380-D9D02CEB7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188" y="1543409"/>
            <a:ext cx="3995832" cy="5225038"/>
          </a:xfrm>
        </p:spPr>
      </p:pic>
      <p:pic>
        <p:nvPicPr>
          <p:cNvPr id="4" name="Imagen 3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CFDDF9C4-26CC-4871-9535-C76307E0F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66" y="1543409"/>
            <a:ext cx="2894079" cy="487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4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65455-D517-4B3A-AAD4-27704DC6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Regresión lineal</a:t>
            </a:r>
          </a:p>
        </p:txBody>
      </p:sp>
      <p:pic>
        <p:nvPicPr>
          <p:cNvPr id="5" name="Marcador de contenido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26B8C009-203F-4566-B127-68640153B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91" y="1668707"/>
            <a:ext cx="4160872" cy="2792457"/>
          </a:xfrm>
        </p:spPr>
      </p:pic>
      <p:pic>
        <p:nvPicPr>
          <p:cNvPr id="7" name="Imagen 6" descr="Gráfico, Histograma&#10;&#10;Descripción generada automáticamente">
            <a:extLst>
              <a:ext uri="{FF2B5EF4-FFF2-40B4-BE49-F238E27FC236}">
                <a16:creationId xmlns:a16="http://schemas.microsoft.com/office/drawing/2014/main" id="{B0950A9E-6620-454A-9A11-0EE273A1D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16" y="1571058"/>
            <a:ext cx="4479328" cy="318632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906D010-B62B-4DB2-9B3E-371DFFFCB5B2}"/>
              </a:ext>
            </a:extLst>
          </p:cNvPr>
          <p:cNvSpPr txBox="1"/>
          <p:nvPr/>
        </p:nvSpPr>
        <p:spPr>
          <a:xfrm>
            <a:off x="3006635" y="5168555"/>
            <a:ext cx="447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¡Parecía que funcionaba bien!</a:t>
            </a:r>
          </a:p>
        </p:txBody>
      </p: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D8E1BD74-BDB9-473C-8C37-5F82A92BF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080" y="4461164"/>
            <a:ext cx="2327416" cy="23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3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9CE80-65EB-48D4-BD44-C4F6A3F7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Top 10</a:t>
            </a:r>
          </a:p>
        </p:txBody>
      </p:sp>
      <p:pic>
        <p:nvPicPr>
          <p:cNvPr id="5" name="Marcador de contenido 4" descr="Gráfico, Tabla&#10;&#10;Descripción generada automáticamente">
            <a:extLst>
              <a:ext uri="{FF2B5EF4-FFF2-40B4-BE49-F238E27FC236}">
                <a16:creationId xmlns:a16="http://schemas.microsoft.com/office/drawing/2014/main" id="{242002EB-33A1-4015-8682-292B3F10A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5" y="1454007"/>
            <a:ext cx="9545781" cy="5538109"/>
          </a:xfrm>
        </p:spPr>
      </p:pic>
    </p:spTree>
    <p:extLst>
      <p:ext uri="{BB962C8B-B14F-4D97-AF65-F5344CB8AC3E}">
        <p14:creationId xmlns:p14="http://schemas.microsoft.com/office/powerpoint/2010/main" val="293131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F7EF2-8347-4C5B-B2B9-E0DE7F89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Pero….</a:t>
            </a:r>
          </a:p>
        </p:txBody>
      </p:sp>
      <p:pic>
        <p:nvPicPr>
          <p:cNvPr id="5" name="Marcador de contenido 4" descr="Gráfico, Calendario&#10;&#10;Descripción generada automáticamente">
            <a:extLst>
              <a:ext uri="{FF2B5EF4-FFF2-40B4-BE49-F238E27FC236}">
                <a16:creationId xmlns:a16="http://schemas.microsoft.com/office/drawing/2014/main" id="{B28E0BBD-4684-4AC7-925B-C4CD78ED3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23983"/>
            <a:ext cx="5418666" cy="3636591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5895F45-51C6-49CA-9A6A-7F8DC1174252}"/>
              </a:ext>
            </a:extLst>
          </p:cNvPr>
          <p:cNvSpPr txBox="1"/>
          <p:nvPr/>
        </p:nvSpPr>
        <p:spPr>
          <a:xfrm>
            <a:off x="6483927" y="1828800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Con el modelo de entrenamiento predecía el 31.15 por ciento de los datos. 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Con el modelo de prueba predecía el 31.82 por ciento de los datos. </a:t>
            </a: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D4ACE51D-E820-4291-AD0F-314BB02C8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91" y="4014110"/>
            <a:ext cx="2292927" cy="229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8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B5740-F3A0-4468-8913-784281AE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¿Cómo están los demás partidos?</a:t>
            </a:r>
          </a:p>
        </p:txBody>
      </p:sp>
      <p:pic>
        <p:nvPicPr>
          <p:cNvPr id="5" name="Marcador de contenido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A01F2E9-72FF-4C9F-8A3D-166753397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946" y="1930400"/>
            <a:ext cx="6313479" cy="4148858"/>
          </a:xfrm>
        </p:spPr>
      </p:pic>
      <p:pic>
        <p:nvPicPr>
          <p:cNvPr id="9" name="Imagen 8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3E6589EC-F2D4-42B9-B010-855A69E7F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6534" y="2503815"/>
            <a:ext cx="3829050" cy="1190625"/>
          </a:xfrm>
          <a:prstGeom prst="rect">
            <a:avLst/>
          </a:prstGeom>
        </p:spPr>
      </p:pic>
      <p:pic>
        <p:nvPicPr>
          <p:cNvPr id="11" name="Imagen 10" descr="Imagen que contiene dibujo, alimentos&#10;&#10;Descripción generada automáticamente">
            <a:extLst>
              <a:ext uri="{FF2B5EF4-FFF2-40B4-BE49-F238E27FC236}">
                <a16:creationId xmlns:a16="http://schemas.microsoft.com/office/drawing/2014/main" id="{41125DAA-1408-4B59-8C38-71B7C0B87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978" y="1989012"/>
            <a:ext cx="6861561" cy="341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0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5F111EEC-8293-441C-B2B5-A5BA382F8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55" y="2324304"/>
            <a:ext cx="6733309" cy="4424746"/>
          </a:xfrm>
        </p:spPr>
      </p:pic>
      <p:pic>
        <p:nvPicPr>
          <p:cNvPr id="7" name="Imagen 6" descr="Imagen que contiene firmar, exterior, dibujo, colgando&#10;&#10;Descripción generada automáticamente">
            <a:extLst>
              <a:ext uri="{FF2B5EF4-FFF2-40B4-BE49-F238E27FC236}">
                <a16:creationId xmlns:a16="http://schemas.microsoft.com/office/drawing/2014/main" id="{7910F0EA-FBBA-4CE3-BEA6-D65B547C5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2" y="958129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D11F4050-F03D-4F1A-8345-3767BB704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1" y="-1101436"/>
            <a:ext cx="4765964" cy="476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577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474</TotalTime>
  <Words>135</Words>
  <Application>Microsoft Office PowerPoint</Application>
  <PresentationFormat>Panorámica</PresentationFormat>
  <Paragraphs>24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EVALUACIÓN DEL PRESIDENTE Y PARTIDOS POLÍTICOS PRVIO A ELECCIONES. </vt:lpstr>
      <vt:lpstr>¿Por qué medir la aprobación presidencial?</vt:lpstr>
      <vt:lpstr>¿Cómo está nuestra aprobación presidencial?</vt:lpstr>
      <vt:lpstr>Regresión lineal</vt:lpstr>
      <vt:lpstr>Top 10</vt:lpstr>
      <vt:lpstr>Pero….</vt:lpstr>
      <vt:lpstr>¿Cómo están los demás partidos?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DEL PRESIDENTE Y PARTIDOS POLÍTICOS PRVIO A ELECCIONES. </dc:title>
  <dc:creator>6209</dc:creator>
  <cp:lastModifiedBy>6209</cp:lastModifiedBy>
  <cp:revision>4</cp:revision>
  <dcterms:created xsi:type="dcterms:W3CDTF">2022-02-25T09:20:09Z</dcterms:created>
  <dcterms:modified xsi:type="dcterms:W3CDTF">2022-02-28T08:43:20Z</dcterms:modified>
</cp:coreProperties>
</file>