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 id="280" r:id="rId6"/>
    <p:sldId id="262" r:id="rId7"/>
    <p:sldId id="270" r:id="rId8"/>
    <p:sldId id="316" r:id="rId9"/>
    <p:sldId id="275" r:id="rId10"/>
    <p:sldId id="276" r:id="rId11"/>
    <p:sldId id="289" r:id="rId12"/>
    <p:sldId id="317" r:id="rId13"/>
    <p:sldId id="318" r:id="rId14"/>
    <p:sldId id="321" r:id="rId15"/>
    <p:sldId id="292" r:id="rId16"/>
    <p:sldId id="311" r:id="rId17"/>
    <p:sldId id="279" r:id="rId18"/>
    <p:sldId id="319" r:id="rId19"/>
    <p:sldId id="282" r:id="rId20"/>
    <p:sldId id="283" r:id="rId21"/>
    <p:sldId id="320" r:id="rId22"/>
    <p:sldId id="310" r:id="rId23"/>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11B5DBE2-5347-40A2-A3D2-C394064CB899}">
          <p14:sldIdLst>
            <p14:sldId id="257"/>
            <p14:sldId id="259"/>
            <p14:sldId id="260"/>
            <p14:sldId id="261"/>
            <p14:sldId id="280"/>
            <p14:sldId id="262"/>
            <p14:sldId id="270"/>
            <p14:sldId id="316"/>
            <p14:sldId id="275"/>
            <p14:sldId id="276"/>
            <p14:sldId id="289"/>
            <p14:sldId id="317"/>
            <p14:sldId id="318"/>
            <p14:sldId id="321"/>
            <p14:sldId id="292"/>
            <p14:sldId id="311"/>
            <p14:sldId id="279"/>
            <p14:sldId id="319"/>
            <p14:sldId id="282"/>
            <p14:sldId id="283"/>
            <p14:sldId id="320"/>
            <p14:sldId id="31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47" autoAdjust="0"/>
    <p:restoredTop sz="94097" autoAdjust="0"/>
  </p:normalViewPr>
  <p:slideViewPr>
    <p:cSldViewPr snapToGrid="0">
      <p:cViewPr varScale="1">
        <p:scale>
          <a:sx n="107" d="100"/>
          <a:sy n="107" d="100"/>
        </p:scale>
        <p:origin x="696"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p:cNvSpPr>
            <a:spLocks noGrp="1"/>
          </p:cNvSpPr>
          <p:nvPr>
            <p:ph type="dt" sz="half" idx="10"/>
          </p:nvPr>
        </p:nvSpPr>
        <p:spPr/>
        <p:txBody>
          <a:bodyPr/>
          <a:lstStyle/>
          <a:p>
            <a:fld id="{83DE2FF0-D7F4-4F94-87C5-F5E5CDABD4CA}" type="datetimeFigureOut">
              <a:rPr lang="es-CO" smtClean="0"/>
              <a:t>11/10/2017</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EDDFABB2-146B-4A55-A7CA-7527F5D177B0}" type="slidenum">
              <a:rPr lang="es-CO" smtClean="0"/>
              <a:t>‹Nº›</a:t>
            </a:fld>
            <a:endParaRPr lang="es-CO"/>
          </a:p>
        </p:txBody>
      </p:sp>
    </p:spTree>
    <p:extLst>
      <p:ext uri="{BB962C8B-B14F-4D97-AF65-F5344CB8AC3E}">
        <p14:creationId xmlns:p14="http://schemas.microsoft.com/office/powerpoint/2010/main" val="2494746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83DE2FF0-D7F4-4F94-87C5-F5E5CDABD4CA}" type="datetimeFigureOut">
              <a:rPr lang="es-CO" smtClean="0"/>
              <a:t>11/10/2017</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EDDFABB2-146B-4A55-A7CA-7527F5D177B0}" type="slidenum">
              <a:rPr lang="es-CO" smtClean="0"/>
              <a:t>‹Nº›</a:t>
            </a:fld>
            <a:endParaRPr lang="es-CO"/>
          </a:p>
        </p:txBody>
      </p:sp>
    </p:spTree>
    <p:extLst>
      <p:ext uri="{BB962C8B-B14F-4D97-AF65-F5344CB8AC3E}">
        <p14:creationId xmlns:p14="http://schemas.microsoft.com/office/powerpoint/2010/main" val="2575035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83DE2FF0-D7F4-4F94-87C5-F5E5CDABD4CA}" type="datetimeFigureOut">
              <a:rPr lang="es-CO" smtClean="0"/>
              <a:t>11/10/2017</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EDDFABB2-146B-4A55-A7CA-7527F5D177B0}" type="slidenum">
              <a:rPr lang="es-CO" smtClean="0"/>
              <a:t>‹Nº›</a:t>
            </a:fld>
            <a:endParaRPr lang="es-CO"/>
          </a:p>
        </p:txBody>
      </p:sp>
    </p:spTree>
    <p:extLst>
      <p:ext uri="{BB962C8B-B14F-4D97-AF65-F5344CB8AC3E}">
        <p14:creationId xmlns:p14="http://schemas.microsoft.com/office/powerpoint/2010/main" val="41135047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ortada">
    <p:spTree>
      <p:nvGrpSpPr>
        <p:cNvPr id="1" name=""/>
        <p:cNvGrpSpPr/>
        <p:nvPr/>
      </p:nvGrpSpPr>
      <p:grpSpPr>
        <a:xfrm>
          <a:off x="0" y="0"/>
          <a:ext cx="0" cy="0"/>
          <a:chOff x="0" y="0"/>
          <a:chExt cx="0" cy="0"/>
        </a:xfrm>
      </p:grpSpPr>
      <p:pic>
        <p:nvPicPr>
          <p:cNvPr id="11" name="Picture 9"/>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5870733" y="3192122"/>
            <a:ext cx="6321268" cy="3665878"/>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fecha 3"/>
          <p:cNvSpPr>
            <a:spLocks noGrp="1"/>
          </p:cNvSpPr>
          <p:nvPr>
            <p:ph type="dt" sz="half" idx="10"/>
          </p:nvPr>
        </p:nvSpPr>
        <p:spPr/>
        <p:txBody>
          <a:bodyPr/>
          <a:lstStyle/>
          <a:p>
            <a:fld id="{483D03DC-5ED8-7A42-A55E-C10C004AFC42}" type="datetimeFigureOut">
              <a:rPr lang="es-ES" smtClean="0"/>
              <a:pPr/>
              <a:t>11/10/2017</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pPr/>
              <a:t>‹Nº›</a:t>
            </a:fld>
            <a:endParaRPr lang="es-ES" dirty="0"/>
          </a:p>
        </p:txBody>
      </p:sp>
      <p:pic>
        <p:nvPicPr>
          <p:cNvPr id="8" name="Picture 4"/>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10522" t="17753" r="14498" b="22947"/>
          <a:stretch/>
        </p:blipFill>
        <p:spPr bwMode="auto">
          <a:xfrm>
            <a:off x="0" y="-1"/>
            <a:ext cx="12360163" cy="6858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7"/>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106816" y="4525926"/>
            <a:ext cx="3092216" cy="140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8"/>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5573770" y="3357565"/>
            <a:ext cx="3314700"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69216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pPr/>
              <a:t>11/10/2017</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pPr/>
              <a:t>‹Nº›</a:t>
            </a:fld>
            <a:endParaRPr lang="es-ES" dirty="0"/>
          </a:p>
        </p:txBody>
      </p:sp>
      <p:sp>
        <p:nvSpPr>
          <p:cNvPr id="17" name="16 Rectángulo"/>
          <p:cNvSpPr/>
          <p:nvPr userDrawn="1"/>
        </p:nvSpPr>
        <p:spPr>
          <a:xfrm rot="20796637">
            <a:off x="-3056268" y="-163131"/>
            <a:ext cx="15922224" cy="1608631"/>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sp>
        <p:nvSpPr>
          <p:cNvPr id="18" name="17 Rectángulo"/>
          <p:cNvSpPr/>
          <p:nvPr userDrawn="1"/>
        </p:nvSpPr>
        <p:spPr>
          <a:xfrm rot="21241341">
            <a:off x="-1337314" y="180847"/>
            <a:ext cx="14174675"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sp>
        <p:nvSpPr>
          <p:cNvPr id="19" name="18 Rectángulo"/>
          <p:cNvSpPr/>
          <p:nvPr userDrawn="1"/>
        </p:nvSpPr>
        <p:spPr>
          <a:xfrm>
            <a:off x="-1291082" y="198126"/>
            <a:ext cx="14174675" cy="1425956"/>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spTree>
    <p:extLst>
      <p:ext uri="{BB962C8B-B14F-4D97-AF65-F5344CB8AC3E}">
        <p14:creationId xmlns:p14="http://schemas.microsoft.com/office/powerpoint/2010/main" val="8397148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pPr/>
              <a:t>11/10/2017</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pPr/>
              <a:t>‹Nº›</a:t>
            </a:fld>
            <a:endParaRPr lang="es-ES" dirty="0"/>
          </a:p>
        </p:txBody>
      </p:sp>
      <p:sp>
        <p:nvSpPr>
          <p:cNvPr id="17" name="16 Rectángulo"/>
          <p:cNvSpPr/>
          <p:nvPr userDrawn="1"/>
        </p:nvSpPr>
        <p:spPr>
          <a:xfrm rot="20796637">
            <a:off x="-3056268" y="-163131"/>
            <a:ext cx="15922224" cy="1608631"/>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sp>
        <p:nvSpPr>
          <p:cNvPr id="18" name="17 Rectángulo"/>
          <p:cNvSpPr/>
          <p:nvPr userDrawn="1"/>
        </p:nvSpPr>
        <p:spPr>
          <a:xfrm rot="21241341">
            <a:off x="-1337314" y="180847"/>
            <a:ext cx="14174675"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sp>
        <p:nvSpPr>
          <p:cNvPr id="19" name="18 Rectángulo"/>
          <p:cNvSpPr/>
          <p:nvPr userDrawn="1"/>
        </p:nvSpPr>
        <p:spPr>
          <a:xfrm>
            <a:off x="-1291082" y="198126"/>
            <a:ext cx="14174675" cy="1425956"/>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spTree>
    <p:extLst>
      <p:ext uri="{BB962C8B-B14F-4D97-AF65-F5344CB8AC3E}">
        <p14:creationId xmlns:p14="http://schemas.microsoft.com/office/powerpoint/2010/main" val="23196276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pPr/>
              <a:t>11/10/2017</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pPr/>
              <a:t>‹Nº›</a:t>
            </a:fld>
            <a:endParaRPr lang="es-ES" dirty="0"/>
          </a:p>
        </p:txBody>
      </p:sp>
      <p:sp>
        <p:nvSpPr>
          <p:cNvPr id="17" name="16 Rectángulo"/>
          <p:cNvSpPr/>
          <p:nvPr userDrawn="1"/>
        </p:nvSpPr>
        <p:spPr>
          <a:xfrm rot="20796637">
            <a:off x="-3056268" y="-163131"/>
            <a:ext cx="15922224" cy="1608631"/>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sp>
        <p:nvSpPr>
          <p:cNvPr id="18" name="17 Rectángulo"/>
          <p:cNvSpPr/>
          <p:nvPr userDrawn="1"/>
        </p:nvSpPr>
        <p:spPr>
          <a:xfrm rot="21241341">
            <a:off x="-1337314" y="180847"/>
            <a:ext cx="14174675"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sp>
        <p:nvSpPr>
          <p:cNvPr id="19" name="18 Rectángulo"/>
          <p:cNvSpPr/>
          <p:nvPr userDrawn="1"/>
        </p:nvSpPr>
        <p:spPr>
          <a:xfrm>
            <a:off x="-1291082" y="198126"/>
            <a:ext cx="14174675" cy="1425956"/>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spTree>
    <p:extLst>
      <p:ext uri="{BB962C8B-B14F-4D97-AF65-F5344CB8AC3E}">
        <p14:creationId xmlns:p14="http://schemas.microsoft.com/office/powerpoint/2010/main" val="24246016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pPr/>
              <a:t>11/10/2017</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pPr/>
              <a:t>‹Nº›</a:t>
            </a:fld>
            <a:endParaRPr lang="es-ES" dirty="0"/>
          </a:p>
        </p:txBody>
      </p:sp>
      <p:sp>
        <p:nvSpPr>
          <p:cNvPr id="17" name="16 Rectángulo"/>
          <p:cNvSpPr/>
          <p:nvPr userDrawn="1"/>
        </p:nvSpPr>
        <p:spPr>
          <a:xfrm rot="20796637">
            <a:off x="-3056268" y="-163131"/>
            <a:ext cx="15922224" cy="1608631"/>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sp>
        <p:nvSpPr>
          <p:cNvPr id="18" name="17 Rectángulo"/>
          <p:cNvSpPr/>
          <p:nvPr userDrawn="1"/>
        </p:nvSpPr>
        <p:spPr>
          <a:xfrm rot="21241341">
            <a:off x="-1337314" y="180847"/>
            <a:ext cx="14174675"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sp>
        <p:nvSpPr>
          <p:cNvPr id="19" name="18 Rectángulo"/>
          <p:cNvSpPr/>
          <p:nvPr userDrawn="1"/>
        </p:nvSpPr>
        <p:spPr>
          <a:xfrm>
            <a:off x="-1291082" y="198126"/>
            <a:ext cx="14174675" cy="1425956"/>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spTree>
    <p:extLst>
      <p:ext uri="{BB962C8B-B14F-4D97-AF65-F5344CB8AC3E}">
        <p14:creationId xmlns:p14="http://schemas.microsoft.com/office/powerpoint/2010/main" val="40837526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3_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pPr/>
              <a:t>11/10/2017</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pPr/>
              <a:t>‹Nº›</a:t>
            </a:fld>
            <a:endParaRPr lang="es-ES" dirty="0"/>
          </a:p>
        </p:txBody>
      </p:sp>
      <p:sp>
        <p:nvSpPr>
          <p:cNvPr id="17" name="16 Rectángulo"/>
          <p:cNvSpPr/>
          <p:nvPr userDrawn="1"/>
        </p:nvSpPr>
        <p:spPr>
          <a:xfrm rot="20796637">
            <a:off x="-3056268" y="-163131"/>
            <a:ext cx="15922224" cy="1608631"/>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sp>
        <p:nvSpPr>
          <p:cNvPr id="18" name="17 Rectángulo"/>
          <p:cNvSpPr/>
          <p:nvPr userDrawn="1"/>
        </p:nvSpPr>
        <p:spPr>
          <a:xfrm rot="21241341">
            <a:off x="-1337314" y="180847"/>
            <a:ext cx="14174675"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sp>
        <p:nvSpPr>
          <p:cNvPr id="19" name="18 Rectángulo"/>
          <p:cNvSpPr/>
          <p:nvPr userDrawn="1"/>
        </p:nvSpPr>
        <p:spPr>
          <a:xfrm>
            <a:off x="-1291082" y="198126"/>
            <a:ext cx="14174675" cy="1425956"/>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spTree>
    <p:extLst>
      <p:ext uri="{BB962C8B-B14F-4D97-AF65-F5344CB8AC3E}">
        <p14:creationId xmlns:p14="http://schemas.microsoft.com/office/powerpoint/2010/main" val="16866168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8_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pPr/>
              <a:t>11/10/2017</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pPr/>
              <a:t>‹Nº›</a:t>
            </a:fld>
            <a:endParaRPr lang="es-ES" dirty="0"/>
          </a:p>
        </p:txBody>
      </p:sp>
      <p:sp>
        <p:nvSpPr>
          <p:cNvPr id="17" name="16 Rectángulo"/>
          <p:cNvSpPr/>
          <p:nvPr userDrawn="1"/>
        </p:nvSpPr>
        <p:spPr>
          <a:xfrm rot="20796637">
            <a:off x="-3056268" y="-163131"/>
            <a:ext cx="15922224" cy="1608631"/>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sp>
        <p:nvSpPr>
          <p:cNvPr id="18" name="17 Rectángulo"/>
          <p:cNvSpPr/>
          <p:nvPr userDrawn="1"/>
        </p:nvSpPr>
        <p:spPr>
          <a:xfrm rot="21241341">
            <a:off x="-1337314" y="180847"/>
            <a:ext cx="14174675"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sp>
        <p:nvSpPr>
          <p:cNvPr id="19" name="18 Rectángulo"/>
          <p:cNvSpPr/>
          <p:nvPr userDrawn="1"/>
        </p:nvSpPr>
        <p:spPr>
          <a:xfrm>
            <a:off x="-1291082" y="198126"/>
            <a:ext cx="14174675" cy="1425956"/>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spTree>
    <p:extLst>
      <p:ext uri="{BB962C8B-B14F-4D97-AF65-F5344CB8AC3E}">
        <p14:creationId xmlns:p14="http://schemas.microsoft.com/office/powerpoint/2010/main" val="31067863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9_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pPr/>
              <a:t>11/10/2017</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pPr/>
              <a:t>‹Nº›</a:t>
            </a:fld>
            <a:endParaRPr lang="es-ES" dirty="0"/>
          </a:p>
        </p:txBody>
      </p:sp>
      <p:sp>
        <p:nvSpPr>
          <p:cNvPr id="17" name="16 Rectángulo"/>
          <p:cNvSpPr/>
          <p:nvPr userDrawn="1"/>
        </p:nvSpPr>
        <p:spPr>
          <a:xfrm rot="20796637">
            <a:off x="-3056268" y="-163131"/>
            <a:ext cx="15922224" cy="1608631"/>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sp>
        <p:nvSpPr>
          <p:cNvPr id="18" name="17 Rectángulo"/>
          <p:cNvSpPr/>
          <p:nvPr userDrawn="1"/>
        </p:nvSpPr>
        <p:spPr>
          <a:xfrm rot="21241341">
            <a:off x="-1337314" y="180847"/>
            <a:ext cx="14174675"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sp>
        <p:nvSpPr>
          <p:cNvPr id="19" name="18 Rectángulo"/>
          <p:cNvSpPr/>
          <p:nvPr userDrawn="1"/>
        </p:nvSpPr>
        <p:spPr>
          <a:xfrm>
            <a:off x="-1291082" y="198126"/>
            <a:ext cx="14174675" cy="1425956"/>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spTree>
    <p:extLst>
      <p:ext uri="{BB962C8B-B14F-4D97-AF65-F5344CB8AC3E}">
        <p14:creationId xmlns:p14="http://schemas.microsoft.com/office/powerpoint/2010/main" val="144728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83DE2FF0-D7F4-4F94-87C5-F5E5CDABD4CA}" type="datetimeFigureOut">
              <a:rPr lang="es-CO" smtClean="0"/>
              <a:t>11/10/2017</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EDDFABB2-146B-4A55-A7CA-7527F5D177B0}" type="slidenum">
              <a:rPr lang="es-CO" smtClean="0"/>
              <a:t>‹Nº›</a:t>
            </a:fld>
            <a:endParaRPr lang="es-CO"/>
          </a:p>
        </p:txBody>
      </p:sp>
    </p:spTree>
    <p:extLst>
      <p:ext uri="{BB962C8B-B14F-4D97-AF65-F5344CB8AC3E}">
        <p14:creationId xmlns:p14="http://schemas.microsoft.com/office/powerpoint/2010/main" val="1067515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83DE2FF0-D7F4-4F94-87C5-F5E5CDABD4CA}" type="datetimeFigureOut">
              <a:rPr lang="es-CO" smtClean="0"/>
              <a:t>11/10/2017</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EDDFABB2-146B-4A55-A7CA-7527F5D177B0}" type="slidenum">
              <a:rPr lang="es-CO" smtClean="0"/>
              <a:t>‹Nº›</a:t>
            </a:fld>
            <a:endParaRPr lang="es-CO"/>
          </a:p>
        </p:txBody>
      </p:sp>
    </p:spTree>
    <p:extLst>
      <p:ext uri="{BB962C8B-B14F-4D97-AF65-F5344CB8AC3E}">
        <p14:creationId xmlns:p14="http://schemas.microsoft.com/office/powerpoint/2010/main" val="3406549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p:cNvSpPr>
            <a:spLocks noGrp="1"/>
          </p:cNvSpPr>
          <p:nvPr>
            <p:ph type="dt" sz="half" idx="10"/>
          </p:nvPr>
        </p:nvSpPr>
        <p:spPr/>
        <p:txBody>
          <a:bodyPr/>
          <a:lstStyle/>
          <a:p>
            <a:fld id="{83DE2FF0-D7F4-4F94-87C5-F5E5CDABD4CA}" type="datetimeFigureOut">
              <a:rPr lang="es-CO" smtClean="0"/>
              <a:t>11/10/2017</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EDDFABB2-146B-4A55-A7CA-7527F5D177B0}" type="slidenum">
              <a:rPr lang="es-CO" smtClean="0"/>
              <a:t>‹Nº›</a:t>
            </a:fld>
            <a:endParaRPr lang="es-CO"/>
          </a:p>
        </p:txBody>
      </p:sp>
    </p:spTree>
    <p:extLst>
      <p:ext uri="{BB962C8B-B14F-4D97-AF65-F5344CB8AC3E}">
        <p14:creationId xmlns:p14="http://schemas.microsoft.com/office/powerpoint/2010/main" val="3114645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p:cNvSpPr>
            <a:spLocks noGrp="1"/>
          </p:cNvSpPr>
          <p:nvPr>
            <p:ph type="dt" sz="half" idx="10"/>
          </p:nvPr>
        </p:nvSpPr>
        <p:spPr/>
        <p:txBody>
          <a:bodyPr/>
          <a:lstStyle/>
          <a:p>
            <a:fld id="{83DE2FF0-D7F4-4F94-87C5-F5E5CDABD4CA}" type="datetimeFigureOut">
              <a:rPr lang="es-CO" smtClean="0"/>
              <a:t>11/10/2017</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EDDFABB2-146B-4A55-A7CA-7527F5D177B0}" type="slidenum">
              <a:rPr lang="es-CO" smtClean="0"/>
              <a:t>‹Nº›</a:t>
            </a:fld>
            <a:endParaRPr lang="es-CO"/>
          </a:p>
        </p:txBody>
      </p:sp>
    </p:spTree>
    <p:extLst>
      <p:ext uri="{BB962C8B-B14F-4D97-AF65-F5344CB8AC3E}">
        <p14:creationId xmlns:p14="http://schemas.microsoft.com/office/powerpoint/2010/main" val="1323085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83DE2FF0-D7F4-4F94-87C5-F5E5CDABD4CA}" type="datetimeFigureOut">
              <a:rPr lang="es-CO" smtClean="0"/>
              <a:t>11/10/2017</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EDDFABB2-146B-4A55-A7CA-7527F5D177B0}" type="slidenum">
              <a:rPr lang="es-CO" smtClean="0"/>
              <a:t>‹Nº›</a:t>
            </a:fld>
            <a:endParaRPr lang="es-CO"/>
          </a:p>
        </p:txBody>
      </p:sp>
    </p:spTree>
    <p:extLst>
      <p:ext uri="{BB962C8B-B14F-4D97-AF65-F5344CB8AC3E}">
        <p14:creationId xmlns:p14="http://schemas.microsoft.com/office/powerpoint/2010/main" val="1550122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83DE2FF0-D7F4-4F94-87C5-F5E5CDABD4CA}" type="datetimeFigureOut">
              <a:rPr lang="es-CO" smtClean="0"/>
              <a:t>11/10/2017</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EDDFABB2-146B-4A55-A7CA-7527F5D177B0}" type="slidenum">
              <a:rPr lang="es-CO" smtClean="0"/>
              <a:t>‹Nº›</a:t>
            </a:fld>
            <a:endParaRPr lang="es-CO"/>
          </a:p>
        </p:txBody>
      </p:sp>
    </p:spTree>
    <p:extLst>
      <p:ext uri="{BB962C8B-B14F-4D97-AF65-F5344CB8AC3E}">
        <p14:creationId xmlns:p14="http://schemas.microsoft.com/office/powerpoint/2010/main" val="108249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83DE2FF0-D7F4-4F94-87C5-F5E5CDABD4CA}" type="datetimeFigureOut">
              <a:rPr lang="es-CO" smtClean="0"/>
              <a:t>11/10/2017</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EDDFABB2-146B-4A55-A7CA-7527F5D177B0}" type="slidenum">
              <a:rPr lang="es-CO" smtClean="0"/>
              <a:t>‹Nº›</a:t>
            </a:fld>
            <a:endParaRPr lang="es-CO"/>
          </a:p>
        </p:txBody>
      </p:sp>
    </p:spTree>
    <p:extLst>
      <p:ext uri="{BB962C8B-B14F-4D97-AF65-F5344CB8AC3E}">
        <p14:creationId xmlns:p14="http://schemas.microsoft.com/office/powerpoint/2010/main" val="2167603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83DE2FF0-D7F4-4F94-87C5-F5E5CDABD4CA}" type="datetimeFigureOut">
              <a:rPr lang="es-CO" smtClean="0"/>
              <a:t>11/10/2017</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EDDFABB2-146B-4A55-A7CA-7527F5D177B0}" type="slidenum">
              <a:rPr lang="es-CO" smtClean="0"/>
              <a:t>‹Nº›</a:t>
            </a:fld>
            <a:endParaRPr lang="es-CO"/>
          </a:p>
        </p:txBody>
      </p:sp>
    </p:spTree>
    <p:extLst>
      <p:ext uri="{BB962C8B-B14F-4D97-AF65-F5344CB8AC3E}">
        <p14:creationId xmlns:p14="http://schemas.microsoft.com/office/powerpoint/2010/main" val="3577575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DE2FF0-D7F4-4F94-87C5-F5E5CDABD4CA}" type="datetimeFigureOut">
              <a:rPr lang="es-CO" smtClean="0"/>
              <a:t>11/10/2017</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DFABB2-146B-4A55-A7CA-7527F5D177B0}" type="slidenum">
              <a:rPr lang="es-CO" smtClean="0"/>
              <a:t>‹Nº›</a:t>
            </a:fld>
            <a:endParaRPr lang="es-CO"/>
          </a:p>
        </p:txBody>
      </p:sp>
    </p:spTree>
    <p:extLst>
      <p:ext uri="{BB962C8B-B14F-4D97-AF65-F5344CB8AC3E}">
        <p14:creationId xmlns:p14="http://schemas.microsoft.com/office/powerpoint/2010/main" val="10230230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 id="2147483664" r:id="rId15"/>
    <p:sldLayoutId id="2147483665" r:id="rId16"/>
    <p:sldLayoutId id="2147483673" r:id="rId17"/>
    <p:sldLayoutId id="2147483678" r:id="rId18"/>
    <p:sldLayoutId id="2147483679"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localhost:8080/sebastian/?view=index"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hyperlink" Target="BPMN.pdf" TargetMode="Externa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6.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2273401" y="210684"/>
            <a:ext cx="8054637" cy="1877752"/>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288000"/>
            <a:endParaRPr lang="es-CO" sz="2800" dirty="0">
              <a:solidFill>
                <a:schemeClr val="accent5">
                  <a:lumMod val="75000"/>
                </a:schemeClr>
              </a:solidFill>
              <a:latin typeface="Arial" pitchFamily="34" charset="0"/>
              <a:cs typeface="Arial" pitchFamily="34" charset="0"/>
            </a:endParaRPr>
          </a:p>
        </p:txBody>
      </p:sp>
      <p:sp>
        <p:nvSpPr>
          <p:cNvPr id="12" name="Título 1"/>
          <p:cNvSpPr txBox="1">
            <a:spLocks/>
          </p:cNvSpPr>
          <p:nvPr/>
        </p:nvSpPr>
        <p:spPr>
          <a:xfrm>
            <a:off x="1944623" y="915682"/>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sz="2400" b="1" dirty="0">
              <a:solidFill>
                <a:schemeClr val="bg1">
                  <a:lumMod val="75000"/>
                </a:schemeClr>
              </a:solidFill>
            </a:endParaRPr>
          </a:p>
        </p:txBody>
      </p:sp>
      <p:sp>
        <p:nvSpPr>
          <p:cNvPr id="3" name="2 CuadroTexto"/>
          <p:cNvSpPr txBox="1"/>
          <p:nvPr/>
        </p:nvSpPr>
        <p:spPr>
          <a:xfrm>
            <a:off x="7251053" y="4542212"/>
            <a:ext cx="3417796" cy="791570"/>
          </a:xfrm>
          <a:prstGeom prst="rect">
            <a:avLst/>
          </a:prstGeom>
        </p:spPr>
        <p:txBody>
          <a:bodyPr vert="horz" wrap="square" lIns="91440" tIns="45720" rIns="91440" bIns="45720" rtlCol="0" anchor="ctr">
            <a:noAutofit/>
          </a:bodyPr>
          <a:lstStyle/>
          <a:p>
            <a:r>
              <a:rPr lang="es-CO" sz="2800" dirty="0">
                <a:latin typeface="Times New Roman" pitchFamily="18" charset="0"/>
                <a:cs typeface="Times New Roman" pitchFamily="18" charset="0"/>
              </a:rPr>
              <a:t>Ficha </a:t>
            </a:r>
            <a:r>
              <a:rPr lang="es-CO" sz="2800" b="1" dirty="0">
                <a:latin typeface="Times New Roman" pitchFamily="18" charset="0"/>
                <a:cs typeface="Times New Roman" pitchFamily="18" charset="0"/>
              </a:rPr>
              <a:t>1193354 (</a:t>
            </a:r>
            <a:r>
              <a:rPr lang="es-CO" sz="2800" b="1" dirty="0"/>
              <a:t>ADSI)</a:t>
            </a:r>
            <a:r>
              <a:rPr lang="es-CO" sz="2800" dirty="0">
                <a:latin typeface="Times New Roman" pitchFamily="18" charset="0"/>
                <a:cs typeface="Times New Roman" pitchFamily="18" charset="0"/>
              </a:rPr>
              <a:t>                 </a:t>
            </a:r>
          </a:p>
        </p:txBody>
      </p:sp>
      <p:sp>
        <p:nvSpPr>
          <p:cNvPr id="4" name="3 Rectángulo"/>
          <p:cNvSpPr/>
          <p:nvPr/>
        </p:nvSpPr>
        <p:spPr>
          <a:xfrm>
            <a:off x="171450" y="210684"/>
            <a:ext cx="9763125" cy="1846659"/>
          </a:xfrm>
          <a:prstGeom prst="rect">
            <a:avLst/>
          </a:prstGeom>
        </p:spPr>
        <p:txBody>
          <a:bodyPr wrap="square">
            <a:spAutoFit/>
          </a:bodyPr>
          <a:lstStyle/>
          <a:p>
            <a:r>
              <a:rPr lang="es-CO" sz="4800" dirty="0">
                <a:latin typeface="Script MT Bold" panose="03040602040607080904" pitchFamily="66" charset="0"/>
              </a:rPr>
              <a:t>Appliances Home Online</a:t>
            </a:r>
            <a:r>
              <a:rPr lang="es-CO" sz="6600" dirty="0"/>
              <a:t/>
            </a:r>
            <a:br>
              <a:rPr lang="es-CO" sz="6600" dirty="0"/>
            </a:br>
            <a:r>
              <a:rPr lang="es-CO" sz="6600" dirty="0" smtClean="0">
                <a:solidFill>
                  <a:schemeClr val="bg2"/>
                </a:solidFill>
              </a:rPr>
              <a:t>Sexto Trimestre</a:t>
            </a:r>
            <a:endParaRPr lang="es-CO" sz="6600" dirty="0">
              <a:solidFill>
                <a:schemeClr val="bg2"/>
              </a:solidFill>
              <a:latin typeface="Times New Roman" pitchFamily="18" charset="0"/>
              <a:cs typeface="Times New Roman" pitchFamily="18" charset="0"/>
            </a:endParaRPr>
          </a:p>
        </p:txBody>
      </p:sp>
      <p:sp>
        <p:nvSpPr>
          <p:cNvPr id="6" name="5 Rectángulo"/>
          <p:cNvSpPr/>
          <p:nvPr/>
        </p:nvSpPr>
        <p:spPr>
          <a:xfrm>
            <a:off x="1409700" y="5724524"/>
            <a:ext cx="4975806" cy="923330"/>
          </a:xfrm>
          <a:prstGeom prst="rect">
            <a:avLst/>
          </a:prstGeom>
        </p:spPr>
        <p:txBody>
          <a:bodyPr wrap="square">
            <a:spAutoFit/>
          </a:bodyPr>
          <a:lstStyle/>
          <a:p>
            <a:r>
              <a:rPr lang="es-CO" b="1">
                <a:latin typeface="Times New Roman" pitchFamily="18" charset="0"/>
                <a:cs typeface="Times New Roman" pitchFamily="18" charset="0"/>
              </a:rPr>
              <a:t>DANIEL </a:t>
            </a:r>
            <a:r>
              <a:rPr lang="es-CO" b="1" dirty="0">
                <a:latin typeface="Times New Roman" pitchFamily="18" charset="0"/>
                <a:cs typeface="Times New Roman" pitchFamily="18" charset="0"/>
              </a:rPr>
              <a:t>FELIPE LIZARAZO </a:t>
            </a:r>
          </a:p>
          <a:p>
            <a:r>
              <a:rPr lang="es-CO" b="1" dirty="0">
                <a:latin typeface="Times New Roman" pitchFamily="18" charset="0"/>
                <a:cs typeface="Times New Roman" pitchFamily="18" charset="0"/>
              </a:rPr>
              <a:t>JUAN SEBASTIAN RODRIGUEZ</a:t>
            </a:r>
          </a:p>
          <a:p>
            <a:r>
              <a:rPr lang="es-CO" b="1" dirty="0">
                <a:latin typeface="Times New Roman" pitchFamily="18" charset="0"/>
                <a:cs typeface="Times New Roman" pitchFamily="18" charset="0"/>
              </a:rPr>
              <a:t>MICHAEL ESTINEN PUENTES</a:t>
            </a:r>
          </a:p>
        </p:txBody>
      </p:sp>
      <p:pic>
        <p:nvPicPr>
          <p:cNvPr id="1026" name="Picture 2" descr="http://localhost:8080/sebastian/views/images/_logo_.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654" y="179591"/>
            <a:ext cx="1442197" cy="1442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7912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47066" y="2496334"/>
            <a:ext cx="11344275" cy="2602764"/>
          </a:xfrm>
          <a:prstGeom prst="rect">
            <a:avLst/>
          </a:prstGeom>
        </p:spPr>
        <p:txBody>
          <a:bodyPr wrap="square">
            <a:spAutoFit/>
          </a:bodyPr>
          <a:lstStyle/>
          <a:p>
            <a:pPr algn="just">
              <a:lnSpc>
                <a:spcPct val="107000"/>
              </a:lnSpc>
              <a:spcAft>
                <a:spcPts val="800"/>
              </a:spcAft>
            </a:pPr>
            <a:r>
              <a:rPr lang="es-CO" sz="2600" dirty="0">
                <a:solidFill>
                  <a:srgbClr val="000000"/>
                </a:solidFill>
                <a:latin typeface="Arial" panose="020B0604020202020204" pitchFamily="34" charset="0"/>
                <a:ea typeface="Calibri" panose="020F0502020204030204" pitchFamily="34" charset="0"/>
                <a:cs typeface="Arial" panose="020B0604020202020204" pitchFamily="34" charset="0"/>
              </a:rPr>
              <a:t>¿Cómo </a:t>
            </a:r>
            <a:r>
              <a:rPr lang="es-CO" sz="2600" dirty="0" smtClean="0">
                <a:solidFill>
                  <a:srgbClr val="000000"/>
                </a:solidFill>
                <a:latin typeface="Arial" panose="020B0604020202020204" pitchFamily="34" charset="0"/>
                <a:ea typeface="Calibri" panose="020F0502020204030204" pitchFamily="34" charset="0"/>
                <a:cs typeface="Arial" panose="020B0604020202020204" pitchFamily="34" charset="0"/>
              </a:rPr>
              <a:t>desea </a:t>
            </a:r>
            <a:r>
              <a:rPr lang="es-CO" sz="2600" dirty="0">
                <a:solidFill>
                  <a:srgbClr val="000000"/>
                </a:solidFill>
                <a:latin typeface="Arial" panose="020B0604020202020204" pitchFamily="34" charset="0"/>
                <a:ea typeface="Calibri" panose="020F0502020204030204" pitchFamily="34" charset="0"/>
                <a:cs typeface="Arial" panose="020B0604020202020204" pitchFamily="34" charset="0"/>
              </a:rPr>
              <a:t>que le llegue la información sobre la tienda online?, se evidencia que con un 61,9% prefiere el e-mail para que llegue la información correspondiente a su producto así evidenciamos que la forma más factible para la mayoría es el e-mail.</a:t>
            </a:r>
            <a:endParaRPr lang="es-CO" sz="26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s-CO" dirty="0">
                <a:solidFill>
                  <a:srgbClr val="000000"/>
                </a:solidFill>
                <a:latin typeface="Goudy Old Style" panose="02020502050305020303" pitchFamily="18" charset="0"/>
                <a:ea typeface="Calibri" panose="020F0502020204030204" pitchFamily="34" charset="0"/>
                <a:cs typeface="Helvetica" panose="020B0604020202020204" pitchFamily="34" charset="0"/>
              </a:rPr>
              <a:t> </a:t>
            </a:r>
            <a:endParaRPr lang="es-CO"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CO" dirty="0">
                <a:solidFill>
                  <a:srgbClr val="000000"/>
                </a:solidFill>
                <a:latin typeface="Goudy Old Style" panose="02020502050305020303" pitchFamily="18" charset="0"/>
                <a:ea typeface="Calibri" panose="020F0502020204030204" pitchFamily="34" charset="0"/>
                <a:cs typeface="Helvetica" panose="020B0604020202020204" pitchFamily="34" charset="0"/>
              </a:rPr>
              <a:t> </a:t>
            </a:r>
            <a:endParaRPr lang="es-CO" sz="105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Imagen 3"/>
          <p:cNvPicPr>
            <a:picLocks noChangeAspect="1"/>
          </p:cNvPicPr>
          <p:nvPr/>
        </p:nvPicPr>
        <p:blipFill>
          <a:blip r:embed="rId2"/>
          <a:stretch>
            <a:fillRect/>
          </a:stretch>
        </p:blipFill>
        <p:spPr>
          <a:xfrm>
            <a:off x="3067930" y="4301271"/>
            <a:ext cx="5502548" cy="2442429"/>
          </a:xfrm>
          <a:prstGeom prst="rect">
            <a:avLst/>
          </a:prstGeom>
        </p:spPr>
      </p:pic>
      <p:sp>
        <p:nvSpPr>
          <p:cNvPr id="3" name="Rectángulo 2"/>
          <p:cNvSpPr/>
          <p:nvPr/>
        </p:nvSpPr>
        <p:spPr>
          <a:xfrm>
            <a:off x="3843432" y="390067"/>
            <a:ext cx="3951541" cy="923330"/>
          </a:xfrm>
          <a:prstGeom prst="rect">
            <a:avLst/>
          </a:prstGeom>
        </p:spPr>
        <p:txBody>
          <a:bodyPr wrap="square">
            <a:spAutoFit/>
          </a:bodyPr>
          <a:lstStyle/>
          <a:p>
            <a:r>
              <a:rPr lang="es-ES" sz="5400" b="1" dirty="0"/>
              <a:t>RESULTADOS</a:t>
            </a:r>
            <a:endParaRPr lang="es-ES" sz="5400" dirty="0"/>
          </a:p>
        </p:txBody>
      </p:sp>
    </p:spTree>
    <p:extLst>
      <p:ext uri="{BB962C8B-B14F-4D97-AF65-F5344CB8AC3E}">
        <p14:creationId xmlns:p14="http://schemas.microsoft.com/office/powerpoint/2010/main" val="32343213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666018" y="2441120"/>
            <a:ext cx="11296650" cy="3323987"/>
          </a:xfrm>
          <a:prstGeom prst="rect">
            <a:avLst/>
          </a:prstGeom>
          <a:noFill/>
        </p:spPr>
        <p:txBody>
          <a:bodyPr wrap="square" rtlCol="0">
            <a:spAutoFit/>
          </a:bodyPr>
          <a:lstStyle/>
          <a:p>
            <a:pPr algn="just"/>
            <a:r>
              <a:rPr lang="es-CO" sz="3200" dirty="0">
                <a:latin typeface="Arial" panose="020B0604020202020204" pitchFamily="34" charset="0"/>
                <a:cs typeface="Arial" panose="020B0604020202020204" pitchFamily="34" charset="0"/>
              </a:rPr>
              <a:t>Con esta encuesta se pudo evidenciar que a las personas les parece mejor pagar los productos en efectivo, también que las personas al comprar en línea han tenido algún tipo de problema ya sea por registro , por la forma de pago o entrega y esta puede ser la causa por la cual las personas evitan comprar por ese medio .</a:t>
            </a:r>
          </a:p>
          <a:p>
            <a:endParaRPr lang="es-CO" dirty="0"/>
          </a:p>
        </p:txBody>
      </p:sp>
      <p:sp>
        <p:nvSpPr>
          <p:cNvPr id="3" name="CuadroTexto 2"/>
          <p:cNvSpPr txBox="1"/>
          <p:nvPr/>
        </p:nvSpPr>
        <p:spPr>
          <a:xfrm>
            <a:off x="4175300" y="408214"/>
            <a:ext cx="6237514" cy="923330"/>
          </a:xfrm>
          <a:prstGeom prst="rect">
            <a:avLst/>
          </a:prstGeom>
          <a:noFill/>
        </p:spPr>
        <p:txBody>
          <a:bodyPr wrap="square" rtlCol="0">
            <a:spAutoFit/>
          </a:bodyPr>
          <a:lstStyle/>
          <a:p>
            <a:r>
              <a:rPr lang="es-ES" sz="5400" b="1" dirty="0" smtClean="0"/>
              <a:t>CONCLUSION  </a:t>
            </a:r>
            <a:endParaRPr lang="es-ES" b="1" dirty="0"/>
          </a:p>
        </p:txBody>
      </p:sp>
    </p:spTree>
    <p:extLst>
      <p:ext uri="{BB962C8B-B14F-4D97-AF65-F5344CB8AC3E}">
        <p14:creationId xmlns:p14="http://schemas.microsoft.com/office/powerpoint/2010/main" val="32683194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090106" y="389600"/>
            <a:ext cx="10145486" cy="923330"/>
          </a:xfrm>
          <a:prstGeom prst="rect">
            <a:avLst/>
          </a:prstGeom>
          <a:noFill/>
        </p:spPr>
        <p:txBody>
          <a:bodyPr wrap="square" rtlCol="0">
            <a:spAutoFit/>
          </a:bodyPr>
          <a:lstStyle/>
          <a:p>
            <a:pPr algn="ctr"/>
            <a:r>
              <a:rPr lang="es-CO" sz="5400" b="1" dirty="0" smtClean="0">
                <a:latin typeface="Arial" panose="020B0604020202020204" pitchFamily="34" charset="0"/>
                <a:cs typeface="Arial" panose="020B0604020202020204" pitchFamily="34" charset="0"/>
              </a:rPr>
              <a:t>ENTREVISTA</a:t>
            </a:r>
            <a:endParaRPr lang="es-CO" sz="4400" b="1" dirty="0">
              <a:latin typeface="Arial" panose="020B0604020202020204" pitchFamily="34" charset="0"/>
              <a:cs typeface="Arial" panose="020B0604020202020204" pitchFamily="34" charset="0"/>
            </a:endParaRPr>
          </a:p>
        </p:txBody>
      </p:sp>
      <p:sp>
        <p:nvSpPr>
          <p:cNvPr id="3" name="CuadroTexto 2"/>
          <p:cNvSpPr txBox="1"/>
          <p:nvPr/>
        </p:nvSpPr>
        <p:spPr>
          <a:xfrm>
            <a:off x="382534" y="1896400"/>
            <a:ext cx="11567885" cy="1200329"/>
          </a:xfrm>
          <a:prstGeom prst="rect">
            <a:avLst/>
          </a:prstGeom>
          <a:noFill/>
        </p:spPr>
        <p:txBody>
          <a:bodyPr wrap="square" rtlCol="0">
            <a:spAutoFit/>
          </a:bodyPr>
          <a:lstStyle/>
          <a:p>
            <a:r>
              <a:rPr lang="es-ES" sz="3600" dirty="0"/>
              <a:t>En esta entrevista aplicada a </a:t>
            </a:r>
            <a:r>
              <a:rPr lang="es-ES" sz="3600" dirty="0" smtClean="0"/>
              <a:t>4  </a:t>
            </a:r>
            <a:r>
              <a:rPr lang="es-ES" sz="3600" dirty="0"/>
              <a:t>dueños de negocios con las siguientes  preguntas </a:t>
            </a:r>
            <a:endParaRPr lang="es-CO" sz="3600" dirty="0"/>
          </a:p>
        </p:txBody>
      </p:sp>
      <p:sp>
        <p:nvSpPr>
          <p:cNvPr id="4" name="CuadroTexto 3"/>
          <p:cNvSpPr txBox="1"/>
          <p:nvPr/>
        </p:nvSpPr>
        <p:spPr>
          <a:xfrm>
            <a:off x="382534" y="3096729"/>
            <a:ext cx="11560629" cy="3539430"/>
          </a:xfrm>
          <a:prstGeom prst="rect">
            <a:avLst/>
          </a:prstGeom>
          <a:noFill/>
        </p:spPr>
        <p:txBody>
          <a:bodyPr wrap="square" rtlCol="0">
            <a:spAutoFit/>
          </a:bodyPr>
          <a:lstStyle/>
          <a:p>
            <a:r>
              <a:rPr lang="es-ES" sz="3200" dirty="0"/>
              <a:t>1. Con qué medios de pago cuenta para sus productos</a:t>
            </a:r>
            <a:endParaRPr lang="es-CO" sz="3200" dirty="0"/>
          </a:p>
          <a:p>
            <a:r>
              <a:rPr lang="es-ES" sz="3200" dirty="0"/>
              <a:t>Negocio 1: efectivo, tarjetas de crédito y débito a través de un datafono </a:t>
            </a:r>
            <a:endParaRPr lang="es-CO" sz="3200" dirty="0"/>
          </a:p>
          <a:p>
            <a:r>
              <a:rPr lang="es-ES" sz="3200" dirty="0"/>
              <a:t>Negocio 2: solo el efectivo</a:t>
            </a:r>
            <a:endParaRPr lang="es-CO" sz="3200" dirty="0"/>
          </a:p>
          <a:p>
            <a:r>
              <a:rPr lang="es-ES" sz="3200" dirty="0"/>
              <a:t>Negocio 3: efectivo, tarjetas de crédito y débito a través de un datafono además de la opción de tarjeta condensa</a:t>
            </a:r>
            <a:endParaRPr lang="es-CO" sz="3200" dirty="0"/>
          </a:p>
          <a:p>
            <a:r>
              <a:rPr lang="es-ES" sz="3200" dirty="0"/>
              <a:t>Negocio 4: efectivo, tarjetas debito </a:t>
            </a:r>
            <a:endParaRPr lang="es-CO" sz="3200" dirty="0"/>
          </a:p>
        </p:txBody>
      </p:sp>
    </p:spTree>
    <p:extLst>
      <p:ext uri="{BB962C8B-B14F-4D97-AF65-F5344CB8AC3E}">
        <p14:creationId xmlns:p14="http://schemas.microsoft.com/office/powerpoint/2010/main" val="39514280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64457" y="1928586"/>
            <a:ext cx="11001828" cy="5109091"/>
          </a:xfrm>
          <a:prstGeom prst="rect">
            <a:avLst/>
          </a:prstGeom>
          <a:noFill/>
        </p:spPr>
        <p:txBody>
          <a:bodyPr wrap="square" rtlCol="0">
            <a:spAutoFit/>
          </a:bodyPr>
          <a:lstStyle/>
          <a:p>
            <a:r>
              <a:rPr lang="es-ES" sz="2800" dirty="0"/>
              <a:t>2. Maneja algún software o método (cuadernos) que ayude con la venta, registro y control  de sus productos</a:t>
            </a:r>
            <a:endParaRPr lang="es-CO" sz="2800" dirty="0"/>
          </a:p>
          <a:p>
            <a:r>
              <a:rPr lang="es-ES" sz="2800" dirty="0"/>
              <a:t>Negocio 1: se tiene registros bancarios que se incluyen en el inventario mensual (se hace Excel) pero las ventas que se pagan en efectivo algunas no se anexan en este inventario</a:t>
            </a:r>
            <a:endParaRPr lang="es-CO" sz="2800" dirty="0"/>
          </a:p>
          <a:p>
            <a:r>
              <a:rPr lang="es-ES" sz="2800" dirty="0"/>
              <a:t>Negocio 2: se lleva un registro manual de las ventas más importantes del mes  pero el inventario de productos no tiene un control escrito.</a:t>
            </a:r>
            <a:endParaRPr lang="es-CO" sz="2800" dirty="0"/>
          </a:p>
          <a:p>
            <a:r>
              <a:rPr lang="es-ES" sz="2800" dirty="0"/>
              <a:t>Negocio 3: se tiene un software que controla las ventas tanto en efectivo como en tarjetas  y así mismo estas se  registran en un inventario </a:t>
            </a:r>
            <a:endParaRPr lang="es-CO" sz="2800" dirty="0"/>
          </a:p>
          <a:p>
            <a:r>
              <a:rPr lang="es-ES" sz="2800" dirty="0"/>
              <a:t>Negocio 4: se lleva registro de la actividad bancaria y del inventario manualmente y se realiza mensualmente </a:t>
            </a:r>
            <a:endParaRPr lang="es-CO" sz="2800" dirty="0"/>
          </a:p>
          <a:p>
            <a:endParaRPr lang="es-CO" dirty="0"/>
          </a:p>
        </p:txBody>
      </p:sp>
    </p:spTree>
    <p:extLst>
      <p:ext uri="{BB962C8B-B14F-4D97-AF65-F5344CB8AC3E}">
        <p14:creationId xmlns:p14="http://schemas.microsoft.com/office/powerpoint/2010/main" val="8812536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379694" y="2483224"/>
            <a:ext cx="4966447" cy="923330"/>
          </a:xfrm>
          <a:prstGeom prst="rect">
            <a:avLst/>
          </a:prstGeom>
          <a:noFill/>
        </p:spPr>
        <p:txBody>
          <a:bodyPr wrap="square" rtlCol="0">
            <a:spAutoFit/>
          </a:bodyPr>
          <a:lstStyle/>
          <a:p>
            <a:r>
              <a:rPr lang="es-ES" sz="5400" dirty="0" smtClean="0">
                <a:hlinkClick r:id="rId2" action="ppaction://hlinkfile"/>
              </a:rPr>
              <a:t>Diagrama BPMN</a:t>
            </a:r>
            <a:endParaRPr lang="es-ES" sz="5400" dirty="0"/>
          </a:p>
        </p:txBody>
      </p:sp>
    </p:spTree>
    <p:extLst>
      <p:ext uri="{BB962C8B-B14F-4D97-AF65-F5344CB8AC3E}">
        <p14:creationId xmlns:p14="http://schemas.microsoft.com/office/powerpoint/2010/main" val="8031417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41533" y="498446"/>
            <a:ext cx="11229975" cy="646331"/>
          </a:xfrm>
          <a:prstGeom prst="rect">
            <a:avLst/>
          </a:prstGeom>
          <a:noFill/>
        </p:spPr>
        <p:txBody>
          <a:bodyPr wrap="square" rtlCol="0">
            <a:spAutoFit/>
          </a:bodyPr>
          <a:lstStyle/>
          <a:p>
            <a:pPr algn="ctr"/>
            <a:r>
              <a:rPr lang="es-CO" sz="3600" b="1" dirty="0"/>
              <a:t>Hardware, software con el que cuenta el cliente.</a:t>
            </a:r>
          </a:p>
        </p:txBody>
      </p:sp>
      <p:sp>
        <p:nvSpPr>
          <p:cNvPr id="9" name="Rectángulo 8"/>
          <p:cNvSpPr/>
          <p:nvPr/>
        </p:nvSpPr>
        <p:spPr>
          <a:xfrm>
            <a:off x="4420057" y="1315604"/>
            <a:ext cx="3023584" cy="769441"/>
          </a:xfrm>
          <a:prstGeom prst="rect">
            <a:avLst/>
          </a:prstGeom>
        </p:spPr>
        <p:txBody>
          <a:bodyPr wrap="square">
            <a:spAutoFit/>
          </a:bodyPr>
          <a:lstStyle/>
          <a:p>
            <a:r>
              <a:rPr lang="es-CO" sz="4400" b="1" dirty="0">
                <a:latin typeface="Arial" panose="020B0604020202020204" pitchFamily="34" charset="0"/>
                <a:cs typeface="Arial" panose="020B0604020202020204" pitchFamily="34" charset="0"/>
              </a:rPr>
              <a:t>Hardware</a:t>
            </a:r>
            <a:endParaRPr lang="es-ES" sz="4400" dirty="0">
              <a:latin typeface="Arial" panose="020B0604020202020204" pitchFamily="34" charset="0"/>
              <a:cs typeface="Arial" panose="020B0604020202020204" pitchFamily="34" charset="0"/>
            </a:endParaRPr>
          </a:p>
        </p:txBody>
      </p:sp>
      <p:graphicFrame>
        <p:nvGraphicFramePr>
          <p:cNvPr id="13" name="Tabla 12"/>
          <p:cNvGraphicFramePr>
            <a:graphicFrameLocks noGrp="1"/>
          </p:cNvGraphicFramePr>
          <p:nvPr>
            <p:extLst>
              <p:ext uri="{D42A27DB-BD31-4B8C-83A1-F6EECF244321}">
                <p14:modId xmlns:p14="http://schemas.microsoft.com/office/powerpoint/2010/main" val="3698075771"/>
              </p:ext>
            </p:extLst>
          </p:nvPr>
        </p:nvGraphicFramePr>
        <p:xfrm>
          <a:off x="2840506" y="2447288"/>
          <a:ext cx="6182686" cy="2242316"/>
        </p:xfrm>
        <a:graphic>
          <a:graphicData uri="http://schemas.openxmlformats.org/drawingml/2006/table">
            <a:tbl>
              <a:tblPr firstRow="1" bandRow="1">
                <a:tableStyleId>{5C22544A-7EE6-4342-B048-85BDC9FD1C3A}</a:tableStyleId>
              </a:tblPr>
              <a:tblGrid>
                <a:gridCol w="1845232">
                  <a:extLst>
                    <a:ext uri="{9D8B030D-6E8A-4147-A177-3AD203B41FA5}">
                      <a16:colId xmlns="" xmlns:a16="http://schemas.microsoft.com/office/drawing/2014/main" val="20000"/>
                    </a:ext>
                  </a:extLst>
                </a:gridCol>
                <a:gridCol w="1246110">
                  <a:extLst>
                    <a:ext uri="{9D8B030D-6E8A-4147-A177-3AD203B41FA5}">
                      <a16:colId xmlns="" xmlns:a16="http://schemas.microsoft.com/office/drawing/2014/main" val="20001"/>
                    </a:ext>
                  </a:extLst>
                </a:gridCol>
                <a:gridCol w="1545672">
                  <a:extLst>
                    <a:ext uri="{9D8B030D-6E8A-4147-A177-3AD203B41FA5}">
                      <a16:colId xmlns="" xmlns:a16="http://schemas.microsoft.com/office/drawing/2014/main" val="20002"/>
                    </a:ext>
                  </a:extLst>
                </a:gridCol>
                <a:gridCol w="1545672">
                  <a:extLst>
                    <a:ext uri="{9D8B030D-6E8A-4147-A177-3AD203B41FA5}">
                      <a16:colId xmlns="" xmlns:a16="http://schemas.microsoft.com/office/drawing/2014/main" val="20003"/>
                    </a:ext>
                  </a:extLst>
                </a:gridCol>
              </a:tblGrid>
              <a:tr h="687836">
                <a:tc>
                  <a:txBody>
                    <a:bodyPr/>
                    <a:lstStyle/>
                    <a:p>
                      <a:r>
                        <a:rPr lang="es-419" dirty="0"/>
                        <a:t>DISPOSITIVOS</a:t>
                      </a:r>
                      <a:endParaRPr lang="es-ES" dirty="0"/>
                    </a:p>
                  </a:txBody>
                  <a:tcPr/>
                </a:tc>
                <a:tc>
                  <a:txBody>
                    <a:bodyPr/>
                    <a:lstStyle/>
                    <a:p>
                      <a:r>
                        <a:rPr lang="es-419" dirty="0"/>
                        <a:t>MARCA</a:t>
                      </a:r>
                      <a:endParaRPr lang="es-E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419" dirty="0"/>
                        <a:t>PROCESADOR</a:t>
                      </a:r>
                      <a:endParaRPr lang="es-ES" dirty="0"/>
                    </a:p>
                    <a:p>
                      <a:endParaRPr lang="es-ES" dirty="0"/>
                    </a:p>
                  </a:txBody>
                  <a:tcPr/>
                </a:tc>
                <a:tc>
                  <a:txBody>
                    <a:bodyPr/>
                    <a:lstStyle/>
                    <a:p>
                      <a:r>
                        <a:rPr lang="es-419" dirty="0"/>
                        <a:t>MEMORIA</a:t>
                      </a:r>
                      <a:endParaRPr lang="es-ES" dirty="0"/>
                    </a:p>
                  </a:txBody>
                  <a:tcPr/>
                </a:tc>
                <a:extLst>
                  <a:ext uri="{0D108BD9-81ED-4DB2-BD59-A6C34878D82A}">
                    <a16:rowId xmlns="" xmlns:a16="http://schemas.microsoft.com/office/drawing/2014/main" val="10000"/>
                  </a:ext>
                </a:extLst>
              </a:tr>
              <a:tr h="398508">
                <a:tc>
                  <a:txBody>
                    <a:bodyPr/>
                    <a:lstStyle/>
                    <a:p>
                      <a:r>
                        <a:rPr lang="es-419" dirty="0"/>
                        <a:t>PC ESCRITORIO</a:t>
                      </a:r>
                      <a:endParaRPr lang="es-ES" dirty="0"/>
                    </a:p>
                  </a:txBody>
                  <a:tcPr/>
                </a:tc>
                <a:tc>
                  <a:txBody>
                    <a:bodyPr/>
                    <a:lstStyle/>
                    <a:p>
                      <a:r>
                        <a:rPr lang="es-419" dirty="0"/>
                        <a:t>PC SMART</a:t>
                      </a:r>
                      <a:endParaRPr lang="es-ES" dirty="0"/>
                    </a:p>
                  </a:txBody>
                  <a:tcPr/>
                </a:tc>
                <a:tc>
                  <a:txBody>
                    <a:bodyPr/>
                    <a:lstStyle/>
                    <a:p>
                      <a:r>
                        <a:rPr lang="es-419" dirty="0"/>
                        <a:t>CORE i5</a:t>
                      </a:r>
                      <a:endParaRPr lang="es-ES" dirty="0"/>
                    </a:p>
                  </a:txBody>
                  <a:tcPr/>
                </a:tc>
                <a:tc>
                  <a:txBody>
                    <a:bodyPr/>
                    <a:lstStyle/>
                    <a:p>
                      <a:r>
                        <a:rPr lang="es-ES" dirty="0"/>
                        <a:t>Disco</a:t>
                      </a:r>
                      <a:r>
                        <a:rPr lang="es-ES" baseline="0" dirty="0"/>
                        <a:t> duro crucial 1 </a:t>
                      </a:r>
                      <a:r>
                        <a:rPr lang="es-ES" baseline="0"/>
                        <a:t>tr</a:t>
                      </a:r>
                      <a:endParaRPr lang="es-ES" dirty="0"/>
                    </a:p>
                  </a:txBody>
                  <a:tcPr/>
                </a:tc>
                <a:extLst>
                  <a:ext uri="{0D108BD9-81ED-4DB2-BD59-A6C34878D82A}">
                    <a16:rowId xmlns="" xmlns:a16="http://schemas.microsoft.com/office/drawing/2014/main" val="10001"/>
                  </a:ext>
                </a:extLst>
              </a:tr>
              <a:tr h="3985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419" dirty="0"/>
                        <a:t>PC PORTATIL</a:t>
                      </a:r>
                      <a:endParaRPr lang="es-ES" dirty="0"/>
                    </a:p>
                  </a:txBody>
                  <a:tcPr/>
                </a:tc>
                <a:tc>
                  <a:txBody>
                    <a:bodyPr/>
                    <a:lstStyle/>
                    <a:p>
                      <a:r>
                        <a:rPr lang="es-419" dirty="0"/>
                        <a:t>HP</a:t>
                      </a:r>
                      <a:endParaRPr lang="es-ES" dirty="0"/>
                    </a:p>
                  </a:txBody>
                  <a:tcPr/>
                </a:tc>
                <a:tc>
                  <a:txBody>
                    <a:bodyPr/>
                    <a:lstStyle/>
                    <a:p>
                      <a:r>
                        <a:rPr lang="es-419" dirty="0"/>
                        <a:t>CORE i7</a:t>
                      </a:r>
                      <a:endParaRPr lang="es-ES" dirty="0"/>
                    </a:p>
                  </a:txBody>
                  <a:tcPr/>
                </a:tc>
                <a:tc>
                  <a:txBody>
                    <a:bodyPr/>
                    <a:lstStyle/>
                    <a:p>
                      <a:r>
                        <a:rPr lang="es-ES" dirty="0"/>
                        <a:t>Disco duro Kingston</a:t>
                      </a:r>
                      <a:r>
                        <a:rPr lang="es-ES" baseline="0" dirty="0"/>
                        <a:t> 500 </a:t>
                      </a:r>
                      <a:r>
                        <a:rPr lang="es-ES" baseline="0" dirty="0" err="1"/>
                        <a:t>gb</a:t>
                      </a:r>
                      <a:endParaRPr lang="es-ES" dirty="0"/>
                    </a:p>
                  </a:txBody>
                  <a:tcPr/>
                </a:tc>
                <a:extLst>
                  <a:ext uri="{0D108BD9-81ED-4DB2-BD59-A6C34878D82A}">
                    <a16:rowId xmlns="" xmlns:a16="http://schemas.microsoft.com/office/drawing/2014/main" val="10002"/>
                  </a:ext>
                </a:extLst>
              </a:tr>
            </a:tbl>
          </a:graphicData>
        </a:graphic>
      </p:graphicFrame>
      <p:graphicFrame>
        <p:nvGraphicFramePr>
          <p:cNvPr id="15" name="Tabla 14"/>
          <p:cNvGraphicFramePr>
            <a:graphicFrameLocks noGrp="1"/>
          </p:cNvGraphicFramePr>
          <p:nvPr>
            <p:extLst>
              <p:ext uri="{D42A27DB-BD31-4B8C-83A1-F6EECF244321}">
                <p14:modId xmlns:p14="http://schemas.microsoft.com/office/powerpoint/2010/main" val="4027154795"/>
              </p:ext>
            </p:extLst>
          </p:nvPr>
        </p:nvGraphicFramePr>
        <p:xfrm>
          <a:off x="2985676" y="5476223"/>
          <a:ext cx="7232116" cy="731520"/>
        </p:xfrm>
        <a:graphic>
          <a:graphicData uri="http://schemas.openxmlformats.org/drawingml/2006/table">
            <a:tbl>
              <a:tblPr firstRow="1" bandRow="1">
                <a:tableStyleId>{5C22544A-7EE6-4342-B048-85BDC9FD1C3A}</a:tableStyleId>
              </a:tblPr>
              <a:tblGrid>
                <a:gridCol w="1862938">
                  <a:extLst>
                    <a:ext uri="{9D8B030D-6E8A-4147-A177-3AD203B41FA5}">
                      <a16:colId xmlns="" xmlns:a16="http://schemas.microsoft.com/office/drawing/2014/main" val="20000"/>
                    </a:ext>
                  </a:extLst>
                </a:gridCol>
                <a:gridCol w="1728355">
                  <a:extLst>
                    <a:ext uri="{9D8B030D-6E8A-4147-A177-3AD203B41FA5}">
                      <a16:colId xmlns="" xmlns:a16="http://schemas.microsoft.com/office/drawing/2014/main" val="20001"/>
                    </a:ext>
                  </a:extLst>
                </a:gridCol>
                <a:gridCol w="1832794">
                  <a:extLst>
                    <a:ext uri="{9D8B030D-6E8A-4147-A177-3AD203B41FA5}">
                      <a16:colId xmlns="" xmlns:a16="http://schemas.microsoft.com/office/drawing/2014/main" val="20002"/>
                    </a:ext>
                  </a:extLst>
                </a:gridCol>
                <a:gridCol w="1808029">
                  <a:extLst>
                    <a:ext uri="{9D8B030D-6E8A-4147-A177-3AD203B41FA5}">
                      <a16:colId xmlns="" xmlns:a16="http://schemas.microsoft.com/office/drawing/2014/main" val="20003"/>
                    </a:ext>
                  </a:extLst>
                </a:gridCol>
              </a:tblGrid>
              <a:tr h="711278">
                <a:tc>
                  <a:txBody>
                    <a:bodyPr/>
                    <a:lstStyle/>
                    <a:p>
                      <a:pPr algn="ctr"/>
                      <a:r>
                        <a:rPr lang="es-419" dirty="0"/>
                        <a:t>IMPRESORA</a:t>
                      </a:r>
                    </a:p>
                  </a:txBody>
                  <a:tcPr/>
                </a:tc>
                <a:tc>
                  <a:txBody>
                    <a:bodyPr/>
                    <a:lstStyle/>
                    <a:p>
                      <a:pPr algn="ctr"/>
                      <a:r>
                        <a:rPr lang="es-419" dirty="0"/>
                        <a:t>CANON</a:t>
                      </a:r>
                      <a:endParaRPr lang="es-ES" dirty="0"/>
                    </a:p>
                  </a:txBody>
                  <a:tcPr/>
                </a:tc>
                <a:tc>
                  <a:txBody>
                    <a:bodyPr/>
                    <a:lstStyle/>
                    <a:p>
                      <a:pPr algn="ctr"/>
                      <a:r>
                        <a:rPr lang="es-419" sz="1400" dirty="0"/>
                        <a:t>CONEXI</a:t>
                      </a:r>
                      <a:r>
                        <a:rPr lang="es-ES" sz="1400" dirty="0" err="1"/>
                        <a:t>Ó</a:t>
                      </a:r>
                      <a:r>
                        <a:rPr lang="es-419" sz="1400" dirty="0"/>
                        <a:t>N INALAMBRICA</a:t>
                      </a:r>
                      <a:endParaRPr lang="es-E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419" sz="1400" dirty="0"/>
                        <a:t>MEMORIA INTEGRADA</a:t>
                      </a:r>
                      <a:endParaRPr lang="es-ES" sz="1400" dirty="0"/>
                    </a:p>
                    <a:p>
                      <a:pPr algn="ctr"/>
                      <a:endParaRPr lang="es-ES" sz="1400" dirty="0"/>
                    </a:p>
                  </a:txBody>
                  <a:tcPr/>
                </a:tc>
                <a:extLst>
                  <a:ext uri="{0D108BD9-81ED-4DB2-BD59-A6C34878D82A}">
                    <a16:rowId xmlns="" xmlns:a16="http://schemas.microsoft.com/office/drawing/2014/main" val="10000"/>
                  </a:ext>
                </a:extLst>
              </a:tr>
            </a:tbl>
          </a:graphicData>
        </a:graphic>
      </p:graphicFrame>
      <p:graphicFrame>
        <p:nvGraphicFramePr>
          <p:cNvPr id="17" name="Tabla 16"/>
          <p:cNvGraphicFramePr>
            <a:graphicFrameLocks noGrp="1"/>
          </p:cNvGraphicFramePr>
          <p:nvPr>
            <p:extLst>
              <p:ext uri="{D42A27DB-BD31-4B8C-83A1-F6EECF244321}">
                <p14:modId xmlns:p14="http://schemas.microsoft.com/office/powerpoint/2010/main" val="1737300350"/>
              </p:ext>
            </p:extLst>
          </p:nvPr>
        </p:nvGraphicFramePr>
        <p:xfrm>
          <a:off x="2996735" y="4748169"/>
          <a:ext cx="6331823" cy="722183"/>
        </p:xfrm>
        <a:graphic>
          <a:graphicData uri="http://schemas.openxmlformats.org/drawingml/2006/table">
            <a:tbl>
              <a:tblPr firstRow="1" bandRow="1">
                <a:tableStyleId>{5C22544A-7EE6-4342-B048-85BDC9FD1C3A}</a:tableStyleId>
              </a:tblPr>
              <a:tblGrid>
                <a:gridCol w="1614943">
                  <a:extLst>
                    <a:ext uri="{9D8B030D-6E8A-4147-A177-3AD203B41FA5}">
                      <a16:colId xmlns="" xmlns:a16="http://schemas.microsoft.com/office/drawing/2014/main" val="20000"/>
                    </a:ext>
                  </a:extLst>
                </a:gridCol>
                <a:gridCol w="1535385">
                  <a:extLst>
                    <a:ext uri="{9D8B030D-6E8A-4147-A177-3AD203B41FA5}">
                      <a16:colId xmlns="" xmlns:a16="http://schemas.microsoft.com/office/drawing/2014/main" val="20001"/>
                    </a:ext>
                  </a:extLst>
                </a:gridCol>
                <a:gridCol w="2055874">
                  <a:extLst>
                    <a:ext uri="{9D8B030D-6E8A-4147-A177-3AD203B41FA5}">
                      <a16:colId xmlns="" xmlns:a16="http://schemas.microsoft.com/office/drawing/2014/main" val="20002"/>
                    </a:ext>
                  </a:extLst>
                </a:gridCol>
                <a:gridCol w="1125621">
                  <a:extLst>
                    <a:ext uri="{9D8B030D-6E8A-4147-A177-3AD203B41FA5}">
                      <a16:colId xmlns="" xmlns:a16="http://schemas.microsoft.com/office/drawing/2014/main" val="20003"/>
                    </a:ext>
                  </a:extLst>
                </a:gridCol>
              </a:tblGrid>
              <a:tr h="722183">
                <a:tc>
                  <a:txBody>
                    <a:bodyPr/>
                    <a:lstStyle/>
                    <a:p>
                      <a:pPr algn="ctr" fontAlgn="t"/>
                      <a:r>
                        <a:rPr lang="es-ES" dirty="0">
                          <a:effectLst/>
                        </a:rPr>
                        <a:t>Smartphone</a:t>
                      </a:r>
                    </a:p>
                  </a:txBody>
                  <a:tcPr marL="76200" marR="76200" marT="76200" marB="76200"/>
                </a:tc>
                <a:tc>
                  <a:txBody>
                    <a:bodyPr/>
                    <a:lstStyle/>
                    <a:p>
                      <a:pPr algn="ctr" fontAlgn="t"/>
                      <a:r>
                        <a:rPr lang="es-ES" dirty="0">
                          <a:effectLst/>
                        </a:rPr>
                        <a:t>Motorola</a:t>
                      </a:r>
                    </a:p>
                  </a:txBody>
                  <a:tcPr marL="76200" marR="76200" marT="76200" marB="76200"/>
                </a:tc>
                <a:tc>
                  <a:txBody>
                    <a:bodyPr/>
                    <a:lstStyle/>
                    <a:p>
                      <a:r>
                        <a:rPr lang="it-IT" sz="1800" b="1" i="0" kern="1200" dirty="0">
                          <a:solidFill>
                            <a:schemeClr val="lt1"/>
                          </a:solidFill>
                          <a:effectLst/>
                          <a:latin typeface="+mn-lt"/>
                          <a:ea typeface="+mn-ea"/>
                          <a:cs typeface="+mn-cs"/>
                        </a:rPr>
                        <a:t>Snapdragon Quad Core 1.2 Ghz</a:t>
                      </a:r>
                      <a:endParaRPr lang="es-ES" b="1" dirty="0"/>
                    </a:p>
                  </a:txBody>
                  <a:tcPr/>
                </a:tc>
                <a:tc>
                  <a:txBody>
                    <a:bodyPr/>
                    <a:lstStyle/>
                    <a:p>
                      <a:pPr algn="ctr"/>
                      <a:r>
                        <a:rPr lang="es-419" dirty="0"/>
                        <a:t>RAM 2GB</a:t>
                      </a:r>
                      <a:endParaRPr lang="es-ES" dirty="0"/>
                    </a:p>
                  </a:txBody>
                  <a:tcPr/>
                </a:tc>
                <a:extLst>
                  <a:ext uri="{0D108BD9-81ED-4DB2-BD59-A6C34878D82A}">
                    <a16:rowId xmlns="" xmlns:a16="http://schemas.microsoft.com/office/drawing/2014/main" val="10000"/>
                  </a:ext>
                </a:extLst>
              </a:tr>
            </a:tbl>
          </a:graphicData>
        </a:graphic>
      </p:graphicFrame>
    </p:spTree>
    <p:extLst>
      <p:ext uri="{BB962C8B-B14F-4D97-AF65-F5344CB8AC3E}">
        <p14:creationId xmlns:p14="http://schemas.microsoft.com/office/powerpoint/2010/main" val="24407476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195484" y="675098"/>
            <a:ext cx="4738791" cy="769441"/>
          </a:xfrm>
          <a:prstGeom prst="rect">
            <a:avLst/>
          </a:prstGeom>
        </p:spPr>
        <p:txBody>
          <a:bodyPr wrap="square">
            <a:spAutoFit/>
          </a:bodyPr>
          <a:lstStyle/>
          <a:p>
            <a:pPr algn="ctr"/>
            <a:r>
              <a:rPr lang="es-CO" sz="4400" b="1" dirty="0">
                <a:latin typeface="Ar"/>
              </a:rPr>
              <a:t>SOFTWARE </a:t>
            </a:r>
            <a:endParaRPr lang="es-ES" sz="4400" dirty="0">
              <a:latin typeface="Ar"/>
            </a:endParaRPr>
          </a:p>
        </p:txBody>
      </p:sp>
      <p:graphicFrame>
        <p:nvGraphicFramePr>
          <p:cNvPr id="5" name="Tabla 4"/>
          <p:cNvGraphicFramePr>
            <a:graphicFrameLocks noGrp="1"/>
          </p:cNvGraphicFramePr>
          <p:nvPr>
            <p:extLst>
              <p:ext uri="{D42A27DB-BD31-4B8C-83A1-F6EECF244321}">
                <p14:modId xmlns:p14="http://schemas.microsoft.com/office/powerpoint/2010/main" val="2337324686"/>
              </p:ext>
            </p:extLst>
          </p:nvPr>
        </p:nvGraphicFramePr>
        <p:xfrm>
          <a:off x="1912689" y="1724957"/>
          <a:ext cx="9840287" cy="2726214"/>
        </p:xfrm>
        <a:graphic>
          <a:graphicData uri="http://schemas.openxmlformats.org/drawingml/2006/table">
            <a:tbl>
              <a:tblPr firstRow="1" bandRow="1">
                <a:tableStyleId>{5C22544A-7EE6-4342-B048-85BDC9FD1C3A}</a:tableStyleId>
              </a:tblPr>
              <a:tblGrid>
                <a:gridCol w="2496581">
                  <a:extLst>
                    <a:ext uri="{9D8B030D-6E8A-4147-A177-3AD203B41FA5}">
                      <a16:colId xmlns="" xmlns:a16="http://schemas.microsoft.com/office/drawing/2014/main" val="20000"/>
                    </a:ext>
                  </a:extLst>
                </a:gridCol>
                <a:gridCol w="3161150">
                  <a:extLst>
                    <a:ext uri="{9D8B030D-6E8A-4147-A177-3AD203B41FA5}">
                      <a16:colId xmlns="" xmlns:a16="http://schemas.microsoft.com/office/drawing/2014/main" val="20001"/>
                    </a:ext>
                  </a:extLst>
                </a:gridCol>
                <a:gridCol w="1900751">
                  <a:extLst>
                    <a:ext uri="{9D8B030D-6E8A-4147-A177-3AD203B41FA5}">
                      <a16:colId xmlns="" xmlns:a16="http://schemas.microsoft.com/office/drawing/2014/main" val="20002"/>
                    </a:ext>
                  </a:extLst>
                </a:gridCol>
                <a:gridCol w="2281805">
                  <a:extLst>
                    <a:ext uri="{9D8B030D-6E8A-4147-A177-3AD203B41FA5}">
                      <a16:colId xmlns="" xmlns:a16="http://schemas.microsoft.com/office/drawing/2014/main" val="20003"/>
                    </a:ext>
                  </a:extLst>
                </a:gridCol>
              </a:tblGrid>
              <a:tr h="623094">
                <a:tc>
                  <a:txBody>
                    <a:bodyPr/>
                    <a:lstStyle/>
                    <a:p>
                      <a:pPr algn="ctr"/>
                      <a:r>
                        <a:rPr lang="es-419" dirty="0"/>
                        <a:t>DISPOSITIVOS</a:t>
                      </a:r>
                      <a:endParaRPr lang="es-ES" dirty="0"/>
                    </a:p>
                  </a:txBody>
                  <a:tcPr/>
                </a:tc>
                <a:tc>
                  <a:txBody>
                    <a:bodyPr/>
                    <a:lstStyle/>
                    <a:p>
                      <a:pPr algn="ctr"/>
                      <a:r>
                        <a:rPr lang="es-419" dirty="0"/>
                        <a:t>SISTEMA OPERATIVO</a:t>
                      </a:r>
                      <a:endParaRPr lang="es-ES" dirty="0"/>
                    </a:p>
                  </a:txBody>
                  <a:tcPr/>
                </a:tc>
                <a:tc>
                  <a:txBody>
                    <a:bodyPr/>
                    <a:lstStyle/>
                    <a:p>
                      <a:pPr algn="ctr"/>
                      <a:r>
                        <a:rPr lang="es-419" dirty="0"/>
                        <a:t>APLICACIONES</a:t>
                      </a:r>
                      <a:endParaRPr lang="es-ES" dirty="0"/>
                    </a:p>
                  </a:txBody>
                  <a:tcPr/>
                </a:tc>
                <a:tc>
                  <a:txBody>
                    <a:bodyPr/>
                    <a:lstStyle/>
                    <a:p>
                      <a:pPr algn="ctr"/>
                      <a:r>
                        <a:rPr lang="es-419" dirty="0"/>
                        <a:t>ALMACENAMIENTO</a:t>
                      </a:r>
                      <a:endParaRPr lang="es-ES" dirty="0"/>
                    </a:p>
                  </a:txBody>
                  <a:tcPr/>
                </a:tc>
                <a:extLst>
                  <a:ext uri="{0D108BD9-81ED-4DB2-BD59-A6C34878D82A}">
                    <a16:rowId xmlns="" xmlns:a16="http://schemas.microsoft.com/office/drawing/2014/main" val="10000"/>
                  </a:ext>
                </a:extLst>
              </a:tr>
              <a:tr h="828333">
                <a:tc>
                  <a:txBody>
                    <a:bodyPr/>
                    <a:lstStyle/>
                    <a:p>
                      <a:pPr algn="ctr"/>
                      <a:r>
                        <a:rPr lang="es-419" dirty="0"/>
                        <a:t>PC ESCRITORIO</a:t>
                      </a:r>
                      <a:endParaRPr lang="es-ES" dirty="0"/>
                    </a:p>
                  </a:txBody>
                  <a:tcPr/>
                </a:tc>
                <a:tc>
                  <a:txBody>
                    <a:bodyPr/>
                    <a:lstStyle/>
                    <a:p>
                      <a:pPr algn="ctr"/>
                      <a:r>
                        <a:rPr lang="es-419" u="none" dirty="0">
                          <a:solidFill>
                            <a:schemeClr val="tx1"/>
                          </a:solidFill>
                        </a:rPr>
                        <a:t>WIDOWS 8.1</a:t>
                      </a:r>
                      <a:endParaRPr lang="es-ES" u="none"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419" b="0" u="none" dirty="0">
                          <a:solidFill>
                            <a:schemeClr val="tx1"/>
                          </a:solidFill>
                        </a:rPr>
                        <a:t>Navegadores</a:t>
                      </a:r>
                      <a:r>
                        <a:rPr lang="es-419" b="0" u="none" baseline="0" dirty="0">
                          <a:solidFill>
                            <a:schemeClr val="tx1"/>
                          </a:solidFill>
                        </a:rPr>
                        <a:t> web</a:t>
                      </a:r>
                      <a:r>
                        <a:rPr lang="es-419" b="0" u="none" dirty="0">
                          <a:solidFill>
                            <a:schemeClr val="tx1"/>
                          </a:solidFill>
                        </a:rPr>
                        <a:t>,Oficce,skype,</a:t>
                      </a:r>
                    </a:p>
                    <a:p>
                      <a:pPr marL="0" marR="0" indent="0" algn="ctr" defTabSz="914400" rtl="0" eaLnBrk="1" fontAlgn="auto" latinLnBrk="0" hangingPunct="1">
                        <a:lnSpc>
                          <a:spcPct val="100000"/>
                        </a:lnSpc>
                        <a:spcBef>
                          <a:spcPts val="0"/>
                        </a:spcBef>
                        <a:spcAft>
                          <a:spcPts val="0"/>
                        </a:spcAft>
                        <a:buClrTx/>
                        <a:buSzTx/>
                        <a:buFontTx/>
                        <a:buNone/>
                        <a:tabLst/>
                        <a:defRPr/>
                      </a:pPr>
                      <a:r>
                        <a:rPr lang="es-419" b="0" u="none" dirty="0">
                          <a:solidFill>
                            <a:schemeClr val="tx1"/>
                          </a:solidFill>
                        </a:rPr>
                        <a:t>avast.</a:t>
                      </a:r>
                      <a:endParaRPr lang="es-ES" b="0" u="none"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419" dirty="0"/>
                        <a:t>32GB</a:t>
                      </a:r>
                      <a:endParaRPr lang="es-ES" dirty="0"/>
                    </a:p>
                    <a:p>
                      <a:pPr algn="ctr"/>
                      <a:endParaRPr lang="es-ES" dirty="0"/>
                    </a:p>
                  </a:txBody>
                  <a:tcPr/>
                </a:tc>
                <a:extLst>
                  <a:ext uri="{0D108BD9-81ED-4DB2-BD59-A6C34878D82A}">
                    <a16:rowId xmlns="" xmlns:a16="http://schemas.microsoft.com/office/drawing/2014/main" val="10001"/>
                  </a:ext>
                </a:extLst>
              </a:tr>
              <a:tr h="107683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419" dirty="0"/>
                        <a:t>PC PORTATIL</a:t>
                      </a:r>
                      <a:endParaRPr lang="es-ES" dirty="0"/>
                    </a:p>
                  </a:txBody>
                  <a:tcPr/>
                </a:tc>
                <a:tc>
                  <a:txBody>
                    <a:bodyPr/>
                    <a:lstStyle/>
                    <a:p>
                      <a:pPr algn="ctr"/>
                      <a:r>
                        <a:rPr lang="es-419" dirty="0"/>
                        <a:t>WINDOWS 10</a:t>
                      </a:r>
                      <a:endParaRPr lang="es-E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419" u="none" dirty="0">
                          <a:solidFill>
                            <a:schemeClr val="tx1"/>
                          </a:solidFill>
                        </a:rPr>
                        <a:t>Navegadores</a:t>
                      </a:r>
                      <a:r>
                        <a:rPr lang="es-419" u="none" baseline="0" dirty="0">
                          <a:solidFill>
                            <a:schemeClr val="tx1"/>
                          </a:solidFill>
                        </a:rPr>
                        <a:t> web</a:t>
                      </a:r>
                      <a:r>
                        <a:rPr lang="es-419" u="none" dirty="0">
                          <a:solidFill>
                            <a:schemeClr val="tx1"/>
                          </a:solidFill>
                        </a:rPr>
                        <a:t>,Oficce,skype,</a:t>
                      </a:r>
                    </a:p>
                    <a:p>
                      <a:pPr marL="0" marR="0" indent="0" algn="ctr" defTabSz="914400" rtl="0" eaLnBrk="1" fontAlgn="auto" latinLnBrk="0" hangingPunct="1">
                        <a:lnSpc>
                          <a:spcPct val="100000"/>
                        </a:lnSpc>
                        <a:spcBef>
                          <a:spcPts val="0"/>
                        </a:spcBef>
                        <a:spcAft>
                          <a:spcPts val="0"/>
                        </a:spcAft>
                        <a:buClrTx/>
                        <a:buSzTx/>
                        <a:buFontTx/>
                        <a:buNone/>
                        <a:tabLst/>
                        <a:defRPr/>
                      </a:pPr>
                      <a:r>
                        <a:rPr lang="es-419" u="none" dirty="0">
                          <a:solidFill>
                            <a:schemeClr val="tx1"/>
                          </a:solidFill>
                        </a:rPr>
                        <a:t>avast.</a:t>
                      </a:r>
                      <a:endParaRPr lang="es-ES" u="none" dirty="0">
                        <a:solidFill>
                          <a:schemeClr val="tx1"/>
                        </a:solidFill>
                      </a:endParaRPr>
                    </a:p>
                    <a:p>
                      <a:pPr algn="ctr"/>
                      <a:endParaRPr lang="es-E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419" dirty="0"/>
                        <a:t>32 GB</a:t>
                      </a:r>
                      <a:endParaRPr lang="es-ES" dirty="0"/>
                    </a:p>
                    <a:p>
                      <a:pPr algn="ctr"/>
                      <a:endParaRPr lang="es-ES" dirty="0"/>
                    </a:p>
                  </a:txBody>
                  <a:tcPr/>
                </a:tc>
                <a:extLst>
                  <a:ext uri="{0D108BD9-81ED-4DB2-BD59-A6C34878D82A}">
                    <a16:rowId xmlns="" xmlns:a16="http://schemas.microsoft.com/office/drawing/2014/main" val="10002"/>
                  </a:ext>
                </a:extLst>
              </a:tr>
            </a:tbl>
          </a:graphicData>
        </a:graphic>
      </p:graphicFrame>
      <p:graphicFrame>
        <p:nvGraphicFramePr>
          <p:cNvPr id="6" name="Tabla 5"/>
          <p:cNvGraphicFramePr>
            <a:graphicFrameLocks noGrp="1"/>
          </p:cNvGraphicFramePr>
          <p:nvPr>
            <p:extLst>
              <p:ext uri="{D42A27DB-BD31-4B8C-83A1-F6EECF244321}">
                <p14:modId xmlns:p14="http://schemas.microsoft.com/office/powerpoint/2010/main" val="534627585"/>
              </p:ext>
            </p:extLst>
          </p:nvPr>
        </p:nvGraphicFramePr>
        <p:xfrm>
          <a:off x="1931332" y="4570213"/>
          <a:ext cx="7347357" cy="426720"/>
        </p:xfrm>
        <a:graphic>
          <a:graphicData uri="http://schemas.openxmlformats.org/drawingml/2006/table">
            <a:tbl>
              <a:tblPr firstRow="1" bandRow="1">
                <a:tableStyleId>{5C22544A-7EE6-4342-B048-85BDC9FD1C3A}</a:tableStyleId>
              </a:tblPr>
              <a:tblGrid>
                <a:gridCol w="2449119">
                  <a:extLst>
                    <a:ext uri="{9D8B030D-6E8A-4147-A177-3AD203B41FA5}">
                      <a16:colId xmlns="" xmlns:a16="http://schemas.microsoft.com/office/drawing/2014/main" val="20000"/>
                    </a:ext>
                  </a:extLst>
                </a:gridCol>
                <a:gridCol w="2449119">
                  <a:extLst>
                    <a:ext uri="{9D8B030D-6E8A-4147-A177-3AD203B41FA5}">
                      <a16:colId xmlns="" xmlns:a16="http://schemas.microsoft.com/office/drawing/2014/main" val="20001"/>
                    </a:ext>
                  </a:extLst>
                </a:gridCol>
                <a:gridCol w="2449119">
                  <a:extLst>
                    <a:ext uri="{9D8B030D-6E8A-4147-A177-3AD203B41FA5}">
                      <a16:colId xmlns="" xmlns:a16="http://schemas.microsoft.com/office/drawing/2014/main" val="20002"/>
                    </a:ext>
                  </a:extLst>
                </a:gridCol>
              </a:tblGrid>
              <a:tr h="370840">
                <a:tc>
                  <a:txBody>
                    <a:bodyPr/>
                    <a:lstStyle/>
                    <a:p>
                      <a:pPr algn="ctr" fontAlgn="t"/>
                      <a:r>
                        <a:rPr lang="es-ES" dirty="0">
                          <a:effectLst/>
                        </a:rPr>
                        <a:t>Smartphone</a:t>
                      </a:r>
                    </a:p>
                  </a:txBody>
                  <a:tcPr/>
                </a:tc>
                <a:tc>
                  <a:txBody>
                    <a:bodyPr/>
                    <a:lstStyle/>
                    <a:p>
                      <a:pPr algn="ctr" fontAlgn="t"/>
                      <a:r>
                        <a:rPr lang="es-ES" dirty="0">
                          <a:effectLst/>
                        </a:rPr>
                        <a:t>Android</a:t>
                      </a:r>
                    </a:p>
                  </a:txBody>
                  <a:tcPr marL="76200" marR="76200" marT="76200" marB="76200"/>
                </a:tc>
                <a:tc>
                  <a:txBody>
                    <a:bodyPr/>
                    <a:lstStyle/>
                    <a:p>
                      <a:pPr algn="ctr"/>
                      <a:r>
                        <a:rPr lang="es-419" dirty="0"/>
                        <a:t>16 GB</a:t>
                      </a:r>
                      <a:endParaRPr lang="es-ES" dirty="0"/>
                    </a:p>
                  </a:txBody>
                  <a:tcPr/>
                </a:tc>
                <a:extLst>
                  <a:ext uri="{0D108BD9-81ED-4DB2-BD59-A6C34878D82A}">
                    <a16:rowId xmlns="" xmlns:a16="http://schemas.microsoft.com/office/drawing/2014/main" val="10000"/>
                  </a:ext>
                </a:extLst>
              </a:tr>
            </a:tbl>
          </a:graphicData>
        </a:graphic>
      </p:graphicFrame>
      <p:graphicFrame>
        <p:nvGraphicFramePr>
          <p:cNvPr id="9" name="Tabla 8"/>
          <p:cNvGraphicFramePr>
            <a:graphicFrameLocks noGrp="1"/>
          </p:cNvGraphicFramePr>
          <p:nvPr>
            <p:extLst>
              <p:ext uri="{D42A27DB-BD31-4B8C-83A1-F6EECF244321}">
                <p14:modId xmlns:p14="http://schemas.microsoft.com/office/powerpoint/2010/main" val="3367620770"/>
              </p:ext>
            </p:extLst>
          </p:nvPr>
        </p:nvGraphicFramePr>
        <p:xfrm>
          <a:off x="1932730" y="5134063"/>
          <a:ext cx="7347357" cy="683966"/>
        </p:xfrm>
        <a:graphic>
          <a:graphicData uri="http://schemas.openxmlformats.org/drawingml/2006/table">
            <a:tbl>
              <a:tblPr firstRow="1" bandRow="1">
                <a:tableStyleId>{5C22544A-7EE6-4342-B048-85BDC9FD1C3A}</a:tableStyleId>
              </a:tblPr>
              <a:tblGrid>
                <a:gridCol w="2449119">
                  <a:extLst>
                    <a:ext uri="{9D8B030D-6E8A-4147-A177-3AD203B41FA5}">
                      <a16:colId xmlns="" xmlns:a16="http://schemas.microsoft.com/office/drawing/2014/main" val="20000"/>
                    </a:ext>
                  </a:extLst>
                </a:gridCol>
                <a:gridCol w="2449119">
                  <a:extLst>
                    <a:ext uri="{9D8B030D-6E8A-4147-A177-3AD203B41FA5}">
                      <a16:colId xmlns="" xmlns:a16="http://schemas.microsoft.com/office/drawing/2014/main" val="20001"/>
                    </a:ext>
                  </a:extLst>
                </a:gridCol>
                <a:gridCol w="2449119">
                  <a:extLst>
                    <a:ext uri="{9D8B030D-6E8A-4147-A177-3AD203B41FA5}">
                      <a16:colId xmlns="" xmlns:a16="http://schemas.microsoft.com/office/drawing/2014/main" val="20002"/>
                    </a:ext>
                  </a:extLst>
                </a:gridCol>
              </a:tblGrid>
              <a:tr h="683966">
                <a:tc>
                  <a:txBody>
                    <a:bodyPr/>
                    <a:lstStyle/>
                    <a:p>
                      <a:pPr algn="ctr"/>
                      <a:r>
                        <a:rPr lang="es-419" dirty="0"/>
                        <a:t>IMPRESORA</a:t>
                      </a:r>
                      <a:endParaRPr lang="es-ES" dirty="0"/>
                    </a:p>
                  </a:txBody>
                  <a:tcPr/>
                </a:tc>
                <a:tc>
                  <a:txBody>
                    <a:bodyPr/>
                    <a:lstStyle/>
                    <a:p>
                      <a:r>
                        <a:rPr lang="es-419" sz="1800" b="0" i="0" kern="1200" dirty="0">
                          <a:solidFill>
                            <a:schemeClr val="bg1"/>
                          </a:solidFill>
                          <a:effectLst/>
                          <a:latin typeface="+mn-lt"/>
                          <a:ea typeface="+mn-ea"/>
                          <a:cs typeface="+mn-cs"/>
                        </a:rPr>
                        <a:t>Resolución de impresión de 4800 ppp</a:t>
                      </a:r>
                      <a:endParaRPr lang="es-ES" dirty="0">
                        <a:solidFill>
                          <a:schemeClr val="bg1"/>
                        </a:solidFill>
                      </a:endParaRPr>
                    </a:p>
                  </a:txBody>
                  <a:tcPr/>
                </a:tc>
                <a:tc>
                  <a:txBody>
                    <a:bodyPr/>
                    <a:lstStyle/>
                    <a:p>
                      <a:r>
                        <a:rPr lang="es-ES" sz="1800" b="0" i="0" kern="1200" dirty="0">
                          <a:solidFill>
                            <a:schemeClr val="bg1"/>
                          </a:solidFill>
                          <a:effectLst/>
                          <a:latin typeface="+mn-lt"/>
                          <a:ea typeface="+mn-ea"/>
                          <a:cs typeface="+mn-cs"/>
                        </a:rPr>
                        <a:t>Resolución óptica de escáner 600 x 1200 </a:t>
                      </a:r>
                      <a:r>
                        <a:rPr lang="es-ES" sz="1800" b="0" i="0" kern="1200" dirty="0" err="1">
                          <a:solidFill>
                            <a:schemeClr val="bg1"/>
                          </a:solidFill>
                          <a:effectLst/>
                          <a:latin typeface="+mn-lt"/>
                          <a:ea typeface="+mn-ea"/>
                          <a:cs typeface="+mn-cs"/>
                        </a:rPr>
                        <a:t>ppp</a:t>
                      </a:r>
                      <a:endParaRPr lang="es-ES" b="0" dirty="0">
                        <a:solidFill>
                          <a:schemeClr val="bg1"/>
                        </a:solidFill>
                      </a:endParaRPr>
                    </a:p>
                  </a:txBody>
                  <a:tcPr/>
                </a:tc>
                <a:extLst>
                  <a:ext uri="{0D108BD9-81ED-4DB2-BD59-A6C34878D82A}">
                    <a16:rowId xmlns="" xmlns:a16="http://schemas.microsoft.com/office/drawing/2014/main" val="10000"/>
                  </a:ext>
                </a:extLst>
              </a:tr>
            </a:tbl>
          </a:graphicData>
        </a:graphic>
      </p:graphicFrame>
    </p:spTree>
    <p:extLst>
      <p:ext uri="{BB962C8B-B14F-4D97-AF65-F5344CB8AC3E}">
        <p14:creationId xmlns:p14="http://schemas.microsoft.com/office/powerpoint/2010/main" val="21485502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
          <p:cNvSpPr>
            <a:spLocks noChangeArrowheads="1"/>
          </p:cNvSpPr>
          <p:nvPr/>
        </p:nvSpPr>
        <p:spPr bwMode="auto">
          <a:xfrm>
            <a:off x="0" y="251628"/>
            <a:ext cx="12661672"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CO" altLang="es-CO" sz="4400" b="1" i="0" u="none" strike="noStrike" cap="none" normalizeH="0" baseline="0" dirty="0" smtClean="0">
                <a:ln>
                  <a:noFill/>
                </a:ln>
                <a:solidFill>
                  <a:schemeClr val="tx1"/>
                </a:solidFill>
                <a:effectLst/>
                <a:latin typeface="Arial Black" panose="020B0A04020102020204" pitchFamily="34" charset="0"/>
                <a:ea typeface="Calibri" panose="020F0502020204030204" pitchFamily="34" charset="0"/>
                <a:cs typeface="Arial" panose="020B0604020202020204" pitchFamily="34" charset="0"/>
              </a:rPr>
              <a:t>REQUERIMIENTOS FUNCIONALES (RF)   </a:t>
            </a:r>
            <a:endParaRPr kumimoji="0" lang="es-CO" altLang="es-CO" sz="4400" b="0" i="0" u="none" strike="noStrike" cap="none" normalizeH="0" baseline="0" dirty="0">
              <a:ln>
                <a:noFill/>
              </a:ln>
              <a:solidFill>
                <a:schemeClr val="tx1"/>
              </a:solidFill>
              <a:effectLst/>
              <a:latin typeface="Arial Black" panose="020B0A04020102020204" pitchFamily="34" charset="0"/>
            </a:endParaRPr>
          </a:p>
        </p:txBody>
      </p:sp>
      <p:graphicFrame>
        <p:nvGraphicFramePr>
          <p:cNvPr id="27" name="Tabla 26"/>
          <p:cNvGraphicFramePr>
            <a:graphicFrameLocks noGrp="1"/>
          </p:cNvGraphicFramePr>
          <p:nvPr>
            <p:extLst>
              <p:ext uri="{D42A27DB-BD31-4B8C-83A1-F6EECF244321}">
                <p14:modId xmlns:p14="http://schemas.microsoft.com/office/powerpoint/2010/main" val="3793966148"/>
              </p:ext>
            </p:extLst>
          </p:nvPr>
        </p:nvGraphicFramePr>
        <p:xfrm>
          <a:off x="5813001" y="4294094"/>
          <a:ext cx="4337010" cy="2414700"/>
        </p:xfrm>
        <a:graphic>
          <a:graphicData uri="http://schemas.openxmlformats.org/drawingml/2006/table">
            <a:tbl>
              <a:tblPr firstRow="1" firstCol="1" bandRow="1">
                <a:tableStyleId>{5C22544A-7EE6-4342-B048-85BDC9FD1C3A}</a:tableStyleId>
              </a:tblPr>
              <a:tblGrid>
                <a:gridCol w="1516445">
                  <a:extLst>
                    <a:ext uri="{9D8B030D-6E8A-4147-A177-3AD203B41FA5}">
                      <a16:colId xmlns="" xmlns:a16="http://schemas.microsoft.com/office/drawing/2014/main" val="20000"/>
                    </a:ext>
                  </a:extLst>
                </a:gridCol>
                <a:gridCol w="2820565">
                  <a:extLst>
                    <a:ext uri="{9D8B030D-6E8A-4147-A177-3AD203B41FA5}">
                      <a16:colId xmlns="" xmlns:a16="http://schemas.microsoft.com/office/drawing/2014/main" val="20001"/>
                    </a:ext>
                  </a:extLst>
                </a:gridCol>
              </a:tblGrid>
              <a:tr h="346512">
                <a:tc>
                  <a:txBody>
                    <a:bodyPr/>
                    <a:lstStyle/>
                    <a:p>
                      <a:pPr algn="l">
                        <a:lnSpc>
                          <a:spcPct val="107000"/>
                        </a:lnSpc>
                        <a:spcAft>
                          <a:spcPts val="0"/>
                        </a:spcAft>
                      </a:pPr>
                      <a:r>
                        <a:rPr lang="es-ES_tradnl" sz="1000" kern="1200" dirty="0">
                          <a:effectLst/>
                        </a:rPr>
                        <a:t>Identificación del requerimiento: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s-ES_tradnl" sz="1000" dirty="0" smtClean="0">
                          <a:effectLst/>
                        </a:rPr>
                        <a:t>RF04</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0"/>
                  </a:ext>
                </a:extLst>
              </a:tr>
              <a:tr h="516033">
                <a:tc>
                  <a:txBody>
                    <a:bodyPr/>
                    <a:lstStyle/>
                    <a:p>
                      <a:pPr algn="l">
                        <a:lnSpc>
                          <a:spcPct val="107000"/>
                        </a:lnSpc>
                        <a:spcAft>
                          <a:spcPts val="0"/>
                        </a:spcAft>
                      </a:pPr>
                      <a:r>
                        <a:rPr lang="es-ES_tradnl" sz="1000" kern="1200" dirty="0">
                          <a:effectLst/>
                        </a:rPr>
                        <a:t>Nombre del Requerimiento: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s-ES_tradnl" sz="1000" dirty="0">
                          <a:effectLst/>
                        </a:rPr>
                        <a:t> </a:t>
                      </a:r>
                      <a:endParaRPr lang="es-CO" sz="1100" dirty="0">
                        <a:effectLst/>
                      </a:endParaRPr>
                    </a:p>
                    <a:p>
                      <a:pPr lvl="0" algn="l">
                        <a:lnSpc>
                          <a:spcPct val="100000"/>
                        </a:lnSpc>
                        <a:spcAft>
                          <a:spcPts val="0"/>
                        </a:spcAft>
                      </a:pPr>
                      <a:r>
                        <a:rPr lang="es-ES_tradnl" sz="1000" dirty="0">
                          <a:effectLst/>
                        </a:rPr>
                        <a:t>Filtros de búsqueda </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1"/>
                  </a:ext>
                </a:extLst>
              </a:tr>
              <a:tr h="258017">
                <a:tc>
                  <a:txBody>
                    <a:bodyPr/>
                    <a:lstStyle/>
                    <a:p>
                      <a:pPr algn="l">
                        <a:lnSpc>
                          <a:spcPct val="107000"/>
                        </a:lnSpc>
                        <a:spcAft>
                          <a:spcPts val="0"/>
                        </a:spcAft>
                      </a:pPr>
                      <a:r>
                        <a:rPr lang="es-ES_tradnl" sz="1000" kern="1200" dirty="0">
                          <a:effectLst/>
                        </a:rPr>
                        <a:t>Características:</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s-ES_tradnl" sz="1000" dirty="0">
                          <a:effectLst/>
                        </a:rPr>
                        <a:t> Búsquedas más  especificas</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2"/>
                  </a:ext>
                </a:extLst>
              </a:tr>
              <a:tr h="788920">
                <a:tc>
                  <a:txBody>
                    <a:bodyPr/>
                    <a:lstStyle/>
                    <a:p>
                      <a:pPr algn="l">
                        <a:lnSpc>
                          <a:spcPct val="107000"/>
                        </a:lnSpc>
                        <a:spcAft>
                          <a:spcPts val="0"/>
                        </a:spcAft>
                      </a:pPr>
                      <a:r>
                        <a:rPr lang="es-ES_tradnl" sz="1000" kern="1200" dirty="0">
                          <a:effectLst/>
                        </a:rPr>
                        <a:t>Descripción del requerimiento: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s-ES_tradnl" sz="1000" dirty="0">
                          <a:effectLst/>
                        </a:rPr>
                        <a:t>El sistema permitirá filtrar los productos por el precio, marca y nombre.</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3"/>
                  </a:ext>
                </a:extLst>
              </a:tr>
              <a:tr h="505218">
                <a:tc gridSpan="2">
                  <a:txBody>
                    <a:bodyPr/>
                    <a:lstStyle/>
                    <a:p>
                      <a:pPr algn="l">
                        <a:lnSpc>
                          <a:spcPct val="107000"/>
                        </a:lnSpc>
                        <a:spcAft>
                          <a:spcPts val="0"/>
                        </a:spcAft>
                      </a:pPr>
                      <a:r>
                        <a:rPr lang="es-ES_tradnl" sz="1000" dirty="0">
                          <a:effectLst/>
                        </a:rPr>
                        <a:t>Prioridad del requerimiento:</a:t>
                      </a:r>
                      <a:endParaRPr lang="es-CO" sz="1100" dirty="0">
                        <a:effectLst/>
                      </a:endParaRPr>
                    </a:p>
                    <a:p>
                      <a:pPr algn="l">
                        <a:lnSpc>
                          <a:spcPct val="107000"/>
                        </a:lnSpc>
                        <a:spcAft>
                          <a:spcPts val="800"/>
                        </a:spcAft>
                      </a:pPr>
                      <a:r>
                        <a:rPr lang="es-ES_tradnl" sz="1100" dirty="0">
                          <a:effectLst/>
                        </a:rPr>
                        <a:t>Alta</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CO"/>
                    </a:p>
                  </a:txBody>
                  <a:tcPr/>
                </a:tc>
                <a:extLst>
                  <a:ext uri="{0D108BD9-81ED-4DB2-BD59-A6C34878D82A}">
                    <a16:rowId xmlns="" xmlns:a16="http://schemas.microsoft.com/office/drawing/2014/main" val="10004"/>
                  </a:ext>
                </a:extLst>
              </a:tr>
            </a:tbl>
          </a:graphicData>
        </a:graphic>
      </p:graphicFrame>
      <p:graphicFrame>
        <p:nvGraphicFramePr>
          <p:cNvPr id="28" name="Tabla 27"/>
          <p:cNvGraphicFramePr>
            <a:graphicFrameLocks noGrp="1"/>
          </p:cNvGraphicFramePr>
          <p:nvPr>
            <p:extLst>
              <p:ext uri="{D42A27DB-BD31-4B8C-83A1-F6EECF244321}">
                <p14:modId xmlns:p14="http://schemas.microsoft.com/office/powerpoint/2010/main" val="1975001400"/>
              </p:ext>
            </p:extLst>
          </p:nvPr>
        </p:nvGraphicFramePr>
        <p:xfrm>
          <a:off x="5813001" y="1473693"/>
          <a:ext cx="4337010" cy="2473695"/>
        </p:xfrm>
        <a:graphic>
          <a:graphicData uri="http://schemas.openxmlformats.org/drawingml/2006/table">
            <a:tbl>
              <a:tblPr firstRow="1" firstCol="1" bandRow="1">
                <a:tableStyleId>{5C22544A-7EE6-4342-B048-85BDC9FD1C3A}</a:tableStyleId>
              </a:tblPr>
              <a:tblGrid>
                <a:gridCol w="1645473">
                  <a:extLst>
                    <a:ext uri="{9D8B030D-6E8A-4147-A177-3AD203B41FA5}">
                      <a16:colId xmlns="" xmlns:a16="http://schemas.microsoft.com/office/drawing/2014/main" val="20000"/>
                    </a:ext>
                  </a:extLst>
                </a:gridCol>
                <a:gridCol w="2691537">
                  <a:extLst>
                    <a:ext uri="{9D8B030D-6E8A-4147-A177-3AD203B41FA5}">
                      <a16:colId xmlns="" xmlns:a16="http://schemas.microsoft.com/office/drawing/2014/main" val="20001"/>
                    </a:ext>
                  </a:extLst>
                </a:gridCol>
              </a:tblGrid>
              <a:tr h="483776">
                <a:tc>
                  <a:txBody>
                    <a:bodyPr/>
                    <a:lstStyle/>
                    <a:p>
                      <a:pPr>
                        <a:lnSpc>
                          <a:spcPct val="107000"/>
                        </a:lnSpc>
                        <a:spcAft>
                          <a:spcPts val="0"/>
                        </a:spcAft>
                      </a:pPr>
                      <a:r>
                        <a:rPr lang="es-ES_tradnl" sz="1000" kern="1200" dirty="0">
                          <a:effectLst/>
                        </a:rPr>
                        <a:t>Identificación del requerimiento: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RF02</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0"/>
                  </a:ext>
                </a:extLst>
              </a:tr>
              <a:tr h="436354">
                <a:tc>
                  <a:txBody>
                    <a:bodyPr/>
                    <a:lstStyle/>
                    <a:p>
                      <a:pPr>
                        <a:lnSpc>
                          <a:spcPct val="107000"/>
                        </a:lnSpc>
                        <a:spcAft>
                          <a:spcPts val="0"/>
                        </a:spcAft>
                      </a:pPr>
                      <a:r>
                        <a:rPr lang="es-ES_tradnl" sz="1000" kern="1200">
                          <a:effectLst/>
                        </a:rPr>
                        <a:t> Nombre del Requerimiento:</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a:effectLst/>
                        </a:rPr>
                        <a:t>Existencia del productos</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1"/>
                  </a:ext>
                </a:extLst>
              </a:tr>
              <a:tr h="213224">
                <a:tc>
                  <a:txBody>
                    <a:bodyPr/>
                    <a:lstStyle/>
                    <a:p>
                      <a:pPr>
                        <a:lnSpc>
                          <a:spcPct val="107000"/>
                        </a:lnSpc>
                        <a:spcAft>
                          <a:spcPts val="0"/>
                        </a:spcAft>
                      </a:pPr>
                      <a:r>
                        <a:rPr lang="es-ES_tradnl" sz="1000" kern="1200">
                          <a:effectLst/>
                        </a:rPr>
                        <a:t>Características:</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a:effectLst/>
                        </a:rPr>
                        <a:t>Registro ventas del producto</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2"/>
                  </a:ext>
                </a:extLst>
              </a:tr>
              <a:tr h="882613">
                <a:tc>
                  <a:txBody>
                    <a:bodyPr/>
                    <a:lstStyle/>
                    <a:p>
                      <a:pPr>
                        <a:lnSpc>
                          <a:spcPct val="107000"/>
                        </a:lnSpc>
                        <a:spcAft>
                          <a:spcPts val="0"/>
                        </a:spcAft>
                      </a:pPr>
                      <a:r>
                        <a:rPr lang="es-ES_tradnl" sz="1000" kern="1200">
                          <a:effectLst/>
                        </a:rPr>
                        <a:t>Descripción del requerimiento:</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a:effectLst/>
                        </a:rPr>
                        <a:t>El sistema permitirá registrar productos que se vendan y así dar un mensaje de aviso a la falta de uno de estos productos</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3"/>
                  </a:ext>
                </a:extLst>
              </a:tr>
              <a:tr h="457728">
                <a:tc gridSpan="2">
                  <a:txBody>
                    <a:bodyPr/>
                    <a:lstStyle/>
                    <a:p>
                      <a:pPr>
                        <a:lnSpc>
                          <a:spcPct val="107000"/>
                        </a:lnSpc>
                        <a:spcAft>
                          <a:spcPts val="0"/>
                        </a:spcAft>
                      </a:pPr>
                      <a:r>
                        <a:rPr lang="es-ES_tradnl" sz="1000" dirty="0">
                          <a:effectLst/>
                        </a:rPr>
                        <a:t>Prioridad del requerimiento:</a:t>
                      </a:r>
                      <a:endParaRPr lang="es-CO" sz="1100" dirty="0">
                        <a:effectLst/>
                      </a:endParaRPr>
                    </a:p>
                    <a:p>
                      <a:pPr>
                        <a:lnSpc>
                          <a:spcPct val="107000"/>
                        </a:lnSpc>
                        <a:spcAft>
                          <a:spcPts val="800"/>
                        </a:spcAft>
                      </a:pPr>
                      <a:r>
                        <a:rPr lang="es-ES_tradnl" sz="1100" dirty="0">
                          <a:effectLst/>
                        </a:rPr>
                        <a:t>Alta</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CO"/>
                    </a:p>
                  </a:txBody>
                  <a:tcPr/>
                </a:tc>
                <a:extLst>
                  <a:ext uri="{0D108BD9-81ED-4DB2-BD59-A6C34878D82A}">
                    <a16:rowId xmlns="" xmlns:a16="http://schemas.microsoft.com/office/drawing/2014/main" val="10004"/>
                  </a:ext>
                </a:extLst>
              </a:tr>
            </a:tbl>
          </a:graphicData>
        </a:graphic>
      </p:graphicFrame>
      <p:graphicFrame>
        <p:nvGraphicFramePr>
          <p:cNvPr id="6" name="Tabla 5"/>
          <p:cNvGraphicFramePr>
            <a:graphicFrameLocks noGrp="1"/>
          </p:cNvGraphicFramePr>
          <p:nvPr>
            <p:extLst>
              <p:ext uri="{D42A27DB-BD31-4B8C-83A1-F6EECF244321}">
                <p14:modId xmlns:p14="http://schemas.microsoft.com/office/powerpoint/2010/main" val="3655171548"/>
              </p:ext>
            </p:extLst>
          </p:nvPr>
        </p:nvGraphicFramePr>
        <p:xfrm>
          <a:off x="535761" y="1473693"/>
          <a:ext cx="4337010" cy="2510918"/>
        </p:xfrm>
        <a:graphic>
          <a:graphicData uri="http://schemas.openxmlformats.org/drawingml/2006/table">
            <a:tbl>
              <a:tblPr firstRow="1" firstCol="1" bandRow="1">
                <a:tableStyleId>{5C22544A-7EE6-4342-B048-85BDC9FD1C3A}</a:tableStyleId>
              </a:tblPr>
              <a:tblGrid>
                <a:gridCol w="1645473">
                  <a:extLst>
                    <a:ext uri="{9D8B030D-6E8A-4147-A177-3AD203B41FA5}">
                      <a16:colId xmlns="" xmlns:a16="http://schemas.microsoft.com/office/drawing/2014/main" val="20000"/>
                    </a:ext>
                  </a:extLst>
                </a:gridCol>
                <a:gridCol w="2691537">
                  <a:extLst>
                    <a:ext uri="{9D8B030D-6E8A-4147-A177-3AD203B41FA5}">
                      <a16:colId xmlns="" xmlns:a16="http://schemas.microsoft.com/office/drawing/2014/main" val="20001"/>
                    </a:ext>
                  </a:extLst>
                </a:gridCol>
              </a:tblGrid>
              <a:tr h="451577">
                <a:tc>
                  <a:txBody>
                    <a:bodyPr/>
                    <a:lstStyle/>
                    <a:p>
                      <a:pPr>
                        <a:lnSpc>
                          <a:spcPct val="107000"/>
                        </a:lnSpc>
                        <a:spcAft>
                          <a:spcPts val="0"/>
                        </a:spcAft>
                      </a:pPr>
                      <a:r>
                        <a:rPr lang="es-ES_tradnl" sz="1000" kern="1200" dirty="0">
                          <a:effectLst/>
                        </a:rPr>
                        <a:t>Identificación del requerimiento: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RF01</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0"/>
                  </a:ext>
                </a:extLst>
              </a:tr>
              <a:tr h="451577">
                <a:tc>
                  <a:txBody>
                    <a:bodyPr/>
                    <a:lstStyle/>
                    <a:p>
                      <a:pPr>
                        <a:lnSpc>
                          <a:spcPct val="107000"/>
                        </a:lnSpc>
                        <a:spcAft>
                          <a:spcPts val="0"/>
                        </a:spcAft>
                      </a:pPr>
                      <a:r>
                        <a:rPr lang="es-ES_tradnl" sz="1000" kern="1200">
                          <a:effectLst/>
                        </a:rPr>
                        <a:t>Nombre del requerimiento:</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a:effectLst/>
                        </a:rPr>
                        <a:t>Registro usuario </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1"/>
                  </a:ext>
                </a:extLst>
              </a:tr>
              <a:tr h="220663">
                <a:tc>
                  <a:txBody>
                    <a:bodyPr/>
                    <a:lstStyle/>
                    <a:p>
                      <a:pPr>
                        <a:lnSpc>
                          <a:spcPct val="107000"/>
                        </a:lnSpc>
                        <a:spcAft>
                          <a:spcPts val="0"/>
                        </a:spcAft>
                      </a:pPr>
                      <a:r>
                        <a:rPr lang="es-ES_tradnl" sz="1000" kern="1200">
                          <a:effectLst/>
                        </a:rPr>
                        <a:t>Características:</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Usuario nuevo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2"/>
                  </a:ext>
                </a:extLst>
              </a:tr>
              <a:tr h="913404">
                <a:tc>
                  <a:txBody>
                    <a:bodyPr/>
                    <a:lstStyle/>
                    <a:p>
                      <a:pPr>
                        <a:lnSpc>
                          <a:spcPct val="107000"/>
                        </a:lnSpc>
                        <a:spcAft>
                          <a:spcPts val="0"/>
                        </a:spcAft>
                      </a:pPr>
                      <a:r>
                        <a:rPr lang="es-ES_tradnl" sz="1000" kern="1200">
                          <a:effectLst/>
                        </a:rPr>
                        <a:t>Descripción del requerimiento:</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a:effectLst/>
                        </a:rPr>
                        <a:t>El sistema permitirá que el usuario se registre y tenga un rol de comprador para poder adquirir así su producto </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3"/>
                  </a:ext>
                </a:extLst>
              </a:tr>
              <a:tr h="473697">
                <a:tc gridSpan="2">
                  <a:txBody>
                    <a:bodyPr/>
                    <a:lstStyle/>
                    <a:p>
                      <a:pPr>
                        <a:lnSpc>
                          <a:spcPct val="107000"/>
                        </a:lnSpc>
                        <a:spcAft>
                          <a:spcPts val="0"/>
                        </a:spcAft>
                      </a:pPr>
                      <a:r>
                        <a:rPr lang="es-ES_tradnl" sz="1000" dirty="0">
                          <a:effectLst/>
                        </a:rPr>
                        <a:t>Prioridad del requerimiento:</a:t>
                      </a:r>
                      <a:endParaRPr lang="es-CO" sz="1100" dirty="0">
                        <a:effectLst/>
                      </a:endParaRPr>
                    </a:p>
                    <a:p>
                      <a:pPr>
                        <a:lnSpc>
                          <a:spcPct val="107000"/>
                        </a:lnSpc>
                        <a:spcAft>
                          <a:spcPts val="800"/>
                        </a:spcAft>
                      </a:pPr>
                      <a:r>
                        <a:rPr lang="es-ES_tradnl" sz="1100" dirty="0">
                          <a:effectLst/>
                        </a:rPr>
                        <a:t>Alta</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CO"/>
                    </a:p>
                  </a:txBody>
                  <a:tcPr/>
                </a:tc>
                <a:extLst>
                  <a:ext uri="{0D108BD9-81ED-4DB2-BD59-A6C34878D82A}">
                    <a16:rowId xmlns="" xmlns:a16="http://schemas.microsoft.com/office/drawing/2014/main" val="10004"/>
                  </a:ext>
                </a:extLst>
              </a:tr>
            </a:tbl>
          </a:graphicData>
        </a:graphic>
      </p:graphicFrame>
      <p:graphicFrame>
        <p:nvGraphicFramePr>
          <p:cNvPr id="7" name="Tabla 6"/>
          <p:cNvGraphicFramePr>
            <a:graphicFrameLocks noGrp="1"/>
          </p:cNvGraphicFramePr>
          <p:nvPr>
            <p:extLst>
              <p:ext uri="{D42A27DB-BD31-4B8C-83A1-F6EECF244321}">
                <p14:modId xmlns:p14="http://schemas.microsoft.com/office/powerpoint/2010/main" val="4285168125"/>
              </p:ext>
            </p:extLst>
          </p:nvPr>
        </p:nvGraphicFramePr>
        <p:xfrm>
          <a:off x="535761" y="4308447"/>
          <a:ext cx="4337010" cy="2385477"/>
        </p:xfrm>
        <a:graphic>
          <a:graphicData uri="http://schemas.openxmlformats.org/drawingml/2006/table">
            <a:tbl>
              <a:tblPr firstRow="1" firstCol="1" bandRow="1">
                <a:tableStyleId>{5C22544A-7EE6-4342-B048-85BDC9FD1C3A}</a:tableStyleId>
              </a:tblPr>
              <a:tblGrid>
                <a:gridCol w="1645473">
                  <a:extLst>
                    <a:ext uri="{9D8B030D-6E8A-4147-A177-3AD203B41FA5}">
                      <a16:colId xmlns="" xmlns:a16="http://schemas.microsoft.com/office/drawing/2014/main" val="20000"/>
                    </a:ext>
                  </a:extLst>
                </a:gridCol>
                <a:gridCol w="2691537">
                  <a:extLst>
                    <a:ext uri="{9D8B030D-6E8A-4147-A177-3AD203B41FA5}">
                      <a16:colId xmlns="" xmlns:a16="http://schemas.microsoft.com/office/drawing/2014/main" val="20001"/>
                    </a:ext>
                  </a:extLst>
                </a:gridCol>
              </a:tblGrid>
              <a:tr h="279832">
                <a:tc>
                  <a:txBody>
                    <a:bodyPr/>
                    <a:lstStyle/>
                    <a:p>
                      <a:pPr>
                        <a:lnSpc>
                          <a:spcPct val="107000"/>
                        </a:lnSpc>
                        <a:spcAft>
                          <a:spcPts val="0"/>
                        </a:spcAft>
                      </a:pPr>
                      <a:r>
                        <a:rPr lang="es-ES_tradnl" sz="1000" kern="1200" dirty="0">
                          <a:effectLst/>
                        </a:rPr>
                        <a:t>Identificación del requerimiento: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RF03</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0"/>
                  </a:ext>
                </a:extLst>
              </a:tr>
              <a:tr h="451577">
                <a:tc>
                  <a:txBody>
                    <a:bodyPr/>
                    <a:lstStyle/>
                    <a:p>
                      <a:pPr>
                        <a:lnSpc>
                          <a:spcPct val="107000"/>
                        </a:lnSpc>
                        <a:spcAft>
                          <a:spcPts val="0"/>
                        </a:spcAft>
                      </a:pPr>
                      <a:r>
                        <a:rPr lang="es-ES_tradnl" sz="1000" kern="1200" dirty="0">
                          <a:effectLst/>
                        </a:rPr>
                        <a:t>Nombre del requerimiento: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a:effectLst/>
                          <a:latin typeface="+mn-lt"/>
                          <a:ea typeface="+mn-ea"/>
                          <a:cs typeface="+mn-cs"/>
                        </a:rPr>
                        <a:t>Carrito</a:t>
                      </a:r>
                      <a:r>
                        <a:rPr lang="es-ES_tradnl" sz="1000" baseline="0" dirty="0">
                          <a:effectLst/>
                          <a:latin typeface="+mn-lt"/>
                          <a:ea typeface="+mn-ea"/>
                          <a:cs typeface="+mn-cs"/>
                        </a:rPr>
                        <a:t> de compra</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1"/>
                  </a:ext>
                </a:extLst>
              </a:tr>
              <a:tr h="220663">
                <a:tc>
                  <a:txBody>
                    <a:bodyPr/>
                    <a:lstStyle/>
                    <a:p>
                      <a:pPr>
                        <a:lnSpc>
                          <a:spcPct val="107000"/>
                        </a:lnSpc>
                        <a:spcAft>
                          <a:spcPts val="0"/>
                        </a:spcAft>
                      </a:pPr>
                      <a:r>
                        <a:rPr lang="es-ES_tradnl" sz="1000" kern="1200">
                          <a:effectLst/>
                        </a:rPr>
                        <a:t>Características:</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Adquisición producto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2"/>
                  </a:ext>
                </a:extLst>
              </a:tr>
              <a:tr h="913404">
                <a:tc>
                  <a:txBody>
                    <a:bodyPr/>
                    <a:lstStyle/>
                    <a:p>
                      <a:pPr>
                        <a:lnSpc>
                          <a:spcPct val="107000"/>
                        </a:lnSpc>
                        <a:spcAft>
                          <a:spcPts val="0"/>
                        </a:spcAft>
                      </a:pPr>
                      <a:r>
                        <a:rPr lang="es-ES_tradnl" sz="1000" kern="1200">
                          <a:effectLst/>
                        </a:rPr>
                        <a:t>Descripción del requerimiento:</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a:effectLst/>
                        </a:rPr>
                        <a:t>El sistema permitirá que el usuario</a:t>
                      </a:r>
                      <a:r>
                        <a:rPr lang="es-ES_tradnl" sz="1000" baseline="0" dirty="0">
                          <a:effectLst/>
                        </a:rPr>
                        <a:t> realizar una suma de sus compras y que obtenga un informe de los productos comprados.</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3"/>
                  </a:ext>
                </a:extLst>
              </a:tr>
              <a:tr h="473697">
                <a:tc gridSpan="2">
                  <a:txBody>
                    <a:bodyPr/>
                    <a:lstStyle/>
                    <a:p>
                      <a:pPr>
                        <a:lnSpc>
                          <a:spcPct val="107000"/>
                        </a:lnSpc>
                        <a:spcAft>
                          <a:spcPts val="0"/>
                        </a:spcAft>
                      </a:pPr>
                      <a:r>
                        <a:rPr lang="es-ES_tradnl" sz="1000" dirty="0">
                          <a:effectLst/>
                        </a:rPr>
                        <a:t>Prioridad del requerimiento:</a:t>
                      </a:r>
                      <a:endParaRPr lang="es-CO" sz="1100" dirty="0">
                        <a:effectLst/>
                      </a:endParaRPr>
                    </a:p>
                    <a:p>
                      <a:pPr>
                        <a:lnSpc>
                          <a:spcPct val="107000"/>
                        </a:lnSpc>
                        <a:spcAft>
                          <a:spcPts val="800"/>
                        </a:spcAft>
                      </a:pPr>
                      <a:r>
                        <a:rPr lang="es-ES_tradnl" sz="1100" dirty="0">
                          <a:effectLst/>
                        </a:rPr>
                        <a:t>Alta</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CO"/>
                    </a:p>
                  </a:txBody>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1941872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1706544225"/>
              </p:ext>
            </p:extLst>
          </p:nvPr>
        </p:nvGraphicFramePr>
        <p:xfrm>
          <a:off x="535761" y="1536369"/>
          <a:ext cx="4337010" cy="2564836"/>
        </p:xfrm>
        <a:graphic>
          <a:graphicData uri="http://schemas.openxmlformats.org/drawingml/2006/table">
            <a:tbl>
              <a:tblPr firstRow="1" firstCol="1" bandRow="1">
                <a:tableStyleId>{5C22544A-7EE6-4342-B048-85BDC9FD1C3A}</a:tableStyleId>
              </a:tblPr>
              <a:tblGrid>
                <a:gridCol w="1645473">
                  <a:extLst>
                    <a:ext uri="{9D8B030D-6E8A-4147-A177-3AD203B41FA5}">
                      <a16:colId xmlns="" xmlns:a16="http://schemas.microsoft.com/office/drawing/2014/main" val="20000"/>
                    </a:ext>
                  </a:extLst>
                </a:gridCol>
                <a:gridCol w="2691537">
                  <a:extLst>
                    <a:ext uri="{9D8B030D-6E8A-4147-A177-3AD203B41FA5}">
                      <a16:colId xmlns="" xmlns:a16="http://schemas.microsoft.com/office/drawing/2014/main" val="20001"/>
                    </a:ext>
                  </a:extLst>
                </a:gridCol>
              </a:tblGrid>
              <a:tr h="505495">
                <a:tc>
                  <a:txBody>
                    <a:bodyPr/>
                    <a:lstStyle/>
                    <a:p>
                      <a:pPr>
                        <a:lnSpc>
                          <a:spcPct val="107000"/>
                        </a:lnSpc>
                        <a:spcAft>
                          <a:spcPts val="0"/>
                        </a:spcAft>
                      </a:pPr>
                      <a:r>
                        <a:rPr lang="es-ES_tradnl" sz="1000" kern="1200" dirty="0">
                          <a:effectLst/>
                        </a:rPr>
                        <a:t>Identificación del requerimiento: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RF05</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0"/>
                  </a:ext>
                </a:extLst>
              </a:tr>
              <a:tr h="451577">
                <a:tc>
                  <a:txBody>
                    <a:bodyPr/>
                    <a:lstStyle/>
                    <a:p>
                      <a:pPr>
                        <a:lnSpc>
                          <a:spcPct val="107000"/>
                        </a:lnSpc>
                        <a:spcAft>
                          <a:spcPts val="0"/>
                        </a:spcAft>
                      </a:pPr>
                      <a:r>
                        <a:rPr lang="es-ES_tradnl" sz="1000" kern="1200">
                          <a:effectLst/>
                        </a:rPr>
                        <a:t>Nombre del requerimiento:</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s-ES" sz="1000" dirty="0" smtClean="0">
                          <a:effectLst/>
                        </a:rPr>
                        <a:t>Modificar, deshabilitar, actualizar, insertar</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1"/>
                  </a:ext>
                </a:extLst>
              </a:tr>
              <a:tr h="220663">
                <a:tc>
                  <a:txBody>
                    <a:bodyPr/>
                    <a:lstStyle/>
                    <a:p>
                      <a:pPr>
                        <a:lnSpc>
                          <a:spcPct val="107000"/>
                        </a:lnSpc>
                        <a:spcAft>
                          <a:spcPts val="0"/>
                        </a:spcAft>
                      </a:pPr>
                      <a:r>
                        <a:rPr lang="es-ES_tradnl" sz="1000" kern="1200" dirty="0">
                          <a:effectLst/>
                        </a:rPr>
                        <a:t>Características:</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a:effectLst/>
                        </a:rPr>
                        <a:t>E</a:t>
                      </a:r>
                      <a:r>
                        <a:rPr lang="es-ES_tradnl" sz="1000" dirty="0" smtClean="0">
                          <a:effectLst/>
                        </a:rPr>
                        <a:t>stado del producto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2"/>
                  </a:ext>
                </a:extLst>
              </a:tr>
              <a:tr h="913404">
                <a:tc>
                  <a:txBody>
                    <a:bodyPr/>
                    <a:lstStyle/>
                    <a:p>
                      <a:pPr>
                        <a:lnSpc>
                          <a:spcPct val="107000"/>
                        </a:lnSpc>
                        <a:spcAft>
                          <a:spcPts val="0"/>
                        </a:spcAft>
                      </a:pPr>
                      <a:r>
                        <a:rPr lang="es-ES_tradnl" sz="1000" kern="1200">
                          <a:effectLst/>
                        </a:rPr>
                        <a:t>Descripción del requerimiento:</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a:effectLst/>
                        </a:rPr>
                        <a:t>El sistema permitirá que el </a:t>
                      </a:r>
                      <a:r>
                        <a:rPr lang="es-ES_tradnl" sz="1000" dirty="0" smtClean="0">
                          <a:effectLst/>
                        </a:rPr>
                        <a:t>administrador pueda realizar una de estas acciones con los productos.</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3"/>
                  </a:ext>
                </a:extLst>
              </a:tr>
              <a:tr h="473697">
                <a:tc gridSpan="2">
                  <a:txBody>
                    <a:bodyPr/>
                    <a:lstStyle/>
                    <a:p>
                      <a:pPr>
                        <a:lnSpc>
                          <a:spcPct val="107000"/>
                        </a:lnSpc>
                        <a:spcAft>
                          <a:spcPts val="0"/>
                        </a:spcAft>
                      </a:pPr>
                      <a:r>
                        <a:rPr lang="es-ES_tradnl" sz="1000" dirty="0">
                          <a:effectLst/>
                        </a:rPr>
                        <a:t>Prioridad del requerimiento:</a:t>
                      </a:r>
                      <a:endParaRPr lang="es-CO" sz="1100" dirty="0">
                        <a:effectLst/>
                      </a:endParaRPr>
                    </a:p>
                    <a:p>
                      <a:pPr>
                        <a:lnSpc>
                          <a:spcPct val="107000"/>
                        </a:lnSpc>
                        <a:spcAft>
                          <a:spcPts val="800"/>
                        </a:spcAft>
                      </a:pPr>
                      <a:r>
                        <a:rPr lang="es-ES_tradnl" sz="1100" dirty="0">
                          <a:effectLst/>
                        </a:rPr>
                        <a:t>Alta</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CO"/>
                    </a:p>
                  </a:txBody>
                  <a:tcPr/>
                </a:tc>
                <a:extLst>
                  <a:ext uri="{0D108BD9-81ED-4DB2-BD59-A6C34878D82A}">
                    <a16:rowId xmlns="" xmlns:a16="http://schemas.microsoft.com/office/drawing/2014/main" val="10004"/>
                  </a:ext>
                </a:extLst>
              </a:tr>
            </a:tbl>
          </a:graphicData>
        </a:graphic>
      </p:graphicFrame>
      <p:graphicFrame>
        <p:nvGraphicFramePr>
          <p:cNvPr id="3" name="Tabla 2"/>
          <p:cNvGraphicFramePr>
            <a:graphicFrameLocks noGrp="1"/>
          </p:cNvGraphicFramePr>
          <p:nvPr>
            <p:extLst>
              <p:ext uri="{D42A27DB-BD31-4B8C-83A1-F6EECF244321}">
                <p14:modId xmlns:p14="http://schemas.microsoft.com/office/powerpoint/2010/main" val="3988609437"/>
              </p:ext>
            </p:extLst>
          </p:nvPr>
        </p:nvGraphicFramePr>
        <p:xfrm>
          <a:off x="5507256" y="1536369"/>
          <a:ext cx="4337010" cy="2564836"/>
        </p:xfrm>
        <a:graphic>
          <a:graphicData uri="http://schemas.openxmlformats.org/drawingml/2006/table">
            <a:tbl>
              <a:tblPr firstRow="1" firstCol="1" bandRow="1">
                <a:tableStyleId>{5C22544A-7EE6-4342-B048-85BDC9FD1C3A}</a:tableStyleId>
              </a:tblPr>
              <a:tblGrid>
                <a:gridCol w="1645473">
                  <a:extLst>
                    <a:ext uri="{9D8B030D-6E8A-4147-A177-3AD203B41FA5}">
                      <a16:colId xmlns="" xmlns:a16="http://schemas.microsoft.com/office/drawing/2014/main" val="20000"/>
                    </a:ext>
                  </a:extLst>
                </a:gridCol>
                <a:gridCol w="2691537">
                  <a:extLst>
                    <a:ext uri="{9D8B030D-6E8A-4147-A177-3AD203B41FA5}">
                      <a16:colId xmlns="" xmlns:a16="http://schemas.microsoft.com/office/drawing/2014/main" val="20001"/>
                    </a:ext>
                  </a:extLst>
                </a:gridCol>
              </a:tblGrid>
              <a:tr h="461274">
                <a:tc>
                  <a:txBody>
                    <a:bodyPr/>
                    <a:lstStyle/>
                    <a:p>
                      <a:pPr>
                        <a:lnSpc>
                          <a:spcPct val="107000"/>
                        </a:lnSpc>
                        <a:spcAft>
                          <a:spcPts val="0"/>
                        </a:spcAft>
                      </a:pPr>
                      <a:r>
                        <a:rPr lang="es-ES_tradnl" sz="1000" kern="1200" dirty="0">
                          <a:effectLst/>
                        </a:rPr>
                        <a:t>Identificación del requerimiento: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RF06</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0"/>
                  </a:ext>
                </a:extLst>
              </a:tr>
              <a:tr h="461274">
                <a:tc>
                  <a:txBody>
                    <a:bodyPr/>
                    <a:lstStyle/>
                    <a:p>
                      <a:pPr>
                        <a:lnSpc>
                          <a:spcPct val="107000"/>
                        </a:lnSpc>
                        <a:spcAft>
                          <a:spcPts val="0"/>
                        </a:spcAft>
                      </a:pPr>
                      <a:r>
                        <a:rPr lang="es-ES_tradnl" sz="1000" kern="1200">
                          <a:effectLst/>
                        </a:rPr>
                        <a:t>Nombre del requerimiento:</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Generación de informes y reportes</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1"/>
                  </a:ext>
                </a:extLst>
              </a:tr>
              <a:tr h="225401">
                <a:tc>
                  <a:txBody>
                    <a:bodyPr/>
                    <a:lstStyle/>
                    <a:p>
                      <a:pPr>
                        <a:lnSpc>
                          <a:spcPct val="107000"/>
                        </a:lnSpc>
                        <a:spcAft>
                          <a:spcPts val="0"/>
                        </a:spcAft>
                      </a:pPr>
                      <a:r>
                        <a:rPr lang="es-ES_tradnl" sz="1000" kern="1200">
                          <a:effectLst/>
                        </a:rPr>
                        <a:t>Características:</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Reportes</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2"/>
                  </a:ext>
                </a:extLst>
              </a:tr>
              <a:tr h="933018">
                <a:tc>
                  <a:txBody>
                    <a:bodyPr/>
                    <a:lstStyle/>
                    <a:p>
                      <a:pPr>
                        <a:lnSpc>
                          <a:spcPct val="107000"/>
                        </a:lnSpc>
                        <a:spcAft>
                          <a:spcPts val="0"/>
                        </a:spcAft>
                      </a:pPr>
                      <a:r>
                        <a:rPr lang="es-ES_tradnl" sz="1000" kern="1200">
                          <a:effectLst/>
                        </a:rPr>
                        <a:t>Descripción del requerimiento:</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latin typeface="+mn-lt"/>
                          <a:ea typeface="+mn-ea"/>
                          <a:cs typeface="+mn-cs"/>
                        </a:rPr>
                        <a:t>Se</a:t>
                      </a:r>
                      <a:r>
                        <a:rPr lang="es-ES_tradnl" sz="1000" baseline="0" dirty="0" smtClean="0">
                          <a:effectLst/>
                          <a:latin typeface="+mn-lt"/>
                          <a:ea typeface="+mn-ea"/>
                          <a:cs typeface="+mn-cs"/>
                        </a:rPr>
                        <a:t> podrá obtener resultados detallados de los productos en sus diferentes estados tales como: agotado, menos vendido, visitas.</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3"/>
                  </a:ext>
                </a:extLst>
              </a:tr>
              <a:tr h="483869">
                <a:tc gridSpan="2">
                  <a:txBody>
                    <a:bodyPr/>
                    <a:lstStyle/>
                    <a:p>
                      <a:pPr>
                        <a:lnSpc>
                          <a:spcPct val="107000"/>
                        </a:lnSpc>
                        <a:spcAft>
                          <a:spcPts val="0"/>
                        </a:spcAft>
                      </a:pPr>
                      <a:r>
                        <a:rPr lang="es-ES_tradnl" sz="1000" dirty="0">
                          <a:effectLst/>
                        </a:rPr>
                        <a:t>Prioridad del requerimiento:</a:t>
                      </a:r>
                      <a:endParaRPr lang="es-CO" sz="1100" dirty="0">
                        <a:effectLst/>
                      </a:endParaRPr>
                    </a:p>
                    <a:p>
                      <a:pPr>
                        <a:lnSpc>
                          <a:spcPct val="107000"/>
                        </a:lnSpc>
                        <a:spcAft>
                          <a:spcPts val="800"/>
                        </a:spcAft>
                      </a:pPr>
                      <a:r>
                        <a:rPr lang="es-ES_tradnl" sz="1100" dirty="0">
                          <a:effectLst/>
                        </a:rPr>
                        <a:t>Alta</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CO" dirty="0"/>
                    </a:p>
                  </a:txBody>
                  <a:tcPr/>
                </a:tc>
                <a:extLst>
                  <a:ext uri="{0D108BD9-81ED-4DB2-BD59-A6C34878D82A}">
                    <a16:rowId xmlns="" xmlns:a16="http://schemas.microsoft.com/office/drawing/2014/main" val="10004"/>
                  </a:ext>
                </a:extLst>
              </a:tr>
            </a:tbl>
          </a:graphicData>
        </a:graphic>
      </p:graphicFrame>
      <p:graphicFrame>
        <p:nvGraphicFramePr>
          <p:cNvPr id="4" name="Tabla 3"/>
          <p:cNvGraphicFramePr>
            <a:graphicFrameLocks noGrp="1"/>
          </p:cNvGraphicFramePr>
          <p:nvPr>
            <p:extLst>
              <p:ext uri="{D42A27DB-BD31-4B8C-83A1-F6EECF244321}">
                <p14:modId xmlns:p14="http://schemas.microsoft.com/office/powerpoint/2010/main" val="2765033722"/>
              </p:ext>
            </p:extLst>
          </p:nvPr>
        </p:nvGraphicFramePr>
        <p:xfrm>
          <a:off x="535761" y="4347082"/>
          <a:ext cx="4337010" cy="2510918"/>
        </p:xfrm>
        <a:graphic>
          <a:graphicData uri="http://schemas.openxmlformats.org/drawingml/2006/table">
            <a:tbl>
              <a:tblPr firstRow="1" firstCol="1" bandRow="1">
                <a:tableStyleId>{5C22544A-7EE6-4342-B048-85BDC9FD1C3A}</a:tableStyleId>
              </a:tblPr>
              <a:tblGrid>
                <a:gridCol w="1645473">
                  <a:extLst>
                    <a:ext uri="{9D8B030D-6E8A-4147-A177-3AD203B41FA5}">
                      <a16:colId xmlns="" xmlns:a16="http://schemas.microsoft.com/office/drawing/2014/main" val="20000"/>
                    </a:ext>
                  </a:extLst>
                </a:gridCol>
                <a:gridCol w="2691537">
                  <a:extLst>
                    <a:ext uri="{9D8B030D-6E8A-4147-A177-3AD203B41FA5}">
                      <a16:colId xmlns="" xmlns:a16="http://schemas.microsoft.com/office/drawing/2014/main" val="20001"/>
                    </a:ext>
                  </a:extLst>
                </a:gridCol>
              </a:tblGrid>
              <a:tr h="451577">
                <a:tc>
                  <a:txBody>
                    <a:bodyPr/>
                    <a:lstStyle/>
                    <a:p>
                      <a:pPr>
                        <a:lnSpc>
                          <a:spcPct val="107000"/>
                        </a:lnSpc>
                        <a:spcAft>
                          <a:spcPts val="0"/>
                        </a:spcAft>
                      </a:pPr>
                      <a:r>
                        <a:rPr lang="es-ES_tradnl" sz="1000" kern="1200" dirty="0">
                          <a:effectLst/>
                        </a:rPr>
                        <a:t>Identificación del requerimiento: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RF07</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0"/>
                  </a:ext>
                </a:extLst>
              </a:tr>
              <a:tr h="451577">
                <a:tc>
                  <a:txBody>
                    <a:bodyPr/>
                    <a:lstStyle/>
                    <a:p>
                      <a:pPr>
                        <a:lnSpc>
                          <a:spcPct val="107000"/>
                        </a:lnSpc>
                        <a:spcAft>
                          <a:spcPts val="0"/>
                        </a:spcAft>
                      </a:pPr>
                      <a:r>
                        <a:rPr lang="es-ES_tradnl" sz="1000" kern="1200">
                          <a:effectLst/>
                        </a:rPr>
                        <a:t>Nombre del requerimiento:</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Categorización productos</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1"/>
                  </a:ext>
                </a:extLst>
              </a:tr>
              <a:tr h="220663">
                <a:tc>
                  <a:txBody>
                    <a:bodyPr/>
                    <a:lstStyle/>
                    <a:p>
                      <a:pPr>
                        <a:lnSpc>
                          <a:spcPct val="107000"/>
                        </a:lnSpc>
                        <a:spcAft>
                          <a:spcPts val="0"/>
                        </a:spcAft>
                      </a:pPr>
                      <a:r>
                        <a:rPr lang="es-ES_tradnl" sz="1000" kern="1200">
                          <a:effectLst/>
                        </a:rPr>
                        <a:t>Características:</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a:effectLst/>
                        </a:rPr>
                        <a:t>C</a:t>
                      </a:r>
                      <a:r>
                        <a:rPr lang="es-ES_tradnl" sz="1000" dirty="0" smtClean="0">
                          <a:effectLst/>
                        </a:rPr>
                        <a:t>ategorías del producto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2"/>
                  </a:ext>
                </a:extLst>
              </a:tr>
              <a:tr h="913404">
                <a:tc>
                  <a:txBody>
                    <a:bodyPr/>
                    <a:lstStyle/>
                    <a:p>
                      <a:pPr>
                        <a:lnSpc>
                          <a:spcPct val="107000"/>
                        </a:lnSpc>
                        <a:spcAft>
                          <a:spcPts val="0"/>
                        </a:spcAft>
                      </a:pPr>
                      <a:r>
                        <a:rPr lang="es-ES_tradnl" sz="1000" kern="1200">
                          <a:effectLst/>
                        </a:rPr>
                        <a:t>Descripción del requerimiento:</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a:effectLst/>
                        </a:rPr>
                        <a:t>El sistema permitirá que </a:t>
                      </a:r>
                      <a:r>
                        <a:rPr lang="es-ES_tradnl" sz="1000" dirty="0" smtClean="0">
                          <a:effectLst/>
                        </a:rPr>
                        <a:t>los productos se clasifiquen</a:t>
                      </a:r>
                      <a:r>
                        <a:rPr lang="es-ES_tradnl" sz="1000" baseline="0" dirty="0" smtClean="0">
                          <a:effectLst/>
                        </a:rPr>
                        <a:t> de acuerdo alas categorías realizadas</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3"/>
                  </a:ext>
                </a:extLst>
              </a:tr>
              <a:tr h="473697">
                <a:tc gridSpan="2">
                  <a:txBody>
                    <a:bodyPr/>
                    <a:lstStyle/>
                    <a:p>
                      <a:pPr>
                        <a:lnSpc>
                          <a:spcPct val="107000"/>
                        </a:lnSpc>
                        <a:spcAft>
                          <a:spcPts val="0"/>
                        </a:spcAft>
                      </a:pPr>
                      <a:r>
                        <a:rPr lang="es-ES_tradnl" sz="1000" dirty="0">
                          <a:effectLst/>
                        </a:rPr>
                        <a:t>Prioridad del requerimiento:</a:t>
                      </a:r>
                      <a:endParaRPr lang="es-CO" sz="1100" dirty="0">
                        <a:effectLst/>
                      </a:endParaRPr>
                    </a:p>
                    <a:p>
                      <a:pPr>
                        <a:lnSpc>
                          <a:spcPct val="107000"/>
                        </a:lnSpc>
                        <a:spcAft>
                          <a:spcPts val="800"/>
                        </a:spcAft>
                      </a:pPr>
                      <a:r>
                        <a:rPr lang="es-ES_tradnl" sz="1100" dirty="0">
                          <a:effectLst/>
                        </a:rPr>
                        <a:t>Alta</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CO"/>
                    </a:p>
                  </a:txBody>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33494475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p:cNvSpPr>
            <a:spLocks noChangeArrowheads="1"/>
          </p:cNvSpPr>
          <p:nvPr/>
        </p:nvSpPr>
        <p:spPr bwMode="auto">
          <a:xfrm>
            <a:off x="-22935" y="501105"/>
            <a:ext cx="11847347"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CO" altLang="es-CO" sz="4400" b="0" i="0" u="none" strike="noStrike" cap="none" normalizeH="0" baseline="0" dirty="0" smtClean="0">
                <a:ln>
                  <a:noFill/>
                </a:ln>
                <a:solidFill>
                  <a:schemeClr val="tx1"/>
                </a:solidFill>
                <a:effectLst/>
                <a:latin typeface="Arial Black" panose="020B0A04020102020204" pitchFamily="34" charset="0"/>
                <a:ea typeface="Calibri" panose="020F0502020204030204" pitchFamily="34" charset="0"/>
                <a:cs typeface="Times New Roman" panose="02020603050405020304" pitchFamily="18" charset="0"/>
              </a:rPr>
              <a:t>REQUISITOS NO FUNCIONALES (RNF)</a:t>
            </a:r>
            <a:endParaRPr kumimoji="0" lang="es-CO" altLang="es-CO" sz="4400" b="0" i="0" u="none" strike="noStrike" cap="none" normalizeH="0" baseline="0" dirty="0">
              <a:ln>
                <a:noFill/>
              </a:ln>
              <a:solidFill>
                <a:schemeClr val="tx1"/>
              </a:solidFill>
              <a:effectLst/>
              <a:latin typeface="Arial" panose="020B0604020202020204" pitchFamily="34" charset="0"/>
            </a:endParaRPr>
          </a:p>
        </p:txBody>
      </p:sp>
      <p:graphicFrame>
        <p:nvGraphicFramePr>
          <p:cNvPr id="11" name="Tabla 10"/>
          <p:cNvGraphicFramePr>
            <a:graphicFrameLocks noGrp="1"/>
          </p:cNvGraphicFramePr>
          <p:nvPr>
            <p:extLst>
              <p:ext uri="{D42A27DB-BD31-4B8C-83A1-F6EECF244321}">
                <p14:modId xmlns:p14="http://schemas.microsoft.com/office/powerpoint/2010/main" val="2285980728"/>
              </p:ext>
            </p:extLst>
          </p:nvPr>
        </p:nvGraphicFramePr>
        <p:xfrm>
          <a:off x="673415" y="1605635"/>
          <a:ext cx="5019676" cy="2325924"/>
        </p:xfrm>
        <a:graphic>
          <a:graphicData uri="http://schemas.openxmlformats.org/drawingml/2006/table">
            <a:tbl>
              <a:tblPr firstRow="1" firstCol="1" bandRow="1">
                <a:tableStyleId>{5C22544A-7EE6-4342-B048-85BDC9FD1C3A}</a:tableStyleId>
              </a:tblPr>
              <a:tblGrid>
                <a:gridCol w="2068965">
                  <a:extLst>
                    <a:ext uri="{9D8B030D-6E8A-4147-A177-3AD203B41FA5}">
                      <a16:colId xmlns="" xmlns:a16="http://schemas.microsoft.com/office/drawing/2014/main" val="20000"/>
                    </a:ext>
                  </a:extLst>
                </a:gridCol>
                <a:gridCol w="2950711">
                  <a:extLst>
                    <a:ext uri="{9D8B030D-6E8A-4147-A177-3AD203B41FA5}">
                      <a16:colId xmlns="" xmlns:a16="http://schemas.microsoft.com/office/drawing/2014/main" val="20001"/>
                    </a:ext>
                  </a:extLst>
                </a:gridCol>
              </a:tblGrid>
              <a:tr h="430449">
                <a:tc>
                  <a:txBody>
                    <a:bodyPr/>
                    <a:lstStyle/>
                    <a:p>
                      <a:pPr>
                        <a:lnSpc>
                          <a:spcPct val="107000"/>
                        </a:lnSpc>
                        <a:spcAft>
                          <a:spcPts val="0"/>
                        </a:spcAft>
                      </a:pPr>
                      <a:r>
                        <a:rPr lang="es-ES_tradnl" sz="1000" kern="1200" dirty="0">
                          <a:effectLst/>
                        </a:rPr>
                        <a:t>Identificación del requerimiento: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RNF01</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0"/>
                  </a:ext>
                </a:extLst>
              </a:tr>
              <a:tr h="311980">
                <a:tc>
                  <a:txBody>
                    <a:bodyPr/>
                    <a:lstStyle/>
                    <a:p>
                      <a:pPr>
                        <a:lnSpc>
                          <a:spcPct val="107000"/>
                        </a:lnSpc>
                        <a:spcAft>
                          <a:spcPts val="0"/>
                        </a:spcAft>
                      </a:pPr>
                      <a:r>
                        <a:rPr lang="es-ES_tradnl" sz="1000" kern="1200">
                          <a:effectLst/>
                        </a:rPr>
                        <a:t>Nombre del Requerimiento:</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Seguridad</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1"/>
                  </a:ext>
                </a:extLst>
              </a:tr>
              <a:tr h="323850">
                <a:tc>
                  <a:txBody>
                    <a:bodyPr/>
                    <a:lstStyle/>
                    <a:p>
                      <a:pPr>
                        <a:lnSpc>
                          <a:spcPct val="107000"/>
                        </a:lnSpc>
                        <a:spcAft>
                          <a:spcPts val="0"/>
                        </a:spcAft>
                      </a:pPr>
                      <a:r>
                        <a:rPr lang="es-ES_tradnl" sz="1000" kern="1200">
                          <a:effectLst/>
                        </a:rPr>
                        <a:t>Características:</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Seguridad de usuario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2"/>
                  </a:ext>
                </a:extLst>
              </a:tr>
              <a:tr h="745295">
                <a:tc>
                  <a:txBody>
                    <a:bodyPr/>
                    <a:lstStyle/>
                    <a:p>
                      <a:pPr>
                        <a:lnSpc>
                          <a:spcPct val="107000"/>
                        </a:lnSpc>
                        <a:spcAft>
                          <a:spcPts val="0"/>
                        </a:spcAft>
                      </a:pPr>
                      <a:r>
                        <a:rPr lang="es-ES_tradnl" sz="1000" kern="1200">
                          <a:effectLst/>
                        </a:rPr>
                        <a:t>Descripción del requerimiento:</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El sistema brindara un</a:t>
                      </a:r>
                      <a:r>
                        <a:rPr lang="es-ES_tradnl" sz="1000" baseline="0" dirty="0" smtClean="0">
                          <a:effectLst/>
                        </a:rPr>
                        <a:t> método de encriptación</a:t>
                      </a:r>
                      <a:r>
                        <a:rPr lang="es-ES_tradnl" sz="1000" dirty="0" smtClean="0">
                          <a:effectLst/>
                        </a:rPr>
                        <a:t> a los datos del usuario, productos.</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3"/>
                  </a:ext>
                </a:extLst>
              </a:tr>
              <a:tr h="514350">
                <a:tc gridSpan="2">
                  <a:txBody>
                    <a:bodyPr/>
                    <a:lstStyle/>
                    <a:p>
                      <a:pPr>
                        <a:lnSpc>
                          <a:spcPct val="107000"/>
                        </a:lnSpc>
                        <a:spcAft>
                          <a:spcPts val="0"/>
                        </a:spcAft>
                      </a:pPr>
                      <a:r>
                        <a:rPr lang="es-ES_tradnl" sz="1000" dirty="0">
                          <a:effectLst/>
                        </a:rPr>
                        <a:t>Prioridad del requerimiento:</a:t>
                      </a:r>
                      <a:endParaRPr lang="es-CO" sz="1100" dirty="0">
                        <a:effectLst/>
                      </a:endParaRPr>
                    </a:p>
                    <a:p>
                      <a:pPr>
                        <a:lnSpc>
                          <a:spcPct val="107000"/>
                        </a:lnSpc>
                        <a:spcAft>
                          <a:spcPts val="800"/>
                        </a:spcAft>
                      </a:pPr>
                      <a:r>
                        <a:rPr lang="es-ES_tradnl" sz="1100" dirty="0" smtClean="0">
                          <a:effectLst/>
                        </a:rPr>
                        <a:t>Baja</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CO"/>
                    </a:p>
                  </a:txBody>
                  <a:tcPr/>
                </a:tc>
                <a:extLst>
                  <a:ext uri="{0D108BD9-81ED-4DB2-BD59-A6C34878D82A}">
                    <a16:rowId xmlns="" xmlns:a16="http://schemas.microsoft.com/office/drawing/2014/main" val="10004"/>
                  </a:ext>
                </a:extLst>
              </a:tr>
            </a:tbl>
          </a:graphicData>
        </a:graphic>
      </p:graphicFrame>
      <p:graphicFrame>
        <p:nvGraphicFramePr>
          <p:cNvPr id="28" name="Tabla 27"/>
          <p:cNvGraphicFramePr>
            <a:graphicFrameLocks noGrp="1"/>
          </p:cNvGraphicFramePr>
          <p:nvPr>
            <p:extLst>
              <p:ext uri="{D42A27DB-BD31-4B8C-83A1-F6EECF244321}">
                <p14:modId xmlns:p14="http://schemas.microsoft.com/office/powerpoint/2010/main" val="3972591588"/>
              </p:ext>
            </p:extLst>
          </p:nvPr>
        </p:nvGraphicFramePr>
        <p:xfrm>
          <a:off x="6538594" y="1602102"/>
          <a:ext cx="4819650" cy="2332989"/>
        </p:xfrm>
        <a:graphic>
          <a:graphicData uri="http://schemas.openxmlformats.org/drawingml/2006/table">
            <a:tbl>
              <a:tblPr firstRow="1" firstCol="1" bandRow="1">
                <a:tableStyleId>{5C22544A-7EE6-4342-B048-85BDC9FD1C3A}</a:tableStyleId>
              </a:tblPr>
              <a:tblGrid>
                <a:gridCol w="1986521">
                  <a:extLst>
                    <a:ext uri="{9D8B030D-6E8A-4147-A177-3AD203B41FA5}">
                      <a16:colId xmlns="" xmlns:a16="http://schemas.microsoft.com/office/drawing/2014/main" val="20000"/>
                    </a:ext>
                  </a:extLst>
                </a:gridCol>
                <a:gridCol w="2833129">
                  <a:extLst>
                    <a:ext uri="{9D8B030D-6E8A-4147-A177-3AD203B41FA5}">
                      <a16:colId xmlns="" xmlns:a16="http://schemas.microsoft.com/office/drawing/2014/main" val="20001"/>
                    </a:ext>
                  </a:extLst>
                </a:gridCol>
              </a:tblGrid>
              <a:tr h="427989">
                <a:tc>
                  <a:txBody>
                    <a:bodyPr/>
                    <a:lstStyle/>
                    <a:p>
                      <a:pPr>
                        <a:lnSpc>
                          <a:spcPct val="107000"/>
                        </a:lnSpc>
                        <a:spcAft>
                          <a:spcPts val="0"/>
                        </a:spcAft>
                      </a:pPr>
                      <a:r>
                        <a:rPr lang="es-ES_tradnl" sz="1000" kern="1200" dirty="0">
                          <a:effectLst/>
                        </a:rPr>
                        <a:t>identificación del requerimiento: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RNF02</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0"/>
                  </a:ext>
                </a:extLst>
              </a:tr>
              <a:tr h="340523">
                <a:tc>
                  <a:txBody>
                    <a:bodyPr/>
                    <a:lstStyle/>
                    <a:p>
                      <a:pPr>
                        <a:lnSpc>
                          <a:spcPct val="107000"/>
                        </a:lnSpc>
                        <a:spcAft>
                          <a:spcPts val="0"/>
                        </a:spcAft>
                      </a:pPr>
                      <a:r>
                        <a:rPr lang="es-ES_tradnl" sz="1000" kern="1200">
                          <a:effectLst/>
                        </a:rPr>
                        <a:t>Nombre del Requerimiento:</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a:effectLst/>
                        </a:rPr>
                        <a:t>Publicidad</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1"/>
                  </a:ext>
                </a:extLst>
              </a:tr>
              <a:tr h="340523">
                <a:tc>
                  <a:txBody>
                    <a:bodyPr/>
                    <a:lstStyle/>
                    <a:p>
                      <a:pPr>
                        <a:lnSpc>
                          <a:spcPct val="107000"/>
                        </a:lnSpc>
                        <a:spcAft>
                          <a:spcPts val="0"/>
                        </a:spcAft>
                      </a:pPr>
                      <a:r>
                        <a:rPr lang="es-ES_tradnl" sz="1000" kern="1200">
                          <a:effectLst/>
                        </a:rPr>
                        <a:t>Características:</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a:effectLst/>
                        </a:rPr>
                        <a:t>Conocimiento del producto</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2"/>
                  </a:ext>
                </a:extLst>
              </a:tr>
              <a:tr h="681046">
                <a:tc>
                  <a:txBody>
                    <a:bodyPr/>
                    <a:lstStyle/>
                    <a:p>
                      <a:pPr>
                        <a:lnSpc>
                          <a:spcPct val="107000"/>
                        </a:lnSpc>
                        <a:spcAft>
                          <a:spcPts val="0"/>
                        </a:spcAft>
                      </a:pPr>
                      <a:r>
                        <a:rPr lang="es-ES_tradnl" sz="1000" kern="1200">
                          <a:effectLst/>
                        </a:rPr>
                        <a:t>Descripción del requerimiento:</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a:effectLst/>
                        </a:rPr>
                        <a:t>Se contara con contactos en páginas y correos  donde se ponga publicidad de la pagina </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3"/>
                  </a:ext>
                </a:extLst>
              </a:tr>
              <a:tr h="542908">
                <a:tc gridSpan="2">
                  <a:txBody>
                    <a:bodyPr/>
                    <a:lstStyle/>
                    <a:p>
                      <a:pPr>
                        <a:lnSpc>
                          <a:spcPct val="107000"/>
                        </a:lnSpc>
                        <a:spcAft>
                          <a:spcPts val="0"/>
                        </a:spcAft>
                      </a:pPr>
                      <a:r>
                        <a:rPr lang="es-ES_tradnl" sz="1000" dirty="0">
                          <a:effectLst/>
                        </a:rPr>
                        <a:t>Prioridad del requerimiento:</a:t>
                      </a:r>
                      <a:endParaRPr lang="es-CO" sz="1100" dirty="0">
                        <a:effectLst/>
                      </a:endParaRPr>
                    </a:p>
                    <a:p>
                      <a:pPr>
                        <a:lnSpc>
                          <a:spcPct val="107000"/>
                        </a:lnSpc>
                        <a:spcAft>
                          <a:spcPts val="800"/>
                        </a:spcAft>
                      </a:pPr>
                      <a:r>
                        <a:rPr lang="es-ES_tradnl" sz="1100" dirty="0">
                          <a:effectLst/>
                        </a:rPr>
                        <a:t>B</a:t>
                      </a:r>
                      <a:r>
                        <a:rPr lang="es-ES_tradnl" sz="1100" dirty="0" smtClean="0">
                          <a:effectLst/>
                        </a:rPr>
                        <a:t>aja</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CO"/>
                    </a:p>
                  </a:txBody>
                  <a:tcPr/>
                </a:tc>
                <a:extLst>
                  <a:ext uri="{0D108BD9-81ED-4DB2-BD59-A6C34878D82A}">
                    <a16:rowId xmlns="" xmlns:a16="http://schemas.microsoft.com/office/drawing/2014/main" val="10004"/>
                  </a:ext>
                </a:extLst>
              </a:tr>
            </a:tbl>
          </a:graphicData>
        </a:graphic>
      </p:graphicFrame>
      <p:graphicFrame>
        <p:nvGraphicFramePr>
          <p:cNvPr id="7" name="Tabla 6"/>
          <p:cNvGraphicFramePr>
            <a:graphicFrameLocks noGrp="1"/>
          </p:cNvGraphicFramePr>
          <p:nvPr>
            <p:extLst>
              <p:ext uri="{D42A27DB-BD31-4B8C-83A1-F6EECF244321}">
                <p14:modId xmlns:p14="http://schemas.microsoft.com/office/powerpoint/2010/main" val="1697571132"/>
              </p:ext>
            </p:extLst>
          </p:nvPr>
        </p:nvGraphicFramePr>
        <p:xfrm>
          <a:off x="673415" y="4246326"/>
          <a:ext cx="5019676" cy="2325924"/>
        </p:xfrm>
        <a:graphic>
          <a:graphicData uri="http://schemas.openxmlformats.org/drawingml/2006/table">
            <a:tbl>
              <a:tblPr firstRow="1" firstCol="1" bandRow="1">
                <a:tableStyleId>{5C22544A-7EE6-4342-B048-85BDC9FD1C3A}</a:tableStyleId>
              </a:tblPr>
              <a:tblGrid>
                <a:gridCol w="2068965">
                  <a:extLst>
                    <a:ext uri="{9D8B030D-6E8A-4147-A177-3AD203B41FA5}">
                      <a16:colId xmlns="" xmlns:a16="http://schemas.microsoft.com/office/drawing/2014/main" val="20000"/>
                    </a:ext>
                  </a:extLst>
                </a:gridCol>
                <a:gridCol w="2950711">
                  <a:extLst>
                    <a:ext uri="{9D8B030D-6E8A-4147-A177-3AD203B41FA5}">
                      <a16:colId xmlns="" xmlns:a16="http://schemas.microsoft.com/office/drawing/2014/main" val="20001"/>
                    </a:ext>
                  </a:extLst>
                </a:gridCol>
              </a:tblGrid>
              <a:tr h="430449">
                <a:tc>
                  <a:txBody>
                    <a:bodyPr/>
                    <a:lstStyle/>
                    <a:p>
                      <a:pPr>
                        <a:lnSpc>
                          <a:spcPct val="107000"/>
                        </a:lnSpc>
                        <a:spcAft>
                          <a:spcPts val="0"/>
                        </a:spcAft>
                      </a:pPr>
                      <a:r>
                        <a:rPr lang="es-ES_tradnl" sz="1000" kern="1200" dirty="0">
                          <a:effectLst/>
                        </a:rPr>
                        <a:t>Identificación del requerimiento: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RNF03</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0"/>
                  </a:ext>
                </a:extLst>
              </a:tr>
              <a:tr h="311980">
                <a:tc>
                  <a:txBody>
                    <a:bodyPr/>
                    <a:lstStyle/>
                    <a:p>
                      <a:pPr>
                        <a:lnSpc>
                          <a:spcPct val="107000"/>
                        </a:lnSpc>
                        <a:spcAft>
                          <a:spcPts val="0"/>
                        </a:spcAft>
                      </a:pPr>
                      <a:r>
                        <a:rPr lang="es-ES_tradnl" sz="1000" kern="1200" dirty="0">
                          <a:effectLst/>
                        </a:rPr>
                        <a:t>Nombre del Requerimiento: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Ayuda navegación</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1"/>
                  </a:ext>
                </a:extLst>
              </a:tr>
              <a:tr h="323850">
                <a:tc>
                  <a:txBody>
                    <a:bodyPr/>
                    <a:lstStyle/>
                    <a:p>
                      <a:pPr>
                        <a:lnSpc>
                          <a:spcPct val="107000"/>
                        </a:lnSpc>
                        <a:spcAft>
                          <a:spcPts val="0"/>
                        </a:spcAft>
                      </a:pPr>
                      <a:r>
                        <a:rPr lang="es-ES_tradnl" sz="1000" kern="1200">
                          <a:effectLst/>
                        </a:rPr>
                        <a:t>Características:</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Tutorías al cliente</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2"/>
                  </a:ext>
                </a:extLst>
              </a:tr>
              <a:tr h="745295">
                <a:tc>
                  <a:txBody>
                    <a:bodyPr/>
                    <a:lstStyle/>
                    <a:p>
                      <a:pPr>
                        <a:lnSpc>
                          <a:spcPct val="107000"/>
                        </a:lnSpc>
                        <a:spcAft>
                          <a:spcPts val="0"/>
                        </a:spcAft>
                      </a:pPr>
                      <a:r>
                        <a:rPr lang="es-ES_tradnl" sz="1000" kern="1200">
                          <a:effectLst/>
                        </a:rPr>
                        <a:t>Descripción del requerimiento:</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En el sistema estarán las preguntas más frecuentes sobre los servicios y el uso de la tienda </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3"/>
                  </a:ext>
                </a:extLst>
              </a:tr>
              <a:tr h="514350">
                <a:tc gridSpan="2">
                  <a:txBody>
                    <a:bodyPr/>
                    <a:lstStyle/>
                    <a:p>
                      <a:pPr>
                        <a:lnSpc>
                          <a:spcPct val="107000"/>
                        </a:lnSpc>
                        <a:spcAft>
                          <a:spcPts val="0"/>
                        </a:spcAft>
                      </a:pPr>
                      <a:r>
                        <a:rPr lang="es-ES_tradnl" sz="1000" dirty="0">
                          <a:effectLst/>
                        </a:rPr>
                        <a:t>Prioridad del requerimiento:</a:t>
                      </a:r>
                      <a:endParaRPr lang="es-CO" sz="1100" dirty="0">
                        <a:effectLst/>
                      </a:endParaRPr>
                    </a:p>
                    <a:p>
                      <a:pPr>
                        <a:lnSpc>
                          <a:spcPct val="107000"/>
                        </a:lnSpc>
                        <a:spcAft>
                          <a:spcPts val="800"/>
                        </a:spcAft>
                      </a:pPr>
                      <a:r>
                        <a:rPr lang="es-ES_tradnl" sz="1100" dirty="0" smtClean="0">
                          <a:effectLst/>
                        </a:rPr>
                        <a:t>Baja</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CO"/>
                    </a:p>
                  </a:txBody>
                  <a:tcPr/>
                </a:tc>
                <a:extLst>
                  <a:ext uri="{0D108BD9-81ED-4DB2-BD59-A6C34878D82A}">
                    <a16:rowId xmlns="" xmlns:a16="http://schemas.microsoft.com/office/drawing/2014/main" val="10004"/>
                  </a:ext>
                </a:extLst>
              </a:tr>
            </a:tbl>
          </a:graphicData>
        </a:graphic>
      </p:graphicFrame>
      <p:graphicFrame>
        <p:nvGraphicFramePr>
          <p:cNvPr id="12" name="Tabla 11"/>
          <p:cNvGraphicFramePr>
            <a:graphicFrameLocks noGrp="1"/>
          </p:cNvGraphicFramePr>
          <p:nvPr>
            <p:extLst>
              <p:ext uri="{D42A27DB-BD31-4B8C-83A1-F6EECF244321}">
                <p14:modId xmlns:p14="http://schemas.microsoft.com/office/powerpoint/2010/main" val="62635265"/>
              </p:ext>
            </p:extLst>
          </p:nvPr>
        </p:nvGraphicFramePr>
        <p:xfrm>
          <a:off x="6538594" y="4246326"/>
          <a:ext cx="4819650" cy="2325924"/>
        </p:xfrm>
        <a:graphic>
          <a:graphicData uri="http://schemas.openxmlformats.org/drawingml/2006/table">
            <a:tbl>
              <a:tblPr firstRow="1" firstCol="1" bandRow="1">
                <a:tableStyleId>{5C22544A-7EE6-4342-B048-85BDC9FD1C3A}</a:tableStyleId>
              </a:tblPr>
              <a:tblGrid>
                <a:gridCol w="1986520">
                  <a:extLst>
                    <a:ext uri="{9D8B030D-6E8A-4147-A177-3AD203B41FA5}">
                      <a16:colId xmlns="" xmlns:a16="http://schemas.microsoft.com/office/drawing/2014/main" val="20000"/>
                    </a:ext>
                  </a:extLst>
                </a:gridCol>
                <a:gridCol w="2833130">
                  <a:extLst>
                    <a:ext uri="{9D8B030D-6E8A-4147-A177-3AD203B41FA5}">
                      <a16:colId xmlns="" xmlns:a16="http://schemas.microsoft.com/office/drawing/2014/main" val="20001"/>
                    </a:ext>
                  </a:extLst>
                </a:gridCol>
              </a:tblGrid>
              <a:tr h="430449">
                <a:tc>
                  <a:txBody>
                    <a:bodyPr/>
                    <a:lstStyle/>
                    <a:p>
                      <a:pPr>
                        <a:lnSpc>
                          <a:spcPct val="107000"/>
                        </a:lnSpc>
                        <a:spcAft>
                          <a:spcPts val="0"/>
                        </a:spcAft>
                      </a:pPr>
                      <a:r>
                        <a:rPr lang="es-ES_tradnl" sz="1000" kern="1200" dirty="0">
                          <a:effectLst/>
                        </a:rPr>
                        <a:t>Identificación del requerimiento: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RNF04</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0"/>
                  </a:ext>
                </a:extLst>
              </a:tr>
              <a:tr h="311980">
                <a:tc>
                  <a:txBody>
                    <a:bodyPr/>
                    <a:lstStyle/>
                    <a:p>
                      <a:pPr>
                        <a:lnSpc>
                          <a:spcPct val="107000"/>
                        </a:lnSpc>
                        <a:spcAft>
                          <a:spcPts val="0"/>
                        </a:spcAft>
                      </a:pPr>
                      <a:r>
                        <a:rPr lang="es-ES_tradnl" sz="1000" kern="1200" dirty="0">
                          <a:effectLst/>
                        </a:rPr>
                        <a:t>Nombre del Requerimiento: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Portabilidad</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1"/>
                  </a:ext>
                </a:extLst>
              </a:tr>
              <a:tr h="323850">
                <a:tc>
                  <a:txBody>
                    <a:bodyPr/>
                    <a:lstStyle/>
                    <a:p>
                      <a:pPr>
                        <a:lnSpc>
                          <a:spcPct val="107000"/>
                        </a:lnSpc>
                        <a:spcAft>
                          <a:spcPts val="0"/>
                        </a:spcAft>
                      </a:pPr>
                      <a:r>
                        <a:rPr lang="es-ES_tradnl" sz="1000" kern="1200">
                          <a:effectLst/>
                        </a:rPr>
                        <a:t>Características:</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000" kern="1200" dirty="0" smtClean="0">
                          <a:solidFill>
                            <a:schemeClr val="dk1"/>
                          </a:solidFill>
                          <a:effectLst/>
                          <a:latin typeface="+mn-lt"/>
                          <a:ea typeface="+mn-ea"/>
                          <a:cs typeface="+mn-cs"/>
                        </a:rPr>
                        <a:t>Comodidad del usuario</a:t>
                      </a:r>
                      <a:endParaRPr lang="es-CO" sz="1000" kern="1200" dirty="0">
                        <a:solidFill>
                          <a:schemeClr val="dk1"/>
                        </a:solidFill>
                        <a:effectLst/>
                        <a:latin typeface="+mn-lt"/>
                        <a:ea typeface="+mn-ea"/>
                        <a:cs typeface="+mn-cs"/>
                      </a:endParaRPr>
                    </a:p>
                  </a:txBody>
                  <a:tcPr marL="68580" marR="68580" marT="0" marB="0"/>
                </a:tc>
                <a:extLst>
                  <a:ext uri="{0D108BD9-81ED-4DB2-BD59-A6C34878D82A}">
                    <a16:rowId xmlns="" xmlns:a16="http://schemas.microsoft.com/office/drawing/2014/main" val="10002"/>
                  </a:ext>
                </a:extLst>
              </a:tr>
              <a:tr h="745295">
                <a:tc>
                  <a:txBody>
                    <a:bodyPr/>
                    <a:lstStyle/>
                    <a:p>
                      <a:pPr>
                        <a:lnSpc>
                          <a:spcPct val="107000"/>
                        </a:lnSpc>
                        <a:spcAft>
                          <a:spcPts val="0"/>
                        </a:spcAft>
                      </a:pPr>
                      <a:r>
                        <a:rPr lang="es-ES_tradnl" sz="1000" kern="1200">
                          <a:effectLst/>
                        </a:rPr>
                        <a:t>Descripción del requerimiento:</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El sistema</a:t>
                      </a:r>
                      <a:r>
                        <a:rPr lang="es-ES_tradnl" sz="1000" baseline="0" dirty="0" smtClean="0">
                          <a:effectLst/>
                        </a:rPr>
                        <a:t> brindara comodidad al usuario para navegar en la tienda web.</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3"/>
                  </a:ext>
                </a:extLst>
              </a:tr>
              <a:tr h="514350">
                <a:tc gridSpan="2">
                  <a:txBody>
                    <a:bodyPr/>
                    <a:lstStyle/>
                    <a:p>
                      <a:pPr>
                        <a:lnSpc>
                          <a:spcPct val="107000"/>
                        </a:lnSpc>
                        <a:spcAft>
                          <a:spcPts val="0"/>
                        </a:spcAft>
                      </a:pPr>
                      <a:r>
                        <a:rPr lang="es-ES_tradnl" sz="1000" dirty="0">
                          <a:effectLst/>
                        </a:rPr>
                        <a:t>Prioridad del requerimiento:</a:t>
                      </a:r>
                      <a:endParaRPr lang="es-CO" sz="1100" dirty="0">
                        <a:effectLst/>
                      </a:endParaRPr>
                    </a:p>
                    <a:p>
                      <a:pPr>
                        <a:lnSpc>
                          <a:spcPct val="107000"/>
                        </a:lnSpc>
                        <a:spcAft>
                          <a:spcPts val="800"/>
                        </a:spcAft>
                      </a:pPr>
                      <a:r>
                        <a:rPr lang="es-ES_tradnl" sz="1100" dirty="0" smtClean="0">
                          <a:effectLst/>
                        </a:rPr>
                        <a:t>Baja</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CO"/>
                    </a:p>
                  </a:txBody>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25360374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2"/>
          <p:cNvSpPr txBox="1">
            <a:spLocks/>
          </p:cNvSpPr>
          <p:nvPr/>
        </p:nvSpPr>
        <p:spPr>
          <a:xfrm>
            <a:off x="330350" y="1981200"/>
            <a:ext cx="11301842" cy="361745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endParaRPr lang="es-CO" dirty="0">
              <a:latin typeface="Arial" panose="020B0604020202020204" pitchFamily="34" charset="0"/>
              <a:cs typeface="Arial" panose="020B0604020202020204" pitchFamily="34" charset="0"/>
            </a:endParaRPr>
          </a:p>
          <a:p>
            <a:pPr lvl="1" algn="just"/>
            <a:endParaRPr lang="es-CO" dirty="0">
              <a:latin typeface="Arial" panose="020B0604020202020204" pitchFamily="34" charset="0"/>
              <a:cs typeface="Arial" panose="020B0604020202020204" pitchFamily="34" charset="0"/>
            </a:endParaRPr>
          </a:p>
          <a:p>
            <a:pPr lvl="1" algn="just"/>
            <a:endParaRPr lang="es-CO" dirty="0">
              <a:latin typeface="Arial" panose="020B0604020202020204" pitchFamily="34" charset="0"/>
              <a:cs typeface="Arial" panose="020B0604020202020204" pitchFamily="34" charset="0"/>
            </a:endParaRPr>
          </a:p>
          <a:p>
            <a:pPr lvl="1" algn="just"/>
            <a:r>
              <a:rPr lang="es-CO" dirty="0">
                <a:latin typeface="Arial" panose="020B0604020202020204" pitchFamily="34" charset="0"/>
                <a:cs typeface="Arial" panose="020B0604020202020204" pitchFamily="34" charset="0"/>
              </a:rPr>
              <a:t>Realizar un sistema de información que facilite la compra y entregas controladas de diferentes productos electrodomésticos, con fáciles maneras de pago y además un asesoramiento específicos de los productos.</a:t>
            </a:r>
          </a:p>
        </p:txBody>
      </p:sp>
      <p:sp>
        <p:nvSpPr>
          <p:cNvPr id="5" name="Título 1"/>
          <p:cNvSpPr txBox="1">
            <a:spLocks/>
          </p:cNvSpPr>
          <p:nvPr/>
        </p:nvSpPr>
        <p:spPr>
          <a:xfrm>
            <a:off x="701968" y="427364"/>
            <a:ext cx="10058400" cy="1250092"/>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2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CO" sz="4400" b="1" dirty="0">
                <a:latin typeface="Arial" panose="020B0604020202020204" pitchFamily="34" charset="0"/>
                <a:cs typeface="Arial" panose="020B0604020202020204" pitchFamily="34" charset="0"/>
              </a:rPr>
              <a:t>Objetivo general </a:t>
            </a:r>
          </a:p>
        </p:txBody>
      </p:sp>
    </p:spTree>
    <p:extLst>
      <p:ext uri="{BB962C8B-B14F-4D97-AF65-F5344CB8AC3E}">
        <p14:creationId xmlns:p14="http://schemas.microsoft.com/office/powerpoint/2010/main" val="15664881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a 2"/>
          <p:cNvGraphicFramePr>
            <a:graphicFrameLocks noGrp="1"/>
          </p:cNvGraphicFramePr>
          <p:nvPr>
            <p:extLst>
              <p:ext uri="{D42A27DB-BD31-4B8C-83A1-F6EECF244321}">
                <p14:modId xmlns:p14="http://schemas.microsoft.com/office/powerpoint/2010/main" val="3139070752"/>
              </p:ext>
            </p:extLst>
          </p:nvPr>
        </p:nvGraphicFramePr>
        <p:xfrm>
          <a:off x="692465" y="1569801"/>
          <a:ext cx="5019676" cy="2325924"/>
        </p:xfrm>
        <a:graphic>
          <a:graphicData uri="http://schemas.openxmlformats.org/drawingml/2006/table">
            <a:tbl>
              <a:tblPr firstRow="1" firstCol="1" bandRow="1">
                <a:tableStyleId>{5C22544A-7EE6-4342-B048-85BDC9FD1C3A}</a:tableStyleId>
              </a:tblPr>
              <a:tblGrid>
                <a:gridCol w="2068965">
                  <a:extLst>
                    <a:ext uri="{9D8B030D-6E8A-4147-A177-3AD203B41FA5}">
                      <a16:colId xmlns="" xmlns:a16="http://schemas.microsoft.com/office/drawing/2014/main" val="20000"/>
                    </a:ext>
                  </a:extLst>
                </a:gridCol>
                <a:gridCol w="2950711">
                  <a:extLst>
                    <a:ext uri="{9D8B030D-6E8A-4147-A177-3AD203B41FA5}">
                      <a16:colId xmlns="" xmlns:a16="http://schemas.microsoft.com/office/drawing/2014/main" val="20001"/>
                    </a:ext>
                  </a:extLst>
                </a:gridCol>
              </a:tblGrid>
              <a:tr h="430449">
                <a:tc>
                  <a:txBody>
                    <a:bodyPr/>
                    <a:lstStyle/>
                    <a:p>
                      <a:pPr>
                        <a:lnSpc>
                          <a:spcPct val="107000"/>
                        </a:lnSpc>
                        <a:spcAft>
                          <a:spcPts val="0"/>
                        </a:spcAft>
                      </a:pPr>
                      <a:r>
                        <a:rPr lang="es-ES_tradnl" sz="1000" kern="1200" dirty="0">
                          <a:effectLst/>
                        </a:rPr>
                        <a:t>Identificación del requerimiento: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RNF05</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0"/>
                  </a:ext>
                </a:extLst>
              </a:tr>
              <a:tr h="311980">
                <a:tc>
                  <a:txBody>
                    <a:bodyPr/>
                    <a:lstStyle/>
                    <a:p>
                      <a:pPr>
                        <a:lnSpc>
                          <a:spcPct val="107000"/>
                        </a:lnSpc>
                        <a:spcAft>
                          <a:spcPts val="0"/>
                        </a:spcAft>
                      </a:pPr>
                      <a:r>
                        <a:rPr lang="es-ES_tradnl" sz="1000" kern="1200" dirty="0">
                          <a:effectLst/>
                        </a:rPr>
                        <a:t>Nombre del Requerimiento: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Multiplataforma</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1"/>
                  </a:ext>
                </a:extLst>
              </a:tr>
              <a:tr h="323850">
                <a:tc>
                  <a:txBody>
                    <a:bodyPr/>
                    <a:lstStyle/>
                    <a:p>
                      <a:pPr>
                        <a:lnSpc>
                          <a:spcPct val="107000"/>
                        </a:lnSpc>
                        <a:spcAft>
                          <a:spcPts val="0"/>
                        </a:spcAft>
                      </a:pPr>
                      <a:r>
                        <a:rPr lang="es-ES_tradnl" sz="1000" kern="1200">
                          <a:effectLst/>
                        </a:rPr>
                        <a:t>Características:</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latin typeface="+mn-lt"/>
                          <a:ea typeface="+mn-ea"/>
                          <a:cs typeface="+mn-cs"/>
                        </a:rPr>
                        <a:t>Navegación</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2"/>
                  </a:ext>
                </a:extLst>
              </a:tr>
              <a:tr h="745295">
                <a:tc>
                  <a:txBody>
                    <a:bodyPr/>
                    <a:lstStyle/>
                    <a:p>
                      <a:pPr>
                        <a:lnSpc>
                          <a:spcPct val="107000"/>
                        </a:lnSpc>
                        <a:spcAft>
                          <a:spcPts val="0"/>
                        </a:spcAft>
                      </a:pPr>
                      <a:r>
                        <a:rPr lang="es-ES_tradnl" sz="1000" kern="1200">
                          <a:effectLst/>
                        </a:rPr>
                        <a:t>Descripción del requerimiento:</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El sistema funcionara en distintos tipos de sistemas</a:t>
                      </a:r>
                      <a:r>
                        <a:rPr lang="es-ES_tradnl" sz="1000" baseline="0" dirty="0" smtClean="0">
                          <a:effectLst/>
                        </a:rPr>
                        <a:t> operático y plataformas.</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3"/>
                  </a:ext>
                </a:extLst>
              </a:tr>
              <a:tr h="514350">
                <a:tc gridSpan="2">
                  <a:txBody>
                    <a:bodyPr/>
                    <a:lstStyle/>
                    <a:p>
                      <a:pPr>
                        <a:lnSpc>
                          <a:spcPct val="107000"/>
                        </a:lnSpc>
                        <a:spcAft>
                          <a:spcPts val="0"/>
                        </a:spcAft>
                      </a:pPr>
                      <a:r>
                        <a:rPr lang="es-ES_tradnl" sz="1000" dirty="0">
                          <a:effectLst/>
                        </a:rPr>
                        <a:t>Prioridad del requerimiento:</a:t>
                      </a:r>
                      <a:endParaRPr lang="es-CO" sz="1100" dirty="0">
                        <a:effectLst/>
                      </a:endParaRPr>
                    </a:p>
                    <a:p>
                      <a:pPr>
                        <a:lnSpc>
                          <a:spcPct val="107000"/>
                        </a:lnSpc>
                        <a:spcAft>
                          <a:spcPts val="800"/>
                        </a:spcAft>
                      </a:pPr>
                      <a:r>
                        <a:rPr lang="es-ES_tradnl" sz="1100" dirty="0" smtClean="0">
                          <a:effectLst/>
                        </a:rPr>
                        <a:t>Baja</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CO"/>
                    </a:p>
                  </a:txBody>
                  <a:tcPr/>
                </a:tc>
                <a:extLst>
                  <a:ext uri="{0D108BD9-81ED-4DB2-BD59-A6C34878D82A}">
                    <a16:rowId xmlns="" xmlns:a16="http://schemas.microsoft.com/office/drawing/2014/main" val="10004"/>
                  </a:ext>
                </a:extLst>
              </a:tr>
            </a:tbl>
          </a:graphicData>
        </a:graphic>
      </p:graphicFrame>
      <p:graphicFrame>
        <p:nvGraphicFramePr>
          <p:cNvPr id="4" name="Tabla 3"/>
          <p:cNvGraphicFramePr>
            <a:graphicFrameLocks noGrp="1"/>
          </p:cNvGraphicFramePr>
          <p:nvPr>
            <p:extLst>
              <p:ext uri="{D42A27DB-BD31-4B8C-83A1-F6EECF244321}">
                <p14:modId xmlns:p14="http://schemas.microsoft.com/office/powerpoint/2010/main" val="598457150"/>
              </p:ext>
            </p:extLst>
          </p:nvPr>
        </p:nvGraphicFramePr>
        <p:xfrm>
          <a:off x="692465" y="4084401"/>
          <a:ext cx="5019676" cy="2325924"/>
        </p:xfrm>
        <a:graphic>
          <a:graphicData uri="http://schemas.openxmlformats.org/drawingml/2006/table">
            <a:tbl>
              <a:tblPr firstRow="1" firstCol="1" bandRow="1">
                <a:tableStyleId>{5C22544A-7EE6-4342-B048-85BDC9FD1C3A}</a:tableStyleId>
              </a:tblPr>
              <a:tblGrid>
                <a:gridCol w="2068965">
                  <a:extLst>
                    <a:ext uri="{9D8B030D-6E8A-4147-A177-3AD203B41FA5}">
                      <a16:colId xmlns="" xmlns:a16="http://schemas.microsoft.com/office/drawing/2014/main" val="20000"/>
                    </a:ext>
                  </a:extLst>
                </a:gridCol>
                <a:gridCol w="2950711">
                  <a:extLst>
                    <a:ext uri="{9D8B030D-6E8A-4147-A177-3AD203B41FA5}">
                      <a16:colId xmlns="" xmlns:a16="http://schemas.microsoft.com/office/drawing/2014/main" val="20001"/>
                    </a:ext>
                  </a:extLst>
                </a:gridCol>
              </a:tblGrid>
              <a:tr h="430449">
                <a:tc>
                  <a:txBody>
                    <a:bodyPr/>
                    <a:lstStyle/>
                    <a:p>
                      <a:pPr>
                        <a:lnSpc>
                          <a:spcPct val="107000"/>
                        </a:lnSpc>
                        <a:spcAft>
                          <a:spcPts val="0"/>
                        </a:spcAft>
                      </a:pPr>
                      <a:r>
                        <a:rPr lang="es-ES_tradnl" sz="1000" kern="1200" dirty="0">
                          <a:effectLst/>
                        </a:rPr>
                        <a:t>Identificación del requerimiento: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RNF07</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0"/>
                  </a:ext>
                </a:extLst>
              </a:tr>
              <a:tr h="311980">
                <a:tc>
                  <a:txBody>
                    <a:bodyPr/>
                    <a:lstStyle/>
                    <a:p>
                      <a:pPr>
                        <a:lnSpc>
                          <a:spcPct val="107000"/>
                        </a:lnSpc>
                        <a:spcAft>
                          <a:spcPts val="0"/>
                        </a:spcAft>
                      </a:pPr>
                      <a:r>
                        <a:rPr lang="es-ES_tradnl" sz="1000" kern="1200" dirty="0">
                          <a:effectLst/>
                        </a:rPr>
                        <a:t>Nombre del Requerimiento: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Rendimiento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1"/>
                  </a:ext>
                </a:extLst>
              </a:tr>
              <a:tr h="323850">
                <a:tc>
                  <a:txBody>
                    <a:bodyPr/>
                    <a:lstStyle/>
                    <a:p>
                      <a:pPr>
                        <a:lnSpc>
                          <a:spcPct val="107000"/>
                        </a:lnSpc>
                        <a:spcAft>
                          <a:spcPts val="0"/>
                        </a:spcAft>
                      </a:pPr>
                      <a:r>
                        <a:rPr lang="es-ES_tradnl" sz="1000" kern="1200">
                          <a:effectLst/>
                        </a:rPr>
                        <a:t>Características:</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latin typeface="+mn-lt"/>
                          <a:ea typeface="+mn-ea"/>
                          <a:cs typeface="+mn-cs"/>
                        </a:rPr>
                        <a:t>Agilidad del</a:t>
                      </a:r>
                      <a:r>
                        <a:rPr lang="es-ES_tradnl" sz="1000" baseline="0" dirty="0" smtClean="0">
                          <a:effectLst/>
                          <a:latin typeface="+mn-lt"/>
                          <a:ea typeface="+mn-ea"/>
                          <a:cs typeface="+mn-cs"/>
                        </a:rPr>
                        <a:t> sistema</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2"/>
                  </a:ext>
                </a:extLst>
              </a:tr>
              <a:tr h="745295">
                <a:tc>
                  <a:txBody>
                    <a:bodyPr/>
                    <a:lstStyle/>
                    <a:p>
                      <a:pPr>
                        <a:lnSpc>
                          <a:spcPct val="107000"/>
                        </a:lnSpc>
                        <a:spcAft>
                          <a:spcPts val="0"/>
                        </a:spcAft>
                      </a:pPr>
                      <a:r>
                        <a:rPr lang="es-ES_tradnl" sz="1000" kern="1200">
                          <a:effectLst/>
                        </a:rPr>
                        <a:t>Descripción del requerimiento:</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El sistema</a:t>
                      </a:r>
                      <a:r>
                        <a:rPr lang="es-ES_tradnl" sz="1000" baseline="0" dirty="0" smtClean="0">
                          <a:effectLst/>
                        </a:rPr>
                        <a:t> soportara el manejo necesario durante el proceso.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3"/>
                  </a:ext>
                </a:extLst>
              </a:tr>
              <a:tr h="514350">
                <a:tc gridSpan="2">
                  <a:txBody>
                    <a:bodyPr/>
                    <a:lstStyle/>
                    <a:p>
                      <a:pPr>
                        <a:lnSpc>
                          <a:spcPct val="107000"/>
                        </a:lnSpc>
                        <a:spcAft>
                          <a:spcPts val="0"/>
                        </a:spcAft>
                      </a:pPr>
                      <a:r>
                        <a:rPr lang="es-ES_tradnl" sz="1000" dirty="0">
                          <a:effectLst/>
                        </a:rPr>
                        <a:t>Prioridad del requerimiento:</a:t>
                      </a:r>
                      <a:endParaRPr lang="es-CO" sz="1100" dirty="0">
                        <a:effectLst/>
                      </a:endParaRPr>
                    </a:p>
                    <a:p>
                      <a:pPr>
                        <a:lnSpc>
                          <a:spcPct val="107000"/>
                        </a:lnSpc>
                        <a:spcAft>
                          <a:spcPts val="800"/>
                        </a:spcAft>
                      </a:pPr>
                      <a:r>
                        <a:rPr lang="es-ES_tradnl" sz="1100" dirty="0" smtClean="0">
                          <a:effectLst/>
                        </a:rPr>
                        <a:t>Baja</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CO"/>
                    </a:p>
                  </a:txBody>
                  <a:tcPr/>
                </a:tc>
                <a:extLst>
                  <a:ext uri="{0D108BD9-81ED-4DB2-BD59-A6C34878D82A}">
                    <a16:rowId xmlns="" xmlns:a16="http://schemas.microsoft.com/office/drawing/2014/main" val="10004"/>
                  </a:ext>
                </a:extLst>
              </a:tr>
            </a:tbl>
          </a:graphicData>
        </a:graphic>
      </p:graphicFrame>
      <p:graphicFrame>
        <p:nvGraphicFramePr>
          <p:cNvPr id="5" name="Tabla 4"/>
          <p:cNvGraphicFramePr>
            <a:graphicFrameLocks noGrp="1"/>
          </p:cNvGraphicFramePr>
          <p:nvPr>
            <p:extLst>
              <p:ext uri="{D42A27DB-BD31-4B8C-83A1-F6EECF244321}">
                <p14:modId xmlns:p14="http://schemas.microsoft.com/office/powerpoint/2010/main" val="3961455168"/>
              </p:ext>
            </p:extLst>
          </p:nvPr>
        </p:nvGraphicFramePr>
        <p:xfrm>
          <a:off x="6474140" y="1569801"/>
          <a:ext cx="5019676" cy="2325924"/>
        </p:xfrm>
        <a:graphic>
          <a:graphicData uri="http://schemas.openxmlformats.org/drawingml/2006/table">
            <a:tbl>
              <a:tblPr firstRow="1" firstCol="1" bandRow="1">
                <a:tableStyleId>{5C22544A-7EE6-4342-B048-85BDC9FD1C3A}</a:tableStyleId>
              </a:tblPr>
              <a:tblGrid>
                <a:gridCol w="2068965">
                  <a:extLst>
                    <a:ext uri="{9D8B030D-6E8A-4147-A177-3AD203B41FA5}">
                      <a16:colId xmlns="" xmlns:a16="http://schemas.microsoft.com/office/drawing/2014/main" val="20000"/>
                    </a:ext>
                  </a:extLst>
                </a:gridCol>
                <a:gridCol w="2950711">
                  <a:extLst>
                    <a:ext uri="{9D8B030D-6E8A-4147-A177-3AD203B41FA5}">
                      <a16:colId xmlns="" xmlns:a16="http://schemas.microsoft.com/office/drawing/2014/main" val="20001"/>
                    </a:ext>
                  </a:extLst>
                </a:gridCol>
              </a:tblGrid>
              <a:tr h="430449">
                <a:tc>
                  <a:txBody>
                    <a:bodyPr/>
                    <a:lstStyle/>
                    <a:p>
                      <a:pPr>
                        <a:lnSpc>
                          <a:spcPct val="107000"/>
                        </a:lnSpc>
                        <a:spcAft>
                          <a:spcPts val="0"/>
                        </a:spcAft>
                      </a:pPr>
                      <a:r>
                        <a:rPr lang="es-ES_tradnl" sz="1000" kern="1200" dirty="0">
                          <a:effectLst/>
                        </a:rPr>
                        <a:t>Identificación del requerimiento: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RNF06</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0"/>
                  </a:ext>
                </a:extLst>
              </a:tr>
              <a:tr h="311980">
                <a:tc>
                  <a:txBody>
                    <a:bodyPr/>
                    <a:lstStyle/>
                    <a:p>
                      <a:pPr>
                        <a:lnSpc>
                          <a:spcPct val="107000"/>
                        </a:lnSpc>
                        <a:spcAft>
                          <a:spcPts val="0"/>
                        </a:spcAft>
                      </a:pPr>
                      <a:r>
                        <a:rPr lang="es-ES_tradnl" sz="1000" kern="1200" dirty="0">
                          <a:effectLst/>
                        </a:rPr>
                        <a:t>Nombre del Requerimiento: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latin typeface="+mn-lt"/>
                          <a:ea typeface="+mn-ea"/>
                          <a:cs typeface="+mn-cs"/>
                        </a:rPr>
                        <a:t>Desempeño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1"/>
                  </a:ext>
                </a:extLst>
              </a:tr>
              <a:tr h="323850">
                <a:tc>
                  <a:txBody>
                    <a:bodyPr/>
                    <a:lstStyle/>
                    <a:p>
                      <a:pPr>
                        <a:lnSpc>
                          <a:spcPct val="107000"/>
                        </a:lnSpc>
                        <a:spcAft>
                          <a:spcPts val="0"/>
                        </a:spcAft>
                      </a:pPr>
                      <a:r>
                        <a:rPr lang="es-ES_tradnl" sz="1000" kern="1200" dirty="0">
                          <a:effectLst/>
                        </a:rPr>
                        <a:t>Características:</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Fallas</a:t>
                      </a:r>
                      <a:r>
                        <a:rPr lang="es-ES_tradnl" sz="1000" baseline="0" dirty="0" smtClean="0">
                          <a:effectLst/>
                        </a:rPr>
                        <a:t> del sistema</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2"/>
                  </a:ext>
                </a:extLst>
              </a:tr>
              <a:tr h="745295">
                <a:tc>
                  <a:txBody>
                    <a:bodyPr/>
                    <a:lstStyle/>
                    <a:p>
                      <a:pPr>
                        <a:lnSpc>
                          <a:spcPct val="107000"/>
                        </a:lnSpc>
                        <a:spcAft>
                          <a:spcPts val="0"/>
                        </a:spcAft>
                      </a:pPr>
                      <a:r>
                        <a:rPr lang="es-ES_tradnl" sz="1000" kern="1200" dirty="0">
                          <a:effectLst/>
                        </a:rPr>
                        <a:t>Descripción del requerimiento: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El</a:t>
                      </a:r>
                      <a:r>
                        <a:rPr lang="es-ES_tradnl" sz="1000" baseline="0" dirty="0" smtClean="0">
                          <a:effectLst/>
                        </a:rPr>
                        <a:t> sistema en sus primeros usos de manejo presentara algunos fallos.</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3"/>
                  </a:ext>
                </a:extLst>
              </a:tr>
              <a:tr h="514350">
                <a:tc gridSpan="2">
                  <a:txBody>
                    <a:bodyPr/>
                    <a:lstStyle/>
                    <a:p>
                      <a:pPr>
                        <a:lnSpc>
                          <a:spcPct val="107000"/>
                        </a:lnSpc>
                        <a:spcAft>
                          <a:spcPts val="0"/>
                        </a:spcAft>
                      </a:pPr>
                      <a:r>
                        <a:rPr lang="es-ES_tradnl" sz="1000" dirty="0">
                          <a:effectLst/>
                        </a:rPr>
                        <a:t>Prioridad del requerimiento:</a:t>
                      </a:r>
                      <a:endParaRPr lang="es-CO" sz="1100" dirty="0">
                        <a:effectLst/>
                      </a:endParaRPr>
                    </a:p>
                    <a:p>
                      <a:pPr>
                        <a:lnSpc>
                          <a:spcPct val="107000"/>
                        </a:lnSpc>
                        <a:spcAft>
                          <a:spcPts val="800"/>
                        </a:spcAft>
                      </a:pPr>
                      <a:r>
                        <a:rPr lang="es-ES_tradnl" sz="1100" dirty="0" smtClean="0">
                          <a:effectLst/>
                        </a:rPr>
                        <a:t>Baja</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CO"/>
                    </a:p>
                  </a:txBody>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20214413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457575" y="390525"/>
            <a:ext cx="4972050" cy="923330"/>
          </a:xfrm>
          <a:prstGeom prst="rect">
            <a:avLst/>
          </a:prstGeom>
          <a:noFill/>
        </p:spPr>
        <p:txBody>
          <a:bodyPr wrap="square" rtlCol="0">
            <a:spAutoFit/>
          </a:bodyPr>
          <a:lstStyle/>
          <a:p>
            <a:r>
              <a:rPr lang="es-ES" sz="5400" dirty="0">
                <a:latin typeface="Arial Black" panose="020B0A04020102020204" pitchFamily="34" charset="0"/>
              </a:rPr>
              <a:t>DIAGRAMAS</a:t>
            </a:r>
            <a:endParaRPr lang="es-ES" b="1" dirty="0">
              <a:latin typeface="Arial Black" panose="020B0A04020102020204" pitchFamily="34" charset="0"/>
            </a:endParaRPr>
          </a:p>
        </p:txBody>
      </p:sp>
    </p:spTree>
    <p:extLst>
      <p:ext uri="{BB962C8B-B14F-4D97-AF65-F5344CB8AC3E}">
        <p14:creationId xmlns:p14="http://schemas.microsoft.com/office/powerpoint/2010/main" val="21447338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355759" y="3473042"/>
            <a:ext cx="4501793" cy="1200329"/>
          </a:xfrm>
          <a:prstGeom prst="rect">
            <a:avLst/>
          </a:prstGeom>
          <a:noFill/>
        </p:spPr>
        <p:txBody>
          <a:bodyPr wrap="square" rtlCol="0">
            <a:spAutoFit/>
          </a:bodyPr>
          <a:lstStyle/>
          <a:p>
            <a:r>
              <a:rPr lang="es-419" sz="7200" dirty="0">
                <a:latin typeface="Adobe Caslon Pro" panose="0205050205050A020403" pitchFamily="18" charset="0"/>
              </a:rPr>
              <a:t>GRACIAS</a:t>
            </a:r>
            <a:endParaRPr lang="es-ES" sz="7200" dirty="0">
              <a:latin typeface="Adobe Caslon Pro" panose="0205050205050A020403" pitchFamily="18" charset="0"/>
            </a:endParaRPr>
          </a:p>
        </p:txBody>
      </p:sp>
    </p:spTree>
    <p:extLst>
      <p:ext uri="{BB962C8B-B14F-4D97-AF65-F5344CB8AC3E}">
        <p14:creationId xmlns:p14="http://schemas.microsoft.com/office/powerpoint/2010/main" val="35183675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742519" y="623930"/>
            <a:ext cx="10058400" cy="829962"/>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2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CO" sz="4400" b="1" dirty="0">
                <a:latin typeface="Arial" panose="020B0604020202020204" pitchFamily="34" charset="0"/>
                <a:cs typeface="Arial" panose="020B0604020202020204" pitchFamily="34" charset="0"/>
              </a:rPr>
              <a:t>Objetivos específicos  </a:t>
            </a:r>
          </a:p>
        </p:txBody>
      </p:sp>
      <p:sp>
        <p:nvSpPr>
          <p:cNvPr id="6" name="Marcador de texto 2"/>
          <p:cNvSpPr txBox="1">
            <a:spLocks/>
          </p:cNvSpPr>
          <p:nvPr/>
        </p:nvSpPr>
        <p:spPr>
          <a:xfrm>
            <a:off x="964299" y="4090086"/>
            <a:ext cx="10478058" cy="1879600"/>
          </a:xfrm>
          <a:prstGeom prst="rect">
            <a:avLst/>
          </a:prstGeom>
        </p:spPr>
        <p:txBody>
          <a:bodyPr vert="horz" lIns="91440" tIns="45720" rIns="91440" bIns="45720" rtlCol="0" anchor="ctr">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50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endParaRPr lang="es-CO" sz="2100" dirty="0">
              <a:solidFill>
                <a:schemeClr val="tx1"/>
              </a:solidFill>
              <a:latin typeface="Arial" panose="020B0604020202020204" pitchFamily="34" charset="0"/>
              <a:cs typeface="Arial" panose="020B0604020202020204" pitchFamily="34" charset="0"/>
            </a:endParaRPr>
          </a:p>
        </p:txBody>
      </p:sp>
      <p:sp>
        <p:nvSpPr>
          <p:cNvPr id="8" name="Marcador de contenido 2"/>
          <p:cNvSpPr txBox="1">
            <a:spLocks/>
          </p:cNvSpPr>
          <p:nvPr/>
        </p:nvSpPr>
        <p:spPr>
          <a:xfrm>
            <a:off x="742519" y="974203"/>
            <a:ext cx="10882153" cy="4930775"/>
          </a:xfrm>
          <a:prstGeom prst="rect">
            <a:avLst/>
          </a:prstGeom>
        </p:spPr>
        <p:txBody>
          <a:bodyPr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buNone/>
            </a:pPr>
            <a:endParaRPr lang="es-CO" dirty="0" smtClean="0"/>
          </a:p>
          <a:p>
            <a:pPr algn="just">
              <a:lnSpc>
                <a:spcPct val="120000"/>
              </a:lnSpc>
            </a:pPr>
            <a:r>
              <a:rPr lang="es-CO" dirty="0" smtClean="0"/>
              <a:t>Contar </a:t>
            </a:r>
            <a:r>
              <a:rPr lang="es-CO" dirty="0"/>
              <a:t>con un catalogo de imágenes </a:t>
            </a:r>
            <a:r>
              <a:rPr lang="es-CO" dirty="0"/>
              <a:t>detallas del producto e información que me permita saber si este está agotado.</a:t>
            </a:r>
          </a:p>
          <a:p>
            <a:pPr algn="just">
              <a:lnSpc>
                <a:spcPct val="120000"/>
              </a:lnSpc>
            </a:pPr>
            <a:r>
              <a:rPr lang="es-CO" dirty="0"/>
              <a:t>Dar </a:t>
            </a:r>
            <a:r>
              <a:rPr lang="es-CO" dirty="0"/>
              <a:t>aviso de cualquier </a:t>
            </a:r>
            <a:r>
              <a:rPr lang="es-CO" dirty="0"/>
              <a:t>anormalidad </a:t>
            </a:r>
            <a:r>
              <a:rPr lang="es-CO" dirty="0"/>
              <a:t>del producto </a:t>
            </a:r>
            <a:endParaRPr lang="es-CO" dirty="0"/>
          </a:p>
          <a:p>
            <a:pPr algn="just">
              <a:lnSpc>
                <a:spcPct val="120000"/>
              </a:lnSpc>
            </a:pPr>
            <a:r>
              <a:rPr lang="es-CO" dirty="0"/>
              <a:t>T</a:t>
            </a:r>
            <a:r>
              <a:rPr lang="es-CO" dirty="0" smtClean="0"/>
              <a:t>ener </a:t>
            </a:r>
            <a:r>
              <a:rPr lang="es-CO" dirty="0"/>
              <a:t>datos encriptados para la seguridad del usuario.</a:t>
            </a:r>
          </a:p>
          <a:p>
            <a:pPr algn="just">
              <a:lnSpc>
                <a:spcPct val="120000"/>
              </a:lnSpc>
            </a:pPr>
            <a:r>
              <a:rPr lang="es-419" dirty="0"/>
              <a:t>Diseñar la aplicación web con la información y las especificaciones </a:t>
            </a:r>
            <a:r>
              <a:rPr lang="es-419" dirty="0" smtClean="0"/>
              <a:t>dadas</a:t>
            </a:r>
            <a:r>
              <a:rPr lang="es-CO" dirty="0"/>
              <a:t>.</a:t>
            </a:r>
            <a:endParaRPr lang="es-419" dirty="0" smtClean="0"/>
          </a:p>
        </p:txBody>
      </p:sp>
    </p:spTree>
    <p:extLst>
      <p:ext uri="{BB962C8B-B14F-4D97-AF65-F5344CB8AC3E}">
        <p14:creationId xmlns:p14="http://schemas.microsoft.com/office/powerpoint/2010/main" val="7171165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p:cNvSpPr txBox="1">
            <a:spLocks/>
          </p:cNvSpPr>
          <p:nvPr/>
        </p:nvSpPr>
        <p:spPr>
          <a:xfrm>
            <a:off x="729519" y="488881"/>
            <a:ext cx="10058400" cy="102767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sz="4800" b="1" dirty="0" smtClean="0">
                <a:latin typeface="Arial" panose="020B0604020202020204" pitchFamily="34" charset="0"/>
                <a:cs typeface="Arial" panose="020B0604020202020204" pitchFamily="34" charset="0"/>
              </a:rPr>
              <a:t>PROBLEMA </a:t>
            </a:r>
            <a:endParaRPr lang="es-CO" sz="4800" b="1" dirty="0">
              <a:latin typeface="Arial" panose="020B0604020202020204" pitchFamily="34" charset="0"/>
              <a:cs typeface="Arial" panose="020B0604020202020204" pitchFamily="34" charset="0"/>
            </a:endParaRPr>
          </a:p>
        </p:txBody>
      </p:sp>
      <p:sp>
        <p:nvSpPr>
          <p:cNvPr id="8" name="Marcador de texto 2"/>
          <p:cNvSpPr txBox="1">
            <a:spLocks/>
          </p:cNvSpPr>
          <p:nvPr/>
        </p:nvSpPr>
        <p:spPr>
          <a:xfrm>
            <a:off x="4201298" y="2038962"/>
            <a:ext cx="7990702" cy="45488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57250" indent="-857250"/>
            <a:endParaRPr lang="es-CO" sz="6500" u="sng" dirty="0">
              <a:latin typeface="Arial" panose="020B0604020202020204" pitchFamily="34" charset="0"/>
              <a:cs typeface="Arial" panose="020B0604020202020204" pitchFamily="34" charset="0"/>
            </a:endParaRPr>
          </a:p>
          <a:p>
            <a:pPr marL="857250" indent="-857250">
              <a:buFont typeface="Wingdings" panose="05000000000000000000" pitchFamily="2" charset="2"/>
              <a:buChar char="ü"/>
            </a:pPr>
            <a:endParaRPr lang="es-CO" sz="6500" u="sng" dirty="0">
              <a:latin typeface="Arial" panose="020B0604020202020204" pitchFamily="34" charset="0"/>
              <a:cs typeface="Arial" panose="020B0604020202020204" pitchFamily="34" charset="0"/>
            </a:endParaRPr>
          </a:p>
          <a:p>
            <a:endParaRPr lang="es-CO" sz="2400" dirty="0">
              <a:latin typeface="Arial" panose="020B0604020202020204" pitchFamily="34" charset="0"/>
              <a:cs typeface="Arial" panose="020B0604020202020204" pitchFamily="34" charset="0"/>
            </a:endParaRPr>
          </a:p>
        </p:txBody>
      </p:sp>
      <p:sp>
        <p:nvSpPr>
          <p:cNvPr id="15" name="Marcador de contenido 2"/>
          <p:cNvSpPr txBox="1">
            <a:spLocks/>
          </p:cNvSpPr>
          <p:nvPr/>
        </p:nvSpPr>
        <p:spPr>
          <a:xfrm>
            <a:off x="723900" y="1690688"/>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s-CO" dirty="0">
              <a:latin typeface="Arial" panose="020B0604020202020204" pitchFamily="34" charset="0"/>
              <a:cs typeface="Arial" panose="020B0604020202020204" pitchFamily="34" charset="0"/>
            </a:endParaRPr>
          </a:p>
          <a:p>
            <a:pPr algn="just"/>
            <a:endParaRPr lang="es-CO" dirty="0">
              <a:latin typeface="Arial" panose="020B0604020202020204" pitchFamily="34" charset="0"/>
              <a:cs typeface="Arial" panose="020B0604020202020204" pitchFamily="34" charset="0"/>
            </a:endParaRPr>
          </a:p>
          <a:p>
            <a:pPr algn="just"/>
            <a:r>
              <a:rPr lang="es-CO" dirty="0">
                <a:latin typeface="Arial" panose="020B0604020202020204" pitchFamily="34" charset="0"/>
                <a:cs typeface="Arial" panose="020B0604020202020204" pitchFamily="34" charset="0"/>
              </a:rPr>
              <a:t>Actualmente, es común tener la necesidad de comprar electrodomésticos de buena calidad con facilidades de pago y entrega.</a:t>
            </a:r>
            <a:endParaRPr lang="es-CO" sz="3200" dirty="0">
              <a:latin typeface="Baskerville Old Face" panose="02020602080505020303" pitchFamily="18" charset="0"/>
            </a:endParaRPr>
          </a:p>
        </p:txBody>
      </p:sp>
      <p:pic>
        <p:nvPicPr>
          <p:cNvPr id="16" name="Picture 2" descr="http://previews.123rf.com/images/blamb/blamb1406/blamb140600571/29156778-Un-economista-de-dibujos-animados-pesimista-calienta-de-problemas-econ-micos-con-un-gr-fico--Foto-de-archiv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35263" y="4268018"/>
            <a:ext cx="2046913" cy="2046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41953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ítulo 1"/>
          <p:cNvSpPr txBox="1">
            <a:spLocks/>
          </p:cNvSpPr>
          <p:nvPr/>
        </p:nvSpPr>
        <p:spPr>
          <a:xfrm>
            <a:off x="754310" y="5264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b="1" dirty="0" smtClean="0">
                <a:latin typeface="Arial" panose="020B0604020202020204" pitchFamily="34" charset="0"/>
                <a:cs typeface="Arial" panose="020B0604020202020204" pitchFamily="34" charset="0"/>
              </a:rPr>
              <a:t>ALCANCES </a:t>
            </a:r>
            <a:endParaRPr lang="es-CO" b="1" dirty="0">
              <a:latin typeface="Arial" panose="020B0604020202020204" pitchFamily="34" charset="0"/>
              <a:cs typeface="Arial" panose="020B0604020202020204" pitchFamily="34" charset="0"/>
            </a:endParaRPr>
          </a:p>
        </p:txBody>
      </p:sp>
      <p:sp>
        <p:nvSpPr>
          <p:cNvPr id="23" name="Marcador de contenido 2"/>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s-CO" dirty="0" smtClean="0">
              <a:latin typeface="Arial" panose="020B0604020202020204" pitchFamily="34" charset="0"/>
              <a:cs typeface="Arial" panose="020B0604020202020204" pitchFamily="34" charset="0"/>
            </a:endParaRPr>
          </a:p>
          <a:p>
            <a:pPr algn="just"/>
            <a:endParaRPr lang="es-CO" dirty="0">
              <a:latin typeface="Arial" panose="020B0604020202020204" pitchFamily="34" charset="0"/>
              <a:cs typeface="Arial" panose="020B0604020202020204" pitchFamily="34" charset="0"/>
            </a:endParaRPr>
          </a:p>
          <a:p>
            <a:pPr algn="just"/>
            <a:r>
              <a:rPr lang="es-CO" dirty="0" smtClean="0">
                <a:latin typeface="Arial" panose="020B0604020202020204" pitchFamily="34" charset="0"/>
                <a:cs typeface="Arial" panose="020B0604020202020204" pitchFamily="34" charset="0"/>
              </a:rPr>
              <a:t>Realizar un sistema de información para una tienda de electrodomésticos con fácil usabilidad para los usuarios.</a:t>
            </a:r>
            <a:endParaRPr lang="es-CO" dirty="0">
              <a:latin typeface="Arial" panose="020B0604020202020204" pitchFamily="34" charset="0"/>
              <a:cs typeface="Arial" panose="020B0604020202020204" pitchFamily="34" charset="0"/>
            </a:endParaRPr>
          </a:p>
        </p:txBody>
      </p:sp>
      <p:pic>
        <p:nvPicPr>
          <p:cNvPr id="1026" name="Picture 2" descr="Resultado de imagen para usabilid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1872" y="4001294"/>
            <a:ext cx="3800475" cy="2638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02185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Marcador de contenido 2"/>
          <p:cNvSpPr txBox="1">
            <a:spLocks/>
          </p:cNvSpPr>
          <p:nvPr/>
        </p:nvSpPr>
        <p:spPr>
          <a:xfrm>
            <a:off x="838200" y="2171700"/>
            <a:ext cx="10515600" cy="436086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CO" sz="3200" dirty="0">
                <a:latin typeface="Arial" panose="020B0604020202020204" pitchFamily="34" charset="0"/>
                <a:cs typeface="Arial" panose="020B0604020202020204" pitchFamily="34" charset="0"/>
              </a:rPr>
              <a:t>Surge la idea de crear este sistema de información  que a diferencia de los otros facilite el registro, el proceso </a:t>
            </a:r>
            <a:r>
              <a:rPr lang="es-CO" sz="3200" dirty="0" smtClean="0">
                <a:latin typeface="Arial" panose="020B0604020202020204" pitchFamily="34" charset="0"/>
                <a:cs typeface="Arial" panose="020B0604020202020204" pitchFamily="34" charset="0"/>
              </a:rPr>
              <a:t>de la </a:t>
            </a:r>
            <a:r>
              <a:rPr lang="es-CO" sz="3200" dirty="0">
                <a:latin typeface="Arial" panose="020B0604020202020204" pitchFamily="34" charset="0"/>
                <a:cs typeface="Arial" panose="020B0604020202020204" pitchFamily="34" charset="0"/>
              </a:rPr>
              <a:t>adquisición del producto.</a:t>
            </a:r>
          </a:p>
        </p:txBody>
      </p:sp>
      <p:sp>
        <p:nvSpPr>
          <p:cNvPr id="30" name="Título 1"/>
          <p:cNvSpPr txBox="1">
            <a:spLocks/>
          </p:cNvSpPr>
          <p:nvPr/>
        </p:nvSpPr>
        <p:spPr>
          <a:xfrm>
            <a:off x="645253" y="548518"/>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b="1" dirty="0" smtClean="0">
                <a:latin typeface="Arial" panose="020B0604020202020204" pitchFamily="34" charset="0"/>
                <a:cs typeface="Arial" panose="020B0604020202020204" pitchFamily="34" charset="0"/>
              </a:rPr>
              <a:t>JUSTIFICACIÓN </a:t>
            </a:r>
            <a:endParaRPr lang="es-CO" b="1" dirty="0">
              <a:latin typeface="Arial" panose="020B0604020202020204" pitchFamily="34" charset="0"/>
              <a:cs typeface="Arial" panose="020B0604020202020204" pitchFamily="34" charset="0"/>
            </a:endParaRPr>
          </a:p>
        </p:txBody>
      </p:sp>
      <p:pic>
        <p:nvPicPr>
          <p:cNvPr id="31" name="Picture 2" descr="http://www.iesgaroe.org/web/images/inscripc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7726" y="4168346"/>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 descr="http://1.bp.blogspot.com/-bOKMa0WYxtA/TxNn9GY9v5I/AAAAAAAAKl8/RCVmLR2V03g/s1600/Captura+de+pantalla+2012-01-15+a+la%2528s%2529+20.55.1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3705" y="4131769"/>
            <a:ext cx="2848558" cy="1941577"/>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6" descr="https://thumbs.dreamstime.com/z/paquete-del-envo-express-en-un-carro-37571038.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12506" y="3853191"/>
            <a:ext cx="2076404" cy="2220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45316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ángulo 9"/>
          <p:cNvSpPr/>
          <p:nvPr/>
        </p:nvSpPr>
        <p:spPr>
          <a:xfrm>
            <a:off x="881286" y="1982926"/>
            <a:ext cx="10372725" cy="4524315"/>
          </a:xfrm>
          <a:prstGeom prst="rect">
            <a:avLst/>
          </a:prstGeom>
        </p:spPr>
        <p:txBody>
          <a:bodyPr wrap="square">
            <a:spAutoFit/>
          </a:bodyPr>
          <a:lstStyle/>
          <a:p>
            <a:endParaRPr lang="es-CO" sz="3200" b="1" dirty="0"/>
          </a:p>
          <a:p>
            <a:r>
              <a:rPr lang="es-ES" sz="3200" dirty="0"/>
              <a:t>Para la realización tanto de la encuesta como de la entrevista se tomaron en cuenta los siguientes datos del barrio de Kennedy central ubicado en la localidad de Kennedy en Bogotá. En este barrio hay 9 negocios dedicados a la venta de electrodomésticos además para realizar la recolección de información, obtuvimos un promedio de personas que compran al día en estos negocios  en la semana es 15 Personas</a:t>
            </a:r>
            <a:endParaRPr lang="es-CO" sz="3200" dirty="0"/>
          </a:p>
        </p:txBody>
      </p:sp>
      <p:sp>
        <p:nvSpPr>
          <p:cNvPr id="11" name="CuadroTexto 10"/>
          <p:cNvSpPr txBox="1"/>
          <p:nvPr/>
        </p:nvSpPr>
        <p:spPr>
          <a:xfrm>
            <a:off x="1387925" y="228600"/>
            <a:ext cx="9359449" cy="1754326"/>
          </a:xfrm>
          <a:prstGeom prst="rect">
            <a:avLst/>
          </a:prstGeom>
          <a:noFill/>
        </p:spPr>
        <p:txBody>
          <a:bodyPr wrap="square" rtlCol="0">
            <a:spAutoFit/>
          </a:bodyPr>
          <a:lstStyle/>
          <a:p>
            <a:pPr algn="ctr"/>
            <a:r>
              <a:rPr lang="es-CO" sz="3600" b="1" dirty="0" smtClean="0">
                <a:latin typeface="Arial" panose="020B0604020202020204" pitchFamily="34" charset="0"/>
                <a:cs typeface="Arial" panose="020B0604020202020204" pitchFamily="34" charset="0"/>
              </a:rPr>
              <a:t>INFORME SISTEMAS DE RECOLECCIÓN DE INFORMACIÓN</a:t>
            </a:r>
          </a:p>
          <a:p>
            <a:pPr algn="ctr"/>
            <a:endParaRPr lang="es-CO" sz="3600" b="1" dirty="0"/>
          </a:p>
        </p:txBody>
      </p:sp>
    </p:spTree>
    <p:extLst>
      <p:ext uri="{BB962C8B-B14F-4D97-AF65-F5344CB8AC3E}">
        <p14:creationId xmlns:p14="http://schemas.microsoft.com/office/powerpoint/2010/main" val="33561250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712685" y="484415"/>
            <a:ext cx="8940800" cy="923330"/>
          </a:xfrm>
          <a:prstGeom prst="rect">
            <a:avLst/>
          </a:prstGeom>
          <a:noFill/>
        </p:spPr>
        <p:txBody>
          <a:bodyPr wrap="square" rtlCol="0">
            <a:spAutoFit/>
          </a:bodyPr>
          <a:lstStyle/>
          <a:p>
            <a:pPr algn="ctr"/>
            <a:r>
              <a:rPr lang="es-CO" sz="5400" b="1" dirty="0" smtClean="0">
                <a:latin typeface="Arial" panose="020B0604020202020204" pitchFamily="34" charset="0"/>
                <a:cs typeface="Arial" panose="020B0604020202020204" pitchFamily="34" charset="0"/>
              </a:rPr>
              <a:t>ENCUESTA</a:t>
            </a:r>
            <a:endParaRPr lang="es-CO" sz="5400" b="1" dirty="0">
              <a:latin typeface="Arial" panose="020B0604020202020204" pitchFamily="34" charset="0"/>
              <a:cs typeface="Arial" panose="020B0604020202020204" pitchFamily="34" charset="0"/>
            </a:endParaRPr>
          </a:p>
        </p:txBody>
      </p:sp>
      <p:sp>
        <p:nvSpPr>
          <p:cNvPr id="3" name="CuadroTexto 2"/>
          <p:cNvSpPr txBox="1"/>
          <p:nvPr/>
        </p:nvSpPr>
        <p:spPr>
          <a:xfrm>
            <a:off x="304799" y="2539466"/>
            <a:ext cx="11756572" cy="2554545"/>
          </a:xfrm>
          <a:prstGeom prst="rect">
            <a:avLst/>
          </a:prstGeom>
          <a:noFill/>
        </p:spPr>
        <p:txBody>
          <a:bodyPr wrap="square" rtlCol="0">
            <a:spAutoFit/>
          </a:bodyPr>
          <a:lstStyle/>
          <a:p>
            <a:r>
              <a:rPr lang="es-ES" sz="3200" dirty="0"/>
              <a:t>Lo siguiente muestra  la recolección de información, a través de una encuesta que se realizó a un grupo de 57 personas a través del correo en estas personas se encuentran clientes de los negocios de electrodomésticos </a:t>
            </a:r>
            <a:endParaRPr lang="es-CO" sz="3200" dirty="0"/>
          </a:p>
          <a:p>
            <a:r>
              <a:rPr lang="es-ES" sz="3200" dirty="0"/>
              <a:t>En las preguntas:</a:t>
            </a:r>
            <a:endParaRPr lang="es-CO" sz="3200" dirty="0"/>
          </a:p>
        </p:txBody>
      </p:sp>
    </p:spTree>
    <p:extLst>
      <p:ext uri="{BB962C8B-B14F-4D97-AF65-F5344CB8AC3E}">
        <p14:creationId xmlns:p14="http://schemas.microsoft.com/office/powerpoint/2010/main" val="18855033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50631" y="2553965"/>
            <a:ext cx="11182351" cy="2273315"/>
          </a:xfrm>
          <a:prstGeom prst="rect">
            <a:avLst/>
          </a:prstGeom>
        </p:spPr>
        <p:txBody>
          <a:bodyPr wrap="square">
            <a:spAutoFit/>
          </a:bodyPr>
          <a:lstStyle/>
          <a:p>
            <a:pPr algn="just">
              <a:lnSpc>
                <a:spcPct val="107000"/>
              </a:lnSpc>
              <a:spcAft>
                <a:spcPts val="800"/>
              </a:spcAft>
            </a:pPr>
            <a:r>
              <a:rPr lang="es-CO" sz="2800" dirty="0">
                <a:ln w="0"/>
                <a:latin typeface="Arial" panose="020B0604020202020204" pitchFamily="34" charset="0"/>
                <a:ea typeface="Calibri" panose="020F0502020204030204" pitchFamily="34" charset="0"/>
                <a:cs typeface="Arial" panose="020B0604020202020204" pitchFamily="34" charset="0"/>
              </a:rPr>
              <a:t>¿Qué método de compra </a:t>
            </a:r>
            <a:r>
              <a:rPr lang="es-CO" sz="2800" dirty="0" smtClean="0">
                <a:ln w="0"/>
                <a:latin typeface="Arial" panose="020B0604020202020204" pitchFamily="34" charset="0"/>
                <a:ea typeface="Calibri" panose="020F0502020204030204" pitchFamily="34" charset="0"/>
                <a:cs typeface="Arial" panose="020B0604020202020204" pitchFamily="34" charset="0"/>
              </a:rPr>
              <a:t>le</a:t>
            </a:r>
            <a:r>
              <a:rPr lang="es-CO" sz="2800" dirty="0" smtClean="0">
                <a:ln w="0"/>
                <a:latin typeface="Arial" panose="020B0604020202020204" pitchFamily="34" charset="0"/>
                <a:ea typeface="Calibri" panose="020F0502020204030204" pitchFamily="34" charset="0"/>
                <a:cs typeface="Arial" panose="020B0604020202020204" pitchFamily="34" charset="0"/>
              </a:rPr>
              <a:t> </a:t>
            </a:r>
            <a:r>
              <a:rPr lang="es-CO" sz="2800" dirty="0">
                <a:ln w="0"/>
                <a:latin typeface="Arial" panose="020B0604020202020204" pitchFamily="34" charset="0"/>
                <a:ea typeface="Calibri" panose="020F0502020204030204" pitchFamily="34" charset="0"/>
                <a:cs typeface="Arial" panose="020B0604020202020204" pitchFamily="34" charset="0"/>
              </a:rPr>
              <a:t>parece más fiable?, se evidencia que con un 74,4% les parece más fiable el pago en efectivo, así confirmamos que la gente confía más en el pago en efectivo.</a:t>
            </a:r>
          </a:p>
          <a:p>
            <a:pPr>
              <a:lnSpc>
                <a:spcPct val="107000"/>
              </a:lnSpc>
              <a:spcAft>
                <a:spcPts val="800"/>
              </a:spcAft>
            </a:pPr>
            <a:r>
              <a:rPr lang="es-CO" dirty="0">
                <a:solidFill>
                  <a:srgbClr val="000000"/>
                </a:solidFill>
                <a:latin typeface="Goudy Old Style" panose="02020502050305020303" pitchFamily="18" charset="0"/>
                <a:ea typeface="Calibri" panose="020F0502020204030204" pitchFamily="34" charset="0"/>
                <a:cs typeface="Helvetica" panose="020B0604020202020204" pitchFamily="34" charset="0"/>
              </a:rPr>
              <a:t> </a:t>
            </a:r>
            <a:endParaRPr lang="es-CO"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CO" dirty="0">
                <a:solidFill>
                  <a:srgbClr val="000000"/>
                </a:solidFill>
                <a:latin typeface="Goudy Old Style" panose="02020502050305020303" pitchFamily="18" charset="0"/>
                <a:ea typeface="Calibri" panose="020F0502020204030204" pitchFamily="34" charset="0"/>
                <a:cs typeface="Helvetica" panose="020B0604020202020204" pitchFamily="34" charset="0"/>
              </a:rPr>
              <a:t> </a:t>
            </a:r>
            <a:endParaRPr lang="es-CO" sz="105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n 4"/>
          <p:cNvPicPr/>
          <p:nvPr/>
        </p:nvPicPr>
        <p:blipFill>
          <a:blip r:embed="rId2"/>
          <a:stretch>
            <a:fillRect/>
          </a:stretch>
        </p:blipFill>
        <p:spPr>
          <a:xfrm>
            <a:off x="2650422" y="3975974"/>
            <a:ext cx="6582770" cy="2920357"/>
          </a:xfrm>
          <a:prstGeom prst="rect">
            <a:avLst/>
          </a:prstGeom>
        </p:spPr>
      </p:pic>
      <p:sp>
        <p:nvSpPr>
          <p:cNvPr id="3" name="CuadroTexto 2"/>
          <p:cNvSpPr txBox="1"/>
          <p:nvPr/>
        </p:nvSpPr>
        <p:spPr>
          <a:xfrm>
            <a:off x="3632492" y="484914"/>
            <a:ext cx="5600700" cy="923330"/>
          </a:xfrm>
          <a:prstGeom prst="rect">
            <a:avLst/>
          </a:prstGeom>
          <a:noFill/>
        </p:spPr>
        <p:txBody>
          <a:bodyPr wrap="square" rtlCol="0">
            <a:spAutoFit/>
          </a:bodyPr>
          <a:lstStyle/>
          <a:p>
            <a:r>
              <a:rPr lang="es-ES" sz="5400" b="1" dirty="0" smtClean="0"/>
              <a:t>RESULTADOS</a:t>
            </a:r>
            <a:endParaRPr lang="es-ES" b="1" dirty="0"/>
          </a:p>
        </p:txBody>
      </p:sp>
    </p:spTree>
    <p:extLst>
      <p:ext uri="{BB962C8B-B14F-4D97-AF65-F5344CB8AC3E}">
        <p14:creationId xmlns:p14="http://schemas.microsoft.com/office/powerpoint/2010/main" val="260146318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1863</TotalTime>
  <Words>1319</Words>
  <Application>Microsoft Office PowerPoint</Application>
  <PresentationFormat>Panorámica</PresentationFormat>
  <Paragraphs>244</Paragraphs>
  <Slides>22</Slides>
  <Notes>0</Notes>
  <HiddenSlides>0</HiddenSlides>
  <MMClips>0</MMClips>
  <ScaleCrop>false</ScaleCrop>
  <HeadingPairs>
    <vt:vector size="6" baseType="variant">
      <vt:variant>
        <vt:lpstr>Fuentes usadas</vt:lpstr>
      </vt:variant>
      <vt:variant>
        <vt:i4>13</vt:i4>
      </vt:variant>
      <vt:variant>
        <vt:lpstr>Tema</vt:lpstr>
      </vt:variant>
      <vt:variant>
        <vt:i4>1</vt:i4>
      </vt:variant>
      <vt:variant>
        <vt:lpstr>Títulos de diapositiva</vt:lpstr>
      </vt:variant>
      <vt:variant>
        <vt:i4>22</vt:i4>
      </vt:variant>
    </vt:vector>
  </HeadingPairs>
  <TitlesOfParts>
    <vt:vector size="36" baseType="lpstr">
      <vt:lpstr>Adobe Caslon Pro</vt:lpstr>
      <vt:lpstr>Ar</vt:lpstr>
      <vt:lpstr>Arial</vt:lpstr>
      <vt:lpstr>Arial Black</vt:lpstr>
      <vt:lpstr>Baskerville Old Face</vt:lpstr>
      <vt:lpstr>Calibri</vt:lpstr>
      <vt:lpstr>Calibri Light</vt:lpstr>
      <vt:lpstr>Goudy Old Style</vt:lpstr>
      <vt:lpstr>Helvetica</vt:lpstr>
      <vt:lpstr>Script MT Bold</vt:lpstr>
      <vt:lpstr>Times New Roman</vt:lpstr>
      <vt:lpstr>Wingdings</vt:lpstr>
      <vt:lpstr>Wingdings 3</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SENA</dc:creator>
  <cp:lastModifiedBy>SOPORTE</cp:lastModifiedBy>
  <cp:revision>115</cp:revision>
  <dcterms:created xsi:type="dcterms:W3CDTF">2016-09-02T12:53:11Z</dcterms:created>
  <dcterms:modified xsi:type="dcterms:W3CDTF">2017-10-11T13:51:11Z</dcterms:modified>
</cp:coreProperties>
</file>