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85" r:id="rId9"/>
    <p:sldId id="286" r:id="rId10"/>
    <p:sldId id="266" r:id="rId11"/>
    <p:sldId id="268" r:id="rId12"/>
    <p:sldId id="275" r:id="rId13"/>
    <p:sldId id="280" r:id="rId14"/>
    <p:sldId id="278" r:id="rId15"/>
    <p:sldId id="279" r:id="rId16"/>
    <p:sldId id="287" r:id="rId17"/>
    <p:sldId id="291" r:id="rId18"/>
    <p:sldId id="295" r:id="rId19"/>
    <p:sldId id="296" r:id="rId20"/>
    <p:sldId id="297" r:id="rId21"/>
    <p:sldId id="298" r:id="rId22"/>
    <p:sldId id="299" r:id="rId23"/>
    <p:sldId id="300" r:id="rId24"/>
    <p:sldId id="30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8CAFEE2-F5B0-4772-ACCE-677199DFB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8870A6-F50E-49EB-B14B-DA32FA4E6DFF}">
      <dgm:prSet/>
      <dgm:spPr/>
      <dgm:t>
        <a:bodyPr/>
        <a:lstStyle/>
        <a:p>
          <a:pPr algn="just">
            <a:lnSpc>
              <a:spcPct val="100000"/>
            </a:lnSpc>
          </a:pPr>
          <a:r>
            <a:rPr lang="es-SV" b="1" dirty="0">
              <a:solidFill>
                <a:schemeClr val="tx1"/>
              </a:solidFill>
            </a:rPr>
            <a:t>Identificar riesgos, vulnerabilidades o fallas de seguridad en las bases de datos SQL Server 2019, Oracle 11g Release 2 y MySQL 9.0.19.</a:t>
          </a:r>
          <a:endParaRPr lang="en-US" b="1" dirty="0">
            <a:solidFill>
              <a:schemeClr val="tx1"/>
            </a:solidFill>
          </a:endParaRPr>
        </a:p>
      </dgm:t>
    </dgm:pt>
    <dgm:pt modelId="{41F59D3E-C6BF-4E95-B2BA-6B5923B8C353}" type="parTrans" cxnId="{0365F7A8-CDC1-45B9-ADEA-A6C44D9BDD60}">
      <dgm:prSet/>
      <dgm:spPr/>
      <dgm:t>
        <a:bodyPr/>
        <a:lstStyle/>
        <a:p>
          <a:endParaRPr lang="en-US"/>
        </a:p>
      </dgm:t>
    </dgm:pt>
    <dgm:pt modelId="{1522D467-1A4D-4732-96D7-C996CAE8B8AF}" type="sibTrans" cxnId="{0365F7A8-CDC1-45B9-ADEA-A6C44D9BDD60}">
      <dgm:prSet/>
      <dgm:spPr/>
      <dgm:t>
        <a:bodyPr/>
        <a:lstStyle/>
        <a:p>
          <a:pPr>
            <a:lnSpc>
              <a:spcPct val="100000"/>
            </a:lnSpc>
          </a:pPr>
          <a:endParaRPr lang="en-US"/>
        </a:p>
      </dgm:t>
    </dgm:pt>
    <dgm:pt modelId="{ADA5AEC3-764D-4534-BC4E-EDEBB131A61B}">
      <dgm:prSet/>
      <dgm:spPr/>
      <dgm:t>
        <a:bodyPr/>
        <a:lstStyle/>
        <a:p>
          <a:pPr algn="just">
            <a:lnSpc>
              <a:spcPct val="100000"/>
            </a:lnSpc>
          </a:pPr>
          <a:r>
            <a:rPr lang="es-SV" b="1" dirty="0">
              <a:solidFill>
                <a:schemeClr val="tx1"/>
              </a:solidFill>
            </a:rPr>
            <a:t>Definir diferentes roles de usuarios de Base de Datos para incrementar el nivel de seguridad de esta.</a:t>
          </a:r>
          <a:endParaRPr lang="en-US" b="1" dirty="0">
            <a:solidFill>
              <a:schemeClr val="tx1"/>
            </a:solidFill>
          </a:endParaRPr>
        </a:p>
      </dgm:t>
    </dgm:pt>
    <dgm:pt modelId="{0082DA4E-A136-48AB-BD30-E9CBEF750B7E}" type="parTrans" cxnId="{29C15AB0-ADC7-4AC3-8920-83B2C450A0B9}">
      <dgm:prSet/>
      <dgm:spPr/>
      <dgm:t>
        <a:bodyPr/>
        <a:lstStyle/>
        <a:p>
          <a:endParaRPr lang="en-US"/>
        </a:p>
      </dgm:t>
    </dgm:pt>
    <dgm:pt modelId="{691CEFEB-875D-4AB5-B3D7-ED6739CF4D54}" type="sibTrans" cxnId="{29C15AB0-ADC7-4AC3-8920-83B2C450A0B9}">
      <dgm:prSet/>
      <dgm:spPr/>
      <dgm:t>
        <a:bodyPr/>
        <a:lstStyle/>
        <a:p>
          <a:pPr>
            <a:lnSpc>
              <a:spcPct val="100000"/>
            </a:lnSpc>
          </a:pPr>
          <a:endParaRPr lang="en-US"/>
        </a:p>
      </dgm:t>
    </dgm:pt>
    <dgm:pt modelId="{DBD5A049-617C-42D8-B4F1-08F302C74903}">
      <dgm:prSet/>
      <dgm:spPr/>
      <dgm:t>
        <a:bodyPr/>
        <a:lstStyle/>
        <a:p>
          <a:pPr algn="just">
            <a:lnSpc>
              <a:spcPct val="100000"/>
            </a:lnSpc>
          </a:pPr>
          <a:r>
            <a:rPr lang="es-SV" b="1" dirty="0">
              <a:solidFill>
                <a:schemeClr val="tx1"/>
              </a:solidFill>
            </a:rPr>
            <a:t>Implementar un esquema de seguridad de Hardening a las Bases de Datos para endurecer la seguridad</a:t>
          </a:r>
          <a:r>
            <a:rPr lang="es-SV" dirty="0">
              <a:solidFill>
                <a:schemeClr val="tx1"/>
              </a:solidFill>
            </a:rPr>
            <a:t>. </a:t>
          </a:r>
          <a:endParaRPr lang="en-US" dirty="0">
            <a:solidFill>
              <a:schemeClr val="tx1"/>
            </a:solidFill>
          </a:endParaRPr>
        </a:p>
      </dgm:t>
    </dgm:pt>
    <dgm:pt modelId="{B56E45FC-2E69-4127-B64A-326D02BE9852}" type="parTrans" cxnId="{7F575904-A2FF-45B1-896B-1C55CC33D988}">
      <dgm:prSet/>
      <dgm:spPr/>
      <dgm:t>
        <a:bodyPr/>
        <a:lstStyle/>
        <a:p>
          <a:endParaRPr lang="en-US"/>
        </a:p>
      </dgm:t>
    </dgm:pt>
    <dgm:pt modelId="{7FFB6E83-2913-41AC-819A-F6DCDAD694FE}" type="sibTrans" cxnId="{7F575904-A2FF-45B1-896B-1C55CC33D988}">
      <dgm:prSet/>
      <dgm:spPr/>
      <dgm:t>
        <a:bodyPr/>
        <a:lstStyle/>
        <a:p>
          <a:pPr>
            <a:lnSpc>
              <a:spcPct val="100000"/>
            </a:lnSpc>
          </a:pPr>
          <a:endParaRPr lang="en-US"/>
        </a:p>
      </dgm:t>
    </dgm:pt>
    <dgm:pt modelId="{3A1C9591-D6F8-44A5-A414-1EF6F8570672}">
      <dgm:prSet/>
      <dgm:spPr/>
      <dgm:t>
        <a:bodyPr/>
        <a:lstStyle/>
        <a:p>
          <a:pPr algn="just">
            <a:lnSpc>
              <a:spcPct val="100000"/>
            </a:lnSpc>
          </a:pPr>
          <a:r>
            <a:rPr lang="es-SV" b="1" dirty="0">
              <a:solidFill>
                <a:schemeClr val="tx1"/>
              </a:solidFill>
            </a:rPr>
            <a:t>Generar recomendaciones para mitigar los fallos o vulnerabilidades encontradas sobre las bases de datos. </a:t>
          </a:r>
          <a:endParaRPr lang="en-US" b="1" dirty="0">
            <a:solidFill>
              <a:schemeClr val="tx1"/>
            </a:solidFill>
          </a:endParaRPr>
        </a:p>
      </dgm:t>
    </dgm:pt>
    <dgm:pt modelId="{93C5F94A-4E5D-4078-8818-FEF1657328CB}" type="parTrans" cxnId="{2ABD2814-0E30-4BD9-B0F1-2D49242DA3BB}">
      <dgm:prSet/>
      <dgm:spPr/>
      <dgm:t>
        <a:bodyPr/>
        <a:lstStyle/>
        <a:p>
          <a:endParaRPr lang="en-US"/>
        </a:p>
      </dgm:t>
    </dgm:pt>
    <dgm:pt modelId="{134D52A7-734C-45FD-B580-680E4F49DE31}" type="sibTrans" cxnId="{2ABD2814-0E30-4BD9-B0F1-2D49242DA3BB}">
      <dgm:prSet/>
      <dgm:spPr/>
      <dgm:t>
        <a:bodyPr/>
        <a:lstStyle/>
        <a:p>
          <a:pPr>
            <a:lnSpc>
              <a:spcPct val="100000"/>
            </a:lnSpc>
          </a:pPr>
          <a:endParaRPr lang="en-US"/>
        </a:p>
      </dgm:t>
    </dgm:pt>
    <dgm:pt modelId="{49E677B8-CFE6-4A1D-8024-CEC057DAAB85}">
      <dgm:prSet/>
      <dgm:spPr/>
      <dgm:t>
        <a:bodyPr/>
        <a:lstStyle/>
        <a:p>
          <a:pPr algn="just">
            <a:lnSpc>
              <a:spcPct val="100000"/>
            </a:lnSpc>
          </a:pPr>
          <a:r>
            <a:rPr lang="es-SV" b="1" dirty="0">
              <a:solidFill>
                <a:schemeClr val="tx1"/>
              </a:solidFill>
            </a:rPr>
            <a:t>Hacer análisis de vulnerabilidades a la Base de Datos mediante diferentes herramientas como los CIS Benchmarks o herramientas automatizadas para así reducir los riesgos de amenazas de robo o alteración de información.</a:t>
          </a:r>
          <a:endParaRPr lang="en-US" b="1" dirty="0">
            <a:solidFill>
              <a:schemeClr val="tx1"/>
            </a:solidFill>
          </a:endParaRPr>
        </a:p>
      </dgm:t>
    </dgm:pt>
    <dgm:pt modelId="{CB18DE91-01C9-4D48-B2D9-019C03DD9A67}" type="parTrans" cxnId="{916DD42B-D18D-4BC9-A6F9-B8BC6A17E6B7}">
      <dgm:prSet/>
      <dgm:spPr/>
      <dgm:t>
        <a:bodyPr/>
        <a:lstStyle/>
        <a:p>
          <a:endParaRPr lang="en-US"/>
        </a:p>
      </dgm:t>
    </dgm:pt>
    <dgm:pt modelId="{7EEAAA02-B90A-4335-BBF5-EE3B83D49009}" type="sibTrans" cxnId="{916DD42B-D18D-4BC9-A6F9-B8BC6A17E6B7}">
      <dgm:prSet/>
      <dgm:spPr/>
      <dgm:t>
        <a:bodyPr/>
        <a:lstStyle/>
        <a:p>
          <a:endParaRPr lang="en-US"/>
        </a:p>
      </dgm:t>
    </dgm:pt>
    <dgm:pt modelId="{0F039E95-7393-4027-B062-C632B4B062E2}" type="pres">
      <dgm:prSet presAssocID="{68CAFEE2-F5B0-4772-ACCE-677199DFBB03}" presName="root" presStyleCnt="0">
        <dgm:presLayoutVars>
          <dgm:dir/>
          <dgm:resizeHandles val="exact"/>
        </dgm:presLayoutVars>
      </dgm:prSet>
      <dgm:spPr/>
    </dgm:pt>
    <dgm:pt modelId="{C1D41DCF-3DCC-48AB-912D-D1ABD6DE7706}" type="pres">
      <dgm:prSet presAssocID="{D98870A6-F50E-49EB-B14B-DA32FA4E6DFF}" presName="compNode" presStyleCnt="0"/>
      <dgm:spPr/>
    </dgm:pt>
    <dgm:pt modelId="{177EEF93-60D0-4DCC-9550-C9FC48E38730}" type="pres">
      <dgm:prSet presAssocID="{D98870A6-F50E-49EB-B14B-DA32FA4E6DFF}" presName="bgRect" presStyleLbl="bgShp" presStyleIdx="0" presStyleCnt="5"/>
      <dgm:spPr/>
    </dgm:pt>
    <dgm:pt modelId="{296211DA-1411-4C21-9B8E-8BCABEDE8C4E}" type="pres">
      <dgm:prSet presAssocID="{D98870A6-F50E-49EB-B14B-DA32FA4E6DF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1603EDF-B00C-4D69-BE69-D79EF39A315F}" type="pres">
      <dgm:prSet presAssocID="{D98870A6-F50E-49EB-B14B-DA32FA4E6DFF}" presName="spaceRect" presStyleCnt="0"/>
      <dgm:spPr/>
    </dgm:pt>
    <dgm:pt modelId="{4EA243E2-08F6-4C8A-B284-93218089A5AE}" type="pres">
      <dgm:prSet presAssocID="{D98870A6-F50E-49EB-B14B-DA32FA4E6DFF}" presName="parTx" presStyleLbl="revTx" presStyleIdx="0" presStyleCnt="5">
        <dgm:presLayoutVars>
          <dgm:chMax val="0"/>
          <dgm:chPref val="0"/>
        </dgm:presLayoutVars>
      </dgm:prSet>
      <dgm:spPr/>
    </dgm:pt>
    <dgm:pt modelId="{BDE9A05E-2291-4811-A714-7F2CCCBFE466}" type="pres">
      <dgm:prSet presAssocID="{1522D467-1A4D-4732-96D7-C996CAE8B8AF}" presName="sibTrans" presStyleCnt="0"/>
      <dgm:spPr/>
    </dgm:pt>
    <dgm:pt modelId="{1158A2BE-C6B0-470D-863A-52E0CF34A492}" type="pres">
      <dgm:prSet presAssocID="{ADA5AEC3-764D-4534-BC4E-EDEBB131A61B}" presName="compNode" presStyleCnt="0"/>
      <dgm:spPr/>
    </dgm:pt>
    <dgm:pt modelId="{0FD75B76-288A-4021-AD46-5F74577C49DA}" type="pres">
      <dgm:prSet presAssocID="{ADA5AEC3-764D-4534-BC4E-EDEBB131A61B}" presName="bgRect" presStyleLbl="bgShp" presStyleIdx="1" presStyleCnt="5"/>
      <dgm:spPr/>
    </dgm:pt>
    <dgm:pt modelId="{BD875866-0877-4D73-A20E-628FDDFC03DD}" type="pres">
      <dgm:prSet presAssocID="{ADA5AEC3-764D-4534-BC4E-EDEBB131A61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4308E3D0-5D18-4F60-8AF4-2B9CEC50BCFE}" type="pres">
      <dgm:prSet presAssocID="{ADA5AEC3-764D-4534-BC4E-EDEBB131A61B}" presName="spaceRect" presStyleCnt="0"/>
      <dgm:spPr/>
    </dgm:pt>
    <dgm:pt modelId="{3C253BAD-633B-4AB4-AB7E-9E6D9C8E798B}" type="pres">
      <dgm:prSet presAssocID="{ADA5AEC3-764D-4534-BC4E-EDEBB131A61B}" presName="parTx" presStyleLbl="revTx" presStyleIdx="1" presStyleCnt="5">
        <dgm:presLayoutVars>
          <dgm:chMax val="0"/>
          <dgm:chPref val="0"/>
        </dgm:presLayoutVars>
      </dgm:prSet>
      <dgm:spPr/>
    </dgm:pt>
    <dgm:pt modelId="{5463E6D1-634A-45D5-8F13-BA668DE8EE02}" type="pres">
      <dgm:prSet presAssocID="{691CEFEB-875D-4AB5-B3D7-ED6739CF4D54}" presName="sibTrans" presStyleCnt="0"/>
      <dgm:spPr/>
    </dgm:pt>
    <dgm:pt modelId="{CC1AA604-153A-45FE-AFF9-4EA76465E8CE}" type="pres">
      <dgm:prSet presAssocID="{DBD5A049-617C-42D8-B4F1-08F302C74903}" presName="compNode" presStyleCnt="0"/>
      <dgm:spPr/>
    </dgm:pt>
    <dgm:pt modelId="{7FE743E9-29BE-4CFE-B484-0BD8DE98F31E}" type="pres">
      <dgm:prSet presAssocID="{DBD5A049-617C-42D8-B4F1-08F302C74903}" presName="bgRect" presStyleLbl="bgShp" presStyleIdx="2" presStyleCnt="5"/>
      <dgm:spPr/>
    </dgm:pt>
    <dgm:pt modelId="{B237CD35-7B96-49A7-9D80-E2994A51E6F4}" type="pres">
      <dgm:prSet presAssocID="{DBD5A049-617C-42D8-B4F1-08F302C749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8E386926-5671-4A2F-A3FC-D290A9EF99BD}" type="pres">
      <dgm:prSet presAssocID="{DBD5A049-617C-42D8-B4F1-08F302C74903}" presName="spaceRect" presStyleCnt="0"/>
      <dgm:spPr/>
    </dgm:pt>
    <dgm:pt modelId="{16A2FAA4-9AAE-42D2-B43E-648993CFB487}" type="pres">
      <dgm:prSet presAssocID="{DBD5A049-617C-42D8-B4F1-08F302C74903}" presName="parTx" presStyleLbl="revTx" presStyleIdx="2" presStyleCnt="5">
        <dgm:presLayoutVars>
          <dgm:chMax val="0"/>
          <dgm:chPref val="0"/>
        </dgm:presLayoutVars>
      </dgm:prSet>
      <dgm:spPr/>
    </dgm:pt>
    <dgm:pt modelId="{1CAF0891-55D1-4D15-A75C-A99FEDD1C077}" type="pres">
      <dgm:prSet presAssocID="{7FFB6E83-2913-41AC-819A-F6DCDAD694FE}" presName="sibTrans" presStyleCnt="0"/>
      <dgm:spPr/>
    </dgm:pt>
    <dgm:pt modelId="{7C5573A5-4C05-4F57-AEDA-161F5C714EE8}" type="pres">
      <dgm:prSet presAssocID="{3A1C9591-D6F8-44A5-A414-1EF6F8570672}" presName="compNode" presStyleCnt="0"/>
      <dgm:spPr/>
    </dgm:pt>
    <dgm:pt modelId="{B6F80CF6-EC34-4886-88AD-94576D0F416D}" type="pres">
      <dgm:prSet presAssocID="{3A1C9591-D6F8-44A5-A414-1EF6F8570672}" presName="bgRect" presStyleLbl="bgShp" presStyleIdx="3" presStyleCnt="5" custLinFactNeighborX="-5678" custLinFactNeighborY="-1031"/>
      <dgm:spPr/>
    </dgm:pt>
    <dgm:pt modelId="{C42AFEC2-83FB-4C56-A4CB-D98017A57100}" type="pres">
      <dgm:prSet presAssocID="{3A1C9591-D6F8-44A5-A414-1EF6F857067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49E0704-1E0F-4969-A9BC-AE2668AF8DA6}" type="pres">
      <dgm:prSet presAssocID="{3A1C9591-D6F8-44A5-A414-1EF6F8570672}" presName="spaceRect" presStyleCnt="0"/>
      <dgm:spPr/>
    </dgm:pt>
    <dgm:pt modelId="{5F4C94F8-5B6E-49C6-B2F8-C3CB8B10CBB9}" type="pres">
      <dgm:prSet presAssocID="{3A1C9591-D6F8-44A5-A414-1EF6F8570672}" presName="parTx" presStyleLbl="revTx" presStyleIdx="3" presStyleCnt="5">
        <dgm:presLayoutVars>
          <dgm:chMax val="0"/>
          <dgm:chPref val="0"/>
        </dgm:presLayoutVars>
      </dgm:prSet>
      <dgm:spPr/>
    </dgm:pt>
    <dgm:pt modelId="{00946B48-48EA-4BA9-A421-72B47D7382F1}" type="pres">
      <dgm:prSet presAssocID="{134D52A7-734C-45FD-B580-680E4F49DE31}" presName="sibTrans" presStyleCnt="0"/>
      <dgm:spPr/>
    </dgm:pt>
    <dgm:pt modelId="{A3883060-5B5C-4624-8417-2B054C760ED4}" type="pres">
      <dgm:prSet presAssocID="{49E677B8-CFE6-4A1D-8024-CEC057DAAB85}" presName="compNode" presStyleCnt="0"/>
      <dgm:spPr/>
    </dgm:pt>
    <dgm:pt modelId="{C9BB71BD-5463-471E-894D-BD5C6C865DA3}" type="pres">
      <dgm:prSet presAssocID="{49E677B8-CFE6-4A1D-8024-CEC057DAAB85}" presName="bgRect" presStyleLbl="bgShp" presStyleIdx="4" presStyleCnt="5"/>
      <dgm:spPr/>
    </dgm:pt>
    <dgm:pt modelId="{2DFB40D7-D985-48DF-BCCD-6E948B79FF98}" type="pres">
      <dgm:prSet presAssocID="{49E677B8-CFE6-4A1D-8024-CEC057DAAB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81C0FF87-EFCE-4325-8BD3-A3588CF37769}" type="pres">
      <dgm:prSet presAssocID="{49E677B8-CFE6-4A1D-8024-CEC057DAAB85}" presName="spaceRect" presStyleCnt="0"/>
      <dgm:spPr/>
    </dgm:pt>
    <dgm:pt modelId="{CF995542-656C-4D0B-BAE2-F98D67A3FD61}" type="pres">
      <dgm:prSet presAssocID="{49E677B8-CFE6-4A1D-8024-CEC057DAAB85}" presName="parTx" presStyleLbl="revTx" presStyleIdx="4" presStyleCnt="5">
        <dgm:presLayoutVars>
          <dgm:chMax val="0"/>
          <dgm:chPref val="0"/>
        </dgm:presLayoutVars>
      </dgm:prSet>
      <dgm:spPr/>
    </dgm:pt>
  </dgm:ptLst>
  <dgm:cxnLst>
    <dgm:cxn modelId="{7F575904-A2FF-45B1-896B-1C55CC33D988}" srcId="{68CAFEE2-F5B0-4772-ACCE-677199DFBB03}" destId="{DBD5A049-617C-42D8-B4F1-08F302C74903}" srcOrd="2" destOrd="0" parTransId="{B56E45FC-2E69-4127-B64A-326D02BE9852}" sibTransId="{7FFB6E83-2913-41AC-819A-F6DCDAD694FE}"/>
    <dgm:cxn modelId="{7067CD04-9E0C-4507-A8E9-D2609BD8A480}" type="presOf" srcId="{3A1C9591-D6F8-44A5-A414-1EF6F8570672}" destId="{5F4C94F8-5B6E-49C6-B2F8-C3CB8B10CBB9}" srcOrd="0" destOrd="0" presId="urn:microsoft.com/office/officeart/2018/2/layout/IconVerticalSolidList"/>
    <dgm:cxn modelId="{2ABD2814-0E30-4BD9-B0F1-2D49242DA3BB}" srcId="{68CAFEE2-F5B0-4772-ACCE-677199DFBB03}" destId="{3A1C9591-D6F8-44A5-A414-1EF6F8570672}" srcOrd="3" destOrd="0" parTransId="{93C5F94A-4E5D-4078-8818-FEF1657328CB}" sibTransId="{134D52A7-734C-45FD-B580-680E4F49DE31}"/>
    <dgm:cxn modelId="{916DD42B-D18D-4BC9-A6F9-B8BC6A17E6B7}" srcId="{68CAFEE2-F5B0-4772-ACCE-677199DFBB03}" destId="{49E677B8-CFE6-4A1D-8024-CEC057DAAB85}" srcOrd="4" destOrd="0" parTransId="{CB18DE91-01C9-4D48-B2D9-019C03DD9A67}" sibTransId="{7EEAAA02-B90A-4335-BBF5-EE3B83D49009}"/>
    <dgm:cxn modelId="{ECCBF760-9958-48A2-B0C7-DD013A3A8E71}" type="presOf" srcId="{ADA5AEC3-764D-4534-BC4E-EDEBB131A61B}" destId="{3C253BAD-633B-4AB4-AB7E-9E6D9C8E798B}" srcOrd="0" destOrd="0" presId="urn:microsoft.com/office/officeart/2018/2/layout/IconVerticalSolidList"/>
    <dgm:cxn modelId="{2D70645A-649B-4422-9659-7BB0EEFD76F0}" type="presOf" srcId="{49E677B8-CFE6-4A1D-8024-CEC057DAAB85}" destId="{CF995542-656C-4D0B-BAE2-F98D67A3FD61}" srcOrd="0" destOrd="0" presId="urn:microsoft.com/office/officeart/2018/2/layout/IconVerticalSolidList"/>
    <dgm:cxn modelId="{6312D397-25F0-4657-83B0-7E47C06AEDBE}" type="presOf" srcId="{D98870A6-F50E-49EB-B14B-DA32FA4E6DFF}" destId="{4EA243E2-08F6-4C8A-B284-93218089A5AE}" srcOrd="0" destOrd="0" presId="urn:microsoft.com/office/officeart/2018/2/layout/IconVerticalSolidList"/>
    <dgm:cxn modelId="{0365F7A8-CDC1-45B9-ADEA-A6C44D9BDD60}" srcId="{68CAFEE2-F5B0-4772-ACCE-677199DFBB03}" destId="{D98870A6-F50E-49EB-B14B-DA32FA4E6DFF}" srcOrd="0" destOrd="0" parTransId="{41F59D3E-C6BF-4E95-B2BA-6B5923B8C353}" sibTransId="{1522D467-1A4D-4732-96D7-C996CAE8B8AF}"/>
    <dgm:cxn modelId="{29C15AB0-ADC7-4AC3-8920-83B2C450A0B9}" srcId="{68CAFEE2-F5B0-4772-ACCE-677199DFBB03}" destId="{ADA5AEC3-764D-4534-BC4E-EDEBB131A61B}" srcOrd="1" destOrd="0" parTransId="{0082DA4E-A136-48AB-BD30-E9CBEF750B7E}" sibTransId="{691CEFEB-875D-4AB5-B3D7-ED6739CF4D54}"/>
    <dgm:cxn modelId="{BE9CC6BB-BE62-4087-8959-2EC9528694DD}" type="presOf" srcId="{68CAFEE2-F5B0-4772-ACCE-677199DFBB03}" destId="{0F039E95-7393-4027-B062-C632B4B062E2}" srcOrd="0" destOrd="0" presId="urn:microsoft.com/office/officeart/2018/2/layout/IconVerticalSolidList"/>
    <dgm:cxn modelId="{77F8ACDB-2407-4ECF-9AF4-F586CEAC2FE8}" type="presOf" srcId="{DBD5A049-617C-42D8-B4F1-08F302C74903}" destId="{16A2FAA4-9AAE-42D2-B43E-648993CFB487}" srcOrd="0" destOrd="0" presId="urn:microsoft.com/office/officeart/2018/2/layout/IconVerticalSolidList"/>
    <dgm:cxn modelId="{CAC778D4-F207-4397-A8AF-26E7A61A6B69}" type="presParOf" srcId="{0F039E95-7393-4027-B062-C632B4B062E2}" destId="{C1D41DCF-3DCC-48AB-912D-D1ABD6DE7706}" srcOrd="0" destOrd="0" presId="urn:microsoft.com/office/officeart/2018/2/layout/IconVerticalSolidList"/>
    <dgm:cxn modelId="{ACAE64B9-886E-410A-9481-5D80F858EBA0}" type="presParOf" srcId="{C1D41DCF-3DCC-48AB-912D-D1ABD6DE7706}" destId="{177EEF93-60D0-4DCC-9550-C9FC48E38730}" srcOrd="0" destOrd="0" presId="urn:microsoft.com/office/officeart/2018/2/layout/IconVerticalSolidList"/>
    <dgm:cxn modelId="{95F5CBF0-1E6F-47BC-B7F7-4346888C16CE}" type="presParOf" srcId="{C1D41DCF-3DCC-48AB-912D-D1ABD6DE7706}" destId="{296211DA-1411-4C21-9B8E-8BCABEDE8C4E}" srcOrd="1" destOrd="0" presId="urn:microsoft.com/office/officeart/2018/2/layout/IconVerticalSolidList"/>
    <dgm:cxn modelId="{B82F9889-B3FD-493A-9CD2-D03972ED1967}" type="presParOf" srcId="{C1D41DCF-3DCC-48AB-912D-D1ABD6DE7706}" destId="{91603EDF-B00C-4D69-BE69-D79EF39A315F}" srcOrd="2" destOrd="0" presId="urn:microsoft.com/office/officeart/2018/2/layout/IconVerticalSolidList"/>
    <dgm:cxn modelId="{F931C986-5E35-4705-81F3-D53FC84035A9}" type="presParOf" srcId="{C1D41DCF-3DCC-48AB-912D-D1ABD6DE7706}" destId="{4EA243E2-08F6-4C8A-B284-93218089A5AE}" srcOrd="3" destOrd="0" presId="urn:microsoft.com/office/officeart/2018/2/layout/IconVerticalSolidList"/>
    <dgm:cxn modelId="{853744A9-C510-4893-BFCD-274041951B93}" type="presParOf" srcId="{0F039E95-7393-4027-B062-C632B4B062E2}" destId="{BDE9A05E-2291-4811-A714-7F2CCCBFE466}" srcOrd="1" destOrd="0" presId="urn:microsoft.com/office/officeart/2018/2/layout/IconVerticalSolidList"/>
    <dgm:cxn modelId="{3B455862-4EB8-4DBD-B749-DC6E7AB29270}" type="presParOf" srcId="{0F039E95-7393-4027-B062-C632B4B062E2}" destId="{1158A2BE-C6B0-470D-863A-52E0CF34A492}" srcOrd="2" destOrd="0" presId="urn:microsoft.com/office/officeart/2018/2/layout/IconVerticalSolidList"/>
    <dgm:cxn modelId="{43D6606D-7669-41E8-A7AB-F5968659336E}" type="presParOf" srcId="{1158A2BE-C6B0-470D-863A-52E0CF34A492}" destId="{0FD75B76-288A-4021-AD46-5F74577C49DA}" srcOrd="0" destOrd="0" presId="urn:microsoft.com/office/officeart/2018/2/layout/IconVerticalSolidList"/>
    <dgm:cxn modelId="{EF0A3F53-B277-4C24-9E2E-E0BECFC50CB4}" type="presParOf" srcId="{1158A2BE-C6B0-470D-863A-52E0CF34A492}" destId="{BD875866-0877-4D73-A20E-628FDDFC03DD}" srcOrd="1" destOrd="0" presId="urn:microsoft.com/office/officeart/2018/2/layout/IconVerticalSolidList"/>
    <dgm:cxn modelId="{1993DE79-51E4-449B-B02D-2689DF0EF737}" type="presParOf" srcId="{1158A2BE-C6B0-470D-863A-52E0CF34A492}" destId="{4308E3D0-5D18-4F60-8AF4-2B9CEC50BCFE}" srcOrd="2" destOrd="0" presId="urn:microsoft.com/office/officeart/2018/2/layout/IconVerticalSolidList"/>
    <dgm:cxn modelId="{0742A64E-EEA1-4EB7-BFD4-85B4F4B60F72}" type="presParOf" srcId="{1158A2BE-C6B0-470D-863A-52E0CF34A492}" destId="{3C253BAD-633B-4AB4-AB7E-9E6D9C8E798B}" srcOrd="3" destOrd="0" presId="urn:microsoft.com/office/officeart/2018/2/layout/IconVerticalSolidList"/>
    <dgm:cxn modelId="{3A7B6FCC-508B-49E5-BB5A-1602A961DB6C}" type="presParOf" srcId="{0F039E95-7393-4027-B062-C632B4B062E2}" destId="{5463E6D1-634A-45D5-8F13-BA668DE8EE02}" srcOrd="3" destOrd="0" presId="urn:microsoft.com/office/officeart/2018/2/layout/IconVerticalSolidList"/>
    <dgm:cxn modelId="{9A58834E-DB69-4F06-8F4C-B36A2CF2721E}" type="presParOf" srcId="{0F039E95-7393-4027-B062-C632B4B062E2}" destId="{CC1AA604-153A-45FE-AFF9-4EA76465E8CE}" srcOrd="4" destOrd="0" presId="urn:microsoft.com/office/officeart/2018/2/layout/IconVerticalSolidList"/>
    <dgm:cxn modelId="{7C56F7D8-CFE8-45BF-BD94-BACF3990FF86}" type="presParOf" srcId="{CC1AA604-153A-45FE-AFF9-4EA76465E8CE}" destId="{7FE743E9-29BE-4CFE-B484-0BD8DE98F31E}" srcOrd="0" destOrd="0" presId="urn:microsoft.com/office/officeart/2018/2/layout/IconVerticalSolidList"/>
    <dgm:cxn modelId="{09AE462D-EA5E-45E9-9DDE-ADB83F7848C4}" type="presParOf" srcId="{CC1AA604-153A-45FE-AFF9-4EA76465E8CE}" destId="{B237CD35-7B96-49A7-9D80-E2994A51E6F4}" srcOrd="1" destOrd="0" presId="urn:microsoft.com/office/officeart/2018/2/layout/IconVerticalSolidList"/>
    <dgm:cxn modelId="{3B0180C4-7ED4-40BB-9228-63D13CDD4FC3}" type="presParOf" srcId="{CC1AA604-153A-45FE-AFF9-4EA76465E8CE}" destId="{8E386926-5671-4A2F-A3FC-D290A9EF99BD}" srcOrd="2" destOrd="0" presId="urn:microsoft.com/office/officeart/2018/2/layout/IconVerticalSolidList"/>
    <dgm:cxn modelId="{9BAFA628-0DFF-46F8-9461-E496D154B30B}" type="presParOf" srcId="{CC1AA604-153A-45FE-AFF9-4EA76465E8CE}" destId="{16A2FAA4-9AAE-42D2-B43E-648993CFB487}" srcOrd="3" destOrd="0" presId="urn:microsoft.com/office/officeart/2018/2/layout/IconVerticalSolidList"/>
    <dgm:cxn modelId="{9D2596D7-91ED-43CA-8DE3-5978F26ABB8F}" type="presParOf" srcId="{0F039E95-7393-4027-B062-C632B4B062E2}" destId="{1CAF0891-55D1-4D15-A75C-A99FEDD1C077}" srcOrd="5" destOrd="0" presId="urn:microsoft.com/office/officeart/2018/2/layout/IconVerticalSolidList"/>
    <dgm:cxn modelId="{61846028-EDFA-4BEA-A472-603474085606}" type="presParOf" srcId="{0F039E95-7393-4027-B062-C632B4B062E2}" destId="{7C5573A5-4C05-4F57-AEDA-161F5C714EE8}" srcOrd="6" destOrd="0" presId="urn:microsoft.com/office/officeart/2018/2/layout/IconVerticalSolidList"/>
    <dgm:cxn modelId="{844B1229-4675-4F81-A5FB-B2D7A8B2C5C0}" type="presParOf" srcId="{7C5573A5-4C05-4F57-AEDA-161F5C714EE8}" destId="{B6F80CF6-EC34-4886-88AD-94576D0F416D}" srcOrd="0" destOrd="0" presId="urn:microsoft.com/office/officeart/2018/2/layout/IconVerticalSolidList"/>
    <dgm:cxn modelId="{F70820D8-21EA-4B5F-A27B-193D842C2857}" type="presParOf" srcId="{7C5573A5-4C05-4F57-AEDA-161F5C714EE8}" destId="{C42AFEC2-83FB-4C56-A4CB-D98017A57100}" srcOrd="1" destOrd="0" presId="urn:microsoft.com/office/officeart/2018/2/layout/IconVerticalSolidList"/>
    <dgm:cxn modelId="{13D10A8D-490F-4A49-BD1D-ABDDD74B8227}" type="presParOf" srcId="{7C5573A5-4C05-4F57-AEDA-161F5C714EE8}" destId="{549E0704-1E0F-4969-A9BC-AE2668AF8DA6}" srcOrd="2" destOrd="0" presId="urn:microsoft.com/office/officeart/2018/2/layout/IconVerticalSolidList"/>
    <dgm:cxn modelId="{E6C15F4A-3D50-4510-BB64-8368B4B628D8}" type="presParOf" srcId="{7C5573A5-4C05-4F57-AEDA-161F5C714EE8}" destId="{5F4C94F8-5B6E-49C6-B2F8-C3CB8B10CBB9}" srcOrd="3" destOrd="0" presId="urn:microsoft.com/office/officeart/2018/2/layout/IconVerticalSolidList"/>
    <dgm:cxn modelId="{1AE0DE0B-B56F-4143-B6B8-3F456588F99C}" type="presParOf" srcId="{0F039E95-7393-4027-B062-C632B4B062E2}" destId="{00946B48-48EA-4BA9-A421-72B47D7382F1}" srcOrd="7" destOrd="0" presId="urn:microsoft.com/office/officeart/2018/2/layout/IconVerticalSolidList"/>
    <dgm:cxn modelId="{A0016138-57CC-4B6D-B85E-637A781CD3D8}" type="presParOf" srcId="{0F039E95-7393-4027-B062-C632B4B062E2}" destId="{A3883060-5B5C-4624-8417-2B054C760ED4}" srcOrd="8" destOrd="0" presId="urn:microsoft.com/office/officeart/2018/2/layout/IconVerticalSolidList"/>
    <dgm:cxn modelId="{AB3CB032-A6B4-4A8C-934E-CC3246549691}" type="presParOf" srcId="{A3883060-5B5C-4624-8417-2B054C760ED4}" destId="{C9BB71BD-5463-471E-894D-BD5C6C865DA3}" srcOrd="0" destOrd="0" presId="urn:microsoft.com/office/officeart/2018/2/layout/IconVerticalSolidList"/>
    <dgm:cxn modelId="{D73FB60F-FBA7-4F97-B6FF-007E8ABB1A4A}" type="presParOf" srcId="{A3883060-5B5C-4624-8417-2B054C760ED4}" destId="{2DFB40D7-D985-48DF-BCCD-6E948B79FF98}" srcOrd="1" destOrd="0" presId="urn:microsoft.com/office/officeart/2018/2/layout/IconVerticalSolidList"/>
    <dgm:cxn modelId="{3827E2D5-DAD7-41D4-B1DD-466C3D9BED01}" type="presParOf" srcId="{A3883060-5B5C-4624-8417-2B054C760ED4}" destId="{81C0FF87-EFCE-4325-8BD3-A3588CF37769}" srcOrd="2" destOrd="0" presId="urn:microsoft.com/office/officeart/2018/2/layout/IconVerticalSolidList"/>
    <dgm:cxn modelId="{ECC281C9-8241-47C0-A60C-2D641E3B6168}" type="presParOf" srcId="{A3883060-5B5C-4624-8417-2B054C760ED4}" destId="{CF995542-656C-4D0B-BAE2-F98D67A3FD6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EEF93-60D0-4DCC-9550-C9FC48E38730}">
      <dsp:nvSpPr>
        <dsp:cNvPr id="0" name=""/>
        <dsp:cNvSpPr/>
      </dsp:nvSpPr>
      <dsp:spPr>
        <a:xfrm>
          <a:off x="0" y="7988"/>
          <a:ext cx="6924674" cy="985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211DA-1411-4C21-9B8E-8BCABEDE8C4E}">
      <dsp:nvSpPr>
        <dsp:cNvPr id="0" name=""/>
        <dsp:cNvSpPr/>
      </dsp:nvSpPr>
      <dsp:spPr>
        <a:xfrm>
          <a:off x="297994" y="229636"/>
          <a:ext cx="542337" cy="541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A243E2-08F6-4C8A-B284-93218089A5AE}">
      <dsp:nvSpPr>
        <dsp:cNvPr id="0" name=""/>
        <dsp:cNvSpPr/>
      </dsp:nvSpPr>
      <dsp:spPr>
        <a:xfrm>
          <a:off x="1138326" y="7988"/>
          <a:ext cx="5751868" cy="104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73" tIns="110773" rIns="110773" bIns="110773" numCol="1" spcCol="1270" anchor="ctr" anchorCtr="0">
          <a:noAutofit/>
        </a:bodyPr>
        <a:lstStyle/>
        <a:p>
          <a:pPr marL="0" lvl="0" indent="0" algn="just" defTabSz="622300">
            <a:lnSpc>
              <a:spcPct val="100000"/>
            </a:lnSpc>
            <a:spcBef>
              <a:spcPct val="0"/>
            </a:spcBef>
            <a:spcAft>
              <a:spcPct val="35000"/>
            </a:spcAft>
            <a:buNone/>
          </a:pPr>
          <a:r>
            <a:rPr lang="es-SV" sz="1400" b="1" kern="1200" dirty="0">
              <a:solidFill>
                <a:schemeClr val="tx1"/>
              </a:solidFill>
            </a:rPr>
            <a:t>Identificar riesgos, vulnerabilidades o fallas de seguridad en las bases de datos SQL Server 2019, Oracle 11g Release 2 y MySQL 9.0.19.</a:t>
          </a:r>
          <a:endParaRPr lang="en-US" sz="1400" b="1" kern="1200" dirty="0">
            <a:solidFill>
              <a:schemeClr val="tx1"/>
            </a:solidFill>
          </a:endParaRPr>
        </a:p>
      </dsp:txBody>
      <dsp:txXfrm>
        <a:off x="1138326" y="7988"/>
        <a:ext cx="5751868" cy="1046674"/>
      </dsp:txXfrm>
    </dsp:sp>
    <dsp:sp modelId="{0FD75B76-288A-4021-AD46-5F74577C49DA}">
      <dsp:nvSpPr>
        <dsp:cNvPr id="0" name=""/>
        <dsp:cNvSpPr/>
      </dsp:nvSpPr>
      <dsp:spPr>
        <a:xfrm>
          <a:off x="0" y="1316331"/>
          <a:ext cx="6924674" cy="985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875866-0877-4D73-A20E-628FDDFC03DD}">
      <dsp:nvSpPr>
        <dsp:cNvPr id="0" name=""/>
        <dsp:cNvSpPr/>
      </dsp:nvSpPr>
      <dsp:spPr>
        <a:xfrm>
          <a:off x="297994" y="1537980"/>
          <a:ext cx="542337" cy="541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253BAD-633B-4AB4-AB7E-9E6D9C8E798B}">
      <dsp:nvSpPr>
        <dsp:cNvPr id="0" name=""/>
        <dsp:cNvSpPr/>
      </dsp:nvSpPr>
      <dsp:spPr>
        <a:xfrm>
          <a:off x="1138326" y="1316331"/>
          <a:ext cx="5751868" cy="104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73" tIns="110773" rIns="110773" bIns="110773" numCol="1" spcCol="1270" anchor="ctr" anchorCtr="0">
          <a:noAutofit/>
        </a:bodyPr>
        <a:lstStyle/>
        <a:p>
          <a:pPr marL="0" lvl="0" indent="0" algn="just" defTabSz="622300">
            <a:lnSpc>
              <a:spcPct val="100000"/>
            </a:lnSpc>
            <a:spcBef>
              <a:spcPct val="0"/>
            </a:spcBef>
            <a:spcAft>
              <a:spcPct val="35000"/>
            </a:spcAft>
            <a:buNone/>
          </a:pPr>
          <a:r>
            <a:rPr lang="es-SV" sz="1400" b="1" kern="1200" dirty="0">
              <a:solidFill>
                <a:schemeClr val="tx1"/>
              </a:solidFill>
            </a:rPr>
            <a:t>Definir diferentes roles de usuarios de Base de Datos para incrementar el nivel de seguridad de esta.</a:t>
          </a:r>
          <a:endParaRPr lang="en-US" sz="1400" b="1" kern="1200" dirty="0">
            <a:solidFill>
              <a:schemeClr val="tx1"/>
            </a:solidFill>
          </a:endParaRPr>
        </a:p>
      </dsp:txBody>
      <dsp:txXfrm>
        <a:off x="1138326" y="1316331"/>
        <a:ext cx="5751868" cy="1046674"/>
      </dsp:txXfrm>
    </dsp:sp>
    <dsp:sp modelId="{7FE743E9-29BE-4CFE-B484-0BD8DE98F31E}">
      <dsp:nvSpPr>
        <dsp:cNvPr id="0" name=""/>
        <dsp:cNvSpPr/>
      </dsp:nvSpPr>
      <dsp:spPr>
        <a:xfrm>
          <a:off x="0" y="2624674"/>
          <a:ext cx="6924674" cy="985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7CD35-7B96-49A7-9D80-E2994A51E6F4}">
      <dsp:nvSpPr>
        <dsp:cNvPr id="0" name=""/>
        <dsp:cNvSpPr/>
      </dsp:nvSpPr>
      <dsp:spPr>
        <a:xfrm>
          <a:off x="297994" y="2846323"/>
          <a:ext cx="542337" cy="5418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A2FAA4-9AAE-42D2-B43E-648993CFB487}">
      <dsp:nvSpPr>
        <dsp:cNvPr id="0" name=""/>
        <dsp:cNvSpPr/>
      </dsp:nvSpPr>
      <dsp:spPr>
        <a:xfrm>
          <a:off x="1138326" y="2624674"/>
          <a:ext cx="5751868" cy="104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73" tIns="110773" rIns="110773" bIns="110773" numCol="1" spcCol="1270" anchor="ctr" anchorCtr="0">
          <a:noAutofit/>
        </a:bodyPr>
        <a:lstStyle/>
        <a:p>
          <a:pPr marL="0" lvl="0" indent="0" algn="just" defTabSz="622300">
            <a:lnSpc>
              <a:spcPct val="100000"/>
            </a:lnSpc>
            <a:spcBef>
              <a:spcPct val="0"/>
            </a:spcBef>
            <a:spcAft>
              <a:spcPct val="35000"/>
            </a:spcAft>
            <a:buNone/>
          </a:pPr>
          <a:r>
            <a:rPr lang="es-SV" sz="1400" b="1" kern="1200" dirty="0">
              <a:solidFill>
                <a:schemeClr val="tx1"/>
              </a:solidFill>
            </a:rPr>
            <a:t>Implementar un esquema de seguridad de Hardening a las Bases de Datos para endurecer la seguridad</a:t>
          </a:r>
          <a:r>
            <a:rPr lang="es-SV" sz="1400" kern="1200" dirty="0">
              <a:solidFill>
                <a:schemeClr val="tx1"/>
              </a:solidFill>
            </a:rPr>
            <a:t>. </a:t>
          </a:r>
          <a:endParaRPr lang="en-US" sz="1400" kern="1200" dirty="0">
            <a:solidFill>
              <a:schemeClr val="tx1"/>
            </a:solidFill>
          </a:endParaRPr>
        </a:p>
      </dsp:txBody>
      <dsp:txXfrm>
        <a:off x="1138326" y="2624674"/>
        <a:ext cx="5751868" cy="1046674"/>
      </dsp:txXfrm>
    </dsp:sp>
    <dsp:sp modelId="{B6F80CF6-EC34-4886-88AD-94576D0F416D}">
      <dsp:nvSpPr>
        <dsp:cNvPr id="0" name=""/>
        <dsp:cNvSpPr/>
      </dsp:nvSpPr>
      <dsp:spPr>
        <a:xfrm>
          <a:off x="0" y="3922861"/>
          <a:ext cx="6924674" cy="985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AFEC2-83FB-4C56-A4CB-D98017A57100}">
      <dsp:nvSpPr>
        <dsp:cNvPr id="0" name=""/>
        <dsp:cNvSpPr/>
      </dsp:nvSpPr>
      <dsp:spPr>
        <a:xfrm>
          <a:off x="297994" y="4154666"/>
          <a:ext cx="542337" cy="5418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4C94F8-5B6E-49C6-B2F8-C3CB8B10CBB9}">
      <dsp:nvSpPr>
        <dsp:cNvPr id="0" name=""/>
        <dsp:cNvSpPr/>
      </dsp:nvSpPr>
      <dsp:spPr>
        <a:xfrm>
          <a:off x="1138326" y="3933017"/>
          <a:ext cx="5751868" cy="104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73" tIns="110773" rIns="110773" bIns="110773" numCol="1" spcCol="1270" anchor="ctr" anchorCtr="0">
          <a:noAutofit/>
        </a:bodyPr>
        <a:lstStyle/>
        <a:p>
          <a:pPr marL="0" lvl="0" indent="0" algn="just" defTabSz="622300">
            <a:lnSpc>
              <a:spcPct val="100000"/>
            </a:lnSpc>
            <a:spcBef>
              <a:spcPct val="0"/>
            </a:spcBef>
            <a:spcAft>
              <a:spcPct val="35000"/>
            </a:spcAft>
            <a:buNone/>
          </a:pPr>
          <a:r>
            <a:rPr lang="es-SV" sz="1400" b="1" kern="1200" dirty="0">
              <a:solidFill>
                <a:schemeClr val="tx1"/>
              </a:solidFill>
            </a:rPr>
            <a:t>Generar recomendaciones para mitigar los fallos o vulnerabilidades encontradas sobre las bases de datos. </a:t>
          </a:r>
          <a:endParaRPr lang="en-US" sz="1400" b="1" kern="1200" dirty="0">
            <a:solidFill>
              <a:schemeClr val="tx1"/>
            </a:solidFill>
          </a:endParaRPr>
        </a:p>
      </dsp:txBody>
      <dsp:txXfrm>
        <a:off x="1138326" y="3933017"/>
        <a:ext cx="5751868" cy="1046674"/>
      </dsp:txXfrm>
    </dsp:sp>
    <dsp:sp modelId="{C9BB71BD-5463-471E-894D-BD5C6C865DA3}">
      <dsp:nvSpPr>
        <dsp:cNvPr id="0" name=""/>
        <dsp:cNvSpPr/>
      </dsp:nvSpPr>
      <dsp:spPr>
        <a:xfrm>
          <a:off x="0" y="5241361"/>
          <a:ext cx="6924674" cy="98510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B40D7-D985-48DF-BCCD-6E948B79FF98}">
      <dsp:nvSpPr>
        <dsp:cNvPr id="0" name=""/>
        <dsp:cNvSpPr/>
      </dsp:nvSpPr>
      <dsp:spPr>
        <a:xfrm>
          <a:off x="298285" y="5463009"/>
          <a:ext cx="542337" cy="5418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995542-656C-4D0B-BAE2-F98D67A3FD61}">
      <dsp:nvSpPr>
        <dsp:cNvPr id="0" name=""/>
        <dsp:cNvSpPr/>
      </dsp:nvSpPr>
      <dsp:spPr>
        <a:xfrm>
          <a:off x="1138909" y="5241361"/>
          <a:ext cx="5714583" cy="104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73" tIns="110773" rIns="110773" bIns="110773" numCol="1" spcCol="1270" anchor="ctr" anchorCtr="0">
          <a:noAutofit/>
        </a:bodyPr>
        <a:lstStyle/>
        <a:p>
          <a:pPr marL="0" lvl="0" indent="0" algn="just" defTabSz="622300">
            <a:lnSpc>
              <a:spcPct val="100000"/>
            </a:lnSpc>
            <a:spcBef>
              <a:spcPct val="0"/>
            </a:spcBef>
            <a:spcAft>
              <a:spcPct val="35000"/>
            </a:spcAft>
            <a:buNone/>
          </a:pPr>
          <a:r>
            <a:rPr lang="es-SV" sz="1400" b="1" kern="1200" dirty="0">
              <a:solidFill>
                <a:schemeClr val="tx1"/>
              </a:solidFill>
            </a:rPr>
            <a:t>Hacer análisis de vulnerabilidades a la Base de Datos mediante diferentes herramientas como los CIS Benchmarks o herramientas automatizadas para así reducir los riesgos de amenazas de robo o alteración de información.</a:t>
          </a:r>
          <a:endParaRPr lang="en-US" sz="1400" b="1" kern="1200" dirty="0">
            <a:solidFill>
              <a:schemeClr val="tx1"/>
            </a:solidFill>
          </a:endParaRPr>
        </a:p>
      </dsp:txBody>
      <dsp:txXfrm>
        <a:off x="1138909" y="5241361"/>
        <a:ext cx="5714583" cy="10466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A166A-DFC0-4776-B944-7EBE45AF25FA}"/>
              </a:ext>
            </a:extLst>
          </p:cNvPr>
          <p:cNvSpPr>
            <a:spLocks noGrp="1"/>
          </p:cNvSpPr>
          <p:nvPr>
            <p:ph type="ctrTitle"/>
          </p:nvPr>
        </p:nvSpPr>
        <p:spPr>
          <a:xfrm>
            <a:off x="1035422" y="123336"/>
            <a:ext cx="10121153" cy="2283795"/>
          </a:xfrm>
        </p:spPr>
        <p:txBody>
          <a:bodyPr>
            <a:noAutofit/>
          </a:bodyPr>
          <a:lstStyle/>
          <a:p>
            <a:pPr algn="ctr"/>
            <a:r>
              <a:rPr lang="es-SV" sz="3700" b="1" dirty="0"/>
              <a:t>Universidad Luterana Salvadoreña</a:t>
            </a:r>
            <a:br>
              <a:rPr lang="es-SV" sz="3700" b="1" dirty="0"/>
            </a:br>
            <a:br>
              <a:rPr lang="es-SV" sz="3700" b="1" dirty="0"/>
            </a:br>
            <a:r>
              <a:rPr lang="es-SV" sz="2800" b="1" dirty="0"/>
              <a:t>Facultad de Ciencias del Hombre y la naturaleza</a:t>
            </a:r>
            <a:br>
              <a:rPr lang="es-SV" sz="2800" b="1" dirty="0"/>
            </a:br>
            <a:br>
              <a:rPr lang="es-SV" sz="2800" b="1" dirty="0"/>
            </a:br>
            <a:r>
              <a:rPr lang="es-SV" sz="2800" b="1" dirty="0"/>
              <a:t>Licenciatura en ciencias de la computación</a:t>
            </a:r>
            <a:endParaRPr lang="en-US" sz="2800" b="1" dirty="0"/>
          </a:p>
        </p:txBody>
      </p:sp>
      <p:sp>
        <p:nvSpPr>
          <p:cNvPr id="3" name="Subtítulo 2">
            <a:extLst>
              <a:ext uri="{FF2B5EF4-FFF2-40B4-BE49-F238E27FC236}">
                <a16:creationId xmlns:a16="http://schemas.microsoft.com/office/drawing/2014/main" id="{C060DEEC-9311-49D9-8532-45A1E55046C0}"/>
              </a:ext>
            </a:extLst>
          </p:cNvPr>
          <p:cNvSpPr>
            <a:spLocks noGrp="1"/>
          </p:cNvSpPr>
          <p:nvPr>
            <p:ph type="subTitle" idx="1"/>
          </p:nvPr>
        </p:nvSpPr>
        <p:spPr>
          <a:xfrm>
            <a:off x="755276" y="4379225"/>
            <a:ext cx="10681447" cy="2218801"/>
          </a:xfrm>
        </p:spPr>
        <p:txBody>
          <a:bodyPr>
            <a:noAutofit/>
          </a:bodyPr>
          <a:lstStyle/>
          <a:p>
            <a:pPr algn="ctr"/>
            <a:endParaRPr lang="es-SV" sz="1400" b="1" dirty="0"/>
          </a:p>
          <a:p>
            <a:pPr algn="ctr"/>
            <a:r>
              <a:rPr lang="es-SV" sz="2800" b="1" dirty="0"/>
              <a:t>SEMINARIO DE ESPECIALIZACIÓN</a:t>
            </a:r>
          </a:p>
          <a:p>
            <a:pPr algn="ctr"/>
            <a:r>
              <a:rPr lang="es-SV" sz="2800" b="1" dirty="0"/>
              <a:t>SEGURIDAD INFORMÁTICA CON ÉNFASIS EN HACKING ÉTICO</a:t>
            </a:r>
          </a:p>
          <a:p>
            <a:pPr algn="ctr"/>
            <a:r>
              <a:rPr lang="es-SV" sz="2800" b="1" dirty="0"/>
              <a:t>CICLO 1-2020</a:t>
            </a:r>
            <a:endParaRPr lang="en-US" sz="2800" b="1" dirty="0"/>
          </a:p>
        </p:txBody>
      </p:sp>
      <p:pic>
        <p:nvPicPr>
          <p:cNvPr id="5" name="Imagen 4" descr="Imagen que contiene dibujo&#10;&#10;Descripción generada automáticamente">
            <a:extLst>
              <a:ext uri="{FF2B5EF4-FFF2-40B4-BE49-F238E27FC236}">
                <a16:creationId xmlns:a16="http://schemas.microsoft.com/office/drawing/2014/main" id="{9AD66ADC-52F3-4606-A691-7DC60335B568}"/>
              </a:ext>
            </a:extLst>
          </p:cNvPr>
          <p:cNvPicPr>
            <a:picLocks noChangeAspect="1"/>
          </p:cNvPicPr>
          <p:nvPr/>
        </p:nvPicPr>
        <p:blipFill>
          <a:blip r:embed="rId2"/>
          <a:stretch>
            <a:fillRect/>
          </a:stretch>
        </p:blipFill>
        <p:spPr>
          <a:xfrm>
            <a:off x="3968032" y="2622064"/>
            <a:ext cx="3834593" cy="1828806"/>
          </a:xfrm>
          <a:prstGeom prst="rect">
            <a:avLst/>
          </a:prstGeom>
        </p:spPr>
      </p:pic>
    </p:spTree>
    <p:extLst>
      <p:ext uri="{BB962C8B-B14F-4D97-AF65-F5344CB8AC3E}">
        <p14:creationId xmlns:p14="http://schemas.microsoft.com/office/powerpoint/2010/main" val="2536208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764373"/>
            <a:ext cx="6832600" cy="1293028"/>
          </a:xfrm>
        </p:spPr>
        <p:txBody>
          <a:bodyPr vert="horz" lIns="91440" tIns="45720" rIns="91440" bIns="45720" rtlCol="0" anchor="ctr">
            <a:normAutofit/>
          </a:bodyPr>
          <a:lstStyle/>
          <a:p>
            <a:pPr algn="r"/>
            <a:r>
              <a:rPr lang="en-US" sz="4000" b="1" kern="1200" cap="all" baseline="0" dirty="0">
                <a:solidFill>
                  <a:schemeClr val="tx1"/>
                </a:solidFill>
                <a:latin typeface="+mj-lt"/>
                <a:ea typeface="+mj-ea"/>
                <a:cs typeface="+mj-cs"/>
              </a:rPr>
              <a:t>Situación actual</a:t>
            </a:r>
          </a:p>
        </p:txBody>
      </p:sp>
      <p:sp>
        <p:nvSpPr>
          <p:cNvPr id="43"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619760" y="2194560"/>
            <a:ext cx="7477760" cy="4480560"/>
          </a:xfrm>
        </p:spPr>
        <p:txBody>
          <a:bodyPr vert="horz" lIns="91440" tIns="45720" rIns="91440" bIns="45720" rtlCol="0">
            <a:normAutofit fontScale="85000" lnSpcReduction="20000"/>
          </a:bodyPr>
          <a:lstStyle/>
          <a:p>
            <a:pPr indent="-228600" algn="just">
              <a:lnSpc>
                <a:spcPct val="150000"/>
              </a:lnSpc>
              <a:buFont typeface="Arial" panose="020B0604020202020204" pitchFamily="34" charset="0"/>
              <a:buChar char="•"/>
            </a:pPr>
            <a:r>
              <a:rPr lang="en-US" sz="2000" b="1" dirty="0">
                <a:effectLst/>
              </a:rPr>
              <a:t>En Latinoamérica, tres de cada cinco empresas sufren por lo menos un incidente de seguridad en la red y una de cada cinco es víctima de 'secuestro' de información. Así lo reveló el estudio (ESET Security Report, 2018)</a:t>
            </a:r>
          </a:p>
          <a:p>
            <a:pPr indent="-228600" algn="just">
              <a:lnSpc>
                <a:spcPct val="150000"/>
              </a:lnSpc>
              <a:buFont typeface="Arial" panose="020B0604020202020204" pitchFamily="34" charset="0"/>
              <a:buChar char="•"/>
            </a:pPr>
            <a:endParaRPr lang="en-US" sz="2000" b="1" dirty="0"/>
          </a:p>
          <a:p>
            <a:pPr indent="-228600" algn="just">
              <a:lnSpc>
                <a:spcPct val="150000"/>
              </a:lnSpc>
              <a:buFont typeface="Arial" panose="020B0604020202020204" pitchFamily="34" charset="0"/>
              <a:buChar char="•"/>
            </a:pPr>
            <a:r>
              <a:rPr lang="en-US" sz="2000" b="1" dirty="0">
                <a:effectLst/>
              </a:rPr>
              <a:t>En la era digital, la información es un factor muy importante para las compañías, por ello, deben hacer un análisis de riesgo de la seguridad informática para determinar el nivel y el impacto, conocer las debilidades y fortalezas de la compañía, tener más control, hacer monitoreo y establecer estrategias para protegerse de los ciberataques y que no puedan ser vulneradas sus bases de datos, ya que estas son uno de los activos más importantes de las compañías.</a:t>
            </a:r>
          </a:p>
          <a:p>
            <a:pPr indent="-228600">
              <a:buFont typeface="Arial" panose="020B0604020202020204" pitchFamily="34" charset="0"/>
              <a:buChar char="•"/>
            </a:pPr>
            <a:endParaRPr lang="en-US" dirty="0"/>
          </a:p>
        </p:txBody>
      </p:sp>
      <p:pic>
        <p:nvPicPr>
          <p:cNvPr id="35" name="Graphic 34">
            <a:extLst>
              <a:ext uri="{FF2B5EF4-FFF2-40B4-BE49-F238E27FC236}">
                <a16:creationId xmlns:a16="http://schemas.microsoft.com/office/drawing/2014/main" id="{489FE465-22B4-4245-B43A-BED11747AB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9878" y="1741203"/>
            <a:ext cx="3644962" cy="3644962"/>
          </a:xfrm>
          <a:prstGeom prst="rect">
            <a:avLst/>
          </a:prstGeom>
        </p:spPr>
      </p:pic>
    </p:spTree>
    <p:extLst>
      <p:ext uri="{BB962C8B-B14F-4D97-AF65-F5344CB8AC3E}">
        <p14:creationId xmlns:p14="http://schemas.microsoft.com/office/powerpoint/2010/main" val="99242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576580" y="366895"/>
            <a:ext cx="11038840" cy="1293028"/>
          </a:xfrm>
        </p:spPr>
        <p:txBody>
          <a:bodyPr vert="horz" lIns="91440" tIns="45720" rIns="91440" bIns="45720" rtlCol="0" anchor="ctr">
            <a:normAutofit/>
          </a:bodyPr>
          <a:lstStyle/>
          <a:p>
            <a:pPr algn="ctr"/>
            <a:r>
              <a:rPr lang="en-US" sz="4000" b="1" kern="1200" cap="all" baseline="0">
                <a:solidFill>
                  <a:schemeClr val="tx1"/>
                </a:solidFill>
                <a:latin typeface="+mj-lt"/>
                <a:ea typeface="+mj-ea"/>
                <a:cs typeface="+mj-cs"/>
              </a:rPr>
              <a:t>Lista de vulnerabilidades</a:t>
            </a:r>
            <a:endParaRPr lang="en-US" sz="4000" b="1" kern="1200" cap="all" baseline="0" dirty="0">
              <a:solidFill>
                <a:schemeClr val="tx1"/>
              </a:solidFill>
              <a:latin typeface="+mj-lt"/>
              <a:ea typeface="+mj-ea"/>
              <a:cs typeface="+mj-cs"/>
            </a:endParaRPr>
          </a:p>
        </p:txBody>
      </p:sp>
      <p:sp>
        <p:nvSpPr>
          <p:cNvPr id="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619760" y="2194560"/>
            <a:ext cx="6832600" cy="4024125"/>
          </a:xfrm>
        </p:spPr>
        <p:txBody>
          <a:bodyPr vert="horz" lIns="91440" tIns="45720" rIns="91440" bIns="45720" rtlCol="0">
            <a:normAutofit/>
          </a:bodyPr>
          <a:lstStyle/>
          <a:p>
            <a:pPr indent="-228600">
              <a:buFont typeface="Arial" panose="020B0604020202020204" pitchFamily="34" charset="0"/>
              <a:buChar char="•"/>
            </a:pPr>
            <a:endParaRPr lang="en-US">
              <a:effectLst/>
            </a:endParaRPr>
          </a:p>
          <a:p>
            <a:pPr indent="-228600">
              <a:buFont typeface="Arial" panose="020B0604020202020204" pitchFamily="34" charset="0"/>
              <a:buChar char="•"/>
            </a:pPr>
            <a:endParaRPr lang="en-US" dirty="0"/>
          </a:p>
        </p:txBody>
      </p:sp>
      <p:pic>
        <p:nvPicPr>
          <p:cNvPr id="35" name="Graphic 34">
            <a:extLst>
              <a:ext uri="{FF2B5EF4-FFF2-40B4-BE49-F238E27FC236}">
                <a16:creationId xmlns:a16="http://schemas.microsoft.com/office/drawing/2014/main" id="{FCB7AE21-2019-4943-BC75-DF3EA52B2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1238" y="1659923"/>
            <a:ext cx="3644962" cy="3644962"/>
          </a:xfrm>
          <a:prstGeom prst="rect">
            <a:avLst/>
          </a:prstGeom>
        </p:spPr>
      </p:pic>
      <p:sp>
        <p:nvSpPr>
          <p:cNvPr id="8" name="CuadroTexto 7">
            <a:extLst>
              <a:ext uri="{FF2B5EF4-FFF2-40B4-BE49-F238E27FC236}">
                <a16:creationId xmlns:a16="http://schemas.microsoft.com/office/drawing/2014/main" id="{4B637AA8-62F1-460B-82A8-8F2D75C1A7CB}"/>
              </a:ext>
            </a:extLst>
          </p:cNvPr>
          <p:cNvSpPr txBox="1"/>
          <p:nvPr/>
        </p:nvSpPr>
        <p:spPr>
          <a:xfrm>
            <a:off x="271780" y="1761753"/>
            <a:ext cx="11648440" cy="4889737"/>
          </a:xfrm>
          <a:prstGeom prst="rect">
            <a:avLst/>
          </a:prstGeom>
          <a:noFill/>
        </p:spPr>
        <p:txBody>
          <a:bodyPr wrap="square">
            <a:spAutoFit/>
          </a:bodyPr>
          <a:lstStyle/>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1.- Nombre de usuario/</a:t>
            </a:r>
            <a:r>
              <a:rPr lang="es-SV" b="1" u="sng" kern="150" dirty="0" err="1">
                <a:effectLst/>
                <a:latin typeface="Arial" panose="020B0604020202020204" pitchFamily="34" charset="0"/>
                <a:ea typeface="SimSun" panose="02010600030101010101" pitchFamily="2" charset="-122"/>
                <a:cs typeface="Mangal" panose="02040503050203030202" pitchFamily="18" charset="0"/>
              </a:rPr>
              <a:t>password</a:t>
            </a:r>
            <a:r>
              <a:rPr lang="es-SV" b="1" u="sng" kern="150" dirty="0">
                <a:effectLst/>
                <a:latin typeface="Arial" panose="020B0604020202020204" pitchFamily="34" charset="0"/>
                <a:ea typeface="SimSun" panose="02010600030101010101" pitchFamily="2" charset="-122"/>
                <a:cs typeface="Mangal" panose="02040503050203030202" pitchFamily="18" charset="0"/>
              </a:rPr>
              <a:t> en blanco, por defecto o débil.</a:t>
            </a:r>
            <a:endParaRPr lang="es-SV" kern="150" dirty="0">
              <a:latin typeface="Arial" panose="020B0604020202020204" pitchFamily="34" charset="0"/>
              <a:ea typeface="SimSun" panose="02010600030101010101" pitchFamily="2" charset="-122"/>
              <a:cs typeface="Mangal" panose="02040503050203030202" pitchFamily="18" charset="0"/>
            </a:endParaRPr>
          </a:p>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2.- Inyecciones SQL.</a:t>
            </a:r>
          </a:p>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3.- Preferencia de privilegios de usuario por privilegios de grupo.</a:t>
            </a:r>
          </a:p>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4.- Características y funciones de base de datos innecesariamente habilitadas.</a:t>
            </a:r>
          </a:p>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5.- Configuración de seguridad ineficiente.</a:t>
            </a:r>
            <a:endParaRPr lang="en-US" b="1" u="sng" kern="150" dirty="0">
              <a:latin typeface="Liberation Serif"/>
              <a:ea typeface="SimSun" panose="02010600030101010101" pitchFamily="2" charset="-122"/>
              <a:cs typeface="Mangal" panose="02040503050203030202" pitchFamily="18" charset="0"/>
            </a:endParaRPr>
          </a:p>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6.- Desbordamientos del búfer.</a:t>
            </a:r>
          </a:p>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7.- Escalada de privilegios.</a:t>
            </a:r>
            <a:endParaRPr lang="en-US" u="sng" kern="150" dirty="0">
              <a:effectLst/>
              <a:latin typeface="Liberation Serif"/>
              <a:ea typeface="SimSun" panose="02010600030101010101" pitchFamily="2" charset="-122"/>
              <a:cs typeface="Mangal" panose="02040503050203030202" pitchFamily="18" charset="0"/>
            </a:endParaRPr>
          </a:p>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8.- Ataque de denegación de servicio.</a:t>
            </a:r>
          </a:p>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9.- Bases de datos sin actualizar.</a:t>
            </a:r>
            <a:endParaRPr lang="en-US" u="sng" kern="150" dirty="0">
              <a:effectLst/>
              <a:latin typeface="Liberation Serif"/>
              <a:ea typeface="SimSun" panose="02010600030101010101" pitchFamily="2" charset="-122"/>
              <a:cs typeface="Mangal" panose="02040503050203030202" pitchFamily="18" charset="0"/>
            </a:endParaRPr>
          </a:p>
          <a:p>
            <a:pPr algn="just">
              <a:lnSpc>
                <a:spcPct val="150000"/>
              </a:lnSpc>
              <a:spcAft>
                <a:spcPts val="600"/>
              </a:spcAft>
            </a:pPr>
            <a:r>
              <a:rPr lang="es-SV" b="1" u="sng" kern="150" dirty="0">
                <a:effectLst/>
                <a:latin typeface="Arial" panose="020B0604020202020204" pitchFamily="34" charset="0"/>
                <a:ea typeface="SimSun" panose="02010600030101010101" pitchFamily="2" charset="-122"/>
                <a:cs typeface="Mangal" panose="02040503050203030202" pitchFamily="18" charset="0"/>
              </a:rPr>
              <a:t>10.- Datos sensibles sin cifrar, tanto en reposo como en movimiento.</a:t>
            </a:r>
            <a:endParaRPr lang="en-US" u="sng" kern="150" dirty="0">
              <a:effectLst/>
              <a:latin typeface="Liberation Serif"/>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07594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30" name="Picture 24">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31" name="Rectangle 26">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2372659" y="694662"/>
            <a:ext cx="9527390" cy="1293028"/>
          </a:xfrm>
        </p:spPr>
        <p:txBody>
          <a:bodyPr vert="horz" lIns="91440" tIns="45720" rIns="91440" bIns="45720" rtlCol="0" anchor="ctr">
            <a:normAutofit fontScale="90000"/>
          </a:bodyPr>
          <a:lstStyle/>
          <a:p>
            <a:pPr algn="ctr"/>
            <a:r>
              <a:rPr lang="en-US" sz="4800" b="1" dirty="0" err="1">
                <a:solidFill>
                  <a:srgbClr val="FFFFFF"/>
                </a:solidFill>
              </a:rPr>
              <a:t>Ataque</a:t>
            </a:r>
            <a:r>
              <a:rPr lang="en-US" sz="4800" b="1" dirty="0">
                <a:solidFill>
                  <a:srgbClr val="FFFFFF"/>
                </a:solidFill>
              </a:rPr>
              <a:t> a </a:t>
            </a:r>
            <a:r>
              <a:rPr lang="en-US" sz="4800" b="1" dirty="0" err="1">
                <a:solidFill>
                  <a:srgbClr val="FFFFFF"/>
                </a:solidFill>
              </a:rPr>
              <a:t>sony</a:t>
            </a:r>
            <a:r>
              <a:rPr lang="en-US" sz="4800" b="1" dirty="0">
                <a:solidFill>
                  <a:srgbClr val="FFFFFF"/>
                </a:solidFill>
              </a:rPr>
              <a:t> pictures por medio de </a:t>
            </a:r>
            <a:r>
              <a:rPr lang="en-US" sz="4800" b="1" dirty="0" err="1">
                <a:solidFill>
                  <a:srgbClr val="FFFFFF"/>
                </a:solidFill>
              </a:rPr>
              <a:t>inyección</a:t>
            </a:r>
            <a:r>
              <a:rPr lang="en-US" sz="4800" b="1" dirty="0">
                <a:solidFill>
                  <a:srgbClr val="FFFFFF"/>
                </a:solidFill>
              </a:rPr>
              <a:t> </a:t>
            </a:r>
            <a:r>
              <a:rPr lang="en-US" sz="4800" b="1" dirty="0" err="1">
                <a:solidFill>
                  <a:srgbClr val="FFFFFF"/>
                </a:solidFill>
              </a:rPr>
              <a:t>sql</a:t>
            </a:r>
            <a:endParaRPr lang="en-US" sz="4800" b="1" dirty="0">
              <a:solidFill>
                <a:srgbClr val="FFFFFF"/>
              </a:solidFill>
            </a:endParaRPr>
          </a:p>
        </p:txBody>
      </p:sp>
      <p:sp>
        <p:nvSpPr>
          <p:cNvPr id="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233082" y="2384615"/>
            <a:ext cx="11743765" cy="4381945"/>
          </a:xfrm>
        </p:spPr>
        <p:txBody>
          <a:bodyPr vert="horz" lIns="91440" tIns="45720" rIns="91440" bIns="45720" rtlCol="0">
            <a:normAutofit/>
          </a:bodyPr>
          <a:lstStyle/>
          <a:p>
            <a:endParaRPr lang="en-US" sz="1800" kern="150" dirty="0">
              <a:effectLst/>
              <a:latin typeface="Liberation Serif"/>
              <a:ea typeface="SimSun" panose="02010600030101010101" pitchFamily="2" charset="-122"/>
              <a:cs typeface="Mangal" panose="02040503050203030202" pitchFamily="18" charset="0"/>
            </a:endParaRPr>
          </a:p>
          <a:p>
            <a:pPr indent="-228600">
              <a:buFont typeface="Arial" panose="020B0604020202020204" pitchFamily="34" charset="0"/>
              <a:buChar char="•"/>
            </a:pPr>
            <a:endParaRPr lang="en-US" sz="2000" dirty="0"/>
          </a:p>
        </p:txBody>
      </p:sp>
      <p:sp>
        <p:nvSpPr>
          <p:cNvPr id="8" name="CuadroTexto 7">
            <a:extLst>
              <a:ext uri="{FF2B5EF4-FFF2-40B4-BE49-F238E27FC236}">
                <a16:creationId xmlns:a16="http://schemas.microsoft.com/office/drawing/2014/main" id="{4B637AA8-62F1-460B-82A8-8F2D75C1A7CB}"/>
              </a:ext>
            </a:extLst>
          </p:cNvPr>
          <p:cNvSpPr txBox="1"/>
          <p:nvPr/>
        </p:nvSpPr>
        <p:spPr>
          <a:xfrm>
            <a:off x="251609" y="2234621"/>
            <a:ext cx="11648440" cy="4612738"/>
          </a:xfrm>
          <a:prstGeom prst="rect">
            <a:avLst/>
          </a:prstGeom>
          <a:noFill/>
        </p:spPr>
        <p:txBody>
          <a:bodyPr wrap="square">
            <a:spAutoFit/>
          </a:bodyPr>
          <a:lstStyle/>
          <a:p>
            <a:pPr algn="just" fontAlgn="auto">
              <a:lnSpc>
                <a:spcPct val="150000"/>
              </a:lnSpc>
              <a:spcAft>
                <a:spcPts val="0"/>
              </a:spcAft>
            </a:pPr>
            <a:r>
              <a:rPr lang="es-SV" sz="1800" kern="0" dirty="0">
                <a:effectLst/>
                <a:latin typeface="Arial" panose="020B0604020202020204" pitchFamily="34" charset="0"/>
                <a:ea typeface="Times New Roman" panose="02020603050405020304" pitchFamily="18" charset="0"/>
                <a:cs typeface="Mangal" panose="02040503050203030202" pitchFamily="18" charset="0"/>
              </a:rPr>
              <a:t>En junio de 2012, la gran empresa cinematográfica Sony </a:t>
            </a:r>
            <a:r>
              <a:rPr lang="es-SV" sz="1800" kern="0" dirty="0" err="1">
                <a:effectLst/>
                <a:latin typeface="Arial" panose="020B0604020202020204" pitchFamily="34" charset="0"/>
                <a:ea typeface="Times New Roman" panose="02020603050405020304" pitchFamily="18" charset="0"/>
                <a:cs typeface="Mangal" panose="02040503050203030202" pitchFamily="18" charset="0"/>
              </a:rPr>
              <a:t>Pictures</a:t>
            </a:r>
            <a:r>
              <a:rPr lang="es-SV" sz="1800" kern="0" dirty="0">
                <a:effectLst/>
                <a:latin typeface="Arial" panose="020B0604020202020204" pitchFamily="34" charset="0"/>
                <a:ea typeface="Times New Roman" panose="02020603050405020304" pitchFamily="18" charset="0"/>
                <a:cs typeface="Mangal" panose="02040503050203030202" pitchFamily="18" charset="0"/>
              </a:rPr>
              <a:t> </a:t>
            </a:r>
            <a:r>
              <a:rPr lang="es-SV" sz="1800" kern="0" dirty="0" err="1">
                <a:effectLst/>
                <a:latin typeface="Arial" panose="020B0604020202020204" pitchFamily="34" charset="0"/>
                <a:ea typeface="Times New Roman" panose="02020603050405020304" pitchFamily="18" charset="0"/>
                <a:cs typeface="Mangal" panose="02040503050203030202" pitchFamily="18" charset="0"/>
              </a:rPr>
              <a:t>Entertainment</a:t>
            </a:r>
            <a:r>
              <a:rPr lang="es-SV" sz="1800" kern="0" dirty="0">
                <a:effectLst/>
                <a:latin typeface="Arial" panose="020B0604020202020204" pitchFamily="34" charset="0"/>
                <a:ea typeface="Times New Roman" panose="02020603050405020304" pitchFamily="18" charset="0"/>
                <a:cs typeface="Mangal" panose="02040503050203030202" pitchFamily="18" charset="0"/>
              </a:rPr>
              <a:t> fue objetivo de los ciberdelincuentes. El grupo de hackers conocido como </a:t>
            </a:r>
            <a:r>
              <a:rPr lang="es-SV" sz="1800" kern="0" dirty="0" err="1">
                <a:effectLst/>
                <a:latin typeface="Arial" panose="020B0604020202020204" pitchFamily="34" charset="0"/>
                <a:ea typeface="Times New Roman" panose="02020603050405020304" pitchFamily="18" charset="0"/>
                <a:cs typeface="Mangal" panose="02040503050203030202" pitchFamily="18" charset="0"/>
              </a:rPr>
              <a:t>LulzSec</a:t>
            </a:r>
            <a:r>
              <a:rPr lang="es-SV" sz="1800" kern="0" dirty="0">
                <a:effectLst/>
                <a:latin typeface="Arial" panose="020B0604020202020204" pitchFamily="34" charset="0"/>
                <a:ea typeface="Times New Roman" panose="02020603050405020304" pitchFamily="18" charset="0"/>
                <a:cs typeface="Mangal" panose="02040503050203030202" pitchFamily="18" charset="0"/>
              </a:rPr>
              <a:t> se atribuye el robo de datos personales de un millón de usuarios de Sony </a:t>
            </a:r>
            <a:r>
              <a:rPr lang="es-SV" sz="1800" kern="0" dirty="0" err="1">
                <a:effectLst/>
                <a:latin typeface="Arial" panose="020B0604020202020204" pitchFamily="34" charset="0"/>
                <a:ea typeface="Times New Roman" panose="02020603050405020304" pitchFamily="18" charset="0"/>
                <a:cs typeface="Mangal" panose="02040503050203030202" pitchFamily="18" charset="0"/>
              </a:rPr>
              <a:t>Pictures</a:t>
            </a:r>
            <a:r>
              <a:rPr lang="es-SV" sz="1800" kern="0" dirty="0">
                <a:effectLst/>
                <a:latin typeface="Arial" panose="020B0604020202020204" pitchFamily="34" charset="0"/>
                <a:ea typeface="Times New Roman" panose="02020603050405020304" pitchFamily="18" charset="0"/>
                <a:cs typeface="Mangal" panose="02040503050203030202" pitchFamily="18" charset="0"/>
              </a:rPr>
              <a:t> </a:t>
            </a:r>
            <a:r>
              <a:rPr lang="es-SV" sz="1800" kern="0" dirty="0" err="1">
                <a:effectLst/>
                <a:latin typeface="Arial" panose="020B0604020202020204" pitchFamily="34" charset="0"/>
                <a:ea typeface="Times New Roman" panose="02020603050405020304" pitchFamily="18" charset="0"/>
                <a:cs typeface="Mangal" panose="02040503050203030202" pitchFamily="18" charset="0"/>
              </a:rPr>
              <a:t>Entertainment</a:t>
            </a:r>
            <a:r>
              <a:rPr lang="es-SV" sz="1800" kern="0" dirty="0">
                <a:effectLst/>
                <a:latin typeface="Arial" panose="020B0604020202020204" pitchFamily="34" charset="0"/>
                <a:ea typeface="Times New Roman" panose="02020603050405020304" pitchFamily="18" charset="0"/>
                <a:cs typeface="Mangal" panose="02040503050203030202" pitchFamily="18" charset="0"/>
              </a:rPr>
              <a:t>, la división de cine de Sony.</a:t>
            </a:r>
          </a:p>
          <a:p>
            <a:pPr algn="just" fontAlgn="auto">
              <a:lnSpc>
                <a:spcPct val="150000"/>
              </a:lnSpc>
              <a:spcAft>
                <a:spcPts val="0"/>
              </a:spcAft>
            </a:pPr>
            <a:endParaRPr lang="en-US" sz="1800" kern="150" dirty="0">
              <a:effectLst/>
              <a:latin typeface="Liberation Serif"/>
              <a:ea typeface="SimSun" panose="02010600030101010101" pitchFamily="2" charset="-122"/>
              <a:cs typeface="Mangal" panose="02040503050203030202" pitchFamily="18" charset="0"/>
            </a:endParaRPr>
          </a:p>
          <a:p>
            <a:pPr algn="just" fontAlgn="auto">
              <a:lnSpc>
                <a:spcPct val="150000"/>
              </a:lnSpc>
              <a:spcAft>
                <a:spcPts val="0"/>
              </a:spcAft>
            </a:pPr>
            <a:r>
              <a:rPr lang="es-SV" sz="1800" kern="0" dirty="0">
                <a:effectLst/>
                <a:latin typeface="Arial" panose="020B0604020202020204" pitchFamily="34" charset="0"/>
                <a:ea typeface="Times New Roman" panose="02020603050405020304" pitchFamily="18" charset="0"/>
                <a:cs typeface="Mangal" panose="02040503050203030202" pitchFamily="18" charset="0"/>
              </a:rPr>
              <a:t>La técnica empleada para perpetrar el ataque es la conocida como SQL </a:t>
            </a:r>
            <a:r>
              <a:rPr lang="es-SV" sz="1800" kern="0" dirty="0" err="1">
                <a:effectLst/>
                <a:latin typeface="Arial" panose="020B0604020202020204" pitchFamily="34" charset="0"/>
                <a:ea typeface="Times New Roman" panose="02020603050405020304" pitchFamily="18" charset="0"/>
                <a:cs typeface="Mangal" panose="02040503050203030202" pitchFamily="18" charset="0"/>
              </a:rPr>
              <a:t>injection</a:t>
            </a:r>
            <a:r>
              <a:rPr lang="es-SV" sz="1800" kern="0" dirty="0">
                <a:effectLst/>
                <a:latin typeface="Arial" panose="020B0604020202020204" pitchFamily="34" charset="0"/>
                <a:ea typeface="Times New Roman" panose="02020603050405020304" pitchFamily="18" charset="0"/>
                <a:cs typeface="Mangal" panose="02040503050203030202" pitchFamily="18" charset="0"/>
              </a:rPr>
              <a:t>, mediante la cual lograron los datos de más de 1.000.000 de usuarios, incluyendo contraseñas, direcciones de correo electrónico, direcciones postales y fechas de nacimiento. También han podido acceder a detalles de la administración de Sony </a:t>
            </a:r>
            <a:r>
              <a:rPr lang="es-SV" sz="1800" kern="0" dirty="0" err="1">
                <a:effectLst/>
                <a:latin typeface="Arial" panose="020B0604020202020204" pitchFamily="34" charset="0"/>
                <a:ea typeface="Times New Roman" panose="02020603050405020304" pitchFamily="18" charset="0"/>
                <a:cs typeface="Mangal" panose="02040503050203030202" pitchFamily="18" charset="0"/>
              </a:rPr>
              <a:t>Pictures</a:t>
            </a:r>
            <a:r>
              <a:rPr lang="es-SV" sz="1800" kern="0" dirty="0">
                <a:effectLst/>
                <a:latin typeface="Arial" panose="020B0604020202020204" pitchFamily="34" charset="0"/>
                <a:ea typeface="Times New Roman" panose="02020603050405020304" pitchFamily="18" charset="0"/>
                <a:cs typeface="Mangal" panose="02040503050203030202" pitchFamily="18" charset="0"/>
              </a:rPr>
              <a:t>, incluidas las contraseñas, además de 75.000 “códigos de la música” y 3,5 millones de “cupones de la música”.</a:t>
            </a:r>
            <a:endParaRPr lang="en-US" sz="1800" kern="150" dirty="0">
              <a:effectLst/>
              <a:latin typeface="Liberation Serif"/>
              <a:ea typeface="SimSun" panose="02010600030101010101" pitchFamily="2" charset="-122"/>
              <a:cs typeface="Mangal" panose="02040503050203030202" pitchFamily="18" charset="0"/>
            </a:endParaRPr>
          </a:p>
          <a:p>
            <a:pPr algn="just" fontAlgn="auto">
              <a:lnSpc>
                <a:spcPct val="150000"/>
              </a:lnSpc>
              <a:spcAft>
                <a:spcPts val="0"/>
              </a:spcAft>
            </a:pPr>
            <a:endParaRPr lang="es-SV" sz="1800" kern="0" dirty="0">
              <a:effectLst/>
              <a:latin typeface="Arial" panose="020B0604020202020204" pitchFamily="34" charset="0"/>
              <a:ea typeface="Times New Roman" panose="02020603050405020304" pitchFamily="18" charset="0"/>
              <a:cs typeface="Mangal" panose="02040503050203030202" pitchFamily="18" charset="0"/>
            </a:endParaRPr>
          </a:p>
          <a:p>
            <a:pPr algn="just" fontAlgn="auto">
              <a:lnSpc>
                <a:spcPct val="150000"/>
              </a:lnSpc>
              <a:spcAft>
                <a:spcPts val="0"/>
              </a:spcAft>
            </a:pPr>
            <a:r>
              <a:rPr lang="es-SV" sz="1800" kern="0" dirty="0">
                <a:effectLst/>
                <a:latin typeface="Arial" panose="020B0604020202020204" pitchFamily="34" charset="0"/>
                <a:ea typeface="Times New Roman" panose="02020603050405020304" pitchFamily="18" charset="0"/>
                <a:cs typeface="Mangal" panose="02040503050203030202" pitchFamily="18" charset="0"/>
              </a:rPr>
              <a:t>Los autores de la acción critican la seguridad de Sony, ya que han podido acceder a sus bases de datos mediante una inyección simple de código SQL, sus pérdidas ascienden a $200,000,000 de dólares.</a:t>
            </a:r>
            <a:endParaRPr lang="en-US" sz="1800" kern="150" dirty="0">
              <a:effectLst/>
              <a:latin typeface="Liberation Serif"/>
              <a:ea typeface="SimSun" panose="02010600030101010101" pitchFamily="2" charset="-122"/>
              <a:cs typeface="Mangal" panose="02040503050203030202" pitchFamily="18" charset="0"/>
            </a:endParaRPr>
          </a:p>
        </p:txBody>
      </p:sp>
      <p:pic>
        <p:nvPicPr>
          <p:cNvPr id="3" name="Imagen 2">
            <a:extLst>
              <a:ext uri="{FF2B5EF4-FFF2-40B4-BE49-F238E27FC236}">
                <a16:creationId xmlns:a16="http://schemas.microsoft.com/office/drawing/2014/main" id="{85B21B49-BC1E-4003-9440-FDFD5F05E371}"/>
              </a:ext>
            </a:extLst>
          </p:cNvPr>
          <p:cNvPicPr>
            <a:picLocks noChangeAspect="1"/>
          </p:cNvPicPr>
          <p:nvPr/>
        </p:nvPicPr>
        <p:blipFill>
          <a:blip r:embed="rId3"/>
          <a:stretch>
            <a:fillRect/>
          </a:stretch>
        </p:blipFill>
        <p:spPr>
          <a:xfrm>
            <a:off x="-40342" y="-24721"/>
            <a:ext cx="2295861" cy="2295861"/>
          </a:xfrm>
          <a:prstGeom prst="rect">
            <a:avLst/>
          </a:prstGeom>
        </p:spPr>
      </p:pic>
    </p:spTree>
    <p:extLst>
      <p:ext uri="{BB962C8B-B14F-4D97-AF65-F5344CB8AC3E}">
        <p14:creationId xmlns:p14="http://schemas.microsoft.com/office/powerpoint/2010/main" val="405874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3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764373"/>
            <a:ext cx="6832600" cy="1293028"/>
          </a:xfrm>
        </p:spPr>
        <p:txBody>
          <a:bodyPr vert="horz" lIns="91440" tIns="45720" rIns="91440" bIns="45720" rtlCol="0" anchor="ctr">
            <a:normAutofit/>
          </a:bodyPr>
          <a:lstStyle/>
          <a:p>
            <a:pPr algn="ctr"/>
            <a:r>
              <a:rPr lang="en-US" b="1" kern="1200" cap="all" baseline="0" dirty="0">
                <a:solidFill>
                  <a:schemeClr val="tx1"/>
                </a:solidFill>
                <a:latin typeface="+mj-lt"/>
                <a:ea typeface="+mj-ea"/>
                <a:cs typeface="+mj-cs"/>
              </a:rPr>
              <a:t>¿</a:t>
            </a:r>
            <a:r>
              <a:rPr lang="en-US" b="1" kern="1200" cap="all" baseline="0" dirty="0" err="1">
                <a:solidFill>
                  <a:schemeClr val="tx1"/>
                </a:solidFill>
                <a:latin typeface="+mj-lt"/>
                <a:ea typeface="+mj-ea"/>
                <a:cs typeface="+mj-cs"/>
              </a:rPr>
              <a:t>Qué</a:t>
            </a:r>
            <a:r>
              <a:rPr lang="en-US" b="1" kern="1200" cap="all" baseline="0" dirty="0">
                <a:solidFill>
                  <a:schemeClr val="tx1"/>
                </a:solidFill>
                <a:latin typeface="+mj-lt"/>
                <a:ea typeface="+mj-ea"/>
                <a:cs typeface="+mj-cs"/>
              </a:rPr>
              <a:t> es hardening de base de datos?</a:t>
            </a:r>
          </a:p>
        </p:txBody>
      </p:sp>
      <p:sp>
        <p:nvSpPr>
          <p:cNvPr id="4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619760" y="2194560"/>
            <a:ext cx="7833360" cy="4024125"/>
          </a:xfrm>
        </p:spPr>
        <p:txBody>
          <a:bodyPr vert="horz" lIns="91440" tIns="45720" rIns="91440" bIns="45720" rtlCol="0">
            <a:normAutofit/>
          </a:bodyPr>
          <a:lstStyle/>
          <a:p>
            <a:pPr marR="168910" algn="just">
              <a:lnSpc>
                <a:spcPct val="150000"/>
              </a:lnSpc>
              <a:spcAft>
                <a:spcPts val="0"/>
              </a:spcAft>
            </a:pPr>
            <a:r>
              <a:rPr lang="es-SV" sz="1800" kern="150" dirty="0">
                <a:effectLst/>
                <a:latin typeface="Arial" panose="020B0604020202020204" pitchFamily="34" charset="0"/>
                <a:ea typeface="SimSun" panose="02010600030101010101" pitchFamily="2" charset="-122"/>
                <a:cs typeface="Mangal" panose="02040503050203030202" pitchFamily="18" charset="0"/>
              </a:rPr>
              <a:t>El hardening en sí, se entiende como un proceso para asegurar o endurecer un sistema informático mediante capas u obstáculos, que servirán para ralentizar el sistema y así poder dificultar la actividad del atacante que utiliza las vulnerabilidades con la finalidad de llevar a cabo el robo, alteración o modificación de la información. Este concepto se aplica para el aseguramiento de sistemas que tengan una combinación entre hardware y software; en el caso de esta investigación, el hardening aplica para la protección de las Bases de Datos. </a:t>
            </a:r>
            <a:endParaRPr lang="en-US" sz="1800" kern="150" dirty="0">
              <a:effectLst/>
              <a:latin typeface="Liberation Serif"/>
              <a:ea typeface="SimSun" panose="02010600030101010101" pitchFamily="2" charset="-122"/>
              <a:cs typeface="Mangal" panose="02040503050203030202" pitchFamily="18" charset="0"/>
            </a:endParaRPr>
          </a:p>
        </p:txBody>
      </p:sp>
      <p:pic>
        <p:nvPicPr>
          <p:cNvPr id="47" name="Graphic 34">
            <a:extLst>
              <a:ext uri="{FF2B5EF4-FFF2-40B4-BE49-F238E27FC236}">
                <a16:creationId xmlns:a16="http://schemas.microsoft.com/office/drawing/2014/main" id="{08251ED7-8F83-4A3D-B1E7-F27423B67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7038" y="1731043"/>
            <a:ext cx="3644962" cy="3644962"/>
          </a:xfrm>
          <a:prstGeom prst="rect">
            <a:avLst/>
          </a:prstGeom>
        </p:spPr>
      </p:pic>
    </p:spTree>
    <p:extLst>
      <p:ext uri="{BB962C8B-B14F-4D97-AF65-F5344CB8AC3E}">
        <p14:creationId xmlns:p14="http://schemas.microsoft.com/office/powerpoint/2010/main" val="362719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764373"/>
            <a:ext cx="6832600" cy="1293028"/>
          </a:xfrm>
        </p:spPr>
        <p:txBody>
          <a:bodyPr vert="horz" lIns="91440" tIns="45720" rIns="91440" bIns="45720" rtlCol="0" anchor="ctr">
            <a:normAutofit/>
          </a:bodyPr>
          <a:lstStyle/>
          <a:p>
            <a:pPr algn="ctr"/>
            <a:r>
              <a:rPr lang="en-US" sz="4000" b="1" kern="1200" cap="all" baseline="0" dirty="0">
                <a:solidFill>
                  <a:schemeClr val="tx1"/>
                </a:solidFill>
                <a:latin typeface="+mj-lt"/>
                <a:ea typeface="+mj-ea"/>
                <a:cs typeface="+mj-cs"/>
              </a:rPr>
              <a:t>PROBLEMÁTICA </a:t>
            </a:r>
            <a:br>
              <a:rPr lang="en-US" sz="4000" b="1" kern="1200" cap="all" baseline="0" dirty="0">
                <a:solidFill>
                  <a:schemeClr val="tx1"/>
                </a:solidFill>
                <a:latin typeface="+mj-lt"/>
                <a:ea typeface="+mj-ea"/>
                <a:cs typeface="+mj-cs"/>
              </a:rPr>
            </a:br>
            <a:r>
              <a:rPr lang="en-US" sz="4000" b="1" kern="1200" cap="all" baseline="0" dirty="0">
                <a:solidFill>
                  <a:schemeClr val="tx1"/>
                </a:solidFill>
                <a:latin typeface="+mj-lt"/>
                <a:ea typeface="+mj-ea"/>
                <a:cs typeface="+mj-cs"/>
              </a:rPr>
              <a:t>A SOLVENTAR</a:t>
            </a:r>
          </a:p>
        </p:txBody>
      </p:sp>
      <p:sp>
        <p:nvSpPr>
          <p:cNvPr id="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619760" y="2194560"/>
            <a:ext cx="6832600" cy="4024125"/>
          </a:xfrm>
        </p:spPr>
        <p:txBody>
          <a:bodyPr vert="horz" lIns="91440" tIns="45720" rIns="91440" bIns="45720" rtlCol="0">
            <a:normAutofit lnSpcReduction="10000"/>
          </a:bodyPr>
          <a:lstStyle/>
          <a:p>
            <a:pPr indent="-228600" algn="just">
              <a:lnSpc>
                <a:spcPct val="150000"/>
              </a:lnSpc>
              <a:spcAft>
                <a:spcPts val="0"/>
              </a:spcAft>
              <a:buFont typeface="Arial" panose="020B0604020202020204" pitchFamily="34" charset="0"/>
              <a:buChar char="•"/>
            </a:pPr>
            <a:r>
              <a:rPr lang="en-US" sz="2000" dirty="0">
                <a:effectLst/>
              </a:rPr>
              <a:t>La finalidad o la problemática que pretendemos solventar al implementar el proceso de Hardening en las tres diferentes Bases de Datos, es robustecer o endurecer la seguridad de ellas, detectar la mayor cantidad de vulnerabilidades y disminuir los riesgos de sufrir cualquier tipo de ataque que pueda modificar, alterar, borrar o robar su preciado activo como lo es la información almacenada en las mismas.</a:t>
            </a:r>
          </a:p>
          <a:p>
            <a:pPr indent="-228600">
              <a:buFont typeface="Arial" panose="020B0604020202020204" pitchFamily="34" charset="0"/>
              <a:buChar char="•"/>
            </a:pPr>
            <a:endParaRPr lang="en-US" dirty="0"/>
          </a:p>
        </p:txBody>
      </p:sp>
      <p:pic>
        <p:nvPicPr>
          <p:cNvPr id="50" name="Graphic 49">
            <a:extLst>
              <a:ext uri="{FF2B5EF4-FFF2-40B4-BE49-F238E27FC236}">
                <a16:creationId xmlns:a16="http://schemas.microsoft.com/office/drawing/2014/main" id="{1947B35B-2347-41DF-B77A-4102568B06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128291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764373"/>
            <a:ext cx="6832600" cy="1293028"/>
          </a:xfrm>
        </p:spPr>
        <p:txBody>
          <a:bodyPr vert="horz" lIns="91440" tIns="45720" rIns="91440" bIns="45720" rtlCol="0" anchor="ctr">
            <a:noAutofit/>
          </a:bodyPr>
          <a:lstStyle/>
          <a:p>
            <a:pPr algn="ctr"/>
            <a:r>
              <a:rPr lang="en-US" b="1" kern="1200" cap="all" baseline="0" dirty="0">
                <a:solidFill>
                  <a:schemeClr val="tx1"/>
                </a:solidFill>
                <a:latin typeface="+mj-lt"/>
                <a:ea typeface="+mj-ea"/>
                <a:cs typeface="+mj-cs"/>
              </a:rPr>
              <a:t>APORTES O MEJORAS AL PROCESO DE HARDENING DE BASE DE DATOS</a:t>
            </a:r>
          </a:p>
        </p:txBody>
      </p:sp>
      <p:sp>
        <p:nvSpPr>
          <p:cNvPr id="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619760" y="2194560"/>
            <a:ext cx="6832600" cy="4024125"/>
          </a:xfrm>
        </p:spPr>
        <p:txBody>
          <a:bodyPr vert="horz" lIns="91440" tIns="45720" rIns="91440" bIns="45720" rtlCol="0">
            <a:normAutofit/>
          </a:bodyPr>
          <a:lstStyle/>
          <a:p>
            <a:pPr indent="-228600" algn="just">
              <a:lnSpc>
                <a:spcPct val="150000"/>
              </a:lnSpc>
              <a:spcAft>
                <a:spcPts val="0"/>
              </a:spcAft>
              <a:buFont typeface="Arial" panose="020B0604020202020204" pitchFamily="34" charset="0"/>
              <a:buChar char="•"/>
            </a:pPr>
            <a:r>
              <a:rPr lang="es-SV" sz="1800" kern="150" dirty="0">
                <a:effectLst/>
                <a:latin typeface="Arial" panose="020B0604020202020204" pitchFamily="34" charset="0"/>
                <a:ea typeface="SimSun" panose="02010600030101010101" pitchFamily="2" charset="-122"/>
              </a:rPr>
              <a:t>La búsqueda de nuevas políticas y tecnologías y sobre todo lo propenso o vulnerables que puede estar una empresa a sufrir un ataque cibernético, los lleva a recurrir a realizar el aseguramiento de sus datos o información, implementando el proceso de Hardening; el diseño de un esquema de seguridad bajo las normas internacionales de buenas prácticas de seguridad y herramientas como los CIS Benchmarks y Benchmarks de fabricantes (que son los que utilizamos), garantizará la factibilidad operacional de la Base de Datos.</a:t>
            </a:r>
            <a:endParaRPr lang="en-US" dirty="0"/>
          </a:p>
        </p:txBody>
      </p:sp>
      <p:pic>
        <p:nvPicPr>
          <p:cNvPr id="50" name="Graphic 49">
            <a:extLst>
              <a:ext uri="{FF2B5EF4-FFF2-40B4-BE49-F238E27FC236}">
                <a16:creationId xmlns:a16="http://schemas.microsoft.com/office/drawing/2014/main" id="{1947B35B-2347-41DF-B77A-4102568B06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151272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366895"/>
            <a:ext cx="10886440" cy="1293028"/>
          </a:xfrm>
        </p:spPr>
        <p:txBody>
          <a:bodyPr vert="horz" lIns="91440" tIns="45720" rIns="91440" bIns="45720" rtlCol="0" anchor="ctr">
            <a:normAutofit/>
          </a:bodyPr>
          <a:lstStyle/>
          <a:p>
            <a:pPr algn="ctr"/>
            <a:r>
              <a:rPr lang="en-US" sz="4000" b="1" kern="1200" cap="all" baseline="0" dirty="0" err="1">
                <a:solidFill>
                  <a:schemeClr val="tx1"/>
                </a:solidFill>
                <a:latin typeface="+mj-lt"/>
                <a:ea typeface="+mj-ea"/>
                <a:cs typeface="+mj-cs"/>
              </a:rPr>
              <a:t>Principales</a:t>
            </a:r>
            <a:r>
              <a:rPr lang="en-US" sz="4000" b="1" kern="1200" cap="all" baseline="0" dirty="0">
                <a:solidFill>
                  <a:schemeClr val="tx1"/>
                </a:solidFill>
                <a:latin typeface="+mj-lt"/>
                <a:ea typeface="+mj-ea"/>
                <a:cs typeface="+mj-cs"/>
              </a:rPr>
              <a:t> benchmarks que </a:t>
            </a:r>
            <a:r>
              <a:rPr lang="en-US" sz="4000" b="1" kern="1200" cap="all" baseline="0" dirty="0" err="1">
                <a:solidFill>
                  <a:schemeClr val="tx1"/>
                </a:solidFill>
                <a:latin typeface="+mj-lt"/>
                <a:ea typeface="+mj-ea"/>
                <a:cs typeface="+mj-cs"/>
              </a:rPr>
              <a:t>existen</a:t>
            </a:r>
            <a:endParaRPr lang="en-US" sz="4000" b="1" kern="1200" cap="all" baseline="0" dirty="0">
              <a:solidFill>
                <a:schemeClr val="tx1"/>
              </a:solidFill>
              <a:latin typeface="+mj-lt"/>
              <a:ea typeface="+mj-ea"/>
              <a:cs typeface="+mj-cs"/>
            </a:endParaRPr>
          </a:p>
        </p:txBody>
      </p:sp>
      <p:sp>
        <p:nvSpPr>
          <p:cNvPr id="4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619760" y="1808345"/>
            <a:ext cx="10886440" cy="4024125"/>
          </a:xfrm>
        </p:spPr>
        <p:txBody>
          <a:bodyPr vert="horz" lIns="91440" tIns="45720" rIns="91440" bIns="45720" rtlCol="0">
            <a:normAutofit/>
          </a:bodyPr>
          <a:lstStyle/>
          <a:p>
            <a:pPr marR="168910" algn="just">
              <a:lnSpc>
                <a:spcPct val="150000"/>
              </a:lnSpc>
              <a:spcAft>
                <a:spcPts val="0"/>
              </a:spcAft>
            </a:pPr>
            <a:endParaRPr lang="es-SV" sz="2400" b="1" kern="150" dirty="0">
              <a:latin typeface="Arial" panose="020B0604020202020204" pitchFamily="34" charset="0"/>
              <a:ea typeface="SimSun" panose="02010600030101010101" pitchFamily="2" charset="-122"/>
              <a:cs typeface="Mangal" panose="02040503050203030202" pitchFamily="18" charset="0"/>
            </a:endParaRPr>
          </a:p>
          <a:p>
            <a:pPr marL="342900" marR="168910" indent="-342900" algn="just">
              <a:lnSpc>
                <a:spcPct val="150000"/>
              </a:lnSpc>
              <a:spcAft>
                <a:spcPts val="0"/>
              </a:spcAft>
              <a:buFont typeface="Wingdings" panose="05000000000000000000" pitchFamily="2" charset="2"/>
              <a:buChar char="q"/>
            </a:pPr>
            <a:r>
              <a:rPr lang="es-SV" sz="2400" b="1" kern="150" dirty="0">
                <a:latin typeface="Arial" panose="020B0604020202020204" pitchFamily="34" charset="0"/>
                <a:ea typeface="SimSun" panose="02010600030101010101" pitchFamily="2" charset="-122"/>
                <a:cs typeface="Mangal" panose="02040503050203030202" pitchFamily="18" charset="0"/>
              </a:rPr>
              <a:t>   CIS BENCHMARKS</a:t>
            </a:r>
          </a:p>
          <a:p>
            <a:pPr marR="168910" algn="just">
              <a:lnSpc>
                <a:spcPct val="150000"/>
              </a:lnSpc>
              <a:spcAft>
                <a:spcPts val="0"/>
              </a:spcAft>
            </a:pPr>
            <a:endParaRPr lang="es-SV" sz="2400" b="1" kern="150" dirty="0">
              <a:effectLst/>
              <a:latin typeface="Arial" panose="020B0604020202020204" pitchFamily="34" charset="0"/>
              <a:ea typeface="SimSun" panose="02010600030101010101" pitchFamily="2" charset="-122"/>
              <a:cs typeface="Mangal" panose="02040503050203030202" pitchFamily="18" charset="0"/>
            </a:endParaRPr>
          </a:p>
          <a:p>
            <a:pPr marL="342900" marR="168910" indent="-342900" algn="just">
              <a:lnSpc>
                <a:spcPct val="150000"/>
              </a:lnSpc>
              <a:spcAft>
                <a:spcPts val="0"/>
              </a:spcAft>
              <a:buFont typeface="Wingdings" panose="05000000000000000000" pitchFamily="2" charset="2"/>
              <a:buChar char="q"/>
            </a:pPr>
            <a:r>
              <a:rPr lang="es-SV" sz="2400" b="1" kern="150" dirty="0">
                <a:latin typeface="Arial" panose="020B0604020202020204" pitchFamily="34" charset="0"/>
                <a:ea typeface="SimSun" panose="02010600030101010101" pitchFamily="2" charset="-122"/>
                <a:cs typeface="Mangal" panose="02040503050203030202" pitchFamily="18" charset="0"/>
              </a:rPr>
              <a:t>   DISA STIG</a:t>
            </a:r>
          </a:p>
          <a:p>
            <a:pPr marR="168910" algn="just">
              <a:lnSpc>
                <a:spcPct val="150000"/>
              </a:lnSpc>
              <a:spcAft>
                <a:spcPts val="0"/>
              </a:spcAft>
            </a:pPr>
            <a:endParaRPr lang="es-SV" sz="2400" b="1" kern="150" dirty="0">
              <a:effectLst/>
              <a:latin typeface="Arial" panose="020B0604020202020204" pitchFamily="34" charset="0"/>
              <a:ea typeface="SimSun" panose="02010600030101010101" pitchFamily="2" charset="-122"/>
              <a:cs typeface="Mangal" panose="02040503050203030202" pitchFamily="18" charset="0"/>
            </a:endParaRPr>
          </a:p>
          <a:p>
            <a:pPr marL="342900" marR="168910" indent="-342900" algn="just">
              <a:lnSpc>
                <a:spcPct val="150000"/>
              </a:lnSpc>
              <a:spcAft>
                <a:spcPts val="0"/>
              </a:spcAft>
              <a:buFont typeface="Wingdings" panose="05000000000000000000" pitchFamily="2" charset="2"/>
              <a:buChar char="q"/>
            </a:pPr>
            <a:r>
              <a:rPr lang="es-SV" sz="2400" b="1" kern="150" dirty="0">
                <a:latin typeface="Arial" panose="020B0604020202020204" pitchFamily="34" charset="0"/>
                <a:ea typeface="SimSun" panose="02010600030101010101" pitchFamily="2" charset="-122"/>
                <a:cs typeface="Mangal" panose="02040503050203030202" pitchFamily="18" charset="0"/>
              </a:rPr>
              <a:t>   BENCHMARKS PROPIOS DE FABRICANTES</a:t>
            </a:r>
            <a:endParaRPr lang="es-SV" sz="1800" kern="150" dirty="0">
              <a:effectLst/>
              <a:latin typeface="Arial" panose="020B0604020202020204" pitchFamily="34" charset="0"/>
              <a:ea typeface="SimSun" panose="02010600030101010101" pitchFamily="2" charset="-122"/>
              <a:cs typeface="Mangal" panose="02040503050203030202" pitchFamily="18" charset="0"/>
            </a:endParaRPr>
          </a:p>
          <a:p>
            <a:pPr marR="168910" algn="just">
              <a:lnSpc>
                <a:spcPct val="150000"/>
              </a:lnSpc>
              <a:spcAft>
                <a:spcPts val="0"/>
              </a:spcAft>
            </a:pPr>
            <a:endParaRPr lang="es-SV" sz="1800" kern="150" dirty="0">
              <a:latin typeface="Arial" panose="020B0604020202020204" pitchFamily="34" charset="0"/>
              <a:ea typeface="SimSun" panose="02010600030101010101" pitchFamily="2" charset="-122"/>
              <a:cs typeface="Mangal" panose="02040503050203030202" pitchFamily="18" charset="0"/>
            </a:endParaRPr>
          </a:p>
          <a:p>
            <a:pPr marR="168910" algn="just">
              <a:lnSpc>
                <a:spcPct val="150000"/>
              </a:lnSpc>
              <a:spcAft>
                <a:spcPts val="0"/>
              </a:spcAft>
            </a:pPr>
            <a:endParaRPr lang="en-US" sz="1800" kern="150" dirty="0">
              <a:effectLst/>
              <a:latin typeface="Liberation Serif"/>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31605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366895"/>
            <a:ext cx="10886440" cy="1293028"/>
          </a:xfrm>
        </p:spPr>
        <p:txBody>
          <a:bodyPr vert="horz" lIns="91440" tIns="45720" rIns="91440" bIns="45720" rtlCol="0" anchor="ctr">
            <a:noAutofit/>
          </a:bodyPr>
          <a:lstStyle/>
          <a:p>
            <a:pPr algn="ctr"/>
            <a:r>
              <a:rPr lang="en-US" sz="2800" b="1" kern="1200" cap="all" baseline="0" dirty="0">
                <a:solidFill>
                  <a:schemeClr val="tx1"/>
                </a:solidFill>
                <a:latin typeface="+mj-lt"/>
                <a:ea typeface="+mj-ea"/>
                <a:cs typeface="+mj-cs"/>
              </a:rPr>
              <a:t>MEJORES PRÁCTICAS DE SEGURIDAD EN TORNO A LA IMPLEMENTACIÓN DE SISTEMAS GESTORES DE BASES DE DATOS</a:t>
            </a:r>
          </a:p>
        </p:txBody>
      </p:sp>
      <p:sp>
        <p:nvSpPr>
          <p:cNvPr id="4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530113" y="1943203"/>
            <a:ext cx="10886440" cy="4744467"/>
          </a:xfrm>
        </p:spPr>
        <p:txBody>
          <a:bodyPr vert="horz" lIns="91440" tIns="45720" rIns="91440" bIns="45720" rtlCol="0">
            <a:noAutofit/>
          </a:bodyPr>
          <a:lstStyle/>
          <a:p>
            <a:pPr marL="342900" lvl="0" indent="-342900" algn="just" fontAlgn="auto">
              <a:lnSpc>
                <a:spcPct val="150000"/>
              </a:lnSpc>
              <a:spcBef>
                <a:spcPts val="0"/>
              </a:spcBef>
              <a:buSzPts val="1000"/>
              <a:buFont typeface="Symbol" panose="05050102010706020507" pitchFamily="18" charset="2"/>
              <a:buChar char=""/>
              <a:tabLst>
                <a:tab pos="457200" algn="l"/>
              </a:tabLst>
            </a:pPr>
            <a:r>
              <a:rPr lang="es-SV" sz="1900" b="1" kern="150" dirty="0">
                <a:effectLst/>
                <a:latin typeface="Arial" panose="020B0604020202020204" pitchFamily="34" charset="0"/>
                <a:ea typeface="SimSun" panose="02010600030101010101" pitchFamily="2" charset="-122"/>
                <a:cs typeface="Mangal" panose="02040503050203030202" pitchFamily="18" charset="0"/>
              </a:rPr>
              <a:t>Recurrir al enmascaramiento de datos</a:t>
            </a:r>
            <a:r>
              <a:rPr lang="es-SV" sz="1900" kern="150" dirty="0">
                <a:effectLst/>
                <a:latin typeface="Arial" panose="020B0604020202020204" pitchFamily="34" charset="0"/>
                <a:ea typeface="SimSun" panose="02010600030101010101" pitchFamily="2" charset="-122"/>
                <a:cs typeface="Mangal" panose="02040503050203030202" pitchFamily="18" charset="0"/>
              </a:rPr>
              <a:t> </a:t>
            </a:r>
          </a:p>
          <a:p>
            <a:pPr marL="342900" lvl="0" indent="-342900" algn="just" fontAlgn="auto">
              <a:lnSpc>
                <a:spcPct val="150000"/>
              </a:lnSpc>
              <a:spcBef>
                <a:spcPts val="0"/>
              </a:spcBef>
              <a:buSzPts val="1000"/>
              <a:buFont typeface="Symbol" panose="05050102010706020507" pitchFamily="18" charset="2"/>
              <a:buChar char=""/>
              <a:tabLst>
                <a:tab pos="457200" algn="l"/>
              </a:tabLst>
            </a:pPr>
            <a:r>
              <a:rPr lang="es-SV" sz="1900" b="1" kern="150" dirty="0">
                <a:effectLst/>
                <a:latin typeface="Arial" panose="020B0604020202020204" pitchFamily="34" charset="0"/>
                <a:ea typeface="SimSun" panose="02010600030101010101" pitchFamily="2" charset="-122"/>
                <a:cs typeface="Mangal" panose="02040503050203030202" pitchFamily="18" charset="0"/>
              </a:rPr>
              <a:t>Minimizar los extras y limitarse a los servicios, aplicaciones y funcionalidades que realmente son necesarios</a:t>
            </a:r>
            <a:r>
              <a:rPr lang="es-SV" sz="1900" kern="150" dirty="0">
                <a:effectLst/>
                <a:latin typeface="Arial" panose="020B0604020202020204" pitchFamily="34" charset="0"/>
                <a:ea typeface="SimSun" panose="02010600030101010101" pitchFamily="2" charset="-122"/>
                <a:cs typeface="Mangal" panose="02040503050203030202" pitchFamily="18" charset="0"/>
              </a:rPr>
              <a:t> </a:t>
            </a:r>
          </a:p>
          <a:p>
            <a:pPr marL="342900" lvl="0" indent="-342900" algn="just" fontAlgn="auto">
              <a:lnSpc>
                <a:spcPct val="150000"/>
              </a:lnSpc>
              <a:spcBef>
                <a:spcPts val="0"/>
              </a:spcBef>
              <a:buSzPts val="1000"/>
              <a:buFont typeface="Symbol" panose="05050102010706020507" pitchFamily="18" charset="2"/>
              <a:buChar char=""/>
              <a:tabLst>
                <a:tab pos="457200" algn="l"/>
              </a:tabLst>
            </a:pPr>
            <a:r>
              <a:rPr lang="es-SV" sz="1900" b="1" kern="150" dirty="0">
                <a:effectLst/>
                <a:latin typeface="Arial" panose="020B0604020202020204" pitchFamily="34" charset="0"/>
                <a:ea typeface="SimSun" panose="02010600030101010101" pitchFamily="2" charset="-122"/>
                <a:cs typeface="Mangal" panose="02040503050203030202" pitchFamily="18" charset="0"/>
              </a:rPr>
              <a:t>Asegurarse de que los administradores de la base de datos entiendan la importancia de garantizar su protección.</a:t>
            </a:r>
          </a:p>
          <a:p>
            <a:pPr marL="342900" lvl="0" indent="-342900" algn="just" fontAlgn="auto">
              <a:lnSpc>
                <a:spcPct val="150000"/>
              </a:lnSpc>
              <a:spcBef>
                <a:spcPts val="0"/>
              </a:spcBef>
              <a:buSzPts val="1000"/>
              <a:buFont typeface="Symbol" panose="05050102010706020507" pitchFamily="18" charset="2"/>
              <a:buChar char=""/>
              <a:tabLst>
                <a:tab pos="457200" algn="l"/>
              </a:tabLst>
            </a:pPr>
            <a:r>
              <a:rPr lang="es-SV" sz="1900" b="1" kern="150" dirty="0">
                <a:effectLst/>
                <a:latin typeface="Arial" panose="020B0604020202020204" pitchFamily="34" charset="0"/>
                <a:ea typeface="SimSun" panose="02010600030101010101" pitchFamily="2" charset="-122"/>
                <a:cs typeface="Mangal" panose="02040503050203030202" pitchFamily="18" charset="0"/>
              </a:rPr>
              <a:t>Mantener actualizadas las bases de datos</a:t>
            </a:r>
          </a:p>
          <a:p>
            <a:pPr marL="342900" lvl="0" indent="-342900" algn="just" fontAlgn="auto">
              <a:lnSpc>
                <a:spcPct val="150000"/>
              </a:lnSpc>
              <a:spcBef>
                <a:spcPts val="0"/>
              </a:spcBef>
              <a:buSzPts val="1000"/>
              <a:buFont typeface="Symbol" panose="05050102010706020507" pitchFamily="18" charset="2"/>
              <a:buChar char=""/>
              <a:tabLst>
                <a:tab pos="457200" algn="l"/>
              </a:tabLst>
            </a:pPr>
            <a:r>
              <a:rPr lang="es-SV" sz="1900" b="1" kern="150" dirty="0">
                <a:effectLst/>
                <a:latin typeface="Arial" panose="020B0604020202020204" pitchFamily="34" charset="0"/>
                <a:ea typeface="SimSun" panose="02010600030101010101" pitchFamily="2" charset="-122"/>
                <a:cs typeface="Mangal" panose="02040503050203030202" pitchFamily="18" charset="0"/>
              </a:rPr>
              <a:t>Recurrir a herramientas como el análisis de código estático</a:t>
            </a:r>
            <a:r>
              <a:rPr lang="es-SV" sz="1900" kern="150" dirty="0">
                <a:effectLst/>
                <a:latin typeface="Arial" panose="020B0604020202020204" pitchFamily="34" charset="0"/>
                <a:ea typeface="SimSun" panose="02010600030101010101" pitchFamily="2" charset="-122"/>
                <a:cs typeface="Mangal" panose="02040503050203030202" pitchFamily="18" charset="0"/>
              </a:rPr>
              <a:t>, </a:t>
            </a:r>
            <a:endParaRPr lang="en-US" sz="1900" kern="150" dirty="0">
              <a:latin typeface="Liberation Serif"/>
              <a:ea typeface="SimSun" panose="02010600030101010101" pitchFamily="2" charset="-122"/>
              <a:cs typeface="Mangal" panose="02040503050203030202" pitchFamily="18" charset="0"/>
            </a:endParaRPr>
          </a:p>
          <a:p>
            <a:pPr marL="342900" lvl="0" indent="-342900" algn="just" fontAlgn="auto">
              <a:lnSpc>
                <a:spcPct val="150000"/>
              </a:lnSpc>
              <a:spcBef>
                <a:spcPts val="0"/>
              </a:spcBef>
              <a:buSzPts val="1000"/>
              <a:buFont typeface="Symbol" panose="05050102010706020507" pitchFamily="18" charset="2"/>
              <a:buChar char=""/>
              <a:tabLst>
                <a:tab pos="457200" algn="l"/>
              </a:tabLst>
            </a:pPr>
            <a:r>
              <a:rPr lang="es-SV" sz="1900" b="1" kern="150" dirty="0">
                <a:effectLst/>
                <a:latin typeface="Arial" panose="020B0604020202020204" pitchFamily="34" charset="0"/>
                <a:ea typeface="SimSun" panose="02010600030101010101" pitchFamily="2" charset="-122"/>
                <a:cs typeface="Mangal" panose="02040503050203030202" pitchFamily="18" charset="0"/>
              </a:rPr>
              <a:t>Hacer copias de seguridad frecuentes</a:t>
            </a:r>
            <a:r>
              <a:rPr lang="es-SV" sz="1900" kern="150" dirty="0">
                <a:effectLst/>
                <a:latin typeface="Arial" panose="020B0604020202020204" pitchFamily="34" charset="0"/>
                <a:ea typeface="SimSun" panose="02010600030101010101" pitchFamily="2" charset="-122"/>
                <a:cs typeface="Mangal" panose="02040503050203030202" pitchFamily="18" charset="0"/>
              </a:rPr>
              <a:t> </a:t>
            </a:r>
          </a:p>
          <a:p>
            <a:pPr marL="342900" lvl="0" indent="-342900" algn="just" fontAlgn="auto">
              <a:lnSpc>
                <a:spcPct val="150000"/>
              </a:lnSpc>
              <a:spcBef>
                <a:spcPts val="0"/>
              </a:spcBef>
              <a:buSzPts val="1000"/>
              <a:buFont typeface="Symbol" panose="05050102010706020507" pitchFamily="18" charset="2"/>
              <a:buChar char=""/>
              <a:tabLst>
                <a:tab pos="457200" algn="l"/>
              </a:tabLst>
            </a:pPr>
            <a:r>
              <a:rPr lang="es-SV" sz="1900" b="1" kern="150" dirty="0">
                <a:effectLst/>
                <a:latin typeface="Arial" panose="020B0604020202020204" pitchFamily="34" charset="0"/>
                <a:ea typeface="SimSun" panose="02010600030101010101" pitchFamily="2" charset="-122"/>
                <a:cs typeface="Mangal" panose="02040503050203030202" pitchFamily="18" charset="0"/>
              </a:rPr>
              <a:t>Audita</a:t>
            </a:r>
            <a:r>
              <a:rPr lang="es-SV" sz="1900" kern="150" dirty="0">
                <a:effectLst/>
                <a:latin typeface="Arial" panose="020B0604020202020204" pitchFamily="34" charset="0"/>
                <a:ea typeface="SimSun" panose="02010600030101010101" pitchFamily="2" charset="-122"/>
                <a:cs typeface="Mangal" panose="02040503050203030202" pitchFamily="18" charset="0"/>
              </a:rPr>
              <a:t>. </a:t>
            </a:r>
          </a:p>
          <a:p>
            <a:pPr marL="342900" lvl="0" indent="-342900" algn="just" fontAlgn="auto">
              <a:lnSpc>
                <a:spcPct val="150000"/>
              </a:lnSpc>
              <a:spcBef>
                <a:spcPts val="0"/>
              </a:spcBef>
              <a:buSzPts val="1000"/>
              <a:buFont typeface="Symbol" panose="05050102010706020507" pitchFamily="18" charset="2"/>
              <a:buChar char=""/>
              <a:tabLst>
                <a:tab pos="457200" algn="l"/>
              </a:tabLst>
            </a:pPr>
            <a:r>
              <a:rPr lang="es-SV" sz="1900" b="1" kern="150" dirty="0">
                <a:effectLst/>
                <a:latin typeface="Arial" panose="020B0604020202020204" pitchFamily="34" charset="0"/>
                <a:ea typeface="SimSun" panose="02010600030101010101" pitchFamily="2" charset="-122"/>
                <a:cs typeface="Mangal" panose="02040503050203030202" pitchFamily="18" charset="0"/>
              </a:rPr>
              <a:t>Monitoriza toda acción relacionada con la base de datos.</a:t>
            </a:r>
          </a:p>
          <a:p>
            <a:pPr marL="342900" lvl="0" indent="-342900" algn="just" fontAlgn="auto">
              <a:lnSpc>
                <a:spcPct val="150000"/>
              </a:lnSpc>
              <a:spcBef>
                <a:spcPts val="0"/>
              </a:spcBef>
              <a:buSzPts val="1000"/>
              <a:buFont typeface="Symbol" panose="05050102010706020507" pitchFamily="18" charset="2"/>
              <a:buChar char=""/>
              <a:tabLst>
                <a:tab pos="457200" algn="l"/>
              </a:tabLst>
            </a:pPr>
            <a:r>
              <a:rPr lang="es-SV" sz="1900" b="1" kern="150" dirty="0">
                <a:effectLst/>
                <a:latin typeface="Arial" panose="020B0604020202020204" pitchFamily="34" charset="0"/>
                <a:ea typeface="SimSun" panose="02010600030101010101" pitchFamily="2" charset="-122"/>
                <a:cs typeface="Mangal" panose="02040503050203030202" pitchFamily="18" charset="0"/>
              </a:rPr>
              <a:t>Control de acceso y gestión de derechos.</a:t>
            </a:r>
          </a:p>
          <a:p>
            <a:pPr marL="342900" lvl="0" indent="-342900" algn="just" fontAlgn="auto">
              <a:lnSpc>
                <a:spcPct val="150000"/>
              </a:lnSpc>
              <a:spcBef>
                <a:spcPts val="0"/>
              </a:spcBef>
              <a:buSzPts val="1000"/>
              <a:buFont typeface="Symbol" panose="05050102010706020507" pitchFamily="18" charset="2"/>
              <a:buChar char=""/>
              <a:tabLst>
                <a:tab pos="457200" algn="l"/>
              </a:tabLst>
            </a:pPr>
            <a:endParaRPr lang="en-US" sz="1900" kern="150" dirty="0">
              <a:effectLst/>
              <a:latin typeface="Liberation Serif"/>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2390014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74211"/>
            <a:ext cx="10886440" cy="571248"/>
          </a:xfrm>
        </p:spPr>
        <p:txBody>
          <a:bodyPr vert="horz" lIns="91440" tIns="45720" rIns="91440" bIns="45720" rtlCol="0" anchor="ctr">
            <a:noAutofit/>
          </a:bodyPr>
          <a:lstStyle/>
          <a:p>
            <a:pPr algn="ctr"/>
            <a:r>
              <a:rPr lang="en-US" sz="2800" b="1" kern="1200" cap="all" baseline="0" dirty="0">
                <a:solidFill>
                  <a:schemeClr val="tx1"/>
                </a:solidFill>
                <a:latin typeface="+mj-lt"/>
                <a:ea typeface="+mj-ea"/>
                <a:cs typeface="+mj-cs"/>
              </a:rPr>
              <a:t>COMPARACIÓN DE </a:t>
            </a:r>
            <a:r>
              <a:rPr lang="en-US" sz="2800" b="1" kern="1200" cap="all" baseline="0" dirty="0" err="1">
                <a:solidFill>
                  <a:schemeClr val="tx1"/>
                </a:solidFill>
                <a:latin typeface="+mj-lt"/>
                <a:ea typeface="+mj-ea"/>
                <a:cs typeface="+mj-cs"/>
              </a:rPr>
              <a:t>nessus</a:t>
            </a:r>
            <a:r>
              <a:rPr lang="en-US" sz="2800" b="1" kern="1200" cap="all" baseline="0" dirty="0">
                <a:solidFill>
                  <a:schemeClr val="tx1"/>
                </a:solidFill>
                <a:latin typeface="+mj-lt"/>
                <a:ea typeface="+mj-ea"/>
                <a:cs typeface="+mj-cs"/>
              </a:rPr>
              <a:t> y rapid7</a:t>
            </a:r>
          </a:p>
        </p:txBody>
      </p:sp>
      <p:graphicFrame>
        <p:nvGraphicFramePr>
          <p:cNvPr id="2" name="Tabla 2">
            <a:extLst>
              <a:ext uri="{FF2B5EF4-FFF2-40B4-BE49-F238E27FC236}">
                <a16:creationId xmlns:a16="http://schemas.microsoft.com/office/drawing/2014/main" id="{CF5F6764-20B5-4104-B4A0-BE0E840320EC}"/>
              </a:ext>
            </a:extLst>
          </p:cNvPr>
          <p:cNvGraphicFramePr>
            <a:graphicFrameLocks noGrp="1"/>
          </p:cNvGraphicFramePr>
          <p:nvPr>
            <p:extLst>
              <p:ext uri="{D42A27DB-BD31-4B8C-83A1-F6EECF244321}">
                <p14:modId xmlns:p14="http://schemas.microsoft.com/office/powerpoint/2010/main" val="2322313998"/>
              </p:ext>
            </p:extLst>
          </p:nvPr>
        </p:nvGraphicFramePr>
        <p:xfrm>
          <a:off x="750045" y="883818"/>
          <a:ext cx="10886440" cy="5786120"/>
        </p:xfrm>
        <a:graphic>
          <a:graphicData uri="http://schemas.openxmlformats.org/drawingml/2006/table">
            <a:tbl>
              <a:tblPr firstRow="1" bandRow="1">
                <a:tableStyleId>{5C22544A-7EE6-4342-B048-85BDC9FD1C3A}</a:tableStyleId>
              </a:tblPr>
              <a:tblGrid>
                <a:gridCol w="450210">
                  <a:extLst>
                    <a:ext uri="{9D8B030D-6E8A-4147-A177-3AD203B41FA5}">
                      <a16:colId xmlns:a16="http://schemas.microsoft.com/office/drawing/2014/main" val="969472841"/>
                    </a:ext>
                  </a:extLst>
                </a:gridCol>
                <a:gridCol w="2254354">
                  <a:extLst>
                    <a:ext uri="{9D8B030D-6E8A-4147-A177-3AD203B41FA5}">
                      <a16:colId xmlns:a16="http://schemas.microsoft.com/office/drawing/2014/main" val="2986649543"/>
                    </a:ext>
                  </a:extLst>
                </a:gridCol>
                <a:gridCol w="3959203">
                  <a:extLst>
                    <a:ext uri="{9D8B030D-6E8A-4147-A177-3AD203B41FA5}">
                      <a16:colId xmlns:a16="http://schemas.microsoft.com/office/drawing/2014/main" val="1845315997"/>
                    </a:ext>
                  </a:extLst>
                </a:gridCol>
                <a:gridCol w="4222673">
                  <a:extLst>
                    <a:ext uri="{9D8B030D-6E8A-4147-A177-3AD203B41FA5}">
                      <a16:colId xmlns:a16="http://schemas.microsoft.com/office/drawing/2014/main" val="909515855"/>
                    </a:ext>
                  </a:extLst>
                </a:gridCol>
              </a:tblGrid>
              <a:tr h="370840">
                <a:tc>
                  <a:txBody>
                    <a:bodyPr/>
                    <a:lstStyle/>
                    <a:p>
                      <a:pPr algn="ctr"/>
                      <a:r>
                        <a:rPr lang="es-SV" sz="1400" dirty="0"/>
                        <a:t>N°</a:t>
                      </a:r>
                      <a:endParaRPr lang="en-US" sz="1400" dirty="0"/>
                    </a:p>
                  </a:txBody>
                  <a:tcPr/>
                </a:tc>
                <a:tc>
                  <a:txBody>
                    <a:bodyPr/>
                    <a:lstStyle/>
                    <a:p>
                      <a:endParaRPr lang="en-US" dirty="0"/>
                    </a:p>
                  </a:txBody>
                  <a:tcPr/>
                </a:tc>
                <a:tc>
                  <a:txBody>
                    <a:bodyPr/>
                    <a:lstStyle/>
                    <a:p>
                      <a:pPr algn="ctr"/>
                      <a:r>
                        <a:rPr lang="es-SV" dirty="0"/>
                        <a:t>Nessus de </a:t>
                      </a:r>
                      <a:r>
                        <a:rPr lang="es-SV" dirty="0" err="1"/>
                        <a:t>Tenable</a:t>
                      </a:r>
                      <a:endParaRPr lang="en-US" dirty="0"/>
                    </a:p>
                  </a:txBody>
                  <a:tcPr/>
                </a:tc>
                <a:tc>
                  <a:txBody>
                    <a:bodyPr/>
                    <a:lstStyle/>
                    <a:p>
                      <a:pPr algn="ctr"/>
                      <a:r>
                        <a:rPr lang="es-SV" dirty="0" err="1"/>
                        <a:t>Nexpose</a:t>
                      </a:r>
                      <a:r>
                        <a:rPr lang="es-SV" dirty="0"/>
                        <a:t> de Rapid7</a:t>
                      </a:r>
                      <a:endParaRPr lang="en-US" dirty="0"/>
                    </a:p>
                  </a:txBody>
                  <a:tcPr/>
                </a:tc>
                <a:extLst>
                  <a:ext uri="{0D108BD9-81ED-4DB2-BD59-A6C34878D82A}">
                    <a16:rowId xmlns:a16="http://schemas.microsoft.com/office/drawing/2014/main" val="1417255948"/>
                  </a:ext>
                </a:extLst>
              </a:tr>
              <a:tr h="370840">
                <a:tc>
                  <a:txBody>
                    <a:bodyPr/>
                    <a:lstStyle/>
                    <a:p>
                      <a:r>
                        <a:rPr lang="es-SV" sz="1400" dirty="0"/>
                        <a:t>1</a:t>
                      </a:r>
                      <a:endParaRPr lang="en-US" sz="1400" dirty="0"/>
                    </a:p>
                  </a:txBody>
                  <a:tcPr/>
                </a:tc>
                <a:tc>
                  <a:txBody>
                    <a:bodyPr/>
                    <a:lstStyle/>
                    <a:p>
                      <a:r>
                        <a:rPr lang="es-SV" sz="1400" dirty="0"/>
                        <a:t>Características Principales</a:t>
                      </a:r>
                      <a:endParaRPr lang="en-US" sz="1400" dirty="0"/>
                    </a:p>
                  </a:txBody>
                  <a:tcPr/>
                </a:tc>
                <a:tc>
                  <a:txBody>
                    <a:bodyPr/>
                    <a:lstStyle/>
                    <a:p>
                      <a:r>
                        <a:rPr lang="es-SV" sz="1100" b="1" kern="1200" dirty="0">
                          <a:solidFill>
                            <a:schemeClr val="dk1"/>
                          </a:solidFill>
                          <a:effectLst/>
                          <a:latin typeface="+mn-lt"/>
                          <a:ea typeface="+mn-ea"/>
                          <a:cs typeface="+mn-cs"/>
                        </a:rPr>
                        <a:t>Plataforma integrada que ofrece con la misma licencia la más extensa cobertura para la Gestión de Vulnerabilidades y verificación de configuraciones</a:t>
                      </a:r>
                      <a:endParaRPr lang="en-US" sz="1000" b="1" dirty="0"/>
                    </a:p>
                  </a:txBody>
                  <a:tcPr/>
                </a:tc>
                <a:tc>
                  <a:txBody>
                    <a:bodyPr/>
                    <a:lstStyle/>
                    <a:p>
                      <a:r>
                        <a:rPr lang="es-SV" sz="1100" b="1" kern="1200" dirty="0">
                          <a:solidFill>
                            <a:schemeClr val="dk1"/>
                          </a:solidFill>
                          <a:effectLst/>
                          <a:latin typeface="+mn-lt"/>
                          <a:ea typeface="+mn-ea"/>
                          <a:cs typeface="+mn-cs"/>
                        </a:rPr>
                        <a:t>Brinda la posibilidad de clasificar las amenazas según su nivel de riesgo, además cuenta con diferentes paneles de fácil uso.</a:t>
                      </a:r>
                      <a:endParaRPr lang="en-US" sz="1400" b="1" dirty="0"/>
                    </a:p>
                  </a:txBody>
                  <a:tcPr/>
                </a:tc>
                <a:extLst>
                  <a:ext uri="{0D108BD9-81ED-4DB2-BD59-A6C34878D82A}">
                    <a16:rowId xmlns:a16="http://schemas.microsoft.com/office/drawing/2014/main" val="1754108094"/>
                  </a:ext>
                </a:extLst>
              </a:tr>
              <a:tr h="370840">
                <a:tc>
                  <a:txBody>
                    <a:bodyPr/>
                    <a:lstStyle/>
                    <a:p>
                      <a:r>
                        <a:rPr lang="es-SV" sz="1400" dirty="0"/>
                        <a:t>2</a:t>
                      </a:r>
                      <a:endParaRPr lang="en-US" sz="1400" dirty="0"/>
                    </a:p>
                  </a:txBody>
                  <a:tcPr/>
                </a:tc>
                <a:tc>
                  <a:txBody>
                    <a:bodyPr/>
                    <a:lstStyle/>
                    <a:p>
                      <a:r>
                        <a:rPr lang="es-SV" sz="1400" dirty="0"/>
                        <a:t>Versiones</a:t>
                      </a:r>
                      <a:endParaRPr lang="en-US" sz="1400" dirty="0"/>
                    </a:p>
                  </a:txBody>
                  <a:tcPr/>
                </a:tc>
                <a:tc>
                  <a:txBody>
                    <a:bodyPr/>
                    <a:lstStyle/>
                    <a:p>
                      <a:r>
                        <a:rPr lang="es-SV" sz="1100" b="1" kern="1200" dirty="0">
                          <a:solidFill>
                            <a:schemeClr val="dk1"/>
                          </a:solidFill>
                          <a:effectLst/>
                          <a:latin typeface="+mn-lt"/>
                          <a:ea typeface="+mn-ea"/>
                          <a:cs typeface="+mn-cs"/>
                        </a:rPr>
                        <a:t>Nessus Professional, Nessus Manager y Nessus Cloud.  Con la versión más básica, Nessus Profesional.</a:t>
                      </a:r>
                      <a:endParaRPr lang="en-US" sz="1000" b="1" dirty="0"/>
                    </a:p>
                  </a:txBody>
                  <a:tcPr/>
                </a:tc>
                <a:tc>
                  <a:txBody>
                    <a:bodyPr/>
                    <a:lstStyle/>
                    <a:p>
                      <a:r>
                        <a:rPr lang="es-SV" sz="1100" b="1" kern="1200" dirty="0" err="1">
                          <a:solidFill>
                            <a:schemeClr val="dk1"/>
                          </a:solidFill>
                          <a:effectLst/>
                          <a:latin typeface="+mn-lt"/>
                          <a:ea typeface="+mn-ea"/>
                          <a:cs typeface="+mn-cs"/>
                        </a:rPr>
                        <a:t>Community</a:t>
                      </a:r>
                      <a:r>
                        <a:rPr lang="es-SV" sz="1100" b="1" kern="1200" dirty="0">
                          <a:solidFill>
                            <a:schemeClr val="dk1"/>
                          </a:solidFill>
                          <a:effectLst/>
                          <a:latin typeface="+mn-lt"/>
                          <a:ea typeface="+mn-ea"/>
                          <a:cs typeface="+mn-cs"/>
                        </a:rPr>
                        <a:t> </a:t>
                      </a:r>
                      <a:r>
                        <a:rPr lang="es-SV" sz="1100" b="1" kern="1200" dirty="0" err="1">
                          <a:solidFill>
                            <a:schemeClr val="dk1"/>
                          </a:solidFill>
                          <a:effectLst/>
                          <a:latin typeface="+mn-lt"/>
                          <a:ea typeface="+mn-ea"/>
                          <a:cs typeface="+mn-cs"/>
                        </a:rPr>
                        <a:t>Edition</a:t>
                      </a:r>
                      <a:r>
                        <a:rPr lang="es-SV" sz="1100" b="1" kern="1200" dirty="0">
                          <a:solidFill>
                            <a:schemeClr val="dk1"/>
                          </a:solidFill>
                          <a:effectLst/>
                          <a:latin typeface="+mn-lt"/>
                          <a:ea typeface="+mn-ea"/>
                          <a:cs typeface="+mn-cs"/>
                        </a:rPr>
                        <a:t>”, que puedes utilizar por siete días para escanear un número máximo de </a:t>
                      </a:r>
                      <a:r>
                        <a:rPr lang="es-SV" sz="1100" b="1" kern="1200" dirty="0" err="1">
                          <a:solidFill>
                            <a:schemeClr val="dk1"/>
                          </a:solidFill>
                          <a:effectLst/>
                          <a:latin typeface="+mn-lt"/>
                          <a:ea typeface="+mn-ea"/>
                          <a:cs typeface="+mn-cs"/>
                        </a:rPr>
                        <a:t>IPs</a:t>
                      </a:r>
                      <a:r>
                        <a:rPr lang="es-SV" sz="1100" b="1" kern="1200" dirty="0">
                          <a:solidFill>
                            <a:schemeClr val="dk1"/>
                          </a:solidFill>
                          <a:effectLst/>
                          <a:latin typeface="+mn-lt"/>
                          <a:ea typeface="+mn-ea"/>
                          <a:cs typeface="+mn-cs"/>
                        </a:rPr>
                        <a:t>. Le siguen las versiones “Express”, “Express Pro” y “Enterprise4”.</a:t>
                      </a:r>
                      <a:endParaRPr lang="en-US" sz="1000" b="1" dirty="0"/>
                    </a:p>
                  </a:txBody>
                  <a:tcPr/>
                </a:tc>
                <a:extLst>
                  <a:ext uri="{0D108BD9-81ED-4DB2-BD59-A6C34878D82A}">
                    <a16:rowId xmlns:a16="http://schemas.microsoft.com/office/drawing/2014/main" val="4278584544"/>
                  </a:ext>
                </a:extLst>
              </a:tr>
              <a:tr h="370840">
                <a:tc>
                  <a:txBody>
                    <a:bodyPr/>
                    <a:lstStyle/>
                    <a:p>
                      <a:r>
                        <a:rPr lang="es-SV" sz="1400" dirty="0"/>
                        <a:t>3</a:t>
                      </a:r>
                      <a:endParaRPr lang="en-US" sz="1400" dirty="0"/>
                    </a:p>
                  </a:txBody>
                  <a:tcPr/>
                </a:tc>
                <a:tc>
                  <a:txBody>
                    <a:bodyPr/>
                    <a:lstStyle/>
                    <a:p>
                      <a:r>
                        <a:rPr lang="es-SV" sz="1400" dirty="0"/>
                        <a:t>Modelo de escaneo</a:t>
                      </a:r>
                      <a:endParaRPr lang="en-US" sz="1400" dirty="0"/>
                    </a:p>
                  </a:txBody>
                  <a:tcPr/>
                </a:tc>
                <a:tc>
                  <a:txBody>
                    <a:bodyPr/>
                    <a:lstStyle/>
                    <a:p>
                      <a:r>
                        <a:rPr lang="es-SV" sz="1100" b="1" i="0" kern="1200" dirty="0">
                          <a:solidFill>
                            <a:schemeClr val="dk1"/>
                          </a:solidFill>
                          <a:effectLst/>
                          <a:latin typeface="+mn-lt"/>
                          <a:ea typeface="+mn-ea"/>
                          <a:cs typeface="+mn-cs"/>
                        </a:rPr>
                        <a:t>Puede detectar en sólo un día lo que otras soluciones para la Gestión de Vulnerabilidades pueden tomarle meses</a:t>
                      </a:r>
                      <a:endParaRPr lang="en-US" sz="1000" b="1" i="0" dirty="0"/>
                    </a:p>
                  </a:txBody>
                  <a:tcPr/>
                </a:tc>
                <a:tc>
                  <a:txBody>
                    <a:bodyPr/>
                    <a:lstStyle/>
                    <a:p>
                      <a:r>
                        <a:rPr lang="es-SV" sz="1100" b="1" dirty="0"/>
                        <a:t>EL escaneo en más tardado y necesita bastantes recursos como memoria RAM</a:t>
                      </a:r>
                      <a:endParaRPr lang="en-US" sz="1100" b="1" dirty="0"/>
                    </a:p>
                  </a:txBody>
                  <a:tcPr/>
                </a:tc>
                <a:extLst>
                  <a:ext uri="{0D108BD9-81ED-4DB2-BD59-A6C34878D82A}">
                    <a16:rowId xmlns:a16="http://schemas.microsoft.com/office/drawing/2014/main" val="2522652722"/>
                  </a:ext>
                </a:extLst>
              </a:tr>
              <a:tr h="370840">
                <a:tc>
                  <a:txBody>
                    <a:bodyPr/>
                    <a:lstStyle/>
                    <a:p>
                      <a:r>
                        <a:rPr lang="es-SV" sz="1400" dirty="0"/>
                        <a:t>4</a:t>
                      </a:r>
                      <a:endParaRPr lang="en-US" sz="1400" dirty="0"/>
                    </a:p>
                  </a:txBody>
                  <a:tcPr/>
                </a:tc>
                <a:tc>
                  <a:txBody>
                    <a:bodyPr/>
                    <a:lstStyle/>
                    <a:p>
                      <a:r>
                        <a:rPr lang="es-SV" sz="1400" dirty="0"/>
                        <a:t>Interfaz Gráfica</a:t>
                      </a:r>
                      <a:endParaRPr lang="en-US" sz="1400" dirty="0"/>
                    </a:p>
                  </a:txBody>
                  <a:tcPr/>
                </a:tc>
                <a:tc>
                  <a:txBody>
                    <a:bodyPr/>
                    <a:lstStyle/>
                    <a:p>
                      <a:r>
                        <a:rPr lang="es-SV" sz="1100" b="1" kern="1200" dirty="0">
                          <a:solidFill>
                            <a:schemeClr val="dk1"/>
                          </a:solidFill>
                          <a:effectLst/>
                          <a:latin typeface="+mn-lt"/>
                          <a:ea typeface="+mn-ea"/>
                          <a:cs typeface="+mn-cs"/>
                        </a:rPr>
                        <a:t>Tiene una interfaz fácil de usar, completamente funcional y personalizable, con un diseño intuitivo</a:t>
                      </a:r>
                      <a:endParaRPr lang="en-US" sz="1400" b="1" dirty="0"/>
                    </a:p>
                  </a:txBody>
                  <a:tcPr/>
                </a:tc>
                <a:tc>
                  <a:txBody>
                    <a:bodyPr/>
                    <a:lstStyle/>
                    <a:p>
                      <a:r>
                        <a:rPr lang="es-SV" sz="1100" b="1" kern="1200" dirty="0">
                          <a:solidFill>
                            <a:schemeClr val="dk1"/>
                          </a:solidFill>
                          <a:effectLst/>
                          <a:latin typeface="+mn-lt"/>
                          <a:ea typeface="+mn-ea"/>
                          <a:cs typeface="+mn-cs"/>
                        </a:rPr>
                        <a:t>Además de ser poco atractiva y amigable no puede ser personalizada.</a:t>
                      </a:r>
                      <a:endParaRPr lang="en-US" sz="1000" b="1" dirty="0"/>
                    </a:p>
                  </a:txBody>
                  <a:tcPr/>
                </a:tc>
                <a:extLst>
                  <a:ext uri="{0D108BD9-81ED-4DB2-BD59-A6C34878D82A}">
                    <a16:rowId xmlns:a16="http://schemas.microsoft.com/office/drawing/2014/main" val="3745466675"/>
                  </a:ext>
                </a:extLst>
              </a:tr>
              <a:tr h="370840">
                <a:tc>
                  <a:txBody>
                    <a:bodyPr/>
                    <a:lstStyle/>
                    <a:p>
                      <a:r>
                        <a:rPr lang="es-SV" sz="1400" dirty="0"/>
                        <a:t>5</a:t>
                      </a:r>
                      <a:endParaRPr lang="en-US" sz="1400" dirty="0"/>
                    </a:p>
                  </a:txBody>
                  <a:tcPr/>
                </a:tc>
                <a:tc>
                  <a:txBody>
                    <a:bodyPr/>
                    <a:lstStyle/>
                    <a:p>
                      <a:r>
                        <a:rPr lang="es-SV" sz="1400" dirty="0"/>
                        <a:t>Uso de recursos</a:t>
                      </a:r>
                      <a:endParaRPr lang="en-US" sz="1400" dirty="0"/>
                    </a:p>
                  </a:txBody>
                  <a:tcPr/>
                </a:tc>
                <a:tc>
                  <a:txBody>
                    <a:bodyPr/>
                    <a:lstStyle/>
                    <a:p>
                      <a:r>
                        <a:rPr lang="es-SV" sz="1100" b="1" kern="1200" dirty="0">
                          <a:solidFill>
                            <a:schemeClr val="dk1"/>
                          </a:solidFill>
                          <a:effectLst/>
                          <a:latin typeface="+mn-lt"/>
                          <a:ea typeface="+mn-ea"/>
                          <a:cs typeface="+mn-cs"/>
                        </a:rPr>
                        <a:t>No interfiere con los recursos de la máquina y, para evitar hacerla colapsar, incorpora Agentes alojados en el servidor </a:t>
                      </a:r>
                      <a:endParaRPr lang="en-US" sz="1400" b="1" dirty="0"/>
                    </a:p>
                  </a:txBody>
                  <a:tcPr/>
                </a:tc>
                <a:tc>
                  <a:txBody>
                    <a:bodyPr/>
                    <a:lstStyle/>
                    <a:p>
                      <a:r>
                        <a:rPr lang="es-SV" sz="1100" b="1" kern="1200" dirty="0">
                          <a:solidFill>
                            <a:schemeClr val="dk1"/>
                          </a:solidFill>
                          <a:effectLst/>
                          <a:latin typeface="+mn-lt"/>
                          <a:ea typeface="+mn-ea"/>
                          <a:cs typeface="+mn-cs"/>
                        </a:rPr>
                        <a:t>Utiliza demasiados recursos, si bien ya viene preconfigurada con una cantidad de políticas para iniciar el escaneo, también presenta complicaciones al momento de manejar excepciones, y estas no escalan bien.</a:t>
                      </a:r>
                      <a:endParaRPr lang="en-US" sz="1000" b="1" dirty="0"/>
                    </a:p>
                  </a:txBody>
                  <a:tcPr/>
                </a:tc>
                <a:extLst>
                  <a:ext uri="{0D108BD9-81ED-4DB2-BD59-A6C34878D82A}">
                    <a16:rowId xmlns:a16="http://schemas.microsoft.com/office/drawing/2014/main" val="4029290117"/>
                  </a:ext>
                </a:extLst>
              </a:tr>
              <a:tr h="370840">
                <a:tc>
                  <a:txBody>
                    <a:bodyPr/>
                    <a:lstStyle/>
                    <a:p>
                      <a:r>
                        <a:rPr lang="es-SV" sz="1400" dirty="0"/>
                        <a:t>6</a:t>
                      </a:r>
                      <a:endParaRPr lang="en-US" sz="1400" dirty="0"/>
                    </a:p>
                  </a:txBody>
                  <a:tcPr/>
                </a:tc>
                <a:tc>
                  <a:txBody>
                    <a:bodyPr/>
                    <a:lstStyle/>
                    <a:p>
                      <a:r>
                        <a:rPr lang="es-SV" sz="1400" dirty="0"/>
                        <a:t>Sistemas operativos soportados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SV" sz="1100" b="1" kern="1200" dirty="0">
                          <a:solidFill>
                            <a:schemeClr val="dk1"/>
                          </a:solidFill>
                          <a:effectLst/>
                          <a:latin typeface="+mn-lt"/>
                          <a:ea typeface="+mn-ea"/>
                          <a:cs typeface="+mn-cs"/>
                        </a:rPr>
                        <a:t>Soportado en sistemas: Debian/Kali Linux (varias versiones), Red </a:t>
                      </a:r>
                      <a:r>
                        <a:rPr lang="es-SV" sz="1100" b="1" kern="1200" dirty="0" err="1">
                          <a:solidFill>
                            <a:schemeClr val="dk1"/>
                          </a:solidFill>
                          <a:effectLst/>
                          <a:latin typeface="+mn-lt"/>
                          <a:ea typeface="+mn-ea"/>
                          <a:cs typeface="+mn-cs"/>
                        </a:rPr>
                        <a:t>Hat</a:t>
                      </a:r>
                      <a:r>
                        <a:rPr lang="es-SV" sz="1100" b="1" kern="1200" dirty="0">
                          <a:solidFill>
                            <a:schemeClr val="dk1"/>
                          </a:solidFill>
                          <a:effectLst/>
                          <a:latin typeface="+mn-lt"/>
                          <a:ea typeface="+mn-ea"/>
                          <a:cs typeface="+mn-cs"/>
                        </a:rPr>
                        <a:t> EL (varias versiones), CentOS (varias versiones), Oracle Linux (varias versiones), FreeBSD (varias versiones), Fedora (varias versiones), SUSE Linux Enterprise (varias versiones), Ubuntu (varias versiones), Windows Server (2008, 2008 R2, 2012, 2012 R2, 2016), Windows (7, 8, 10)</a:t>
                      </a:r>
                      <a:endParaRPr lang="en-US" sz="1100" b="1" kern="1200" dirty="0">
                        <a:solidFill>
                          <a:schemeClr val="dk1"/>
                        </a:solidFill>
                        <a:effectLst/>
                        <a:latin typeface="+mn-lt"/>
                        <a:ea typeface="+mn-ea"/>
                        <a:cs typeface="+mn-cs"/>
                      </a:endParaRPr>
                    </a:p>
                  </a:txBody>
                  <a:tcPr/>
                </a:tc>
                <a:tc>
                  <a:txBody>
                    <a:bodyPr/>
                    <a:lstStyle/>
                    <a:p>
                      <a:r>
                        <a:rPr lang="es-SV" sz="1100" b="1" kern="1200" dirty="0">
                          <a:solidFill>
                            <a:schemeClr val="dk1"/>
                          </a:solidFill>
                          <a:effectLst/>
                          <a:latin typeface="+mn-lt"/>
                          <a:ea typeface="+mn-ea"/>
                          <a:cs typeface="+mn-cs"/>
                        </a:rPr>
                        <a:t>Soportado en sistemas:  Red </a:t>
                      </a:r>
                      <a:r>
                        <a:rPr lang="es-SV" sz="1100" b="1" kern="1200" dirty="0" err="1">
                          <a:solidFill>
                            <a:schemeClr val="dk1"/>
                          </a:solidFill>
                          <a:effectLst/>
                          <a:latin typeface="+mn-lt"/>
                          <a:ea typeface="+mn-ea"/>
                          <a:cs typeface="+mn-cs"/>
                        </a:rPr>
                        <a:t>Hat</a:t>
                      </a:r>
                      <a:r>
                        <a:rPr lang="es-SV" sz="1100" b="1" kern="1200" dirty="0">
                          <a:solidFill>
                            <a:schemeClr val="dk1"/>
                          </a:solidFill>
                          <a:effectLst/>
                          <a:latin typeface="+mn-lt"/>
                          <a:ea typeface="+mn-ea"/>
                          <a:cs typeface="+mn-cs"/>
                        </a:rPr>
                        <a:t> EL (varias versiones), CentOS (solo v7), Oracle Linux (solo v7), Ubuntu (varias versiones), Windows Server</a:t>
                      </a:r>
                      <a:endParaRPr lang="en-US" sz="1100" b="1" kern="1200" dirty="0">
                        <a:solidFill>
                          <a:schemeClr val="dk1"/>
                        </a:solidFill>
                        <a:effectLst/>
                        <a:latin typeface="+mn-lt"/>
                        <a:ea typeface="+mn-ea"/>
                        <a:cs typeface="+mn-cs"/>
                      </a:endParaRPr>
                    </a:p>
                    <a:p>
                      <a:r>
                        <a:rPr lang="es-SV" sz="1100" b="1" kern="1200" dirty="0">
                          <a:solidFill>
                            <a:schemeClr val="dk1"/>
                          </a:solidFill>
                          <a:effectLst/>
                          <a:latin typeface="+mn-lt"/>
                          <a:ea typeface="+mn-ea"/>
                          <a:cs typeface="+mn-cs"/>
                        </a:rPr>
                        <a:t> (2008 R2, 2012 R2, 2016), Windows (7, 8.1, 10)</a:t>
                      </a:r>
                      <a:endParaRPr lang="en-US" sz="1100" b="1" kern="1200" dirty="0">
                        <a:solidFill>
                          <a:schemeClr val="dk1"/>
                        </a:solidFill>
                        <a:effectLst/>
                        <a:latin typeface="+mn-lt"/>
                        <a:ea typeface="+mn-ea"/>
                        <a:cs typeface="+mn-cs"/>
                      </a:endParaRPr>
                    </a:p>
                  </a:txBody>
                  <a:tcPr/>
                </a:tc>
                <a:extLst>
                  <a:ext uri="{0D108BD9-81ED-4DB2-BD59-A6C34878D82A}">
                    <a16:rowId xmlns:a16="http://schemas.microsoft.com/office/drawing/2014/main" val="2341097282"/>
                  </a:ext>
                </a:extLst>
              </a:tr>
              <a:tr h="370840">
                <a:tc>
                  <a:txBody>
                    <a:bodyPr/>
                    <a:lstStyle/>
                    <a:p>
                      <a:r>
                        <a:rPr lang="es-SV" sz="1400" dirty="0"/>
                        <a:t>7</a:t>
                      </a:r>
                      <a:endParaRPr lang="en-US" sz="1400" dirty="0"/>
                    </a:p>
                  </a:txBody>
                  <a:tcPr/>
                </a:tc>
                <a:tc>
                  <a:txBody>
                    <a:bodyPr/>
                    <a:lstStyle/>
                    <a:p>
                      <a:r>
                        <a:rPr lang="es-SV" sz="1400" dirty="0"/>
                        <a:t>Plantillas de cumplimiento</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SV" sz="1100" b="1" kern="1200" dirty="0">
                          <a:solidFill>
                            <a:schemeClr val="dk1"/>
                          </a:solidFill>
                          <a:effectLst/>
                          <a:latin typeface="+mn-lt"/>
                          <a:ea typeface="+mn-ea"/>
                          <a:cs typeface="+mn-cs"/>
                        </a:rPr>
                        <a:t>Más de 700 plantillas de cumplimiento y de configuración (CIS, DISA STIG, HIPAA, PCI DSS, USGCB, FDCC, y más), sin ningún costo adicional.</a:t>
                      </a:r>
                      <a:endParaRPr lang="en-US" sz="1100" b="1" kern="1200" dirty="0">
                        <a:solidFill>
                          <a:schemeClr val="dk1"/>
                        </a:solidFill>
                        <a:effectLst/>
                        <a:latin typeface="+mn-lt"/>
                        <a:ea typeface="+mn-ea"/>
                        <a:cs typeface="+mn-cs"/>
                      </a:endParaRP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SV" sz="1100" b="1" kern="1200" dirty="0">
                          <a:solidFill>
                            <a:schemeClr val="dk1"/>
                          </a:solidFill>
                          <a:effectLst/>
                          <a:latin typeface="+mn-lt"/>
                          <a:ea typeface="+mn-ea"/>
                          <a:cs typeface="+mn-cs"/>
                        </a:rPr>
                        <a:t>Se incluye un conjunto limitado de plantillas de configuración. CIS, USGCB, FDCC y políticas personalizadas disponibles por un costo adicional (licencia de </a:t>
                      </a:r>
                      <a:r>
                        <a:rPr lang="es-SV" sz="1100" b="1" kern="1200" dirty="0" err="1">
                          <a:solidFill>
                            <a:schemeClr val="dk1"/>
                          </a:solidFill>
                          <a:effectLst/>
                          <a:latin typeface="+mn-lt"/>
                          <a:ea typeface="+mn-ea"/>
                          <a:cs typeface="+mn-cs"/>
                        </a:rPr>
                        <a:t>Policy</a:t>
                      </a:r>
                      <a:r>
                        <a:rPr lang="es-SV" sz="1100" b="1" kern="1200" dirty="0">
                          <a:solidFill>
                            <a:schemeClr val="dk1"/>
                          </a:solidFill>
                          <a:effectLst/>
                          <a:latin typeface="+mn-lt"/>
                          <a:ea typeface="+mn-ea"/>
                          <a:cs typeface="+mn-cs"/>
                        </a:rPr>
                        <a:t> Manager).</a:t>
                      </a:r>
                      <a:endParaRPr lang="en-US" sz="1100" b="1" kern="1200" dirty="0">
                        <a:solidFill>
                          <a:schemeClr val="dk1"/>
                        </a:solidFill>
                        <a:effectLst/>
                        <a:latin typeface="+mn-lt"/>
                        <a:ea typeface="+mn-ea"/>
                        <a:cs typeface="+mn-cs"/>
                      </a:endParaRPr>
                    </a:p>
                  </a:txBody>
                  <a:tcPr/>
                </a:tc>
                <a:extLst>
                  <a:ext uri="{0D108BD9-81ED-4DB2-BD59-A6C34878D82A}">
                    <a16:rowId xmlns:a16="http://schemas.microsoft.com/office/drawing/2014/main" val="2904348972"/>
                  </a:ext>
                </a:extLst>
              </a:tr>
              <a:tr h="370840">
                <a:tc>
                  <a:txBody>
                    <a:bodyPr/>
                    <a:lstStyle/>
                    <a:p>
                      <a:r>
                        <a:rPr lang="es-SV" sz="1400" dirty="0"/>
                        <a:t>8</a:t>
                      </a:r>
                      <a:endParaRPr lang="en-US" sz="1400" dirty="0"/>
                    </a:p>
                  </a:txBody>
                  <a:tcPr/>
                </a:tc>
                <a:tc>
                  <a:txBody>
                    <a:bodyPr/>
                    <a:lstStyle/>
                    <a:p>
                      <a:r>
                        <a:rPr lang="es-SV" sz="1400" dirty="0"/>
                        <a:t>Precio</a:t>
                      </a:r>
                      <a:endParaRPr lang="en-US" sz="1400" dirty="0"/>
                    </a:p>
                  </a:txBody>
                  <a:tcPr/>
                </a:tc>
                <a:tc>
                  <a:txBody>
                    <a:bodyPr/>
                    <a:lstStyle/>
                    <a:p>
                      <a:r>
                        <a:rPr lang="es-SV" sz="1100" b="1" dirty="0"/>
                        <a:t>$2,790 al año + soporte avanzado</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SV" sz="1100" b="1" kern="1200" dirty="0">
                          <a:solidFill>
                            <a:schemeClr val="dk1"/>
                          </a:solidFill>
                          <a:effectLst/>
                          <a:latin typeface="+mn-lt"/>
                          <a:ea typeface="+mn-ea"/>
                          <a:cs typeface="+mn-cs"/>
                        </a:rPr>
                        <a:t>$2,000 al año</a:t>
                      </a:r>
                      <a:endParaRPr lang="en-US" sz="1100" b="1" kern="1200" dirty="0">
                        <a:solidFill>
                          <a:schemeClr val="dk1"/>
                        </a:solidFill>
                        <a:effectLst/>
                        <a:latin typeface="+mn-lt"/>
                        <a:ea typeface="+mn-ea"/>
                        <a:cs typeface="+mn-cs"/>
                      </a:endParaRPr>
                    </a:p>
                  </a:txBody>
                  <a:tcPr/>
                </a:tc>
                <a:extLst>
                  <a:ext uri="{0D108BD9-81ED-4DB2-BD59-A6C34878D82A}">
                    <a16:rowId xmlns:a16="http://schemas.microsoft.com/office/drawing/2014/main" val="168666509"/>
                  </a:ext>
                </a:extLst>
              </a:tr>
            </a:tbl>
          </a:graphicData>
        </a:graphic>
      </p:graphicFrame>
    </p:spTree>
    <p:extLst>
      <p:ext uri="{BB962C8B-B14F-4D97-AF65-F5344CB8AC3E}">
        <p14:creationId xmlns:p14="http://schemas.microsoft.com/office/powerpoint/2010/main" val="303921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190433"/>
            <a:ext cx="10886440" cy="1293028"/>
          </a:xfrm>
        </p:spPr>
        <p:txBody>
          <a:bodyPr vert="horz" lIns="91440" tIns="45720" rIns="91440" bIns="45720" rtlCol="0" anchor="ctr">
            <a:noAutofit/>
          </a:bodyPr>
          <a:lstStyle/>
          <a:p>
            <a:pPr algn="ctr"/>
            <a:r>
              <a:rPr lang="en-US" sz="2800" b="1" kern="1200" cap="all" baseline="0" dirty="0" err="1">
                <a:solidFill>
                  <a:schemeClr val="tx1"/>
                </a:solidFill>
                <a:latin typeface="+mj-lt"/>
                <a:ea typeface="+mj-ea"/>
                <a:cs typeface="+mj-cs"/>
              </a:rPr>
              <a:t>Recomendación</a:t>
            </a:r>
            <a:r>
              <a:rPr lang="en-US" sz="2800" b="1" kern="1200" cap="all" baseline="0" dirty="0">
                <a:solidFill>
                  <a:schemeClr val="tx1"/>
                </a:solidFill>
                <a:latin typeface="+mj-lt"/>
                <a:ea typeface="+mj-ea"/>
                <a:cs typeface="+mj-cs"/>
              </a:rPr>
              <a:t> </a:t>
            </a:r>
            <a:r>
              <a:rPr lang="en-US" sz="2800" b="1" kern="1200" cap="all" baseline="0" dirty="0" err="1">
                <a:solidFill>
                  <a:schemeClr val="tx1"/>
                </a:solidFill>
                <a:latin typeface="+mj-lt"/>
                <a:ea typeface="+mj-ea"/>
                <a:cs typeface="+mj-cs"/>
              </a:rPr>
              <a:t>grupal</a:t>
            </a:r>
            <a:r>
              <a:rPr lang="en-US" sz="2800" b="1" kern="1200" cap="all" baseline="0" dirty="0">
                <a:solidFill>
                  <a:schemeClr val="tx1"/>
                </a:solidFill>
                <a:latin typeface="+mj-lt"/>
                <a:ea typeface="+mj-ea"/>
                <a:cs typeface="+mj-cs"/>
              </a:rPr>
              <a:t> de </a:t>
            </a:r>
            <a:r>
              <a:rPr lang="en-US" sz="2800" b="1" kern="1200" cap="all" baseline="0" dirty="0" err="1">
                <a:solidFill>
                  <a:schemeClr val="tx1"/>
                </a:solidFill>
                <a:latin typeface="+mj-lt"/>
                <a:ea typeface="+mj-ea"/>
                <a:cs typeface="+mj-cs"/>
              </a:rPr>
              <a:t>herramienta</a:t>
            </a:r>
            <a:r>
              <a:rPr lang="en-US" sz="2800" b="1" kern="1200" cap="all" baseline="0" dirty="0">
                <a:solidFill>
                  <a:schemeClr val="tx1"/>
                </a:solidFill>
                <a:latin typeface="+mj-lt"/>
                <a:ea typeface="+mj-ea"/>
                <a:cs typeface="+mj-cs"/>
              </a:rPr>
              <a:t> </a:t>
            </a:r>
            <a:r>
              <a:rPr lang="en-US" sz="2800" b="1" kern="1200" cap="all" baseline="0" dirty="0" err="1">
                <a:solidFill>
                  <a:schemeClr val="tx1"/>
                </a:solidFill>
                <a:latin typeface="+mj-lt"/>
                <a:ea typeface="+mj-ea"/>
                <a:cs typeface="+mj-cs"/>
              </a:rPr>
              <a:t>automatizada</a:t>
            </a:r>
            <a:endParaRPr lang="en-US" sz="2800" b="1" kern="1200" cap="all" baseline="0" dirty="0">
              <a:solidFill>
                <a:schemeClr val="tx1"/>
              </a:solidFill>
              <a:latin typeface="+mj-lt"/>
              <a:ea typeface="+mj-ea"/>
              <a:cs typeface="+mj-cs"/>
            </a:endParaRPr>
          </a:p>
        </p:txBody>
      </p:sp>
      <p:sp>
        <p:nvSpPr>
          <p:cNvPr id="11" name="Marcador de texto 5">
            <a:extLst>
              <a:ext uri="{FF2B5EF4-FFF2-40B4-BE49-F238E27FC236}">
                <a16:creationId xmlns:a16="http://schemas.microsoft.com/office/drawing/2014/main" id="{73207620-5675-4790-B2BA-1BAA16349025}"/>
              </a:ext>
            </a:extLst>
          </p:cNvPr>
          <p:cNvSpPr>
            <a:spLocks noGrp="1"/>
          </p:cNvSpPr>
          <p:nvPr>
            <p:ph type="body" sz="half" idx="2"/>
          </p:nvPr>
        </p:nvSpPr>
        <p:spPr>
          <a:xfrm>
            <a:off x="619760" y="1564964"/>
            <a:ext cx="10886440" cy="4813659"/>
          </a:xfrm>
        </p:spPr>
        <p:txBody>
          <a:bodyPr vert="horz" lIns="91440" tIns="45720" rIns="91440" bIns="45720" rtlCol="0">
            <a:noAutofit/>
          </a:bodyPr>
          <a:lstStyle/>
          <a:p>
            <a:pPr algn="just">
              <a:lnSpc>
                <a:spcPct val="150000"/>
              </a:lnSpc>
            </a:pPr>
            <a:r>
              <a:rPr lang="es-SV" sz="2000" kern="150" dirty="0">
                <a:effectLst/>
                <a:latin typeface="Arial" panose="020B0604020202020204" pitchFamily="34" charset="0"/>
                <a:ea typeface="SimSun" panose="02010600030101010101" pitchFamily="2" charset="-122"/>
                <a:cs typeface="Mangal" panose="02040503050203030202" pitchFamily="18" charset="0"/>
              </a:rPr>
              <a:t>Ambas herramientas nos pueden ayudar con el propósito de realizar un </a:t>
            </a:r>
            <a:r>
              <a:rPr lang="es-SV" sz="2000" i="1" kern="150" dirty="0">
                <a:effectLst/>
                <a:latin typeface="Arial" panose="020B0604020202020204" pitchFamily="34" charset="0"/>
                <a:ea typeface="SimSun" panose="02010600030101010101" pitchFamily="2" charset="-122"/>
                <a:cs typeface="Mangal" panose="02040503050203030202" pitchFamily="18" charset="0"/>
              </a:rPr>
              <a:t>pen test</a:t>
            </a:r>
            <a:r>
              <a:rPr lang="es-SV" sz="2000" kern="150" dirty="0">
                <a:effectLst/>
                <a:latin typeface="Arial" panose="020B0604020202020204" pitchFamily="34" charset="0"/>
                <a:ea typeface="SimSun" panose="02010600030101010101" pitchFamily="2" charset="-122"/>
                <a:cs typeface="Mangal" panose="02040503050203030202" pitchFamily="18" charset="0"/>
              </a:rPr>
              <a:t> de nuestras aplicaciones, una más rápidas que otra, una con reportes más parametrizables que otra, pero finalmente y lo más importante es contar con una herramienta y dominarla a la perfección pues sin ese conocimiento se vuelve indiferente las bondades de una frente a la otra.</a:t>
            </a:r>
            <a:endParaRPr lang="en-US" sz="2000" kern="150" dirty="0">
              <a:latin typeface="Liberation Serif"/>
              <a:ea typeface="SimSun" panose="02010600030101010101" pitchFamily="2" charset="-122"/>
              <a:cs typeface="Mangal" panose="02040503050203030202" pitchFamily="18" charset="0"/>
            </a:endParaRPr>
          </a:p>
          <a:p>
            <a:pPr algn="just">
              <a:lnSpc>
                <a:spcPct val="150000"/>
              </a:lnSpc>
            </a:pPr>
            <a:endParaRPr lang="es-SV" sz="900" kern="150" dirty="0">
              <a:effectLst/>
              <a:latin typeface="Arial" panose="020B0604020202020204" pitchFamily="34" charset="0"/>
              <a:ea typeface="SimSun" panose="02010600030101010101" pitchFamily="2" charset="-122"/>
            </a:endParaRPr>
          </a:p>
          <a:p>
            <a:pPr algn="just">
              <a:lnSpc>
                <a:spcPct val="150000"/>
              </a:lnSpc>
              <a:spcAft>
                <a:spcPts val="0"/>
              </a:spcAft>
            </a:pPr>
            <a:r>
              <a:rPr lang="es-SV" sz="2000" kern="150" dirty="0">
                <a:effectLst/>
                <a:latin typeface="Arial" panose="020B0604020202020204" pitchFamily="34" charset="0"/>
                <a:ea typeface="SimSun" panose="02010600030101010101" pitchFamily="2" charset="-122"/>
              </a:rPr>
              <a:t>Como grupo podemos elegir y recomendar a Nessus ya que muestra una ventaja sobre </a:t>
            </a:r>
            <a:r>
              <a:rPr lang="es-SV" sz="2000" kern="150" dirty="0" err="1">
                <a:effectLst/>
                <a:latin typeface="Arial" panose="020B0604020202020204" pitchFamily="34" charset="0"/>
                <a:ea typeface="SimSun" panose="02010600030101010101" pitchFamily="2" charset="-122"/>
              </a:rPr>
              <a:t>Nexpose</a:t>
            </a:r>
            <a:r>
              <a:rPr lang="es-SV" sz="2000" kern="150" dirty="0">
                <a:effectLst/>
                <a:latin typeface="Arial" panose="020B0604020202020204" pitchFamily="34" charset="0"/>
                <a:ea typeface="SimSun" panose="02010600030101010101" pitchFamily="2" charset="-122"/>
              </a:rPr>
              <a:t> que a las empresas y administradores de las bases de datos les puede convenir y facilitar el trabajo, por ejemplo: la interfaz gráfica, la rapidez de sus análisis, la infraestructura en la nube y el monitoreo en tiempo real</a:t>
            </a:r>
            <a:r>
              <a:rPr lang="es-SV" sz="2000" kern="150" dirty="0">
                <a:latin typeface="Arial" panose="020B0604020202020204" pitchFamily="34" charset="0"/>
                <a:ea typeface="SimSun" panose="02010600030101010101" pitchFamily="2" charset="-122"/>
              </a:rPr>
              <a:t>.</a:t>
            </a:r>
            <a:endParaRPr lang="en-US" sz="2000" kern="150" dirty="0">
              <a:solidFill>
                <a:schemeClr val="bg1"/>
              </a:solidFill>
              <a:effectLst/>
              <a:highlight>
                <a:srgbClr val="FFFF00"/>
              </a:highlight>
              <a:latin typeface="Liberation Serif"/>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8139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0FF0C-12E4-4285-8595-C196C816F8DF}"/>
              </a:ext>
            </a:extLst>
          </p:cNvPr>
          <p:cNvSpPr>
            <a:spLocks noGrp="1"/>
          </p:cNvSpPr>
          <p:nvPr>
            <p:ph type="title"/>
          </p:nvPr>
        </p:nvSpPr>
        <p:spPr>
          <a:xfrm>
            <a:off x="685800" y="753532"/>
            <a:ext cx="10820400" cy="1568327"/>
          </a:xfrm>
        </p:spPr>
        <p:txBody>
          <a:bodyPr/>
          <a:lstStyle/>
          <a:p>
            <a:pPr algn="ctr"/>
            <a:r>
              <a:rPr lang="es-SV" b="1" dirty="0"/>
              <a:t>GRUPO DE TRABAJO N° 7</a:t>
            </a:r>
            <a:br>
              <a:rPr lang="es-SV" b="1" dirty="0"/>
            </a:br>
            <a:br>
              <a:rPr lang="es-SV" b="1" dirty="0"/>
            </a:br>
            <a:r>
              <a:rPr lang="es-SV" b="1" dirty="0"/>
              <a:t>INTEGRANTES</a:t>
            </a:r>
            <a:endParaRPr lang="en-US" b="1" dirty="0"/>
          </a:p>
        </p:txBody>
      </p:sp>
      <p:sp>
        <p:nvSpPr>
          <p:cNvPr id="3" name="Marcador de texto 2">
            <a:extLst>
              <a:ext uri="{FF2B5EF4-FFF2-40B4-BE49-F238E27FC236}">
                <a16:creationId xmlns:a16="http://schemas.microsoft.com/office/drawing/2014/main" id="{07EBD004-D28D-4CC1-84FD-18A879111E50}"/>
              </a:ext>
            </a:extLst>
          </p:cNvPr>
          <p:cNvSpPr>
            <a:spLocks noGrp="1"/>
          </p:cNvSpPr>
          <p:nvPr>
            <p:ph type="body" sz="half" idx="2"/>
          </p:nvPr>
        </p:nvSpPr>
        <p:spPr>
          <a:xfrm>
            <a:off x="952749" y="2321859"/>
            <a:ext cx="10130516" cy="3865285"/>
          </a:xfrm>
        </p:spPr>
        <p:txBody>
          <a:bodyPr>
            <a:normAutofit/>
          </a:bodyPr>
          <a:lstStyle/>
          <a:p>
            <a:pPr marL="285750" indent="-285750">
              <a:lnSpc>
                <a:spcPct val="200000"/>
              </a:lnSpc>
              <a:buFont typeface="Wingdings" panose="05000000000000000000" pitchFamily="2" charset="2"/>
              <a:buChar char="q"/>
            </a:pPr>
            <a:r>
              <a:rPr lang="es-SV" sz="2400" b="1" dirty="0"/>
              <a:t>   REINA BEATRIZ AYALA BARDALES</a:t>
            </a:r>
          </a:p>
          <a:p>
            <a:pPr marL="285750" indent="-285750">
              <a:lnSpc>
                <a:spcPct val="200000"/>
              </a:lnSpc>
              <a:buFont typeface="Wingdings" panose="05000000000000000000" pitchFamily="2" charset="2"/>
              <a:buChar char="q"/>
            </a:pPr>
            <a:r>
              <a:rPr lang="es-SV" sz="2400" b="1" dirty="0"/>
              <a:t>   RAFAEL ANTONIO DÍAZ PALACIOS</a:t>
            </a:r>
          </a:p>
          <a:p>
            <a:pPr marL="285750" indent="-285750">
              <a:lnSpc>
                <a:spcPct val="200000"/>
              </a:lnSpc>
              <a:buFont typeface="Wingdings" panose="05000000000000000000" pitchFamily="2" charset="2"/>
              <a:buChar char="q"/>
            </a:pPr>
            <a:r>
              <a:rPr lang="es-SV" sz="2400" b="1" dirty="0"/>
              <a:t>   JOSÉ BALMORE RAMÍREZ PÉREZ</a:t>
            </a:r>
          </a:p>
          <a:p>
            <a:pPr marL="285750" indent="-285750">
              <a:lnSpc>
                <a:spcPct val="200000"/>
              </a:lnSpc>
              <a:buFont typeface="Wingdings" panose="05000000000000000000" pitchFamily="2" charset="2"/>
              <a:buChar char="q"/>
            </a:pPr>
            <a:r>
              <a:rPr lang="es-SV" sz="2400" b="1" dirty="0"/>
              <a:t>   CARLOS EFRAÍN ANTONIO RIVERA SÁNCHEZ</a:t>
            </a:r>
            <a:endParaRPr lang="en-US" sz="2400" b="1" dirty="0"/>
          </a:p>
        </p:txBody>
      </p:sp>
    </p:spTree>
    <p:extLst>
      <p:ext uri="{BB962C8B-B14F-4D97-AF65-F5344CB8AC3E}">
        <p14:creationId xmlns:p14="http://schemas.microsoft.com/office/powerpoint/2010/main" val="354622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366895"/>
            <a:ext cx="10886440" cy="1293028"/>
          </a:xfrm>
        </p:spPr>
        <p:txBody>
          <a:bodyPr vert="horz" lIns="91440" tIns="45720" rIns="91440" bIns="45720" rtlCol="0" anchor="ctr">
            <a:noAutofit/>
          </a:bodyPr>
          <a:lstStyle/>
          <a:p>
            <a:pPr algn="ctr"/>
            <a:r>
              <a:rPr lang="en-US" sz="4000" b="1" kern="1200" cap="all" baseline="0" dirty="0">
                <a:solidFill>
                  <a:schemeClr val="tx1"/>
                </a:solidFill>
                <a:latin typeface="+mj-lt"/>
                <a:ea typeface="+mj-ea"/>
                <a:cs typeface="+mj-cs"/>
              </a:rPr>
              <a:t>CONCLUSIONES</a:t>
            </a:r>
          </a:p>
        </p:txBody>
      </p:sp>
      <p:sp>
        <p:nvSpPr>
          <p:cNvPr id="11" name="Marcador de texto 5">
            <a:extLst>
              <a:ext uri="{FF2B5EF4-FFF2-40B4-BE49-F238E27FC236}">
                <a16:creationId xmlns:a16="http://schemas.microsoft.com/office/drawing/2014/main" id="{73207620-5675-4790-B2BA-1BAA16349025}"/>
              </a:ext>
            </a:extLst>
          </p:cNvPr>
          <p:cNvSpPr>
            <a:spLocks noGrp="1"/>
          </p:cNvSpPr>
          <p:nvPr>
            <p:ph type="body" sz="half" idx="2"/>
          </p:nvPr>
        </p:nvSpPr>
        <p:spPr>
          <a:xfrm>
            <a:off x="619760" y="1461635"/>
            <a:ext cx="10886440" cy="5029470"/>
          </a:xfrm>
        </p:spPr>
        <p:txBody>
          <a:bodyPr vert="horz" lIns="91440" tIns="45720" rIns="91440" bIns="45720" rtlCol="0">
            <a:noAutofit/>
          </a:bodyPr>
          <a:lstStyle/>
          <a:p>
            <a:pPr algn="just">
              <a:spcAft>
                <a:spcPts val="0"/>
              </a:spcAft>
            </a:pPr>
            <a:r>
              <a:rPr lang="es-SV" sz="2000" kern="150" dirty="0">
                <a:effectLst/>
                <a:latin typeface="Arial" panose="020B0604020202020204" pitchFamily="34" charset="0"/>
                <a:ea typeface="SimSun" panose="02010600030101010101" pitchFamily="2" charset="-122"/>
                <a:cs typeface="Mangal" panose="02040503050203030202" pitchFamily="18" charset="0"/>
              </a:rPr>
              <a:t> Con el presente proyecto de investigación llegamos a las siguientes conclusiones: </a:t>
            </a:r>
            <a:endParaRPr lang="en-US" sz="2000" kern="150" dirty="0">
              <a:effectLst/>
              <a:latin typeface="Liberation Serif"/>
              <a:ea typeface="SimSun" panose="02010600030101010101" pitchFamily="2" charset="-122"/>
              <a:cs typeface="Mangal" panose="02040503050203030202" pitchFamily="18" charset="0"/>
            </a:endParaRPr>
          </a:p>
          <a:p>
            <a:pPr marL="342900" lvl="0" indent="-342900" algn="just">
              <a:lnSpc>
                <a:spcPct val="150000"/>
              </a:lnSpc>
              <a:spcAft>
                <a:spcPts val="0"/>
              </a:spcAft>
              <a:buFont typeface="Symbol" panose="05050102010706020507" pitchFamily="18" charset="2"/>
              <a:buChar char=""/>
            </a:pPr>
            <a:r>
              <a:rPr lang="es-SV" sz="2000" kern="150" dirty="0">
                <a:effectLst/>
                <a:latin typeface="Arial" panose="020B0604020202020204" pitchFamily="34" charset="0"/>
                <a:ea typeface="SimSun" panose="02010600030101010101" pitchFamily="2" charset="-122"/>
                <a:cs typeface="Mangal" panose="02040503050203030202" pitchFamily="18" charset="0"/>
              </a:rPr>
              <a:t>Al no realizar una gestión adecuada de vulnerabilidades, y sobre todo una corrección de estas, se pueden materializar las amenazas altas y críticas a las que se está expuesto, a tal punto de llevar a la pérdida de confidencialidad, integridad o disponibilidad de la información de la organización, afiliados y clientes. </a:t>
            </a:r>
            <a:endParaRPr lang="en-US" sz="2000" kern="150" dirty="0">
              <a:effectLst/>
              <a:latin typeface="Liberation Serif"/>
              <a:ea typeface="SimSun" panose="02010600030101010101" pitchFamily="2" charset="-122"/>
              <a:cs typeface="Mangal" panose="02040503050203030202" pitchFamily="18" charset="0"/>
            </a:endParaRPr>
          </a:p>
          <a:p>
            <a:pPr marL="342900" lvl="0" indent="-342900" algn="just">
              <a:lnSpc>
                <a:spcPct val="150000"/>
              </a:lnSpc>
              <a:spcAft>
                <a:spcPts val="0"/>
              </a:spcAft>
              <a:buFont typeface="Symbol" panose="05050102010706020507" pitchFamily="18" charset="2"/>
              <a:buChar char=""/>
            </a:pPr>
            <a:r>
              <a:rPr lang="es-SV" sz="2000" kern="150" dirty="0">
                <a:effectLst/>
                <a:latin typeface="Arial" panose="020B0604020202020204" pitchFamily="34" charset="0"/>
                <a:ea typeface="SimSun" panose="02010600030101010101" pitchFamily="2" charset="-122"/>
                <a:cs typeface="Mangal" panose="02040503050203030202" pitchFamily="18" charset="0"/>
              </a:rPr>
              <a:t>Así mismo concluimos que debemos implementar las buenas prácticas para el aseguramiento de nuestras bases de datos, utilizando las herramientas internacionales como los CIS Benchmarks, DISA STIGS, normas ISO y NIST.</a:t>
            </a:r>
            <a:endParaRPr lang="en-US" sz="2000" kern="150" dirty="0">
              <a:effectLst/>
              <a:latin typeface="Liberation Serif"/>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688068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366895"/>
            <a:ext cx="10886440" cy="1293028"/>
          </a:xfrm>
        </p:spPr>
        <p:txBody>
          <a:bodyPr vert="horz" lIns="91440" tIns="45720" rIns="91440" bIns="45720" rtlCol="0" anchor="ctr">
            <a:noAutofit/>
          </a:bodyPr>
          <a:lstStyle/>
          <a:p>
            <a:pPr algn="ctr"/>
            <a:r>
              <a:rPr lang="en-US" sz="4000" b="1" kern="1200" cap="all" baseline="0" dirty="0">
                <a:solidFill>
                  <a:schemeClr val="tx1"/>
                </a:solidFill>
                <a:latin typeface="+mj-lt"/>
                <a:ea typeface="+mj-ea"/>
                <a:cs typeface="+mj-cs"/>
              </a:rPr>
              <a:t>CONCLUSIONES</a:t>
            </a:r>
          </a:p>
        </p:txBody>
      </p:sp>
      <p:sp>
        <p:nvSpPr>
          <p:cNvPr id="11" name="Marcador de texto 5">
            <a:extLst>
              <a:ext uri="{FF2B5EF4-FFF2-40B4-BE49-F238E27FC236}">
                <a16:creationId xmlns:a16="http://schemas.microsoft.com/office/drawing/2014/main" id="{73207620-5675-4790-B2BA-1BAA16349025}"/>
              </a:ext>
            </a:extLst>
          </p:cNvPr>
          <p:cNvSpPr>
            <a:spLocks noGrp="1"/>
          </p:cNvSpPr>
          <p:nvPr>
            <p:ph type="body" sz="half" idx="2"/>
          </p:nvPr>
        </p:nvSpPr>
        <p:spPr>
          <a:xfrm>
            <a:off x="619760" y="1461635"/>
            <a:ext cx="10886440" cy="5029470"/>
          </a:xfrm>
        </p:spPr>
        <p:txBody>
          <a:bodyPr vert="horz" lIns="91440" tIns="45720" rIns="91440" bIns="45720" rtlCol="0">
            <a:noAutofit/>
          </a:bodyPr>
          <a:lstStyle/>
          <a:p>
            <a:pPr marL="342900" lvl="0" indent="-342900" algn="just">
              <a:lnSpc>
                <a:spcPct val="150000"/>
              </a:lnSpc>
              <a:spcAft>
                <a:spcPts val="0"/>
              </a:spcAft>
              <a:buFont typeface="Symbol" panose="05050102010706020507" pitchFamily="18" charset="2"/>
              <a:buChar char=""/>
            </a:pPr>
            <a:r>
              <a:rPr lang="es-SV" sz="1800" kern="150" dirty="0">
                <a:effectLst/>
                <a:latin typeface="Arial" panose="020B0604020202020204" pitchFamily="34" charset="0"/>
                <a:ea typeface="SimSun" panose="02010600030101010101" pitchFamily="2" charset="-122"/>
                <a:cs typeface="Mangal" panose="02040503050203030202" pitchFamily="18" charset="0"/>
              </a:rPr>
              <a:t>El uso de herramientas automatizadas es de mucha ayuda y abonan para ampliar el aseguramiento de nuestras bases de datos, ya que con ellas se pueden realizar escaneos más rápidos de las vulnerabilidades y así poder corregirlas.</a:t>
            </a:r>
            <a:endParaRPr lang="en-US" sz="1800" kern="150" dirty="0">
              <a:effectLst/>
              <a:latin typeface="Liberation Serif"/>
              <a:ea typeface="SimSun" panose="02010600030101010101" pitchFamily="2" charset="-122"/>
              <a:cs typeface="Mangal" panose="02040503050203030202" pitchFamily="18" charset="0"/>
            </a:endParaRPr>
          </a:p>
          <a:p>
            <a:pPr marL="342900" lvl="0" indent="-342900" algn="just">
              <a:lnSpc>
                <a:spcPct val="150000"/>
              </a:lnSpc>
              <a:spcAft>
                <a:spcPts val="0"/>
              </a:spcAft>
              <a:buFont typeface="Symbol" panose="05050102010706020507" pitchFamily="18" charset="2"/>
              <a:buChar char=""/>
            </a:pPr>
            <a:r>
              <a:rPr lang="es-SV" sz="1800" kern="150" dirty="0">
                <a:effectLst/>
                <a:latin typeface="Arial" panose="020B0604020202020204" pitchFamily="34" charset="0"/>
                <a:ea typeface="SimSun" panose="02010600030101010101" pitchFamily="2" charset="-122"/>
                <a:cs typeface="Mangal" panose="02040503050203030202" pitchFamily="18" charset="0"/>
              </a:rPr>
              <a:t>La gran mayoría de vulnerabilidades internas se encuentran asociadas a la actualización de aplicaciones, parches de seguridad y configuraciones básicas mal aplicadas o que no han sido aplicadas, por lo que son un riesgo latente para la organización. </a:t>
            </a:r>
            <a:endParaRPr lang="es-SV" sz="1800" kern="150" dirty="0">
              <a:latin typeface="Arial" panose="020B0604020202020204" pitchFamily="34" charset="0"/>
              <a:ea typeface="SimSun" panose="02010600030101010101" pitchFamily="2" charset="-122"/>
              <a:cs typeface="Mangal" panose="02040503050203030202" pitchFamily="18" charset="0"/>
            </a:endParaRPr>
          </a:p>
          <a:p>
            <a:pPr marL="342900" indent="-342900" algn="just">
              <a:lnSpc>
                <a:spcPct val="150000"/>
              </a:lnSpc>
              <a:buFont typeface="Symbol" panose="05050102010706020507" pitchFamily="18" charset="2"/>
              <a:buChar char=""/>
            </a:pPr>
            <a:r>
              <a:rPr lang="es-SV" sz="1800" kern="150" dirty="0">
                <a:effectLst/>
                <a:latin typeface="Arial" panose="020B0604020202020204" pitchFamily="34" charset="0"/>
                <a:ea typeface="SimSun" panose="02010600030101010101" pitchFamily="2" charset="-122"/>
                <a:cs typeface="Mangal" panose="02040503050203030202" pitchFamily="18" charset="0"/>
              </a:rPr>
              <a:t>Una organización está protegida frente a ataques básicos externos con acceso solamente a través de internet; sin embargo, un atacante con el tiempo suficiente para realizar la exploración y explotación de vulnerabilidades, por ejemplo, diccionario de datos o inyecciones SQL, le permitirían comprometer la seguridad de la organización.</a:t>
            </a:r>
            <a:endParaRPr lang="en-US" sz="1800" kern="150" dirty="0">
              <a:effectLst/>
              <a:latin typeface="Liberation Serif"/>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561006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366895"/>
            <a:ext cx="10886440" cy="1293028"/>
          </a:xfrm>
        </p:spPr>
        <p:txBody>
          <a:bodyPr vert="horz" lIns="91440" tIns="45720" rIns="91440" bIns="45720" rtlCol="0" anchor="ctr">
            <a:noAutofit/>
          </a:bodyPr>
          <a:lstStyle/>
          <a:p>
            <a:pPr algn="ctr"/>
            <a:r>
              <a:rPr lang="en-US" sz="4000" b="1" kern="1200" cap="all" baseline="0" dirty="0">
                <a:solidFill>
                  <a:schemeClr val="tx1"/>
                </a:solidFill>
                <a:latin typeface="+mj-lt"/>
                <a:ea typeface="+mj-ea"/>
                <a:cs typeface="+mj-cs"/>
              </a:rPr>
              <a:t>CONCLUSIONES</a:t>
            </a:r>
          </a:p>
        </p:txBody>
      </p:sp>
      <p:sp>
        <p:nvSpPr>
          <p:cNvPr id="11" name="Marcador de texto 5">
            <a:extLst>
              <a:ext uri="{FF2B5EF4-FFF2-40B4-BE49-F238E27FC236}">
                <a16:creationId xmlns:a16="http://schemas.microsoft.com/office/drawing/2014/main" id="{73207620-5675-4790-B2BA-1BAA16349025}"/>
              </a:ext>
            </a:extLst>
          </p:cNvPr>
          <p:cNvSpPr>
            <a:spLocks noGrp="1"/>
          </p:cNvSpPr>
          <p:nvPr>
            <p:ph type="body" sz="half" idx="2"/>
          </p:nvPr>
        </p:nvSpPr>
        <p:spPr>
          <a:xfrm>
            <a:off x="619760" y="1461635"/>
            <a:ext cx="10886440" cy="5029470"/>
          </a:xfrm>
        </p:spPr>
        <p:txBody>
          <a:bodyPr vert="horz" lIns="91440" tIns="45720" rIns="91440" bIns="45720" rtlCol="0">
            <a:noAutofit/>
          </a:bodyPr>
          <a:lstStyle/>
          <a:p>
            <a:pPr marL="342900" marR="168910" lvl="0" indent="-342900" algn="just">
              <a:lnSpc>
                <a:spcPct val="150000"/>
              </a:lnSpc>
              <a:spcAft>
                <a:spcPts val="0"/>
              </a:spcAft>
              <a:buFont typeface="Symbol" panose="05050102010706020507" pitchFamily="18" charset="2"/>
              <a:buChar char=""/>
            </a:pPr>
            <a:r>
              <a:rPr lang="es-SV" sz="2000" kern="150" dirty="0">
                <a:effectLst/>
                <a:latin typeface="Arial" panose="020B0604020202020204" pitchFamily="34" charset="0"/>
                <a:ea typeface="SimSun" panose="02010600030101010101" pitchFamily="2" charset="-122"/>
                <a:cs typeface="Mangal" panose="02040503050203030202" pitchFamily="18" charset="0"/>
              </a:rPr>
              <a:t>Para finalizar, se sabe que no hay sistemas cien por ciento seguros, todos presentan vulnerabilidades, y al aplicar el proceso de Hardening o endurecimiento de forma correcta y supervisada, es una ayuda indispensable para ahorrar bastantes dolores de cabeza a los administradores de bases de datos, ya que se pretende hacerle difícil la vida al atacante, ganar tiempo para solventar vulnerabilidades a tal grado que en ocasiones se puede evitar un ataque, así mismo se evita que usuarios sin ninguna mala intención, que no tengan mucha experiencia en el uso de gestores de bases de datos, puedan poner en riesgo la información de esta.</a:t>
            </a:r>
            <a:endParaRPr lang="en-US" sz="2000" kern="150" dirty="0">
              <a:effectLst/>
              <a:latin typeface="Liberation Serif"/>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20264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366895"/>
            <a:ext cx="10886440" cy="1293028"/>
          </a:xfrm>
        </p:spPr>
        <p:txBody>
          <a:bodyPr vert="horz" lIns="91440" tIns="45720" rIns="91440" bIns="45720" rtlCol="0" anchor="ctr">
            <a:noAutofit/>
          </a:bodyPr>
          <a:lstStyle/>
          <a:p>
            <a:pPr algn="ctr"/>
            <a:r>
              <a:rPr lang="en-US" sz="4000" b="1" kern="1200" cap="all" baseline="0" dirty="0">
                <a:solidFill>
                  <a:schemeClr val="tx1"/>
                </a:solidFill>
                <a:latin typeface="+mj-lt"/>
                <a:ea typeface="+mj-ea"/>
                <a:cs typeface="+mj-cs"/>
              </a:rPr>
              <a:t>RECOMENDACIONES</a:t>
            </a:r>
          </a:p>
        </p:txBody>
      </p:sp>
      <p:sp>
        <p:nvSpPr>
          <p:cNvPr id="11" name="Marcador de texto 5">
            <a:extLst>
              <a:ext uri="{FF2B5EF4-FFF2-40B4-BE49-F238E27FC236}">
                <a16:creationId xmlns:a16="http://schemas.microsoft.com/office/drawing/2014/main" id="{73207620-5675-4790-B2BA-1BAA16349025}"/>
              </a:ext>
            </a:extLst>
          </p:cNvPr>
          <p:cNvSpPr>
            <a:spLocks noGrp="1"/>
          </p:cNvSpPr>
          <p:nvPr>
            <p:ph type="body" sz="half" idx="2"/>
          </p:nvPr>
        </p:nvSpPr>
        <p:spPr>
          <a:xfrm>
            <a:off x="619760" y="1461635"/>
            <a:ext cx="10886440" cy="5029470"/>
          </a:xfrm>
        </p:spPr>
        <p:txBody>
          <a:bodyPr vert="horz" lIns="91440" tIns="45720" rIns="91440" bIns="45720" rtlCol="0">
            <a:noAutofit/>
          </a:bodyPr>
          <a:lstStyle/>
          <a:p>
            <a:pPr marL="342900" marR="168910" lvl="0" indent="-342900" algn="just">
              <a:lnSpc>
                <a:spcPct val="150000"/>
              </a:lnSpc>
              <a:spcAft>
                <a:spcPts val="0"/>
              </a:spcAft>
              <a:buFont typeface="Wingdings" panose="05000000000000000000" pitchFamily="2" charset="2"/>
              <a:buChar char=""/>
            </a:pPr>
            <a:r>
              <a:rPr lang="es-SV" sz="1800" kern="150" dirty="0">
                <a:effectLst/>
                <a:latin typeface="Arial" panose="020B0604020202020204" pitchFamily="34" charset="0"/>
                <a:ea typeface="SimSun" panose="02010600030101010101" pitchFamily="2" charset="-122"/>
                <a:cs typeface="Wingdings" panose="05000000000000000000" pitchFamily="2" charset="2"/>
              </a:rPr>
              <a:t>En la actualidad no hay sistema informático cien por ciento seguro, con el avance tecnológico que se vive, han surgido nuevas herramientas de hacking y así mismo los ataques a los sistemas informáticos han ido al alza, por lo que se recomienda que el administrador de la base de datos mantenga una política de actualizaciones diarias sobre parches de seguridad y escaneo de vulnerabilidades.</a:t>
            </a:r>
            <a:endParaRPr lang="en-US" sz="1800" kern="150" dirty="0">
              <a:effectLst/>
              <a:latin typeface="Liberation Serif"/>
              <a:ea typeface="SimSun" panose="02010600030101010101" pitchFamily="2" charset="-122"/>
              <a:cs typeface="Wingdings" panose="05000000000000000000" pitchFamily="2" charset="2"/>
            </a:endParaRPr>
          </a:p>
          <a:p>
            <a:pPr marR="168910" algn="just">
              <a:lnSpc>
                <a:spcPct val="150000"/>
              </a:lnSpc>
              <a:spcAft>
                <a:spcPts val="0"/>
              </a:spcAft>
            </a:pPr>
            <a:r>
              <a:rPr lang="es-SV" sz="1800" kern="150" dirty="0">
                <a:effectLst/>
                <a:latin typeface="Liberation Serif"/>
                <a:ea typeface="SimSun" panose="02010600030101010101" pitchFamily="2" charset="-122"/>
                <a:cs typeface="Mangal" panose="02040503050203030202" pitchFamily="18" charset="0"/>
              </a:rPr>
              <a:t> </a:t>
            </a:r>
            <a:endParaRPr lang="en-US" sz="1800" kern="150" dirty="0">
              <a:effectLst/>
              <a:latin typeface="Liberation Serif"/>
              <a:ea typeface="SimSun" panose="02010600030101010101" pitchFamily="2" charset="-122"/>
              <a:cs typeface="Mangal" panose="02040503050203030202" pitchFamily="18" charset="0"/>
            </a:endParaRPr>
          </a:p>
          <a:p>
            <a:pPr marL="342900" marR="168910" lvl="0" indent="-342900" algn="just">
              <a:lnSpc>
                <a:spcPct val="150000"/>
              </a:lnSpc>
              <a:spcAft>
                <a:spcPts val="0"/>
              </a:spcAft>
              <a:buFont typeface="Wingdings" panose="05000000000000000000" pitchFamily="2" charset="2"/>
              <a:buChar char=""/>
            </a:pPr>
            <a:r>
              <a:rPr lang="es-SV" sz="1800" kern="150" dirty="0">
                <a:effectLst/>
                <a:latin typeface="Arial" panose="020B0604020202020204" pitchFamily="34" charset="0"/>
                <a:ea typeface="SimSun" panose="02010600030101010101" pitchFamily="2" charset="-122"/>
                <a:cs typeface="Wingdings" panose="05000000000000000000" pitchFamily="2" charset="2"/>
              </a:rPr>
              <a:t>También se recomienda crear un plan de contingencia en donde se documenten todos los procedimientos que se han implementado para la seguridad de la Base de Datos con la finalidad de que, si se hace efectiva una amenaza, se logre en corto tiempo eliminar esa amenaza y restablecer la funcionalidad eficiente de la Base de Datos.</a:t>
            </a:r>
            <a:endParaRPr lang="en-US" sz="1800" kern="150" dirty="0">
              <a:effectLst/>
              <a:latin typeface="Liberation Serif"/>
              <a:ea typeface="SimSun" panose="02010600030101010101" pitchFamily="2" charset="-122"/>
              <a:cs typeface="Wingdings" panose="05000000000000000000" pitchFamily="2" charset="2"/>
            </a:endParaRPr>
          </a:p>
        </p:txBody>
      </p:sp>
    </p:spTree>
    <p:extLst>
      <p:ext uri="{BB962C8B-B14F-4D97-AF65-F5344CB8AC3E}">
        <p14:creationId xmlns:p14="http://schemas.microsoft.com/office/powerpoint/2010/main" val="500198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366895"/>
            <a:ext cx="10886440" cy="1293028"/>
          </a:xfrm>
        </p:spPr>
        <p:txBody>
          <a:bodyPr vert="horz" lIns="91440" tIns="45720" rIns="91440" bIns="45720" rtlCol="0" anchor="ctr">
            <a:noAutofit/>
          </a:bodyPr>
          <a:lstStyle/>
          <a:p>
            <a:pPr algn="ctr"/>
            <a:r>
              <a:rPr lang="en-US" sz="4000" b="1" kern="1200" cap="all" baseline="0" dirty="0">
                <a:solidFill>
                  <a:schemeClr val="tx1"/>
                </a:solidFill>
                <a:latin typeface="+mj-lt"/>
                <a:ea typeface="+mj-ea"/>
                <a:cs typeface="+mj-cs"/>
              </a:rPr>
              <a:t>RECOMENDACIONES</a:t>
            </a:r>
          </a:p>
        </p:txBody>
      </p:sp>
      <p:sp>
        <p:nvSpPr>
          <p:cNvPr id="11" name="Marcador de texto 5">
            <a:extLst>
              <a:ext uri="{FF2B5EF4-FFF2-40B4-BE49-F238E27FC236}">
                <a16:creationId xmlns:a16="http://schemas.microsoft.com/office/drawing/2014/main" id="{73207620-5675-4790-B2BA-1BAA16349025}"/>
              </a:ext>
            </a:extLst>
          </p:cNvPr>
          <p:cNvSpPr>
            <a:spLocks noGrp="1"/>
          </p:cNvSpPr>
          <p:nvPr>
            <p:ph type="body" sz="half" idx="2"/>
          </p:nvPr>
        </p:nvSpPr>
        <p:spPr>
          <a:xfrm>
            <a:off x="619760" y="1461635"/>
            <a:ext cx="10886440" cy="5029470"/>
          </a:xfrm>
        </p:spPr>
        <p:txBody>
          <a:bodyPr vert="horz" lIns="91440" tIns="45720" rIns="91440" bIns="45720" rtlCol="0">
            <a:noAutofit/>
          </a:bodyPr>
          <a:lstStyle/>
          <a:p>
            <a:pPr marL="342900" marR="168910" lvl="0" indent="-342900" algn="just">
              <a:lnSpc>
                <a:spcPct val="150000"/>
              </a:lnSpc>
              <a:spcAft>
                <a:spcPts val="0"/>
              </a:spcAft>
              <a:buFont typeface="Wingdings" panose="05000000000000000000" pitchFamily="2" charset="2"/>
              <a:buChar char=""/>
            </a:pPr>
            <a:r>
              <a:rPr lang="es-SV" sz="1800" kern="150" dirty="0">
                <a:effectLst/>
                <a:latin typeface="Arial" panose="020B0604020202020204" pitchFamily="34" charset="0"/>
                <a:ea typeface="SimSun" panose="02010600030101010101" pitchFamily="2" charset="-122"/>
                <a:cs typeface="Wingdings" panose="05000000000000000000" pitchFamily="2" charset="2"/>
              </a:rPr>
              <a:t>Se sugiere llevar un control diario de políticas de contraseñas sobre los usuarios que interactúa con la Base de Datos para así lograr una mayor seguridad de la información.</a:t>
            </a:r>
            <a:endParaRPr lang="en-US" sz="1800" kern="150" dirty="0">
              <a:effectLst/>
              <a:latin typeface="Liberation Serif"/>
              <a:ea typeface="SimSun" panose="02010600030101010101" pitchFamily="2" charset="-122"/>
              <a:cs typeface="Wingdings" panose="05000000000000000000" pitchFamily="2" charset="2"/>
            </a:endParaRPr>
          </a:p>
          <a:p>
            <a:pPr marL="457200">
              <a:spcAft>
                <a:spcPts val="0"/>
              </a:spcAft>
            </a:pPr>
            <a:r>
              <a:rPr lang="es-SV" sz="1800" kern="150" dirty="0">
                <a:effectLst/>
                <a:latin typeface="Liberation Serif"/>
                <a:ea typeface="SimSun" panose="02010600030101010101" pitchFamily="2" charset="-122"/>
                <a:cs typeface="Mangal" panose="02040503050203030202" pitchFamily="18" charset="0"/>
              </a:rPr>
              <a:t> </a:t>
            </a:r>
            <a:endParaRPr lang="en-US" sz="1800" kern="150" dirty="0">
              <a:effectLst/>
              <a:latin typeface="Liberation Serif"/>
              <a:ea typeface="SimSun" panose="02010600030101010101" pitchFamily="2" charset="-122"/>
              <a:cs typeface="Mangal" panose="02040503050203030202" pitchFamily="18" charset="0"/>
            </a:endParaRPr>
          </a:p>
          <a:p>
            <a:pPr marL="342900" marR="168910" lvl="0" indent="-342900" algn="just">
              <a:lnSpc>
                <a:spcPct val="150000"/>
              </a:lnSpc>
              <a:spcAft>
                <a:spcPts val="0"/>
              </a:spcAft>
              <a:buFont typeface="Wingdings" panose="05000000000000000000" pitchFamily="2" charset="2"/>
              <a:buChar char=""/>
            </a:pPr>
            <a:r>
              <a:rPr lang="es-SV" sz="1800" kern="150" dirty="0">
                <a:effectLst/>
                <a:latin typeface="Arial" panose="020B0604020202020204" pitchFamily="34" charset="0"/>
                <a:ea typeface="SimSun" panose="02010600030101010101" pitchFamily="2" charset="-122"/>
                <a:cs typeface="Wingdings" panose="05000000000000000000" pitchFamily="2" charset="2"/>
              </a:rPr>
              <a:t>Se recomienda auditar todos los procesos como inicios de sesión, cambios de contraseñas y otros procesos críticos en las bases de datos y generar un informe diario, en caso de que se materialice un ataque, este pueda ser de mucha ayuda para esclarecer el incidente, poder recuperar la información en un dado caso se perdiera y restablecer la funcionalidad de esta.</a:t>
            </a:r>
            <a:endParaRPr lang="en-US" sz="1800" kern="150" dirty="0">
              <a:effectLst/>
              <a:latin typeface="Liberation Serif"/>
              <a:ea typeface="SimSun" panose="02010600030101010101" pitchFamily="2" charset="-122"/>
              <a:cs typeface="Wingdings" panose="05000000000000000000" pitchFamily="2" charset="2"/>
            </a:endParaRPr>
          </a:p>
        </p:txBody>
      </p:sp>
    </p:spTree>
    <p:extLst>
      <p:ext uri="{BB962C8B-B14F-4D97-AF65-F5344CB8AC3E}">
        <p14:creationId xmlns:p14="http://schemas.microsoft.com/office/powerpoint/2010/main" val="142758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5EB8E-44AC-429A-880F-EB3D3D71D746}"/>
              </a:ext>
            </a:extLst>
          </p:cNvPr>
          <p:cNvSpPr>
            <a:spLocks noGrp="1"/>
          </p:cNvSpPr>
          <p:nvPr>
            <p:ph type="ctrTitle"/>
          </p:nvPr>
        </p:nvSpPr>
        <p:spPr>
          <a:xfrm>
            <a:off x="546847" y="837425"/>
            <a:ext cx="11098305" cy="1825096"/>
          </a:xfrm>
        </p:spPr>
        <p:txBody>
          <a:bodyPr>
            <a:noAutofit/>
          </a:bodyPr>
          <a:lstStyle/>
          <a:p>
            <a:pPr algn="ctr"/>
            <a:r>
              <a:rPr lang="es-SV" sz="2800" b="1" dirty="0"/>
              <a:t>TEMA DE INVESTIGACIÓN:</a:t>
            </a:r>
            <a:br>
              <a:rPr lang="es-SV" sz="2800" b="1" dirty="0"/>
            </a:br>
            <a:br>
              <a:rPr lang="es-SV" sz="4800" b="1" dirty="0"/>
            </a:br>
            <a:r>
              <a:rPr lang="es-SV" sz="4800" b="1" dirty="0"/>
              <a:t>“HARDENING DE BASE DE DATOS”</a:t>
            </a:r>
            <a:endParaRPr lang="en-US" sz="4800" b="1" dirty="0"/>
          </a:p>
        </p:txBody>
      </p:sp>
      <p:sp>
        <p:nvSpPr>
          <p:cNvPr id="3" name="Subtítulo 2">
            <a:extLst>
              <a:ext uri="{FF2B5EF4-FFF2-40B4-BE49-F238E27FC236}">
                <a16:creationId xmlns:a16="http://schemas.microsoft.com/office/drawing/2014/main" id="{36A51F60-A4B5-4362-A5B9-165B8D22CDFB}"/>
              </a:ext>
            </a:extLst>
          </p:cNvPr>
          <p:cNvSpPr>
            <a:spLocks noGrp="1"/>
          </p:cNvSpPr>
          <p:nvPr>
            <p:ph type="subTitle" idx="1"/>
          </p:nvPr>
        </p:nvSpPr>
        <p:spPr>
          <a:xfrm>
            <a:off x="1371599" y="3336364"/>
            <a:ext cx="9448800" cy="859116"/>
          </a:xfrm>
        </p:spPr>
        <p:txBody>
          <a:bodyPr>
            <a:noAutofit/>
          </a:bodyPr>
          <a:lstStyle/>
          <a:p>
            <a:pPr algn="ctr"/>
            <a:r>
              <a:rPr lang="es-SV" sz="2400" b="1" dirty="0"/>
              <a:t>“APLICACIÓN DE HARDENING A LAS BASES DE DATOS </a:t>
            </a:r>
          </a:p>
          <a:p>
            <a:pPr algn="ctr"/>
            <a:r>
              <a:rPr lang="es-SV" sz="2400" b="1" dirty="0"/>
              <a:t>MySQL 9.0.19, ORACLE 11g Release 2 y SQL Server 2019”</a:t>
            </a:r>
            <a:endParaRPr lang="en-US" sz="2400" b="1" dirty="0"/>
          </a:p>
        </p:txBody>
      </p:sp>
    </p:spTree>
    <p:extLst>
      <p:ext uri="{BB962C8B-B14F-4D97-AF65-F5344CB8AC3E}">
        <p14:creationId xmlns:p14="http://schemas.microsoft.com/office/powerpoint/2010/main" val="201815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30" name="Picture 24">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31" name="Rectangle 26">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45459" y="681142"/>
            <a:ext cx="10860741" cy="1293028"/>
          </a:xfrm>
        </p:spPr>
        <p:txBody>
          <a:bodyPr vert="horz" lIns="91440" tIns="45720" rIns="91440" bIns="45720" rtlCol="0" anchor="ctr">
            <a:normAutofit/>
          </a:bodyPr>
          <a:lstStyle/>
          <a:p>
            <a:pPr algn="ctr"/>
            <a:r>
              <a:rPr lang="es-SV" sz="4800" b="1" dirty="0">
                <a:solidFill>
                  <a:srgbClr val="FFFFFF"/>
                </a:solidFill>
              </a:rPr>
              <a:t>Introducción</a:t>
            </a:r>
          </a:p>
        </p:txBody>
      </p:sp>
      <p:sp>
        <p:nvSpPr>
          <p:cNvPr id="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233082" y="2384615"/>
            <a:ext cx="11743765" cy="5016366"/>
          </a:xfrm>
        </p:spPr>
        <p:txBody>
          <a:bodyPr vert="horz" lIns="91440" tIns="45720" rIns="91440" bIns="45720" rtlCol="0">
            <a:normAutofit/>
          </a:bodyPr>
          <a:lstStyle/>
          <a:p>
            <a:pPr algn="just"/>
            <a:r>
              <a:rPr lang="es-SV" sz="1800" kern="150" dirty="0">
                <a:effectLst/>
                <a:latin typeface="Arial" panose="020B0604020202020204" pitchFamily="34" charset="0"/>
                <a:ea typeface="SimSun" panose="02010600030101010101" pitchFamily="2" charset="-122"/>
                <a:cs typeface="Mangal" panose="02040503050203030202" pitchFamily="18" charset="0"/>
              </a:rPr>
              <a:t>Desde el inicio de la era digital, una de las razones fundamentales para las empresas y </a:t>
            </a:r>
            <a:r>
              <a:rPr lang="es-SV" sz="1800" kern="150" dirty="0">
                <a:latin typeface="Arial" panose="020B0604020202020204" pitchFamily="34" charset="0"/>
                <a:ea typeface="SimSun" panose="02010600030101010101" pitchFamily="2" charset="-122"/>
                <a:cs typeface="Mangal" panose="02040503050203030202" pitchFamily="18" charset="0"/>
              </a:rPr>
              <a:t>entidades en general, </a:t>
            </a:r>
            <a:r>
              <a:rPr lang="es-SV" sz="1800" kern="150" dirty="0">
                <a:effectLst/>
                <a:latin typeface="Arial" panose="020B0604020202020204" pitchFamily="34" charset="0"/>
                <a:ea typeface="SimSun" panose="02010600030101010101" pitchFamily="2" charset="-122"/>
                <a:cs typeface="Mangal" panose="02040503050203030202" pitchFamily="18" charset="0"/>
              </a:rPr>
              <a:t>ha sido la seguridad de la información; el surgimiento de ataques, robo de información, o daño a equipos computacionales, afectan hoy en día en torno a sus activos informáticos y de paso limitan las operaciones administrativas de las mismas.</a:t>
            </a:r>
          </a:p>
          <a:p>
            <a:pPr algn="just"/>
            <a:endParaRPr lang="es-SV" sz="1800" kern="150" dirty="0">
              <a:latin typeface="Arial" panose="020B0604020202020204" pitchFamily="34" charset="0"/>
              <a:ea typeface="SimSun" panose="02010600030101010101" pitchFamily="2" charset="-122"/>
              <a:cs typeface="Mangal" panose="02040503050203030202" pitchFamily="18" charset="0"/>
            </a:endParaRPr>
          </a:p>
          <a:p>
            <a:pPr algn="just"/>
            <a:r>
              <a:rPr lang="es-SV" sz="1800" kern="150" dirty="0">
                <a:effectLst/>
                <a:latin typeface="Arial" panose="020B0604020202020204" pitchFamily="34" charset="0"/>
                <a:ea typeface="SimSun" panose="02010600030101010101" pitchFamily="2" charset="-122"/>
              </a:rPr>
              <a:t>En la actualidad el uso de las redes informáticas ha facilitado el incremento del flujo de información, permitiendo así que cualquier usuario esté siempre comunicado. Así mismo los ataques informáticos han ido al alza por personas inescrupulosas que quieren robar información para cometer otros delitos.</a:t>
            </a:r>
          </a:p>
          <a:p>
            <a:pPr algn="just"/>
            <a:endParaRPr lang="es-SV" sz="1800" kern="150" dirty="0">
              <a:latin typeface="Arial" panose="020B0604020202020204" pitchFamily="34" charset="0"/>
              <a:ea typeface="SimSun" panose="02010600030101010101" pitchFamily="2" charset="-122"/>
              <a:cs typeface="Mangal" panose="02040503050203030202" pitchFamily="18" charset="0"/>
            </a:endParaRPr>
          </a:p>
          <a:p>
            <a:pPr algn="just"/>
            <a:r>
              <a:rPr lang="es-SV" sz="1800" kern="150" dirty="0">
                <a:latin typeface="Arial" panose="020B0604020202020204" pitchFamily="34" charset="0"/>
                <a:ea typeface="SimSun" panose="02010600030101010101" pitchFamily="2" charset="-122"/>
              </a:rPr>
              <a:t>E</a:t>
            </a:r>
            <a:r>
              <a:rPr lang="es-SV" sz="1800" kern="150" dirty="0">
                <a:effectLst/>
                <a:latin typeface="Arial" panose="020B0604020202020204" pitchFamily="34" charset="0"/>
                <a:ea typeface="SimSun" panose="02010600030101010101" pitchFamily="2" charset="-122"/>
              </a:rPr>
              <a:t>l hardening se presenta como una de las medidas más importantes de seguridad a implementar en toda organización, ya que permite establecer distintas barreras u obstáculos de protección, para hacer frente a los posibles atacantes ya sea externos o internos, aclarando que existen empleados de las organizaciones que pueden ser catalogados como atacantes, pero muchas veces ocasionan daños sin intención por manipulación indebida del software y hardware aprovechando las malas configuraciones de seguridad o vulnerabilidades existentes.</a:t>
            </a:r>
            <a:endParaRPr lang="es-SV" sz="1800" kern="150" dirty="0">
              <a:effectLst/>
              <a:latin typeface="Arial" panose="020B0604020202020204" pitchFamily="34" charset="0"/>
              <a:ea typeface="SimSun" panose="02010600030101010101" pitchFamily="2" charset="-122"/>
              <a:cs typeface="Mangal" panose="02040503050203030202" pitchFamily="18" charset="0"/>
            </a:endParaRPr>
          </a:p>
          <a:p>
            <a:endParaRPr lang="en-US" sz="1800" kern="150" dirty="0">
              <a:effectLst/>
              <a:latin typeface="Liberation Serif"/>
              <a:ea typeface="SimSun" panose="02010600030101010101" pitchFamily="2" charset="-122"/>
              <a:cs typeface="Mangal" panose="02040503050203030202" pitchFamily="18" charset="0"/>
            </a:endParaRP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44710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44" name="Picture 35">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45" name="Rectangle 3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83609" y="764372"/>
            <a:ext cx="3173688" cy="5216013"/>
          </a:xfrm>
        </p:spPr>
        <p:txBody>
          <a:bodyPr vert="horz" lIns="91440" tIns="45720" rIns="91440" bIns="45720" rtlCol="0" anchor="ctr">
            <a:normAutofit/>
          </a:bodyPr>
          <a:lstStyle/>
          <a:p>
            <a:pPr algn="r"/>
            <a:r>
              <a:rPr lang="en-US" sz="4000" b="1"/>
              <a:t>Objetivo General</a:t>
            </a:r>
          </a:p>
        </p:txBody>
      </p:sp>
      <p:cxnSp>
        <p:nvCxnSpPr>
          <p:cNvPr id="46" name="Straight Connector 3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4370138" y="764372"/>
            <a:ext cx="7086600" cy="5216013"/>
          </a:xfrm>
        </p:spPr>
        <p:txBody>
          <a:bodyPr vert="horz" lIns="91440" tIns="45720" rIns="91440" bIns="45720" rtlCol="0" anchor="ctr">
            <a:normAutofit/>
          </a:bodyPr>
          <a:lstStyle/>
          <a:p>
            <a:pPr marL="457200" indent="-228600" algn="just">
              <a:lnSpc>
                <a:spcPct val="150000"/>
              </a:lnSpc>
              <a:buFont typeface="Arial" panose="020B0604020202020204" pitchFamily="34" charset="0"/>
              <a:buChar char="•"/>
            </a:pPr>
            <a:r>
              <a:rPr lang="es-SV" sz="2800" b="1" dirty="0">
                <a:effectLst/>
              </a:rPr>
              <a:t>Establecer un esquema de seguridad con la implementación de Hardening para fortalecer la seguridad y disminuir el riesgo de futuros ataques a la Base de Datos.</a:t>
            </a:r>
          </a:p>
          <a:p>
            <a:pPr indent="-228600">
              <a:buFont typeface="Arial" panose="020B0604020202020204" pitchFamily="34" charset="0"/>
              <a:buChar char="•"/>
            </a:pPr>
            <a:endParaRPr lang="es-SV" sz="2000" b="1" dirty="0">
              <a:effectLst/>
            </a:endParaRPr>
          </a:p>
          <a:p>
            <a:pPr indent="-228600">
              <a:buFont typeface="Arial" panose="020B0604020202020204" pitchFamily="34" charset="0"/>
              <a:buChar char="•"/>
            </a:pPr>
            <a:endParaRPr lang="en-US" sz="2000" b="1" dirty="0"/>
          </a:p>
        </p:txBody>
      </p:sp>
    </p:spTree>
    <p:extLst>
      <p:ext uri="{BB962C8B-B14F-4D97-AF65-F5344CB8AC3E}">
        <p14:creationId xmlns:p14="http://schemas.microsoft.com/office/powerpoint/2010/main" val="43996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37">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40"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46" name="Picture 4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85800" y="1066163"/>
            <a:ext cx="3306744" cy="5148371"/>
          </a:xfrm>
        </p:spPr>
        <p:txBody>
          <a:bodyPr vert="horz" lIns="91440" tIns="45720" rIns="91440" bIns="45720" rtlCol="0" anchor="ctr">
            <a:normAutofit/>
          </a:bodyPr>
          <a:lstStyle/>
          <a:p>
            <a:pPr algn="r"/>
            <a:r>
              <a:rPr lang="en-US" sz="4000" b="1">
                <a:solidFill>
                  <a:schemeClr val="bg1"/>
                </a:solidFill>
              </a:rPr>
              <a:t>Objetivos ESPECÍFICOS</a:t>
            </a:r>
          </a:p>
        </p:txBody>
      </p:sp>
      <p:graphicFrame>
        <p:nvGraphicFramePr>
          <p:cNvPr id="43" name="Marcador de texto 5">
            <a:extLst>
              <a:ext uri="{FF2B5EF4-FFF2-40B4-BE49-F238E27FC236}">
                <a16:creationId xmlns:a16="http://schemas.microsoft.com/office/drawing/2014/main" id="{CC8FC689-7666-4B96-B706-351C44A4BE09}"/>
              </a:ext>
            </a:extLst>
          </p:cNvPr>
          <p:cNvGraphicFramePr/>
          <p:nvPr>
            <p:extLst>
              <p:ext uri="{D42A27DB-BD31-4B8C-83A1-F6EECF244321}">
                <p14:modId xmlns:p14="http://schemas.microsoft.com/office/powerpoint/2010/main" val="1706188614"/>
              </p:ext>
            </p:extLst>
          </p:nvPr>
        </p:nvGraphicFramePr>
        <p:xfrm>
          <a:off x="5029201" y="342901"/>
          <a:ext cx="6924674" cy="6296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530539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59" y="257659"/>
            <a:ext cx="11079181" cy="1293028"/>
          </a:xfrm>
        </p:spPr>
        <p:txBody>
          <a:bodyPr vert="horz" lIns="91440" tIns="45720" rIns="91440" bIns="45720" rtlCol="0" anchor="ctr">
            <a:normAutofit/>
          </a:bodyPr>
          <a:lstStyle/>
          <a:p>
            <a:pPr algn="ctr"/>
            <a:r>
              <a:rPr lang="en-US" sz="3600" b="1" kern="1200" cap="all" baseline="0" dirty="0">
                <a:solidFill>
                  <a:schemeClr val="tx1"/>
                </a:solidFill>
                <a:latin typeface="+mj-lt"/>
                <a:ea typeface="+mj-ea"/>
                <a:cs typeface="+mj-cs"/>
              </a:rPr>
              <a:t>METODOLOGÍA DE LA INVESTIGACIÓN</a:t>
            </a:r>
          </a:p>
        </p:txBody>
      </p:sp>
      <p:sp>
        <p:nvSpPr>
          <p:cNvPr id="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161364" y="1659923"/>
            <a:ext cx="8193741" cy="4940417"/>
          </a:xfrm>
        </p:spPr>
        <p:txBody>
          <a:bodyPr vert="horz" lIns="91440" tIns="45720" rIns="91440" bIns="45720" rtlCol="0">
            <a:noAutofit/>
          </a:bodyPr>
          <a:lstStyle/>
          <a:p>
            <a:pPr indent="-228600">
              <a:spcBef>
                <a:spcPts val="0"/>
              </a:spcBef>
              <a:buFont typeface="Arial" panose="020B0604020202020204" pitchFamily="34" charset="0"/>
              <a:buChar char="•"/>
            </a:pPr>
            <a:r>
              <a:rPr lang="en-US" sz="1400" b="1" u="sng" dirty="0">
                <a:effectLst/>
              </a:rPr>
              <a:t>MODALIDAD DE LA INVESTIGACIÓN</a:t>
            </a:r>
          </a:p>
          <a:p>
            <a:pPr algn="just">
              <a:lnSpc>
                <a:spcPct val="150000"/>
              </a:lnSpc>
              <a:spcBef>
                <a:spcPts val="0"/>
              </a:spcBef>
            </a:pPr>
            <a:r>
              <a:rPr lang="en-US" sz="1400" b="1" dirty="0">
                <a:effectLst/>
              </a:rPr>
              <a:t>La modalidad de la investigación qué utilizamos es la Investigación Aplicada, que también se le puede conocer como práctica o empírica, este tipo de investigación busca el empleo de los conocimientos adquiridos. </a:t>
            </a:r>
          </a:p>
          <a:p>
            <a:pPr algn="just">
              <a:lnSpc>
                <a:spcPct val="150000"/>
              </a:lnSpc>
              <a:spcBef>
                <a:spcPts val="0"/>
              </a:spcBef>
            </a:pPr>
            <a:endParaRPr lang="en-US" sz="1000" b="1" u="sng" dirty="0"/>
          </a:p>
          <a:p>
            <a:pPr indent="-228600">
              <a:spcBef>
                <a:spcPts val="0"/>
              </a:spcBef>
              <a:buFont typeface="Arial" panose="020B0604020202020204" pitchFamily="34" charset="0"/>
              <a:buChar char="•"/>
            </a:pPr>
            <a:r>
              <a:rPr lang="en-US" sz="1400" b="1" u="sng" dirty="0"/>
              <a:t>TIPO DE INVESTIGACIÓN</a:t>
            </a:r>
          </a:p>
          <a:p>
            <a:pPr algn="just">
              <a:lnSpc>
                <a:spcPct val="160000"/>
              </a:lnSpc>
              <a:spcBef>
                <a:spcPts val="0"/>
              </a:spcBef>
            </a:pPr>
            <a:r>
              <a:rPr lang="en-US" sz="1400" b="1" dirty="0">
                <a:effectLst/>
              </a:rPr>
              <a:t>El tipo de Investigación que contempla este proyecto es la Investigación aplicada, ya que su principal objetivo, se basa en resolver un problema práctico de gestión de vulnerabilidades, con un alcance determinado y limitado. De este modo se generan pocos aportes al conocimiento científico desde un punto de vista teórico, pero se logran poner en práctica los conocimientos adquiridos en el desarrollo de cada una de </a:t>
            </a:r>
            <a:r>
              <a:rPr lang="es-SV" sz="1400" b="1" dirty="0">
                <a:effectLst/>
              </a:rPr>
              <a:t>estas</a:t>
            </a:r>
            <a:r>
              <a:rPr lang="en-US" sz="1400" b="1" dirty="0">
                <a:effectLst/>
              </a:rPr>
              <a:t> </a:t>
            </a:r>
            <a:r>
              <a:rPr lang="es-SV" sz="1400" b="1" dirty="0">
                <a:effectLst/>
              </a:rPr>
              <a:t>etapas</a:t>
            </a:r>
            <a:r>
              <a:rPr lang="en-US" sz="1400" b="1" dirty="0">
                <a:effectLst/>
              </a:rPr>
              <a:t>.</a:t>
            </a:r>
          </a:p>
          <a:p>
            <a:pPr algn="just">
              <a:lnSpc>
                <a:spcPct val="160000"/>
              </a:lnSpc>
              <a:spcBef>
                <a:spcPts val="0"/>
              </a:spcBef>
            </a:pPr>
            <a:endParaRPr lang="en-US" sz="600" dirty="0"/>
          </a:p>
          <a:p>
            <a:pPr marL="285750" indent="-285750" algn="just">
              <a:lnSpc>
                <a:spcPct val="160000"/>
              </a:lnSpc>
              <a:spcBef>
                <a:spcPts val="0"/>
              </a:spcBef>
              <a:buFont typeface="Arial" panose="020B0604020202020204" pitchFamily="34" charset="0"/>
              <a:buChar char="•"/>
            </a:pPr>
            <a:r>
              <a:rPr lang="en-US" sz="1400" b="1" u="sng" dirty="0"/>
              <a:t>ÁREA DE INVESTIGACIÓN</a:t>
            </a:r>
          </a:p>
          <a:p>
            <a:pPr algn="just">
              <a:lnSpc>
                <a:spcPct val="160000"/>
              </a:lnSpc>
              <a:spcBef>
                <a:spcPts val="0"/>
              </a:spcBef>
            </a:pPr>
            <a:r>
              <a:rPr lang="en-US" sz="1400" b="1" dirty="0">
                <a:effectLst/>
              </a:rPr>
              <a:t>El </a:t>
            </a:r>
            <a:r>
              <a:rPr lang="es-SV" sz="1400" b="1" dirty="0">
                <a:effectLst/>
              </a:rPr>
              <a:t>área</a:t>
            </a:r>
            <a:r>
              <a:rPr lang="en-US" sz="1400" b="1" dirty="0">
                <a:effectLst/>
              </a:rPr>
              <a:t> </a:t>
            </a:r>
            <a:r>
              <a:rPr lang="es-SV" sz="1400" b="1" dirty="0">
                <a:effectLst/>
              </a:rPr>
              <a:t>Tecnológica</a:t>
            </a:r>
            <a:r>
              <a:rPr lang="en-US" sz="1400" b="1" dirty="0">
                <a:effectLst/>
              </a:rPr>
              <a:t> es </a:t>
            </a:r>
            <a:r>
              <a:rPr lang="es-SV" sz="1400" b="1" dirty="0">
                <a:effectLst/>
              </a:rPr>
              <a:t>donde</a:t>
            </a:r>
            <a:r>
              <a:rPr lang="en-US" sz="1400" b="1" dirty="0">
                <a:effectLst/>
              </a:rPr>
              <a:t> </a:t>
            </a:r>
            <a:r>
              <a:rPr lang="es-SV" sz="1400" b="1" dirty="0">
                <a:effectLst/>
              </a:rPr>
              <a:t>está</a:t>
            </a:r>
            <a:r>
              <a:rPr lang="en-US" sz="1400" b="1" dirty="0">
                <a:effectLst/>
              </a:rPr>
              <a:t> </a:t>
            </a:r>
            <a:r>
              <a:rPr lang="es-SV" sz="1400" b="1" dirty="0">
                <a:effectLst/>
              </a:rPr>
              <a:t>basada</a:t>
            </a:r>
            <a:r>
              <a:rPr lang="en-US" sz="1400" b="1" dirty="0">
                <a:effectLst/>
              </a:rPr>
              <a:t> </a:t>
            </a:r>
            <a:r>
              <a:rPr lang="es-SV" sz="1400" b="1" dirty="0">
                <a:effectLst/>
              </a:rPr>
              <a:t>nuestra</a:t>
            </a:r>
            <a:r>
              <a:rPr lang="en-US" sz="1400" b="1" dirty="0">
                <a:effectLst/>
              </a:rPr>
              <a:t> </a:t>
            </a:r>
            <a:r>
              <a:rPr lang="es-SV" sz="1400" b="1" dirty="0">
                <a:effectLst/>
              </a:rPr>
              <a:t>investigación</a:t>
            </a:r>
            <a:r>
              <a:rPr lang="en-US" sz="1400" b="1" dirty="0">
                <a:effectLst/>
              </a:rPr>
              <a:t>, </a:t>
            </a:r>
            <a:r>
              <a:rPr lang="es-SV" sz="1400" b="1" dirty="0">
                <a:effectLst/>
              </a:rPr>
              <a:t>específicamente</a:t>
            </a:r>
            <a:r>
              <a:rPr lang="en-US" sz="1400" b="1" dirty="0">
                <a:effectLst/>
              </a:rPr>
              <a:t> </a:t>
            </a:r>
            <a:r>
              <a:rPr lang="es-SV" sz="1400" b="1" dirty="0">
                <a:effectLst/>
              </a:rPr>
              <a:t>en</a:t>
            </a:r>
            <a:r>
              <a:rPr lang="en-US" sz="1400" b="1" dirty="0">
                <a:effectLst/>
              </a:rPr>
              <a:t> el </a:t>
            </a:r>
            <a:r>
              <a:rPr lang="es-SV" sz="1400" b="1" dirty="0">
                <a:effectLst/>
              </a:rPr>
              <a:t>área</a:t>
            </a:r>
            <a:r>
              <a:rPr lang="en-US" sz="1400" b="1" dirty="0">
                <a:effectLst/>
              </a:rPr>
              <a:t> de las Bases de </a:t>
            </a:r>
            <a:r>
              <a:rPr lang="es-SV" sz="1400" b="1" dirty="0">
                <a:effectLst/>
              </a:rPr>
              <a:t>Datos</a:t>
            </a:r>
            <a:r>
              <a:rPr lang="en-US" sz="1400" b="1" dirty="0">
                <a:effectLst/>
              </a:rPr>
              <a:t>, </a:t>
            </a:r>
            <a:r>
              <a:rPr lang="es-SV" sz="1400" b="1" dirty="0">
                <a:effectLst/>
              </a:rPr>
              <a:t>ya</a:t>
            </a:r>
            <a:r>
              <a:rPr lang="en-US" sz="1400" b="1" dirty="0">
                <a:effectLst/>
              </a:rPr>
              <a:t> que </a:t>
            </a:r>
            <a:r>
              <a:rPr lang="es-SV" sz="1400" b="1" dirty="0">
                <a:effectLst/>
              </a:rPr>
              <a:t>ahí</a:t>
            </a:r>
            <a:r>
              <a:rPr lang="en-US" sz="1400" b="1" dirty="0">
                <a:effectLst/>
              </a:rPr>
              <a:t> </a:t>
            </a:r>
            <a:r>
              <a:rPr lang="es-SV" sz="1400" b="1" dirty="0">
                <a:effectLst/>
              </a:rPr>
              <a:t>aplicaremos</a:t>
            </a:r>
            <a:r>
              <a:rPr lang="en-US" sz="1400" b="1" dirty="0">
                <a:effectLst/>
              </a:rPr>
              <a:t> el Hardening.</a:t>
            </a:r>
          </a:p>
        </p:txBody>
      </p:sp>
      <p:pic>
        <p:nvPicPr>
          <p:cNvPr id="35" name="Graphic 34">
            <a:extLst>
              <a:ext uri="{FF2B5EF4-FFF2-40B4-BE49-F238E27FC236}">
                <a16:creationId xmlns:a16="http://schemas.microsoft.com/office/drawing/2014/main" id="{B3ADAEBA-A7BD-43DF-ADF4-85FB9BCFD1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7038" y="1659923"/>
            <a:ext cx="3644962" cy="3644962"/>
          </a:xfrm>
          <a:prstGeom prst="rect">
            <a:avLst/>
          </a:prstGeom>
        </p:spPr>
      </p:pic>
    </p:spTree>
    <p:extLst>
      <p:ext uri="{BB962C8B-B14F-4D97-AF65-F5344CB8AC3E}">
        <p14:creationId xmlns:p14="http://schemas.microsoft.com/office/powerpoint/2010/main" val="259945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366895"/>
            <a:ext cx="6832600" cy="1293028"/>
          </a:xfrm>
        </p:spPr>
        <p:txBody>
          <a:bodyPr vert="horz" lIns="91440" tIns="45720" rIns="91440" bIns="45720" rtlCol="0" anchor="ctr">
            <a:normAutofit/>
          </a:bodyPr>
          <a:lstStyle/>
          <a:p>
            <a:pPr algn="r"/>
            <a:r>
              <a:rPr lang="en-US" sz="4000" b="1" kern="1200" cap="all" baseline="0" dirty="0">
                <a:solidFill>
                  <a:schemeClr val="tx1"/>
                </a:solidFill>
                <a:latin typeface="+mj-lt"/>
                <a:ea typeface="+mj-ea"/>
                <a:cs typeface="+mj-cs"/>
              </a:rPr>
              <a:t>BASE DE DATOS</a:t>
            </a:r>
          </a:p>
        </p:txBody>
      </p:sp>
      <p:sp>
        <p:nvSpPr>
          <p:cNvPr id="4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619760" y="1808345"/>
            <a:ext cx="6832600" cy="4024125"/>
          </a:xfrm>
        </p:spPr>
        <p:txBody>
          <a:bodyPr vert="horz" lIns="91440" tIns="45720" rIns="91440" bIns="45720" rtlCol="0">
            <a:normAutofit/>
          </a:bodyPr>
          <a:lstStyle/>
          <a:p>
            <a:pPr marR="168910" algn="just">
              <a:lnSpc>
                <a:spcPct val="150000"/>
              </a:lnSpc>
            </a:pPr>
            <a:r>
              <a:rPr lang="es-ES" sz="2400" dirty="0">
                <a:latin typeface="Arial" panose="020B0604020202020204" pitchFamily="34" charset="0"/>
                <a:cs typeface="Arial" panose="020B0604020202020204" pitchFamily="34" charset="0"/>
              </a:rPr>
              <a:t>Una base de datos es un almacén que nos permite guardar una serie de datos en pequeñas o grandes cantidades, organizados y relacionados entre sí, los cuales son recolectados y explotados por los sistemas de información para poder utilizarlos fácilmente.</a:t>
            </a:r>
            <a:endParaRPr lang="en-US" sz="2000" dirty="0">
              <a:effectLst/>
              <a:latin typeface="Arial" panose="020B0604020202020204" pitchFamily="34" charset="0"/>
              <a:cs typeface="Arial" panose="020B0604020202020204" pitchFamily="34" charset="0"/>
            </a:endParaRPr>
          </a:p>
        </p:txBody>
      </p:sp>
      <p:pic>
        <p:nvPicPr>
          <p:cNvPr id="63" name="Graphic 56">
            <a:extLst>
              <a:ext uri="{FF2B5EF4-FFF2-40B4-BE49-F238E27FC236}">
                <a16:creationId xmlns:a16="http://schemas.microsoft.com/office/drawing/2014/main" id="{266BA1A9-F189-41DE-92D2-F1D687769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397239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5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ítulo 4">
            <a:extLst>
              <a:ext uri="{FF2B5EF4-FFF2-40B4-BE49-F238E27FC236}">
                <a16:creationId xmlns:a16="http://schemas.microsoft.com/office/drawing/2014/main" id="{A154BEE3-2990-4B5D-910E-BDD6794FEBAA}"/>
              </a:ext>
            </a:extLst>
          </p:cNvPr>
          <p:cNvSpPr>
            <a:spLocks noGrp="1"/>
          </p:cNvSpPr>
          <p:nvPr>
            <p:ph type="title"/>
          </p:nvPr>
        </p:nvSpPr>
        <p:spPr>
          <a:xfrm>
            <a:off x="619760" y="366895"/>
            <a:ext cx="10886440" cy="610258"/>
          </a:xfrm>
        </p:spPr>
        <p:txBody>
          <a:bodyPr vert="horz" lIns="91440" tIns="45720" rIns="91440" bIns="45720" rtlCol="0" anchor="ctr">
            <a:normAutofit fontScale="90000"/>
          </a:bodyPr>
          <a:lstStyle/>
          <a:p>
            <a:pPr algn="ctr"/>
            <a:r>
              <a:rPr lang="es-SV" sz="4000" b="1" kern="1200" cap="all" baseline="0" dirty="0">
                <a:solidFill>
                  <a:schemeClr val="tx1"/>
                </a:solidFill>
                <a:latin typeface="+mj-lt"/>
                <a:ea typeface="+mj-ea"/>
                <a:cs typeface="+mj-cs"/>
              </a:rPr>
              <a:t>Importancia</a:t>
            </a:r>
            <a:r>
              <a:rPr lang="en-US" sz="4000" b="1" kern="1200" cap="all" baseline="0" dirty="0">
                <a:solidFill>
                  <a:schemeClr val="tx1"/>
                </a:solidFill>
                <a:latin typeface="+mj-lt"/>
                <a:ea typeface="+mj-ea"/>
                <a:cs typeface="+mj-cs"/>
              </a:rPr>
              <a:t> de las BASEs DE DATOS</a:t>
            </a:r>
          </a:p>
        </p:txBody>
      </p:sp>
      <p:sp>
        <p:nvSpPr>
          <p:cNvPr id="46" name="Marcador de texto 5">
            <a:extLst>
              <a:ext uri="{FF2B5EF4-FFF2-40B4-BE49-F238E27FC236}">
                <a16:creationId xmlns:a16="http://schemas.microsoft.com/office/drawing/2014/main" id="{36D544A4-8F2C-44B5-8C07-183D964084DA}"/>
              </a:ext>
            </a:extLst>
          </p:cNvPr>
          <p:cNvSpPr>
            <a:spLocks noGrp="1"/>
          </p:cNvSpPr>
          <p:nvPr>
            <p:ph type="body" sz="half" idx="2"/>
          </p:nvPr>
        </p:nvSpPr>
        <p:spPr>
          <a:xfrm>
            <a:off x="619760" y="1631883"/>
            <a:ext cx="6832600" cy="4544329"/>
          </a:xfrm>
        </p:spPr>
        <p:txBody>
          <a:bodyPr vert="horz" lIns="91440" tIns="45720" rIns="91440" bIns="45720" rtlCol="0">
            <a:noAutofit/>
          </a:bodyPr>
          <a:lstStyle/>
          <a:p>
            <a:pPr algn="just">
              <a:lnSpc>
                <a:spcPct val="150000"/>
              </a:lnSpc>
            </a:pPr>
            <a:r>
              <a:rPr lang="es-SV" sz="2200" dirty="0">
                <a:latin typeface="Arial" panose="020B0604020202020204" pitchFamily="34" charset="0"/>
                <a:cs typeface="Arial" panose="020B0604020202020204" pitchFamily="34" charset="0"/>
              </a:rPr>
              <a:t>En las organizaciones las bases de datos son la parte principal, su importancia es que agrupan y almacenan todos los datos de la empresa en un único lugar, evitan la redundancia y mejoran la organización de los datos.</a:t>
            </a:r>
          </a:p>
          <a:p>
            <a:pPr algn="just">
              <a:lnSpc>
                <a:spcPct val="150000"/>
              </a:lnSpc>
            </a:pPr>
            <a:r>
              <a:rPr lang="es-ES" sz="2200" dirty="0">
                <a:latin typeface="Arial" panose="020B0604020202020204" pitchFamily="34" charset="0"/>
                <a:cs typeface="Arial" panose="020B0604020202020204" pitchFamily="34" charset="0"/>
              </a:rPr>
              <a:t>La organización obtendrá diferentes ventajas. Aumentará su eficacia, los trabajos se realizarán con mayor rapidez y agilidad, se mejora la seguridad de los datos, se maximizan los tiempos y, por lo tanto, habrá una mejora en la productividad.</a:t>
            </a:r>
            <a:endParaRPr lang="es-SV" sz="2200" dirty="0">
              <a:latin typeface="Arial" panose="020B0604020202020204" pitchFamily="34" charset="0"/>
              <a:cs typeface="Arial" panose="020B0604020202020204" pitchFamily="34" charset="0"/>
            </a:endParaRPr>
          </a:p>
        </p:txBody>
      </p:sp>
      <p:pic>
        <p:nvPicPr>
          <p:cNvPr id="63" name="Graphic 56">
            <a:extLst>
              <a:ext uri="{FF2B5EF4-FFF2-40B4-BE49-F238E27FC236}">
                <a16:creationId xmlns:a16="http://schemas.microsoft.com/office/drawing/2014/main" id="{266BA1A9-F189-41DE-92D2-F1D687769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4121642144"/>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841</TotalTime>
  <Words>2655</Words>
  <Application>Microsoft Office PowerPoint</Application>
  <PresentationFormat>Panorámica</PresentationFormat>
  <Paragraphs>144</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Century Gothic</vt:lpstr>
      <vt:lpstr>Liberation Serif</vt:lpstr>
      <vt:lpstr>Symbol</vt:lpstr>
      <vt:lpstr>Wingdings</vt:lpstr>
      <vt:lpstr>Estela de condensación</vt:lpstr>
      <vt:lpstr>Universidad Luterana Salvadoreña  Facultad de Ciencias del Hombre y la naturaleza  Licenciatura en ciencias de la computación</vt:lpstr>
      <vt:lpstr>GRUPO DE TRABAJO N° 7  INTEGRANTES</vt:lpstr>
      <vt:lpstr>TEMA DE INVESTIGACIÓN:  “HARDENING DE BASE DE DATOS”</vt:lpstr>
      <vt:lpstr>Introducción</vt:lpstr>
      <vt:lpstr>Objetivo General</vt:lpstr>
      <vt:lpstr>Objetivos ESPECÍFICOS</vt:lpstr>
      <vt:lpstr>METODOLOGÍA DE LA INVESTIGACIÓN</vt:lpstr>
      <vt:lpstr>BASE DE DATOS</vt:lpstr>
      <vt:lpstr>Importancia de las BASEs DE DATOS</vt:lpstr>
      <vt:lpstr>Situación actual</vt:lpstr>
      <vt:lpstr>Lista de vulnerabilidades</vt:lpstr>
      <vt:lpstr>Ataque a sony pictures por medio de inyección sql</vt:lpstr>
      <vt:lpstr>¿Qué es hardening de base de datos?</vt:lpstr>
      <vt:lpstr>PROBLEMÁTICA  A SOLVENTAR</vt:lpstr>
      <vt:lpstr>APORTES O MEJORAS AL PROCESO DE HARDENING DE BASE DE DATOS</vt:lpstr>
      <vt:lpstr>Principales benchmarks que existen</vt:lpstr>
      <vt:lpstr>MEJORES PRÁCTICAS DE SEGURIDAD EN TORNO A LA IMPLEMENTACIÓN DE SISTEMAS GESTORES DE BASES DE DATOS</vt:lpstr>
      <vt:lpstr>COMPARACIÓN DE nessus y rapid7</vt:lpstr>
      <vt:lpstr>Recomendación grupal de herramienta automatizada</vt:lpstr>
      <vt:lpstr>CONCLUSIONES</vt:lpstr>
      <vt:lpstr>CONCLUSIONES</vt:lpstr>
      <vt:lpstr>CONCLUSIONES</vt:lpstr>
      <vt:lpstr>RECOMENDACIONES</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Luterana Salvadoreña  Facultad de Ciencias del Hombre y la naturaleza  Licenciatura en ciencias de la computación</dc:title>
  <dc:creator>CARLOS RIVERA</dc:creator>
  <cp:lastModifiedBy>CARLOS RIVERA</cp:lastModifiedBy>
  <cp:revision>20</cp:revision>
  <dcterms:created xsi:type="dcterms:W3CDTF">2020-05-14T03:22:16Z</dcterms:created>
  <dcterms:modified xsi:type="dcterms:W3CDTF">2020-05-16T23:21:31Z</dcterms:modified>
</cp:coreProperties>
</file>