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Corbel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bold.fntdata"/><Relationship Id="rId10" Type="http://schemas.openxmlformats.org/officeDocument/2006/relationships/font" Target="fonts/Corbel-regular.fntdata"/><Relationship Id="rId13" Type="http://schemas.openxmlformats.org/officeDocument/2006/relationships/font" Target="fonts/Corbel-boldItalic.fntdata"/><Relationship Id="rId12" Type="http://schemas.openxmlformats.org/officeDocument/2006/relationships/font" Target="fonts/Corbel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Shape 20"/>
            <p:cNvSpPr/>
            <p:nvPr/>
          </p:nvSpPr>
          <p:spPr>
            <a:xfrm>
              <a:off x="3367088" y="-4763"/>
              <a:ext cx="1063625" cy="2782888"/>
            </a:xfrm>
            <a:custGeom>
              <a:pathLst>
                <a:path extrusionOk="0" h="120000" w="120000">
                  <a:moveTo>
                    <a:pt x="0" y="116098"/>
                  </a:moveTo>
                  <a:lnTo>
                    <a:pt x="40298" y="120000"/>
                  </a:lnTo>
                  <a:lnTo>
                    <a:pt x="120000" y="0"/>
                  </a:lnTo>
                  <a:lnTo>
                    <a:pt x="77014" y="0"/>
                  </a:lnTo>
                  <a:lnTo>
                    <a:pt x="0" y="116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Shape 21"/>
            <p:cNvSpPr/>
            <p:nvPr/>
          </p:nvSpPr>
          <p:spPr>
            <a:xfrm>
              <a:off x="2928938" y="-4763"/>
              <a:ext cx="1035050" cy="2673350"/>
            </a:xfrm>
            <a:custGeom>
              <a:pathLst>
                <a:path extrusionOk="0" h="120000" w="120000">
                  <a:moveTo>
                    <a:pt x="41411" y="120000"/>
                  </a:moveTo>
                  <a:lnTo>
                    <a:pt x="120000" y="0"/>
                  </a:lnTo>
                  <a:lnTo>
                    <a:pt x="75644" y="0"/>
                  </a:lnTo>
                  <a:lnTo>
                    <a:pt x="0" y="115938"/>
                  </a:lnTo>
                  <a:lnTo>
                    <a:pt x="40306" y="119786"/>
                  </a:lnTo>
                  <a:lnTo>
                    <a:pt x="41411" y="1200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Shape 22"/>
            <p:cNvSpPr/>
            <p:nvPr/>
          </p:nvSpPr>
          <p:spPr>
            <a:xfrm>
              <a:off x="2928938" y="2582862"/>
              <a:ext cx="2693987" cy="427513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696" y="120000"/>
                  </a:lnTo>
                  <a:lnTo>
                    <a:pt x="119999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Shape 23"/>
            <p:cNvSpPr/>
            <p:nvPr/>
          </p:nvSpPr>
          <p:spPr>
            <a:xfrm>
              <a:off x="3371850" y="2692400"/>
              <a:ext cx="3332162" cy="41656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0"/>
                  </a:lnTo>
                  <a:lnTo>
                    <a:pt x="11554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455A19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3367088" y="2687637"/>
              <a:ext cx="4576762" cy="417036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4" y="137"/>
                  </a:lnTo>
                  <a:lnTo>
                    <a:pt x="87492" y="120000"/>
                  </a:lnTo>
                  <a:lnTo>
                    <a:pt x="120000" y="120000"/>
                  </a:lnTo>
                  <a:lnTo>
                    <a:pt x="9365" y="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8726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2578100"/>
              <a:ext cx="3584575" cy="4279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4030" y="4940"/>
                  </a:lnTo>
                  <a:lnTo>
                    <a:pt x="12116" y="2670"/>
                  </a:lnTo>
                  <a:lnTo>
                    <a:pt x="11957" y="2537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018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0" i="0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420"/>
              </a:spcBef>
              <a:spcAft>
                <a:spcPts val="0"/>
              </a:spcAft>
              <a:buClr>
                <a:srgbClr val="688726"/>
              </a:buClr>
              <a:buSzPts val="3045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la tarjeta de nombre">
  <p:cSld name="Citar la tarjeta de nombr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688726"/>
              </a:buClr>
              <a:buSzPts val="406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688726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6887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688726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6887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1275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9433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75919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750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Shape 7"/>
            <p:cNvSpPr/>
            <p:nvPr/>
          </p:nvSpPr>
          <p:spPr>
            <a:xfrm>
              <a:off x="1627188" y="0"/>
              <a:ext cx="1122363" cy="5329238"/>
            </a:xfrm>
            <a:custGeom>
              <a:pathLst>
                <a:path extrusionOk="0" h="120000" w="12000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Shape 8"/>
            <p:cNvSpPr/>
            <p:nvPr/>
          </p:nvSpPr>
          <p:spPr>
            <a:xfrm>
              <a:off x="1320800" y="0"/>
              <a:ext cx="1117600" cy="527685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1320800" y="5238750"/>
              <a:ext cx="1228725" cy="16192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1627188" y="5291138"/>
              <a:ext cx="1495425" cy="156686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19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1627188" y="5286375"/>
              <a:ext cx="2130425" cy="1571625"/>
            </a:xfrm>
            <a:custGeom>
              <a:pathLst>
                <a:path extrusionOk="0" h="120000" w="12000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688726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5238750"/>
              <a:ext cx="1695450" cy="161925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Shape 1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chive.ics.uci.edu/ml/datasets/Grammatical+Facial+Express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4.googleusercontent.com/22lqG3PbkEJlrP_ioVNfbc3H_zv595cQAV9rExwLr-SztfTEGIP6RhWgmusE7po9yqRtigrWMW0uBl2oc6OJpcjdk6bqTG2QsAN5rA_1ZDY353RLIrU7L_elieclhU_hoFo9XKWGoBY"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type="ctrTitle"/>
          </p:nvPr>
        </p:nvSpPr>
        <p:spPr>
          <a:xfrm>
            <a:off x="1227909" y="2290192"/>
            <a:ext cx="9448800" cy="1892989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orbel"/>
              <a:buNone/>
            </a:pPr>
            <a:r>
              <a:rPr b="0" i="0" lang="es-ES" sz="288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DISEÑO Y DESARROLLO DE SISTEMA DE RECONOCIMIENTO FACIAL DE EMOCIONES </a:t>
            </a:r>
            <a:br>
              <a:rPr b="0" i="0" lang="es-ES" sz="288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b="0" i="0" lang="es-ES" sz="288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88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227909" y="3220721"/>
            <a:ext cx="9448800" cy="939799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3045"/>
              <a:buFont typeface="Arial"/>
              <a:buNone/>
            </a:pPr>
            <a:r>
              <a:rPr b="0" i="0" lang="es-ES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Por: Juan Pablo Arango A.</a:t>
            </a:r>
            <a:endParaRPr/>
          </a:p>
          <a:p>
            <a:pPr indent="0" lvl="0" marL="0" marR="0" rtl="0" algn="ctr">
              <a:spcBef>
                <a:spcPts val="1020"/>
              </a:spcBef>
              <a:spcAft>
                <a:spcPts val="0"/>
              </a:spcAft>
              <a:buClr>
                <a:srgbClr val="688726"/>
              </a:buClr>
              <a:buSzPts val="3045"/>
              <a:buFont typeface="Arial"/>
              <a:buNone/>
            </a:pPr>
            <a:r>
              <a:rPr b="0" i="0" lang="es-ES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  Simón Zapata C.</a:t>
            </a:r>
            <a:endParaRPr b="0" i="0" sz="2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790700" y="725184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Contenido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499860" y="18668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 Justificación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2. Objetivo General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3. Objetivos </a:t>
            </a:r>
            <a:r>
              <a:rPr lang="es-ES"/>
              <a:t>Específicos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790700" y="901532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Justificación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Cuando experimentamos una emoción repercute en la manera de actuar y en la forma de relacionarnos con lo que nos rodea; la industria de la mercadotecnia ha revolucionado la forma de crear publicidad; ahora, por medio de las emociones se define </a:t>
            </a:r>
            <a:r>
              <a:rPr lang="es-ES"/>
              <a:t>que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imágenes, colores y objetos utilizar  para generar identidad del un producto y lograr grandes ventas.</a:t>
            </a:r>
            <a:endParaRPr/>
          </a:p>
          <a:p>
            <a:pPr indent="0" lvl="0" marL="0" marR="0" rtl="0" algn="just"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Objetivo general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842554" y="1201784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Identificar el estado de ánimo de una persona en tiempo real, a partir de sus rasgos faciales provenientes de un </a:t>
            </a:r>
            <a:r>
              <a:rPr lang="es-ES"/>
              <a:t>streaming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Objetivos </a:t>
            </a:r>
            <a:r>
              <a:rPr lang="es-ES"/>
              <a:t>específicos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487487" y="2366553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Capturar el rostro de una persona y aplicar un pre-procesamiento utilizando técnicas de PDI para extraer características de posición de ciertas partes del rostro.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Analizar </a:t>
            </a:r>
            <a:r>
              <a:rPr lang="es-ES"/>
              <a:t>cuál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de las técnicas de Inteligencia Computacional ofrece mejores resultados para la implementación del problema utilizando la </a:t>
            </a:r>
            <a:r>
              <a:rPr b="0" i="0" lang="es-ES" sz="240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base de datos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disponible.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Implementar el Sistema de reconocimiento facial de emociones y evaluar  desempeño del sistema ante distintas entradas. 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