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orbel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DCB01B1-85F4-4D91-B379-95EF32982EED}">
  <a:tblStyle styleId="{2DCB01B1-85F4-4D91-B379-95EF32982E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italic.fntdata"/><Relationship Id="rId14" Type="http://schemas.openxmlformats.org/officeDocument/2006/relationships/font" Target="fonts/Corbel-bold.fntdata"/><Relationship Id="rId16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hape 19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Shape 20"/>
            <p:cNvSpPr/>
            <p:nvPr/>
          </p:nvSpPr>
          <p:spPr>
            <a:xfrm>
              <a:off x="3367088" y="-4763"/>
              <a:ext cx="1063625" cy="2782888"/>
            </a:xfrm>
            <a:custGeom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x="2928938" y="-4763"/>
              <a:ext cx="1035050" cy="2673350"/>
            </a:xfrm>
            <a:custGeom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x="2928938" y="2582862"/>
              <a:ext cx="2693987" cy="4275138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x="3371850" y="2692400"/>
              <a:ext cx="3332162" cy="41656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x="3367088" y="2687637"/>
              <a:ext cx="4576762" cy="41703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25" name="Shape 25"/>
            <p:cNvSpPr/>
            <p:nvPr/>
          </p:nvSpPr>
          <p:spPr>
            <a:xfrm>
              <a:off x="2928938" y="2578100"/>
              <a:ext cx="3584575" cy="427990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Shape 2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42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88726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68872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27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9433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759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750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Shape 7"/>
            <p:cNvSpPr/>
            <p:nvPr/>
          </p:nvSpPr>
          <p:spPr>
            <a:xfrm>
              <a:off x="1627188" y="0"/>
              <a:ext cx="1122363" cy="5329238"/>
            </a:xfrm>
            <a:custGeom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x="1320800" y="0"/>
              <a:ext cx="1117600" cy="527685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x="1320800" y="5238750"/>
              <a:ext cx="1228725" cy="16192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1627188" y="5291138"/>
              <a:ext cx="1495425" cy="1566863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9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1627188" y="5286375"/>
              <a:ext cx="2130425" cy="1571625"/>
            </a:xfrm>
            <a:custGeom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688726"/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1320800" y="5238750"/>
              <a:ext cx="1695450" cy="1619250"/>
            </a:xfrm>
            <a:custGeom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Shape 1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688726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chive.ics.uci.edu/ml/datasets/Grammatical+Facial+Expressio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chive.ics.uci.edu/ml/datasets/Grammatical+Facial+Expressions" TargetMode="External"/><Relationship Id="rId4" Type="http://schemas.openxmlformats.org/officeDocument/2006/relationships/hyperlink" Target="https://archive.ics.uci.edu/ml/datasets/Grammatical+Facial+Expressions" TargetMode="External"/><Relationship Id="rId5" Type="http://schemas.openxmlformats.org/officeDocument/2006/relationships/hyperlink" Target="https://archive.ics.uci.edu/ml/datasets/Grammatical+Facial+Express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4.googleusercontent.com/22lqG3PbkEJlrP_ioVNfbc3H_zv595cQAV9rExwLr-SztfTEGIP6RhWgmusE7po9yqRtigrWMW0uBl2oc6OJpcjdk6bqTG2QsAN5rA_1ZDY353RLIrU7L_elieclhU_hoFo9XKWGoBY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type="ctrTitle"/>
          </p:nvPr>
        </p:nvSpPr>
        <p:spPr>
          <a:xfrm>
            <a:off x="1227909" y="2290192"/>
            <a:ext cx="9448800" cy="1892989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orbel"/>
              <a:buNone/>
            </a:pPr>
            <a: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DISEÑO Y DESARROLLO DE SISTEMA DE RECONOCIMIENTO FACIAL DE EMOCIONES </a:t>
            </a:r>
            <a:b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s-ES" sz="288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88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227909" y="3220721"/>
            <a:ext cx="9448800" cy="939799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</a:pPr>
            <a:r>
              <a:rPr b="0" i="0" lang="es-E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Por: Juan Pablo Arango A.</a:t>
            </a:r>
            <a:endParaRPr/>
          </a:p>
          <a:p>
            <a:pPr indent="0" lvl="0" marL="0" marR="0" rtl="0" algn="ctr">
              <a:spcBef>
                <a:spcPts val="1020"/>
              </a:spcBef>
              <a:spcAft>
                <a:spcPts val="0"/>
              </a:spcAft>
              <a:buClr>
                <a:srgbClr val="688726"/>
              </a:buClr>
              <a:buSzPts val="3045"/>
              <a:buFont typeface="Arial"/>
              <a:buNone/>
            </a:pPr>
            <a:r>
              <a:rPr b="0" i="0" lang="es-ES" sz="2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 Simón Zapata C.</a:t>
            </a:r>
            <a:endParaRPr b="0" i="0" sz="2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790700" y="725184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Contenido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499860" y="18668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 Justificación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 Objetivo General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3. Objetivos </a:t>
            </a:r>
            <a:r>
              <a:rPr lang="es-ES"/>
              <a:t>Específicos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4. Antecedentes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790700" y="901532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Justificación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Cuando experimentamos una emoción repercute en la manera de actuar y en la forma de relacionarnos con lo que nos rodea; la industria de la mercadotecnia ha revolucionado la forma de crear publicidad; ahora, por medio de las emociones se define </a:t>
            </a:r>
            <a:r>
              <a:rPr lang="es-ES"/>
              <a:t>qué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imágenes, colores y objetos utilizar  para generar identidad del un producto y lograr grandes ventas.</a:t>
            </a:r>
            <a:endParaRPr/>
          </a:p>
          <a:p>
            <a:pPr indent="0" lvl="0" marL="0" marR="0" rtl="0" algn="just"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 general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371604" y="1186234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Implementar un sistema para reconocer emociones faciales de un usuario (felicidad, sorpresa, rabia, disgusto, miedo y tristeza) a partir de </a:t>
            </a:r>
            <a:r>
              <a:rPr lang="es-ES"/>
              <a:t>imágenes previamente</a:t>
            </a:r>
            <a:r>
              <a:rPr lang="es-ES"/>
              <a:t> etiquetadas provenientes de una cámara.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85800" y="764373"/>
            <a:ext cx="108204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Objetivos </a:t>
            </a:r>
            <a:r>
              <a:rPr lang="es-ES"/>
              <a:t>específicos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487487" y="2366553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Comparar </a:t>
            </a:r>
            <a:r>
              <a:rPr lang="es-ES"/>
              <a:t>cuál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de las técnicas de Inteligencia Computacional ofrece mejores resultados para la implementación del problema utilizando la </a:t>
            </a:r>
            <a:r>
              <a:rPr b="0" i="0" lang="es-ES" sz="24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base de datos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disponible.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Implementar el Sistema de reconocimiento facial de emociones y evaluar  desempeño de</a:t>
            </a:r>
            <a:r>
              <a:rPr lang="es-ES"/>
              <a:t> dicho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sistema ante distintas entradas. 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688726"/>
              </a:buClr>
              <a:buSzPts val="3480"/>
              <a:buFont typeface="Arial"/>
              <a:buChar char="•"/>
            </a:pPr>
            <a:r>
              <a:rPr lang="es-ES"/>
              <a:t>Analizar el rendimiento del sistema final con respecto a métricas de error y curvas de análisis.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Antecedentes</a:t>
            </a:r>
            <a:endParaRPr/>
          </a:p>
        </p:txBody>
      </p:sp>
      <p:graphicFrame>
        <p:nvGraphicFramePr>
          <p:cNvPr id="174" name="Shape 174"/>
          <p:cNvGraphicFramePr/>
          <p:nvPr/>
        </p:nvGraphicFramePr>
        <p:xfrm>
          <a:off x="1350200" y="269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{2DCB01B1-85F4-4D91-B379-95EF32982EED}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Artículo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Autores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Método Utilizado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Año de publicación</a:t>
                      </a:r>
                      <a:endParaRPr b="1" sz="2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/>
                        <a:t>Base de datos utilizada</a:t>
                      </a:r>
                      <a:endParaRPr b="1" sz="2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123654"/>
                          </a:solidFill>
                        </a:rPr>
                        <a:t>Grammatical Facial Expressions Recognition with Machine Learning</a:t>
                      </a:r>
                      <a:endParaRPr i="1"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123654"/>
                          </a:solidFill>
                        </a:rPr>
                        <a:t>FREITAS, F. A. ; Peres, S. M. ; Lima, C. A. M. ; BARBOSA, F. V. 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>
                          <a:solidFill>
                            <a:srgbClr val="123654"/>
                          </a:solidFill>
                        </a:rPr>
                        <a:t>2014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600" u="sng">
                          <a:solidFill>
                            <a:schemeClr val="hlink"/>
                          </a:solidFill>
                          <a:hlinkClick r:id="rId3"/>
                        </a:rPr>
                        <a:t>G</a:t>
                      </a:r>
                      <a:r>
                        <a:rPr b="1" lang="es-ES" sz="1000" u="sng">
                          <a:solidFill>
                            <a:schemeClr val="hlink"/>
                          </a:solidFill>
                          <a:hlinkClick r:id="rId4"/>
                        </a:rPr>
                        <a:t>rammatical Facial Expressions Data Set</a:t>
                      </a:r>
                      <a:r>
                        <a:rPr lang="es-ES" sz="1000" u="sng">
                          <a:solidFill>
                            <a:schemeClr val="hlink"/>
                          </a:solidFill>
                          <a:hlinkClick r:id="rId5"/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562086" y="2816275"/>
            <a:ext cx="10018800" cy="17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/>
              <a:t>GRACIAS!!!</a:t>
            </a:r>
            <a:endParaRPr sz="5000"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756110" y="520949"/>
            <a:ext cx="10018800" cy="31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48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