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C713BA-8E70-4598-AE90-A8B15C3D3F9D}">
  <a:tblStyle styleId="{B1C713BA-8E70-4598-AE90-A8B15C3D3F9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Grammatical+Facial+Expressions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rive.google.com/file/d/1xqdprlPLEEf4KhsjVrik_VlI1-rpCH2V/view?usp=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QejDtm1cSLK-354-ZDzYWQu1ZCgLJcXu/view?usp=sharing" TargetMode="External"/><Relationship Id="rId4" Type="http://schemas.openxmlformats.org/officeDocument/2006/relationships/hyperlink" Target="https://drive.google.com/file/d/1QejDtm1cSLK-354-ZDzYWQu1ZCgLJcXu/view?usp=sharing" TargetMode="External"/><Relationship Id="rId9" Type="http://schemas.openxmlformats.org/officeDocument/2006/relationships/hyperlink" Target="https://drive.google.com/file/d/1xqdprlPLEEf4KhsjVrik_VlI1-rpCH2V/view?usp=sharing" TargetMode="External"/><Relationship Id="rId5" Type="http://schemas.openxmlformats.org/officeDocument/2006/relationships/hyperlink" Target="https://archive.ics.uci.edu/ml/datasets/Grammatical+Facial+Expressions" TargetMode="External"/><Relationship Id="rId6" Type="http://schemas.openxmlformats.org/officeDocument/2006/relationships/hyperlink" Target="https://archive.ics.uci.edu/ml/datasets/Grammatical+Facial+Expressions" TargetMode="External"/><Relationship Id="rId7" Type="http://schemas.openxmlformats.org/officeDocument/2006/relationships/hyperlink" Target="https://drive.google.com/file/d/1xqdprlPLEEf4KhsjVrik_VlI1-rpCH2V/view?usp=sharing" TargetMode="External"/><Relationship Id="rId8" Type="http://schemas.openxmlformats.org/officeDocument/2006/relationships/hyperlink" Target="https://drive.google.com/file/d/1xqdprlPLEEf4KhsjVrik_VlI1-rpCH2V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22lqG3PbkEJlrP_ioVNfbc3H_zv595cQAV9rExwLr-SztfTEGIP6RhWgmusE7po9yqRtigrWMW0uBl2oc6OJpcjdk6bqTG2QsAN5rA_1ZDY353RLIrU7L_elieclhU_hoFo9XKWGoBY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ctrTitle"/>
          </p:nvPr>
        </p:nvSpPr>
        <p:spPr>
          <a:xfrm>
            <a:off x="1227909" y="2290192"/>
            <a:ext cx="9448800" cy="189298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rbel"/>
              <a:buNone/>
            </a:pPr>
            <a: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DISEÑO Y DESARROLLO DE SISTEMA DE RECONOCIMIENTO FACIAL DE EMOCIONES </a:t>
            </a: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8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227909" y="3220721"/>
            <a:ext cx="9448800" cy="93979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Por: Juan Pablo Arango A.</a:t>
            </a:r>
            <a:endParaRPr/>
          </a:p>
          <a:p>
            <a:pPr indent="0" lvl="0" marL="0" marR="0" rtl="0" algn="ctr">
              <a:spcBef>
                <a:spcPts val="10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Simón Zapata C.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790700" y="725184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Contenido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499860" y="18668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 Justificación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 Objetivo General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 Objetivos </a:t>
            </a:r>
            <a:r>
              <a:rPr lang="es-ES"/>
              <a:t>Específicos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4. Antecedentes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790700" y="90153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Justificación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14335" y="18668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Cuando experimentamos una emoción repercute en la manera de actuar y en la forma de relacionarnos con lo que nos rodea; la industria de la mercadotecnia ha revolucionado la forma de crear publicidad</a:t>
            </a:r>
            <a:r>
              <a:rPr lang="es-ES"/>
              <a:t>.</a:t>
            </a:r>
            <a:endParaRPr/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371604" y="1186234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Implementar un sistema para reconocer emociones faciales de un usuario (felicidad, sorpresa, rabia, disgusto, miedo y tristeza) a partir de </a:t>
            </a:r>
            <a:r>
              <a:rPr lang="es-ES"/>
              <a:t>imágenes previamente</a:t>
            </a:r>
            <a:r>
              <a:rPr lang="es-ES"/>
              <a:t> etiquetadas provenientes de una cámara.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</a:t>
            </a:r>
            <a:r>
              <a:rPr lang="es-ES"/>
              <a:t>específicos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87487" y="1744528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Comparar </a:t>
            </a:r>
            <a:r>
              <a:rPr lang="es-ES"/>
              <a:t>cuál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 las técnicas de Inteligencia Computacional ofrece mejores resultados, tanto para la obtenci</a:t>
            </a:r>
            <a:r>
              <a:rPr lang="es-ES"/>
              <a:t>ón de las características descriptivas de los datos como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para la implementación del problema utilizando la </a:t>
            </a:r>
            <a:r>
              <a:rPr b="0" i="0" lang="es-ES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base de datos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disponible.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E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valuar  desempeño d</a:t>
            </a:r>
            <a:r>
              <a:rPr lang="es-ES"/>
              <a:t>el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sistem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ante distintas entradas.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Analizar el rendimiento del sistema final con respecto a métricas de error y curvas de análisis.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343361" y="-361800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Antecedentes</a:t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0" y="13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{B1C713BA-8E70-4598-AE90-A8B15C3D3F9D}</a:tableStyleId>
              </a:tblPr>
              <a:tblGrid>
                <a:gridCol w="2676525"/>
                <a:gridCol w="1990725"/>
                <a:gridCol w="2286000"/>
                <a:gridCol w="1609725"/>
                <a:gridCol w="1895475"/>
                <a:gridCol w="1733550"/>
              </a:tblGrid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Artículo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Autor(es)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Método Utilizado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Año de publicación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/>
                        <a:t>Base de datos utilizada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Conclusiones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 u="sng">
                          <a:hlinkClick r:id="rId3"/>
                        </a:rPr>
                        <a:t>Grammatical Facial Expressions Recognition with Machine Learning</a:t>
                      </a:r>
                      <a:endParaRPr b="1" sz="1000" u="sng">
                        <a:hlinkClick r:id="rId4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FREITAS, F. A. ; Peres, S. M. ; Lima, C. A. M. ; BARBOSA, F. V.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neural network Multilayer Perceptron (MLP)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2014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 u="sng">
                          <a:hlinkClick r:id="rId5"/>
                        </a:rPr>
                        <a:t>Grammatical Facial Expressions Data Set</a:t>
                      </a:r>
                      <a:endParaRPr b="1" sz="1000" u="sng">
                        <a:hlinkClick r:id="rId6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Our experiments have covered</a:t>
                      </a:r>
                      <a:br>
                        <a:rPr lang="es-ES" sz="1000"/>
                      </a:br>
                      <a:r>
                        <a:rPr lang="es-ES" sz="1000"/>
                        <a:t>nine types of sentences with distinct grammatical sense, and</a:t>
                      </a:r>
                      <a:br>
                        <a:rPr lang="es-ES" sz="1000"/>
                      </a:br>
                      <a:r>
                        <a:rPr lang="es-ES" sz="1000"/>
                        <a:t>the recognition problem was modeled by means of a set of</a:t>
                      </a:r>
                      <a:br>
                        <a:rPr lang="es-ES" sz="1000"/>
                      </a:br>
                      <a:r>
                        <a:rPr lang="es-ES" sz="1000"/>
                        <a:t>binary classification tasks.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Facial Expression Recognition Using Constructive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Feedforward NN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L. Ma and K. Khorasani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sng">
                          <a:hlinkClick r:id="rId7"/>
                        </a:rPr>
                        <a:t>Discrete Cosine Transform for feature detection</a:t>
                      </a:r>
                      <a:endParaRPr sz="1000" u="sng">
                        <a:hlinkClick r:id="rId8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sng">
                          <a:hlinkClick r:id="rId9"/>
                        </a:rPr>
                        <a:t>&amp; NN 1 hidden-layer: clasifier using constructive algorithm (Input-side pruning strategies)</a:t>
                      </a:r>
                      <a:endParaRPr sz="1000" u="sng">
                        <a:hlinkClick r:id="rId10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2004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60 men, each w/ five facial expression (neutral, smile, anger, sadness, and surprise).40 used for network training, 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In all the experimental results presented, it was revealed that the input-side weight pruning technique proposed results in smaller networks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PCA Facial Expression Recognition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Inas H. El-Hori, Zahraa K. El-Momen, Ali Ganoun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PCA with Gabor filters as a technique for automatically recognizing facial actions in sequences of images increasing recognition rate. Using Euclidian distance for classification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2013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322 images, (Happy, Sad, Disgust and Angry along with Neutra). with a 62.7% of these images for training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experiment is effective for PCA with GF (avg recognition rate 73.35%), outperforms </a:t>
                      </a:r>
                      <a:r>
                        <a:rPr b="1" lang="es-ES" sz="1000"/>
                        <a:t>under different facial expression background, and illumination condition </a:t>
                      </a:r>
                      <a:r>
                        <a:rPr lang="es-ES" sz="1000"/>
                        <a:t>comparing with using PCA only but less faster.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/>
                        <a:t>Comparison Between Geometry-Based and Gabor-Wavelets-Based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Facial Expression Recognition Using Multi-Layer Perceptron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Zhengyou Zhang;Michael Lyons; Michael Schuster; Shigeru Akamatsu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/>
                        <a:t>two layer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/>
                        <a:t>perceptron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1998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213</a:t>
                      </a:r>
                      <a:br>
                        <a:rPr lang="es-ES" sz="1100"/>
                      </a:br>
                      <a:r>
                        <a:rPr lang="es-ES" sz="1100"/>
                        <a:t>images of female facial expressions.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Comparison of the recognition performance with different</a:t>
                      </a:r>
                      <a:br>
                        <a:rPr lang="es-ES" sz="1100"/>
                      </a:br>
                      <a:r>
                        <a:rPr lang="es-ES" sz="1100"/>
                        <a:t>types of features shows that Gabor wavelet coefficients are</a:t>
                      </a:r>
                      <a:br>
                        <a:rPr lang="es-ES" sz="1100"/>
                      </a:br>
                      <a:r>
                        <a:rPr lang="es-ES" sz="1100"/>
                        <a:t>much more powerful than geometric positions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562086" y="2816275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GRACIAS!!!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