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92" r:id="rId4"/>
    <p:sldId id="293" r:id="rId5"/>
    <p:sldId id="261" r:id="rId6"/>
    <p:sldId id="260" r:id="rId7"/>
    <p:sldId id="262" r:id="rId8"/>
    <p:sldId id="264" r:id="rId9"/>
    <p:sldId id="265" r:id="rId10"/>
    <p:sldId id="294" r:id="rId11"/>
    <p:sldId id="281" r:id="rId12"/>
    <p:sldId id="282" r:id="rId13"/>
    <p:sldId id="269" r:id="rId14"/>
    <p:sldId id="270" r:id="rId15"/>
    <p:sldId id="285" r:id="rId16"/>
    <p:sldId id="286" r:id="rId17"/>
    <p:sldId id="266" r:id="rId18"/>
    <p:sldId id="267" r:id="rId19"/>
    <p:sldId id="280" r:id="rId20"/>
    <p:sldId id="283" r:id="rId21"/>
    <p:sldId id="268" r:id="rId22"/>
    <p:sldId id="295" r:id="rId23"/>
    <p:sldId id="279" r:id="rId24"/>
    <p:sldId id="284" r:id="rId25"/>
    <p:sldId id="289" r:id="rId26"/>
    <p:sldId id="290" r:id="rId27"/>
    <p:sldId id="297" r:id="rId28"/>
    <p:sldId id="298" r:id="rId29"/>
    <p:sldId id="299" r:id="rId30"/>
    <p:sldId id="300" r:id="rId31"/>
    <p:sldId id="301" r:id="rId32"/>
    <p:sldId id="302" r:id="rId33"/>
    <p:sldId id="303" r:id="rId34"/>
    <p:sldId id="273" r:id="rId35"/>
    <p:sldId id="304" r:id="rId36"/>
    <p:sldId id="305" r:id="rId37"/>
    <p:sldId id="274" r:id="rId38"/>
    <p:sldId id="275" r:id="rId39"/>
    <p:sldId id="276" r:id="rId40"/>
    <p:sldId id="277" r:id="rId41"/>
    <p:sldId id="287" r:id="rId42"/>
    <p:sldId id="278" r:id="rId4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4" autoAdjust="0"/>
    <p:restoredTop sz="86413" autoAdjust="0"/>
  </p:normalViewPr>
  <p:slideViewPr>
    <p:cSldViewPr snapToGrid="0">
      <p:cViewPr varScale="1">
        <p:scale>
          <a:sx n="64" d="100"/>
          <a:sy n="64" d="100"/>
        </p:scale>
        <p:origin x="1086" y="72"/>
      </p:cViewPr>
      <p:guideLst/>
    </p:cSldViewPr>
  </p:slideViewPr>
  <p:outlineViewPr>
    <p:cViewPr>
      <p:scale>
        <a:sx n="33" d="100"/>
        <a:sy n="33" d="100"/>
      </p:scale>
      <p:origin x="0" y="-157944"/>
    </p:cViewPr>
  </p:outlineViewPr>
  <p:notesTextViewPr>
    <p:cViewPr>
      <p:scale>
        <a:sx n="1" d="1"/>
        <a:sy n="1" d="1"/>
      </p:scale>
      <p:origin x="0" y="0"/>
    </p:cViewPr>
  </p:notesTextViewPr>
  <p:sorterViewPr>
    <p:cViewPr>
      <p:scale>
        <a:sx n="100" d="100"/>
        <a:sy n="100" d="100"/>
      </p:scale>
      <p:origin x="0" y="-93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ACF7A-5401-48E6-A726-B82A30F1EF69}" type="datetimeFigureOut">
              <a:rPr lang="es-ES" smtClean="0"/>
              <a:t>09/09/2016</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4F73E-1BEB-40F4-B439-10EDA87BADF2}" type="slidenum">
              <a:rPr lang="es-ES" smtClean="0"/>
              <a:t>‹Nº›</a:t>
            </a:fld>
            <a:endParaRPr lang="es-ES"/>
          </a:p>
        </p:txBody>
      </p:sp>
    </p:spTree>
    <p:extLst>
      <p:ext uri="{BB962C8B-B14F-4D97-AF65-F5344CB8AC3E}">
        <p14:creationId xmlns:p14="http://schemas.microsoft.com/office/powerpoint/2010/main" val="207586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2D4F73E-1BEB-40F4-B439-10EDA87BADF2}" type="slidenum">
              <a:rPr lang="es-ES" smtClean="0"/>
              <a:t>38</a:t>
            </a:fld>
            <a:endParaRPr lang="es-ES"/>
          </a:p>
        </p:txBody>
      </p:sp>
    </p:spTree>
    <p:extLst>
      <p:ext uri="{BB962C8B-B14F-4D97-AF65-F5344CB8AC3E}">
        <p14:creationId xmlns:p14="http://schemas.microsoft.com/office/powerpoint/2010/main" val="317366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B01A0C1-6174-4B77-B42D-5EB04D2CDE28}" type="datetimeFigureOut">
              <a:rPr lang="es-CO" smtClean="0"/>
              <a:t>09/09/2016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251223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01A0C1-6174-4B77-B42D-5EB04D2CDE28}" type="datetimeFigureOut">
              <a:rPr lang="es-CO" smtClean="0"/>
              <a:t>09/09/2016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417706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01A0C1-6174-4B77-B42D-5EB04D2CDE28}" type="datetimeFigureOut">
              <a:rPr lang="es-CO" smtClean="0"/>
              <a:t>09/09/2016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2F755F-192A-4398-809A-D3516BCA94B6}"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505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01A0C1-6174-4B77-B42D-5EB04D2CDE28}" type="datetimeFigureOut">
              <a:rPr lang="es-CO" smtClean="0"/>
              <a:t>09/09/2016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1356100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01A0C1-6174-4B77-B42D-5EB04D2CDE28}" type="datetimeFigureOut">
              <a:rPr lang="es-CO" smtClean="0"/>
              <a:t>09/09/2016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2F755F-192A-4398-809A-D3516BCA94B6}"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966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01A0C1-6174-4B77-B42D-5EB04D2CDE28}" type="datetimeFigureOut">
              <a:rPr lang="es-CO" smtClean="0"/>
              <a:t>09/09/2016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2281320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01A0C1-6174-4B77-B42D-5EB04D2CDE28}" type="datetimeFigureOut">
              <a:rPr lang="es-CO" smtClean="0"/>
              <a:t>09/09/2016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2402805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01A0C1-6174-4B77-B42D-5EB04D2CDE28}" type="datetimeFigureOut">
              <a:rPr lang="es-CO" smtClean="0"/>
              <a:t>09/09/2016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428124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B01A0C1-6174-4B77-B42D-5EB04D2CDE28}" type="datetimeFigureOut">
              <a:rPr lang="es-CO" smtClean="0"/>
              <a:t>09/09/2016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257305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B01A0C1-6174-4B77-B42D-5EB04D2CDE28}" type="datetimeFigureOut">
              <a:rPr lang="es-CO" smtClean="0"/>
              <a:t>09/09/2016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1840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B01A0C1-6174-4B77-B42D-5EB04D2CDE28}" type="datetimeFigureOut">
              <a:rPr lang="es-CO" smtClean="0"/>
              <a:t>09/09/2016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269981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B01A0C1-6174-4B77-B42D-5EB04D2CDE28}" type="datetimeFigureOut">
              <a:rPr lang="es-CO" smtClean="0"/>
              <a:t>09/09/2016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25119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B01A0C1-6174-4B77-B42D-5EB04D2CDE28}" type="datetimeFigureOut">
              <a:rPr lang="es-CO" smtClean="0"/>
              <a:t>09/09/2016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58674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1A0C1-6174-4B77-B42D-5EB04D2CDE28}" type="datetimeFigureOut">
              <a:rPr lang="es-CO" smtClean="0"/>
              <a:t>09/09/2016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154590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B01A0C1-6174-4B77-B42D-5EB04D2CDE28}" type="datetimeFigureOut">
              <a:rPr lang="es-CO" smtClean="0"/>
              <a:t>09/09/2016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229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B01A0C1-6174-4B77-B42D-5EB04D2CDE28}" type="datetimeFigureOut">
              <a:rPr lang="es-CO" smtClean="0"/>
              <a:t>09/09/2016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42F755F-192A-4398-809A-D3516BCA94B6}" type="slidenum">
              <a:rPr lang="es-CO" smtClean="0"/>
              <a:t>‹Nº›</a:t>
            </a:fld>
            <a:endParaRPr lang="es-CO"/>
          </a:p>
        </p:txBody>
      </p:sp>
    </p:spTree>
    <p:extLst>
      <p:ext uri="{BB962C8B-B14F-4D97-AF65-F5344CB8AC3E}">
        <p14:creationId xmlns:p14="http://schemas.microsoft.com/office/powerpoint/2010/main" val="192059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01A0C1-6174-4B77-B42D-5EB04D2CDE28}" type="datetimeFigureOut">
              <a:rPr lang="es-CO" smtClean="0"/>
              <a:t>09/09/2016</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2F755F-192A-4398-809A-D3516BCA94B6}" type="slidenum">
              <a:rPr lang="es-CO" smtClean="0"/>
              <a:t>‹Nº›</a:t>
            </a:fld>
            <a:endParaRPr lang="es-CO"/>
          </a:p>
        </p:txBody>
      </p:sp>
    </p:spTree>
    <p:extLst>
      <p:ext uri="{BB962C8B-B14F-4D97-AF65-F5344CB8AC3E}">
        <p14:creationId xmlns:p14="http://schemas.microsoft.com/office/powerpoint/2010/main" val="4093591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mailto:juancamarin99@hotmail.com"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95374" y="2876202"/>
            <a:ext cx="9505071" cy="2418934"/>
          </a:xfrm>
        </p:spPr>
        <p:txBody>
          <a:bodyPr>
            <a:noAutofit/>
          </a:bodyPr>
          <a:lstStyle/>
          <a:p>
            <a:r>
              <a:rPr lang="es-CO" sz="2800" b="1" dirty="0" smtClean="0"/>
              <a:t>Luisa Fernanda Barrera Guzmán</a:t>
            </a:r>
          </a:p>
          <a:p>
            <a:r>
              <a:rPr lang="es-CO" sz="2800" b="1" dirty="0" smtClean="0"/>
              <a:t>Julián Andrés Ramírez Trujillo</a:t>
            </a:r>
          </a:p>
          <a:p>
            <a:r>
              <a:rPr lang="es-CO" sz="2800" b="1" dirty="0"/>
              <a:t>Juan Carlos Marín Henao</a:t>
            </a:r>
          </a:p>
          <a:p>
            <a:endParaRPr lang="es-CO" sz="2800" b="1" dirty="0" smtClean="0"/>
          </a:p>
        </p:txBody>
      </p:sp>
      <p:sp>
        <p:nvSpPr>
          <p:cNvPr id="4" name="Rectángulo 3"/>
          <p:cNvSpPr/>
          <p:nvPr/>
        </p:nvSpPr>
        <p:spPr>
          <a:xfrm>
            <a:off x="295374" y="564335"/>
            <a:ext cx="11601253" cy="1107996"/>
          </a:xfrm>
          <a:prstGeom prst="rect">
            <a:avLst/>
          </a:prstGeom>
          <a:noFill/>
        </p:spPr>
        <p:txBody>
          <a:bodyPr wrap="none" lIns="91440" tIns="45720" rIns="91440" bIns="45720">
            <a:spAutoFit/>
          </a:bodyPr>
          <a:lstStyle/>
          <a:p>
            <a:pPr lvl="1" algn="ctr"/>
            <a:r>
              <a:rPr lang="es-ES" sz="6600" b="1" cap="none" spc="0" dirty="0" smtClean="0">
                <a:ln w="0"/>
                <a:solidFill>
                  <a:schemeClr val="accent1">
                    <a:lumMod val="75000"/>
                  </a:schemeClr>
                </a:solidFill>
                <a:effectLst>
                  <a:reflection blurRad="6350" stA="53000" endA="300" endPos="35500" dir="5400000" sy="-90000" algn="bl" rotWithShape="0"/>
                </a:effectLst>
                <a:latin typeface="Algerian" panose="04020705040A02060702" pitchFamily="82" charset="0"/>
              </a:rPr>
              <a:t>ELECTRODOMESTICOS  JEAF</a:t>
            </a:r>
            <a:endParaRPr lang="es-ES" sz="6600" b="1" cap="none" spc="0" dirty="0">
              <a:ln w="0"/>
              <a:solidFill>
                <a:schemeClr val="accent1">
                  <a:lumMod val="75000"/>
                </a:schemeClr>
              </a:solidFill>
              <a:effectLst>
                <a:reflection blurRad="6350" stA="53000" endA="300" endPos="35500" dir="5400000" sy="-90000" algn="bl" rotWithShape="0"/>
              </a:effectLst>
              <a:latin typeface="Algerian" panose="04020705040A02060702" pitchFamily="82" charset="0"/>
            </a:endParaRPr>
          </a:p>
        </p:txBody>
      </p:sp>
    </p:spTree>
    <p:extLst>
      <p:ext uri="{BB962C8B-B14F-4D97-AF65-F5344CB8AC3E}">
        <p14:creationId xmlns:p14="http://schemas.microsoft.com/office/powerpoint/2010/main" val="2691313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0100" y="593725"/>
            <a:ext cx="10515600" cy="1325563"/>
          </a:xfrm>
        </p:spPr>
        <p:txBody>
          <a:bodyPr>
            <a:normAutofit fontScale="90000"/>
          </a:bodyPr>
          <a:lstStyle/>
          <a:p>
            <a:pPr algn="ctr"/>
            <a:r>
              <a:rPr lang="es-CO" dirty="0" smtClean="0">
                <a:solidFill>
                  <a:schemeClr val="accent1">
                    <a:lumMod val="75000"/>
                  </a:schemeClr>
                </a:solidFill>
                <a:latin typeface="Algerian" panose="04020705040A02060702" pitchFamily="82" charset="0"/>
              </a:rPr>
              <a:t>presupuesto de </a:t>
            </a:r>
            <a:br>
              <a:rPr lang="es-CO" dirty="0" smtClean="0">
                <a:solidFill>
                  <a:schemeClr val="accent1">
                    <a:lumMod val="75000"/>
                  </a:schemeClr>
                </a:solidFill>
                <a:latin typeface="Algerian" panose="04020705040A02060702" pitchFamily="82" charset="0"/>
              </a:rPr>
            </a:br>
            <a:r>
              <a:rPr lang="es-CO" dirty="0" smtClean="0">
                <a:solidFill>
                  <a:schemeClr val="accent1">
                    <a:lumMod val="75000"/>
                  </a:schemeClr>
                </a:solidFill>
                <a:latin typeface="Algerian" panose="04020705040A02060702" pitchFamily="82" charset="0"/>
              </a:rPr>
              <a:t>hardware y software</a:t>
            </a:r>
            <a:r>
              <a:rPr lang="es-ES" dirty="0" smtClean="0"/>
              <a:t/>
            </a:r>
            <a:br>
              <a:rPr lang="es-ES" dirty="0" smtClean="0"/>
            </a:br>
            <a:endParaRPr lang="es-ES" dirty="0"/>
          </a:p>
        </p:txBody>
      </p:sp>
      <p:pic>
        <p:nvPicPr>
          <p:cNvPr id="4" name="Imagen 3"/>
          <p:cNvPicPr/>
          <p:nvPr/>
        </p:nvPicPr>
        <p:blipFill>
          <a:blip r:embed="rId2"/>
          <a:stretch>
            <a:fillRect/>
          </a:stretch>
        </p:blipFill>
        <p:spPr>
          <a:xfrm>
            <a:off x="1793874" y="2166938"/>
            <a:ext cx="8150225" cy="4519612"/>
          </a:xfrm>
          <a:prstGeom prst="rect">
            <a:avLst/>
          </a:prstGeom>
        </p:spPr>
      </p:pic>
    </p:spTree>
    <p:extLst>
      <p:ext uri="{BB962C8B-B14F-4D97-AF65-F5344CB8AC3E}">
        <p14:creationId xmlns:p14="http://schemas.microsoft.com/office/powerpoint/2010/main" val="183032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78050" y="365125"/>
            <a:ext cx="8275749" cy="1325563"/>
          </a:xfrm>
        </p:spPr>
        <p:txBody>
          <a:bodyPr>
            <a:normAutofit/>
          </a:bodyPr>
          <a:lstStyle/>
          <a:p>
            <a:r>
              <a:rPr lang="es-CO" sz="6000" dirty="0">
                <a:solidFill>
                  <a:schemeClr val="accent1">
                    <a:lumMod val="75000"/>
                  </a:schemeClr>
                </a:solidFill>
                <a:latin typeface="Algerian" panose="04020705040A02060702" pitchFamily="82" charset="0"/>
              </a:rPr>
              <a:t>ENCUESTAS</a:t>
            </a:r>
          </a:p>
        </p:txBody>
      </p:sp>
      <p:pic>
        <p:nvPicPr>
          <p:cNvPr id="3" name="Imagen 2"/>
          <p:cNvPicPr>
            <a:picLocks noChangeAspect="1"/>
          </p:cNvPicPr>
          <p:nvPr/>
        </p:nvPicPr>
        <p:blipFill>
          <a:blip r:embed="rId2"/>
          <a:stretch>
            <a:fillRect/>
          </a:stretch>
        </p:blipFill>
        <p:spPr>
          <a:xfrm>
            <a:off x="1093564" y="1455715"/>
            <a:ext cx="7919872" cy="5022358"/>
          </a:xfrm>
          <a:prstGeom prst="rect">
            <a:avLst/>
          </a:prstGeom>
        </p:spPr>
      </p:pic>
    </p:spTree>
    <p:extLst>
      <p:ext uri="{BB962C8B-B14F-4D97-AF65-F5344CB8AC3E}">
        <p14:creationId xmlns:p14="http://schemas.microsoft.com/office/powerpoint/2010/main" val="3641324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325642" y="716789"/>
            <a:ext cx="6277445" cy="5810339"/>
          </a:xfrm>
          <a:prstGeom prst="rect">
            <a:avLst/>
          </a:prstGeom>
        </p:spPr>
      </p:pic>
    </p:spTree>
    <p:extLst>
      <p:ext uri="{BB962C8B-B14F-4D97-AF65-F5344CB8AC3E}">
        <p14:creationId xmlns:p14="http://schemas.microsoft.com/office/powerpoint/2010/main" val="1347240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0924" y="285749"/>
            <a:ext cx="7303126" cy="6223815"/>
          </a:xfrm>
          <a:prstGeom prst="rect">
            <a:avLst/>
          </a:prstGeom>
        </p:spPr>
      </p:pic>
    </p:spTree>
    <p:extLst>
      <p:ext uri="{BB962C8B-B14F-4D97-AF65-F5344CB8AC3E}">
        <p14:creationId xmlns:p14="http://schemas.microsoft.com/office/powerpoint/2010/main" val="3747958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b="9237"/>
          <a:stretch/>
        </p:blipFill>
        <p:spPr>
          <a:xfrm>
            <a:off x="1628438" y="937541"/>
            <a:ext cx="8975468" cy="5089772"/>
          </a:xfrm>
          <a:prstGeom prst="rect">
            <a:avLst/>
          </a:prstGeom>
        </p:spPr>
      </p:pic>
    </p:spTree>
    <p:extLst>
      <p:ext uri="{BB962C8B-B14F-4D97-AF65-F5344CB8AC3E}">
        <p14:creationId xmlns:p14="http://schemas.microsoft.com/office/powerpoint/2010/main" val="3453753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sz="6000" dirty="0" smtClean="0">
                <a:solidFill>
                  <a:schemeClr val="accent1">
                    <a:lumMod val="75000"/>
                  </a:schemeClr>
                </a:solidFill>
                <a:latin typeface="Algerian" panose="04020705040A02060702" pitchFamily="82" charset="0"/>
              </a:rPr>
              <a:t>CUADRO </a:t>
            </a:r>
            <a:r>
              <a:rPr lang="es-CO" sz="6000" dirty="0">
                <a:solidFill>
                  <a:schemeClr val="accent1">
                    <a:lumMod val="75000"/>
                  </a:schemeClr>
                </a:solidFill>
                <a:latin typeface="Algerian" panose="04020705040A02060702" pitchFamily="82" charset="0"/>
              </a:rPr>
              <a:t>DE CASOS DE </a:t>
            </a:r>
            <a:r>
              <a:rPr lang="es-CO" sz="6000" dirty="0" smtClean="0">
                <a:solidFill>
                  <a:schemeClr val="accent1">
                    <a:lumMod val="75000"/>
                  </a:schemeClr>
                </a:solidFill>
                <a:latin typeface="Algerian" panose="04020705040A02060702" pitchFamily="82" charset="0"/>
              </a:rPr>
              <a:t>USO 1 </a:t>
            </a:r>
            <a:endParaRPr lang="es-CO" sz="6000" dirty="0">
              <a:solidFill>
                <a:schemeClr val="accent1">
                  <a:lumMod val="75000"/>
                </a:schemeClr>
              </a:solidFill>
              <a:latin typeface="Algerian" panose="04020705040A02060702" pitchFamily="82" charset="0"/>
            </a:endParaRPr>
          </a:p>
        </p:txBody>
      </p:sp>
      <p:pic>
        <p:nvPicPr>
          <p:cNvPr id="3" name="Imagen 2"/>
          <p:cNvPicPr>
            <a:picLocks noChangeAspect="1"/>
          </p:cNvPicPr>
          <p:nvPr/>
        </p:nvPicPr>
        <p:blipFill>
          <a:blip r:embed="rId2"/>
          <a:stretch>
            <a:fillRect/>
          </a:stretch>
        </p:blipFill>
        <p:spPr>
          <a:xfrm>
            <a:off x="2179212" y="1690688"/>
            <a:ext cx="7132213" cy="5000302"/>
          </a:xfrm>
          <a:prstGeom prst="rect">
            <a:avLst/>
          </a:prstGeom>
        </p:spPr>
      </p:pic>
    </p:spTree>
    <p:extLst>
      <p:ext uri="{BB962C8B-B14F-4D97-AF65-F5344CB8AC3E}">
        <p14:creationId xmlns:p14="http://schemas.microsoft.com/office/powerpoint/2010/main" val="3355177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sz="6000" dirty="0">
                <a:solidFill>
                  <a:schemeClr val="accent1">
                    <a:lumMod val="75000"/>
                  </a:schemeClr>
                </a:solidFill>
                <a:latin typeface="Algerian" panose="04020705040A02060702" pitchFamily="82" charset="0"/>
              </a:rPr>
              <a:t>CUADRO DE CASOS DE USO 2</a:t>
            </a:r>
            <a:endParaRPr lang="es-CO" sz="6000" dirty="0"/>
          </a:p>
        </p:txBody>
      </p:sp>
      <p:pic>
        <p:nvPicPr>
          <p:cNvPr id="3" name="Imagen 2"/>
          <p:cNvPicPr>
            <a:picLocks noChangeAspect="1"/>
          </p:cNvPicPr>
          <p:nvPr/>
        </p:nvPicPr>
        <p:blipFill>
          <a:blip r:embed="rId2"/>
          <a:stretch>
            <a:fillRect/>
          </a:stretch>
        </p:blipFill>
        <p:spPr>
          <a:xfrm>
            <a:off x="1630183" y="1690688"/>
            <a:ext cx="7539575" cy="5281808"/>
          </a:xfrm>
          <a:prstGeom prst="rect">
            <a:avLst/>
          </a:prstGeom>
        </p:spPr>
      </p:pic>
    </p:spTree>
    <p:extLst>
      <p:ext uri="{BB962C8B-B14F-4D97-AF65-F5344CB8AC3E}">
        <p14:creationId xmlns:p14="http://schemas.microsoft.com/office/powerpoint/2010/main" val="2662810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sz="6000" dirty="0">
                <a:solidFill>
                  <a:schemeClr val="accent1">
                    <a:lumMod val="75000"/>
                  </a:schemeClr>
                </a:solidFill>
                <a:latin typeface="Algerian" panose="04020705040A02060702" pitchFamily="82" charset="0"/>
              </a:rPr>
              <a:t>Diagrama de casos de uso</a:t>
            </a:r>
          </a:p>
        </p:txBody>
      </p:sp>
      <p:pic>
        <p:nvPicPr>
          <p:cNvPr id="4" name="Imagen 3"/>
          <p:cNvPicPr/>
          <p:nvPr/>
        </p:nvPicPr>
        <p:blipFill>
          <a:blip r:embed="rId2"/>
          <a:stretch>
            <a:fillRect/>
          </a:stretch>
        </p:blipFill>
        <p:spPr>
          <a:xfrm>
            <a:off x="3219449" y="1371600"/>
            <a:ext cx="3914775" cy="5105400"/>
          </a:xfrm>
          <a:prstGeom prst="rect">
            <a:avLst/>
          </a:prstGeom>
        </p:spPr>
      </p:pic>
    </p:spTree>
    <p:extLst>
      <p:ext uri="{BB962C8B-B14F-4D97-AF65-F5344CB8AC3E}">
        <p14:creationId xmlns:p14="http://schemas.microsoft.com/office/powerpoint/2010/main" val="1152020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71700" y="250825"/>
            <a:ext cx="8743950" cy="1325563"/>
          </a:xfrm>
        </p:spPr>
        <p:txBody>
          <a:bodyPr>
            <a:normAutofit/>
          </a:bodyPr>
          <a:lstStyle/>
          <a:p>
            <a:r>
              <a:rPr lang="es-CO" sz="6000" dirty="0">
                <a:solidFill>
                  <a:schemeClr val="accent1">
                    <a:lumMod val="75000"/>
                  </a:schemeClr>
                </a:solidFill>
                <a:latin typeface="Algerian" panose="04020705040A02060702" pitchFamily="82" charset="0"/>
              </a:rPr>
              <a:t>Diagrama de clases </a:t>
            </a:r>
          </a:p>
        </p:txBody>
      </p:sp>
      <p:pic>
        <p:nvPicPr>
          <p:cNvPr id="5" name="Imagen 4"/>
          <p:cNvPicPr/>
          <p:nvPr/>
        </p:nvPicPr>
        <p:blipFill rotWithShape="1">
          <a:blip r:embed="rId2"/>
          <a:srcRect l="9549" r="5185"/>
          <a:stretch/>
        </p:blipFill>
        <p:spPr>
          <a:xfrm>
            <a:off x="1314450" y="1576388"/>
            <a:ext cx="9258300" cy="4576762"/>
          </a:xfrm>
          <a:prstGeom prst="rect">
            <a:avLst/>
          </a:prstGeom>
        </p:spPr>
      </p:pic>
    </p:spTree>
    <p:extLst>
      <p:ext uri="{BB962C8B-B14F-4D97-AF65-F5344CB8AC3E}">
        <p14:creationId xmlns:p14="http://schemas.microsoft.com/office/powerpoint/2010/main" val="4028059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563" y="141668"/>
            <a:ext cx="10515600" cy="939197"/>
          </a:xfrm>
        </p:spPr>
        <p:txBody>
          <a:bodyPr>
            <a:normAutofit fontScale="90000"/>
          </a:bodyPr>
          <a:lstStyle/>
          <a:p>
            <a:r>
              <a:rPr lang="es-CO" sz="6000" dirty="0">
                <a:solidFill>
                  <a:schemeClr val="accent1">
                    <a:lumMod val="75000"/>
                  </a:schemeClr>
                </a:solidFill>
                <a:latin typeface="Algerian" panose="04020705040A02060702" pitchFamily="82" charset="0"/>
              </a:rPr>
              <a:t>Diagrama de estados</a:t>
            </a:r>
          </a:p>
        </p:txBody>
      </p:sp>
      <p:pic>
        <p:nvPicPr>
          <p:cNvPr id="3" name="Imagen 2"/>
          <p:cNvPicPr/>
          <p:nvPr/>
        </p:nvPicPr>
        <p:blipFill rotWithShape="1">
          <a:blip r:embed="rId2"/>
          <a:srcRect l="8995" t="1197" b="-1"/>
          <a:stretch/>
        </p:blipFill>
        <p:spPr bwMode="auto">
          <a:xfrm>
            <a:off x="595597" y="953037"/>
            <a:ext cx="10003716" cy="60015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782395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20087"/>
            <a:ext cx="9144000" cy="2387600"/>
          </a:xfrm>
        </p:spPr>
        <p:txBody>
          <a:bodyPr>
            <a:normAutofit/>
          </a:bodyPr>
          <a:lstStyle/>
          <a:p>
            <a:pPr marL="457200" lvl="1" algn="ctr" rtl="0"/>
            <a:r>
              <a:rPr lang="es-CO" sz="7200" b="1" kern="1200" dirty="0">
                <a:ln w="0"/>
                <a:solidFill>
                  <a:schemeClr val="accent1">
                    <a:lumMod val="75000"/>
                  </a:schemeClr>
                </a:solidFill>
                <a:effectLst>
                  <a:reflection blurRad="6350" stA="53000" endA="300" endPos="35500" dir="5400000" sy="-90000" algn="bl" rotWithShape="0"/>
                </a:effectLst>
                <a:latin typeface="Algerian" panose="04020705040A02060702" pitchFamily="82" charset="0"/>
                <a:ea typeface="+mn-ea"/>
                <a:cs typeface="+mn-cs"/>
              </a:rPr>
              <a:t>Definición del problema</a:t>
            </a:r>
          </a:p>
        </p:txBody>
      </p:sp>
      <p:sp>
        <p:nvSpPr>
          <p:cNvPr id="3" name="Subtítulo 2"/>
          <p:cNvSpPr>
            <a:spLocks noGrp="1"/>
          </p:cNvSpPr>
          <p:nvPr>
            <p:ph type="subTitle" idx="1"/>
          </p:nvPr>
        </p:nvSpPr>
        <p:spPr>
          <a:xfrm>
            <a:off x="1524000" y="3469286"/>
            <a:ext cx="9332890" cy="2133024"/>
          </a:xfrm>
        </p:spPr>
        <p:txBody>
          <a:bodyPr>
            <a:normAutofit fontScale="92500"/>
          </a:bodyPr>
          <a:lstStyle/>
          <a:p>
            <a:pPr lvl="0" algn="just"/>
            <a:r>
              <a:rPr lang="es-ES" sz="2800" dirty="0" smtClean="0"/>
              <a:t> El problema consiste en la falta de organización a la hora de comprar un electrodoméstico de manera virtual, y, aunque existen diferentes paginas que sirven como catalogo, es muy difícil encontrar una que organice los electrodomésticos de manera organizada, rápida y fácil de utilizar.</a:t>
            </a:r>
            <a:endParaRPr lang="es-CO" sz="2800" dirty="0"/>
          </a:p>
          <a:p>
            <a:endParaRPr lang="es-CO" dirty="0"/>
          </a:p>
        </p:txBody>
      </p:sp>
    </p:spTree>
    <p:extLst>
      <p:ext uri="{BB962C8B-B14F-4D97-AF65-F5344CB8AC3E}">
        <p14:creationId xmlns:p14="http://schemas.microsoft.com/office/powerpoint/2010/main" val="2702631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5935" y="365125"/>
            <a:ext cx="7777766" cy="1325563"/>
          </a:xfrm>
        </p:spPr>
        <p:txBody>
          <a:bodyPr>
            <a:normAutofit/>
          </a:bodyPr>
          <a:lstStyle/>
          <a:p>
            <a:r>
              <a:rPr lang="es-CO" sz="4800" dirty="0">
                <a:solidFill>
                  <a:schemeClr val="accent1">
                    <a:lumMod val="75000"/>
                  </a:schemeClr>
                </a:solidFill>
                <a:latin typeface="Algerian" panose="04020705040A02060702" pitchFamily="82" charset="0"/>
              </a:rPr>
              <a:t>Diagrama de secuencia</a:t>
            </a:r>
          </a:p>
        </p:txBody>
      </p:sp>
      <p:pic>
        <p:nvPicPr>
          <p:cNvPr id="5" name="Imagen 4"/>
          <p:cNvPicPr>
            <a:picLocks noChangeAspect="1"/>
          </p:cNvPicPr>
          <p:nvPr/>
        </p:nvPicPr>
        <p:blipFill>
          <a:blip r:embed="rId2"/>
          <a:stretch>
            <a:fillRect/>
          </a:stretch>
        </p:blipFill>
        <p:spPr>
          <a:xfrm>
            <a:off x="1648294" y="1462692"/>
            <a:ext cx="9483554" cy="4963866"/>
          </a:xfrm>
          <a:prstGeom prst="rect">
            <a:avLst/>
          </a:prstGeom>
        </p:spPr>
      </p:pic>
    </p:spTree>
    <p:extLst>
      <p:ext uri="{BB962C8B-B14F-4D97-AF65-F5344CB8AC3E}">
        <p14:creationId xmlns:p14="http://schemas.microsoft.com/office/powerpoint/2010/main" val="3961910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5000" y="212725"/>
            <a:ext cx="11458575" cy="1254125"/>
          </a:xfrm>
        </p:spPr>
        <p:txBody>
          <a:bodyPr>
            <a:noAutofit/>
          </a:bodyPr>
          <a:lstStyle/>
          <a:p>
            <a:r>
              <a:rPr lang="es-CO" sz="4800" dirty="0">
                <a:solidFill>
                  <a:schemeClr val="accent1">
                    <a:lumMod val="75000"/>
                  </a:schemeClr>
                </a:solidFill>
                <a:latin typeface="Algerian" panose="04020705040A02060702" pitchFamily="82" charset="0"/>
              </a:rPr>
              <a:t>Diagrama </a:t>
            </a:r>
            <a:r>
              <a:rPr lang="es-CO" sz="4800" dirty="0" smtClean="0">
                <a:solidFill>
                  <a:schemeClr val="accent1">
                    <a:lumMod val="75000"/>
                  </a:schemeClr>
                </a:solidFill>
                <a:latin typeface="Algerian" panose="04020705040A02060702" pitchFamily="82" charset="0"/>
              </a:rPr>
              <a:t>entidad–relación </a:t>
            </a:r>
            <a:endParaRPr lang="es-CO" sz="4800" dirty="0">
              <a:solidFill>
                <a:schemeClr val="accent1">
                  <a:lumMod val="75000"/>
                </a:schemeClr>
              </a:solidFill>
              <a:latin typeface="Algerian" panose="04020705040A02060702" pitchFamily="82" charset="0"/>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376362" y="1466850"/>
            <a:ext cx="9672638" cy="4705350"/>
          </a:xfrm>
          <a:prstGeom prst="rect">
            <a:avLst/>
          </a:prstGeom>
          <a:noFill/>
          <a:ln>
            <a:noFill/>
          </a:ln>
        </p:spPr>
      </p:pic>
    </p:spTree>
    <p:extLst>
      <p:ext uri="{BB962C8B-B14F-4D97-AF65-F5344CB8AC3E}">
        <p14:creationId xmlns:p14="http://schemas.microsoft.com/office/powerpoint/2010/main" val="3515787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solidFill>
                  <a:schemeClr val="accent1">
                    <a:lumMod val="75000"/>
                  </a:schemeClr>
                </a:solidFill>
                <a:latin typeface="Algerian" panose="04020705040A02060702" pitchFamily="82" charset="0"/>
              </a:rPr>
              <a:t>Base de datos en phpmyadmin </a:t>
            </a:r>
            <a:br>
              <a:rPr lang="es-CO" dirty="0" smtClean="0">
                <a:solidFill>
                  <a:schemeClr val="accent1">
                    <a:lumMod val="75000"/>
                  </a:schemeClr>
                </a:solidFill>
                <a:latin typeface="Algerian" panose="04020705040A02060702" pitchFamily="82" charset="0"/>
              </a:rPr>
            </a:br>
            <a:r>
              <a:rPr lang="es-CO" dirty="0" smtClean="0">
                <a:solidFill>
                  <a:schemeClr val="accent1">
                    <a:lumMod val="75000"/>
                  </a:schemeClr>
                </a:solidFill>
                <a:latin typeface="Algerian" panose="04020705040A02060702" pitchFamily="82" charset="0"/>
              </a:rPr>
              <a:t>del proyecto</a:t>
            </a:r>
            <a:endParaRPr lang="es-ES" dirty="0"/>
          </a:p>
        </p:txBody>
      </p:sp>
      <p:pic>
        <p:nvPicPr>
          <p:cNvPr id="3" name="Imagen 2"/>
          <p:cNvPicPr>
            <a:picLocks noChangeAspect="1"/>
          </p:cNvPicPr>
          <p:nvPr/>
        </p:nvPicPr>
        <p:blipFill>
          <a:blip r:embed="rId2"/>
          <a:stretch>
            <a:fillRect/>
          </a:stretch>
        </p:blipFill>
        <p:spPr>
          <a:xfrm>
            <a:off x="1066801" y="1690688"/>
            <a:ext cx="9212648" cy="4462462"/>
          </a:xfrm>
          <a:prstGeom prst="rect">
            <a:avLst/>
          </a:prstGeom>
        </p:spPr>
      </p:pic>
    </p:spTree>
    <p:extLst>
      <p:ext uri="{BB962C8B-B14F-4D97-AF65-F5344CB8AC3E}">
        <p14:creationId xmlns:p14="http://schemas.microsoft.com/office/powerpoint/2010/main" val="3159934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77603" y="312738"/>
            <a:ext cx="8292921" cy="1325563"/>
          </a:xfrm>
        </p:spPr>
        <p:txBody>
          <a:bodyPr>
            <a:normAutofit/>
          </a:bodyPr>
          <a:lstStyle/>
          <a:p>
            <a:r>
              <a:rPr lang="es-CO" sz="4800" dirty="0">
                <a:solidFill>
                  <a:schemeClr val="accent1">
                    <a:lumMod val="75000"/>
                  </a:schemeClr>
                </a:solidFill>
                <a:latin typeface="Algerian" panose="04020705040A02060702" pitchFamily="82" charset="0"/>
              </a:rPr>
              <a:t>Diagrama de despliegue</a:t>
            </a:r>
          </a:p>
        </p:txBody>
      </p:sp>
      <p:sp>
        <p:nvSpPr>
          <p:cNvPr id="5" name="AutoShape 4" descr="https://scontent-iad3-1.xx.fbcdn.net/v/t35.0-12/13460722_639759729505610_108249397_o.png?oh=314f93229adf6ad47f3459bf89e41e2a&amp;oe=57628C0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p:cNvPicPr>
            <a:picLocks noChangeAspect="1"/>
          </p:cNvPicPr>
          <p:nvPr/>
        </p:nvPicPr>
        <p:blipFill>
          <a:blip r:embed="rId2"/>
          <a:stretch>
            <a:fillRect/>
          </a:stretch>
        </p:blipFill>
        <p:spPr>
          <a:xfrm>
            <a:off x="838200" y="1666624"/>
            <a:ext cx="9632324" cy="4896098"/>
          </a:xfrm>
          <a:prstGeom prst="rect">
            <a:avLst/>
          </a:prstGeom>
        </p:spPr>
      </p:pic>
    </p:spTree>
    <p:extLst>
      <p:ext uri="{BB962C8B-B14F-4D97-AF65-F5344CB8AC3E}">
        <p14:creationId xmlns:p14="http://schemas.microsoft.com/office/powerpoint/2010/main" val="6968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97299" y="210579"/>
            <a:ext cx="8782318" cy="1325563"/>
          </a:xfrm>
        </p:spPr>
        <p:txBody>
          <a:bodyPr>
            <a:noAutofit/>
          </a:bodyPr>
          <a:lstStyle/>
          <a:p>
            <a:r>
              <a:rPr lang="es-CO" sz="6000" dirty="0" smtClean="0">
                <a:solidFill>
                  <a:schemeClr val="accent1">
                    <a:lumMod val="75000"/>
                  </a:schemeClr>
                </a:solidFill>
                <a:latin typeface="Algerian" panose="04020705040A02060702" pitchFamily="82" charset="0"/>
              </a:rPr>
              <a:t>Normalización</a:t>
            </a:r>
            <a:endParaRPr lang="es-CO" sz="6000" dirty="0">
              <a:solidFill>
                <a:schemeClr val="accent1">
                  <a:lumMod val="75000"/>
                </a:schemeClr>
              </a:solidFill>
              <a:latin typeface="Algerian" panose="04020705040A02060702" pitchFamily="82" charset="0"/>
            </a:endParaRPr>
          </a:p>
        </p:txBody>
      </p:sp>
      <p:pic>
        <p:nvPicPr>
          <p:cNvPr id="3" name="Imagen 2"/>
          <p:cNvPicPr/>
          <p:nvPr/>
        </p:nvPicPr>
        <p:blipFill>
          <a:blip r:embed="rId2"/>
          <a:stretch>
            <a:fillRect/>
          </a:stretch>
        </p:blipFill>
        <p:spPr>
          <a:xfrm>
            <a:off x="934656" y="1536141"/>
            <a:ext cx="5144171" cy="4143441"/>
          </a:xfrm>
          <a:prstGeom prst="rect">
            <a:avLst/>
          </a:prstGeom>
        </p:spPr>
      </p:pic>
      <p:pic>
        <p:nvPicPr>
          <p:cNvPr id="4" name="Imagen 3"/>
          <p:cNvPicPr>
            <a:picLocks noChangeAspect="1"/>
          </p:cNvPicPr>
          <p:nvPr/>
        </p:nvPicPr>
        <p:blipFill>
          <a:blip r:embed="rId3"/>
          <a:stretch>
            <a:fillRect/>
          </a:stretch>
        </p:blipFill>
        <p:spPr>
          <a:xfrm>
            <a:off x="6078827" y="2328518"/>
            <a:ext cx="4920555" cy="2558687"/>
          </a:xfrm>
          <a:prstGeom prst="rect">
            <a:avLst/>
          </a:prstGeom>
        </p:spPr>
      </p:pic>
    </p:spTree>
    <p:extLst>
      <p:ext uri="{BB962C8B-B14F-4D97-AF65-F5344CB8AC3E}">
        <p14:creationId xmlns:p14="http://schemas.microsoft.com/office/powerpoint/2010/main" val="310980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6000" dirty="0">
                <a:solidFill>
                  <a:schemeClr val="accent1">
                    <a:lumMod val="75000"/>
                  </a:schemeClr>
                </a:solidFill>
                <a:latin typeface="Algerian" panose="04020705040A02060702" pitchFamily="82" charset="0"/>
              </a:rPr>
              <a:t>Diccionario de datos</a:t>
            </a:r>
          </a:p>
        </p:txBody>
      </p:sp>
      <p:pic>
        <p:nvPicPr>
          <p:cNvPr id="4" name="Imagen 3"/>
          <p:cNvPicPr>
            <a:picLocks noChangeAspect="1"/>
          </p:cNvPicPr>
          <p:nvPr/>
        </p:nvPicPr>
        <p:blipFill>
          <a:blip r:embed="rId2"/>
          <a:stretch>
            <a:fillRect/>
          </a:stretch>
        </p:blipFill>
        <p:spPr>
          <a:xfrm>
            <a:off x="1066800" y="1690688"/>
            <a:ext cx="9020587" cy="4432608"/>
          </a:xfrm>
          <a:prstGeom prst="rect">
            <a:avLst/>
          </a:prstGeom>
        </p:spPr>
      </p:pic>
    </p:spTree>
    <p:extLst>
      <p:ext uri="{BB962C8B-B14F-4D97-AF65-F5344CB8AC3E}">
        <p14:creationId xmlns:p14="http://schemas.microsoft.com/office/powerpoint/2010/main" val="2057822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https://lh3.googleusercontent.com/-9tUiITlA7iw/V8cA-1raOJI/AAAAAAAAAR8/6KVQlJ__Zf8p0z1rNHv536cHKURTuiFkgCK8B/s512/2016-08-31.png"/>
          <p:cNvPicPr/>
          <p:nvPr/>
        </p:nvPicPr>
        <p:blipFill>
          <a:blip r:embed="rId2">
            <a:extLst>
              <a:ext uri="{28A0092B-C50C-407E-A947-70E740481C1C}">
                <a14:useLocalDpi xmlns:a14="http://schemas.microsoft.com/office/drawing/2010/main" val="0"/>
              </a:ext>
            </a:extLst>
          </a:blip>
          <a:srcRect/>
          <a:stretch>
            <a:fillRect/>
          </a:stretch>
        </p:blipFill>
        <p:spPr bwMode="auto">
          <a:xfrm>
            <a:off x="1208814" y="455804"/>
            <a:ext cx="9611586" cy="4287646"/>
          </a:xfrm>
          <a:prstGeom prst="rect">
            <a:avLst/>
          </a:prstGeom>
          <a:noFill/>
          <a:ln>
            <a:noFill/>
          </a:ln>
        </p:spPr>
      </p:pic>
      <p:pic>
        <p:nvPicPr>
          <p:cNvPr id="4" name="Imagen 3" descr="https://lh3.googleusercontent.com/-Ihh15nGsUkU/V8mMa94SzuI/AAAAAAAAASo/WdZr6sL3rXoMslCC2dRBIZUcDDvG5_vkgCK8B/s512/2016-09-02.png"/>
          <p:cNvPicPr/>
          <p:nvPr/>
        </p:nvPicPr>
        <p:blipFill>
          <a:blip r:embed="rId3">
            <a:extLst>
              <a:ext uri="{28A0092B-C50C-407E-A947-70E740481C1C}">
                <a14:useLocalDpi xmlns:a14="http://schemas.microsoft.com/office/drawing/2010/main" val="0"/>
              </a:ext>
            </a:extLst>
          </a:blip>
          <a:srcRect/>
          <a:stretch>
            <a:fillRect/>
          </a:stretch>
        </p:blipFill>
        <p:spPr bwMode="auto">
          <a:xfrm>
            <a:off x="1208814" y="4743450"/>
            <a:ext cx="9611586" cy="1866900"/>
          </a:xfrm>
          <a:prstGeom prst="rect">
            <a:avLst/>
          </a:prstGeom>
          <a:noFill/>
          <a:ln>
            <a:noFill/>
          </a:ln>
        </p:spPr>
      </p:pic>
    </p:spTree>
    <p:extLst>
      <p:ext uri="{BB962C8B-B14F-4D97-AF65-F5344CB8AC3E}">
        <p14:creationId xmlns:p14="http://schemas.microsoft.com/office/powerpoint/2010/main" val="3705979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620087"/>
            <a:ext cx="9144000" cy="1151563"/>
          </a:xfrm>
        </p:spPr>
        <p:txBody>
          <a:bodyPr>
            <a:normAutofit fontScale="90000"/>
          </a:bodyPr>
          <a:lstStyle/>
          <a:p>
            <a:pPr marL="457200" lvl="1" algn="ctr" rtl="0"/>
            <a:r>
              <a:rPr lang="es-CO" sz="7200" b="1" kern="1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ea typeface="+mn-ea"/>
                <a:cs typeface="+mn-cs"/>
              </a:rPr>
              <a:t>Paginas HTML</a:t>
            </a:r>
            <a:endParaRPr lang="es-CO" sz="7200" b="1" kern="1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ea typeface="+mn-ea"/>
              <a:cs typeface="+mn-cs"/>
            </a:endParaRPr>
          </a:p>
        </p:txBody>
      </p:sp>
      <p:pic>
        <p:nvPicPr>
          <p:cNvPr id="6" name="Imagen 5"/>
          <p:cNvPicPr/>
          <p:nvPr/>
        </p:nvPicPr>
        <p:blipFill>
          <a:blip r:embed="rId2"/>
          <a:stretch>
            <a:fillRect/>
          </a:stretch>
        </p:blipFill>
        <p:spPr>
          <a:xfrm>
            <a:off x="1390650" y="2123757"/>
            <a:ext cx="8839200" cy="4010343"/>
          </a:xfrm>
          <a:prstGeom prst="rect">
            <a:avLst/>
          </a:prstGeom>
        </p:spPr>
      </p:pic>
    </p:spTree>
    <p:extLst>
      <p:ext uri="{BB962C8B-B14F-4D97-AF65-F5344CB8AC3E}">
        <p14:creationId xmlns:p14="http://schemas.microsoft.com/office/powerpoint/2010/main" val="221700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ES"/>
          </a:p>
        </p:txBody>
      </p:sp>
      <p:pic>
        <p:nvPicPr>
          <p:cNvPr id="4" name="Imagen 3"/>
          <p:cNvPicPr/>
          <p:nvPr/>
        </p:nvPicPr>
        <p:blipFill>
          <a:blip r:embed="rId2"/>
          <a:stretch>
            <a:fillRect/>
          </a:stretch>
        </p:blipFill>
        <p:spPr>
          <a:xfrm>
            <a:off x="838200" y="674687"/>
            <a:ext cx="10515600" cy="5502276"/>
          </a:xfrm>
          <a:prstGeom prst="rect">
            <a:avLst/>
          </a:prstGeom>
        </p:spPr>
      </p:pic>
    </p:spTree>
    <p:extLst>
      <p:ext uri="{BB962C8B-B14F-4D97-AF65-F5344CB8AC3E}">
        <p14:creationId xmlns:p14="http://schemas.microsoft.com/office/powerpoint/2010/main" val="3241441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ES"/>
          </a:p>
        </p:txBody>
      </p:sp>
      <p:pic>
        <p:nvPicPr>
          <p:cNvPr id="4" name="Imagen 3"/>
          <p:cNvPicPr/>
          <p:nvPr/>
        </p:nvPicPr>
        <p:blipFill>
          <a:blip r:embed="rId2"/>
          <a:stretch>
            <a:fillRect/>
          </a:stretch>
        </p:blipFill>
        <p:spPr>
          <a:xfrm>
            <a:off x="838200" y="445452"/>
            <a:ext cx="10515600" cy="5731511"/>
          </a:xfrm>
          <a:prstGeom prst="rect">
            <a:avLst/>
          </a:prstGeom>
        </p:spPr>
      </p:pic>
    </p:spTree>
    <p:extLst>
      <p:ext uri="{BB962C8B-B14F-4D97-AF65-F5344CB8AC3E}">
        <p14:creationId xmlns:p14="http://schemas.microsoft.com/office/powerpoint/2010/main" val="34693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6000" b="1" dirty="0" smtClean="0">
                <a:ln w="0"/>
                <a:solidFill>
                  <a:schemeClr val="accent1">
                    <a:lumMod val="75000"/>
                  </a:schemeClr>
                </a:solidFill>
                <a:effectLst>
                  <a:reflection blurRad="6350" stA="53000" endA="300" endPos="35500" dir="5400000" sy="-90000" algn="bl" rotWithShape="0"/>
                </a:effectLst>
                <a:latin typeface="Algerian" panose="04020705040A02060702" pitchFamily="82" charset="0"/>
              </a:rPr>
              <a:t>misión</a:t>
            </a:r>
            <a:endParaRPr lang="es-ES" sz="6000" dirty="0">
              <a:solidFill>
                <a:schemeClr val="accent1">
                  <a:lumMod val="75000"/>
                </a:schemeClr>
              </a:solidFill>
            </a:endParaRPr>
          </a:p>
        </p:txBody>
      </p:sp>
      <p:sp>
        <p:nvSpPr>
          <p:cNvPr id="3" name="Marcador de contenido 2"/>
          <p:cNvSpPr>
            <a:spLocks noGrp="1"/>
          </p:cNvSpPr>
          <p:nvPr>
            <p:ph idx="1"/>
          </p:nvPr>
        </p:nvSpPr>
        <p:spPr/>
        <p:txBody>
          <a:bodyPr/>
          <a:lstStyle/>
          <a:p>
            <a:pPr marL="0" indent="0">
              <a:buNone/>
            </a:pPr>
            <a:r>
              <a:rPr lang="es-ES" dirty="0"/>
              <a:t>La misión de nuestra empresa es la de aprovechar las tecnologías de información que internet pone a nuestro servicio en beneficio de nuestros clientes. estamos ofreciendo atreves de internet beneficios importantes a nuestros clientes al ofrecer opciones para comprar productos más económicos y más confiables, más sencillas y más eficientes.</a:t>
            </a:r>
          </a:p>
          <a:p>
            <a:endParaRPr lang="es-ES" dirty="0"/>
          </a:p>
        </p:txBody>
      </p:sp>
    </p:spTree>
    <p:extLst>
      <p:ext uri="{BB962C8B-B14F-4D97-AF65-F5344CB8AC3E}">
        <p14:creationId xmlns:p14="http://schemas.microsoft.com/office/powerpoint/2010/main" val="290234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a:p>
        </p:txBody>
      </p:sp>
      <p:pic>
        <p:nvPicPr>
          <p:cNvPr id="4" name="Imagen 3"/>
          <p:cNvPicPr/>
          <p:nvPr/>
        </p:nvPicPr>
        <p:blipFill>
          <a:blip r:embed="rId2"/>
          <a:stretch>
            <a:fillRect/>
          </a:stretch>
        </p:blipFill>
        <p:spPr>
          <a:xfrm>
            <a:off x="695960" y="365125"/>
            <a:ext cx="10657840" cy="5811838"/>
          </a:xfrm>
          <a:prstGeom prst="rect">
            <a:avLst/>
          </a:prstGeom>
        </p:spPr>
      </p:pic>
    </p:spTree>
    <p:extLst>
      <p:ext uri="{BB962C8B-B14F-4D97-AF65-F5344CB8AC3E}">
        <p14:creationId xmlns:p14="http://schemas.microsoft.com/office/powerpoint/2010/main" val="253096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a:p>
        </p:txBody>
      </p:sp>
      <p:pic>
        <p:nvPicPr>
          <p:cNvPr id="4" name="Imagen 3"/>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365134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a:p>
        </p:txBody>
      </p:sp>
      <p:pic>
        <p:nvPicPr>
          <p:cNvPr id="4" name="Imagen 3"/>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3492485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a:p>
        </p:txBody>
      </p:sp>
      <p:pic>
        <p:nvPicPr>
          <p:cNvPr id="4" name="Imagen 3"/>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3196688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09606" y="720966"/>
            <a:ext cx="9506044" cy="685124"/>
          </a:xfrm>
          <a:prstGeom prst="rect">
            <a:avLst/>
          </a:prstGeom>
        </p:spPr>
        <p:txBody>
          <a:bodyPr wrap="square">
            <a:spAutoFit/>
          </a:bodyPr>
          <a:lstStyle/>
          <a:p>
            <a:pPr>
              <a:lnSpc>
                <a:spcPct val="107000"/>
              </a:lnSpc>
              <a:spcAft>
                <a:spcPts val="800"/>
              </a:spcAft>
            </a:pPr>
            <a:r>
              <a:rPr lang="es-CO" sz="3600" dirty="0" smtClean="0">
                <a:solidFill>
                  <a:schemeClr val="accent1">
                    <a:lumMod val="75000"/>
                  </a:schemeClr>
                </a:solidFill>
                <a:latin typeface="Algerian" panose="04020705040A02060702" pitchFamily="82" charset="0"/>
              </a:rPr>
              <a:t>Pencil “modelo, vista, controlador”</a:t>
            </a:r>
            <a:endParaRPr lang="es-ES"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descr="https://lh3.googleusercontent.com/-Kfr9-g0IgBs/V8mLZfDMoRI/AAAAAAAAASg/WS31M2vtvUA0NyHX7rDYx9k4p-DyhnK-gCK8B/s512/2016-09-02.png"/>
          <p:cNvPicPr/>
          <p:nvPr/>
        </p:nvPicPr>
        <p:blipFill>
          <a:blip r:embed="rId2">
            <a:extLst>
              <a:ext uri="{28A0092B-C50C-407E-A947-70E740481C1C}">
                <a14:useLocalDpi xmlns:a14="http://schemas.microsoft.com/office/drawing/2010/main" val="0"/>
              </a:ext>
            </a:extLst>
          </a:blip>
          <a:srcRect/>
          <a:stretch>
            <a:fillRect/>
          </a:stretch>
        </p:blipFill>
        <p:spPr bwMode="auto">
          <a:xfrm>
            <a:off x="1409606" y="1406090"/>
            <a:ext cx="9506044" cy="5147110"/>
          </a:xfrm>
          <a:prstGeom prst="rect">
            <a:avLst/>
          </a:prstGeom>
          <a:noFill/>
          <a:ln>
            <a:noFill/>
          </a:ln>
        </p:spPr>
      </p:pic>
    </p:spTree>
    <p:extLst>
      <p:ext uri="{BB962C8B-B14F-4D97-AF65-F5344CB8AC3E}">
        <p14:creationId xmlns:p14="http://schemas.microsoft.com/office/powerpoint/2010/main" val="1226936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ttps://lh3.googleusercontent.com/-onx0v7Vzny0/V8mLxon72kI/AAAAAAAAASk/BLVDMixS0-ACVhwQA1afa7DOErMzAZQqACK8B/s512/2016-09-02.png"/>
          <p:cNvPicPr/>
          <p:nvPr/>
        </p:nvPicPr>
        <p:blipFill>
          <a:blip r:embed="rId2">
            <a:extLst>
              <a:ext uri="{28A0092B-C50C-407E-A947-70E740481C1C}">
                <a14:useLocalDpi xmlns:a14="http://schemas.microsoft.com/office/drawing/2010/main" val="0"/>
              </a:ext>
            </a:extLst>
          </a:blip>
          <a:srcRect/>
          <a:stretch>
            <a:fillRect/>
          </a:stretch>
        </p:blipFill>
        <p:spPr bwMode="auto">
          <a:xfrm>
            <a:off x="1395730" y="449897"/>
            <a:ext cx="9500870" cy="5817553"/>
          </a:xfrm>
          <a:prstGeom prst="rect">
            <a:avLst/>
          </a:prstGeom>
          <a:noFill/>
          <a:ln>
            <a:noFill/>
          </a:ln>
        </p:spPr>
      </p:pic>
    </p:spTree>
    <p:extLst>
      <p:ext uri="{BB962C8B-B14F-4D97-AF65-F5344CB8AC3E}">
        <p14:creationId xmlns:p14="http://schemas.microsoft.com/office/powerpoint/2010/main" val="316661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ttps://lh3.googleusercontent.com/-z7et235AImk/V8mRf_G-JoI/AAAAAAAAATI/g8JqvSK1PYM4f__fWMRfULxCtYYUsNzAQCK8B/s512/2016-09-02.png"/>
          <p:cNvPicPr/>
          <p:nvPr/>
        </p:nvPicPr>
        <p:blipFill>
          <a:blip r:embed="rId2">
            <a:extLst>
              <a:ext uri="{28A0092B-C50C-407E-A947-70E740481C1C}">
                <a14:useLocalDpi xmlns:a14="http://schemas.microsoft.com/office/drawing/2010/main" val="0"/>
              </a:ext>
            </a:extLst>
          </a:blip>
          <a:srcRect/>
          <a:stretch>
            <a:fillRect/>
          </a:stretch>
        </p:blipFill>
        <p:spPr bwMode="auto">
          <a:xfrm>
            <a:off x="954087" y="361950"/>
            <a:ext cx="10380663" cy="5962650"/>
          </a:xfrm>
          <a:prstGeom prst="rect">
            <a:avLst/>
          </a:prstGeom>
          <a:noFill/>
          <a:ln>
            <a:noFill/>
          </a:ln>
        </p:spPr>
      </p:pic>
    </p:spTree>
    <p:extLst>
      <p:ext uri="{BB962C8B-B14F-4D97-AF65-F5344CB8AC3E}">
        <p14:creationId xmlns:p14="http://schemas.microsoft.com/office/powerpoint/2010/main" val="1160757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https://lh3.googleusercontent.com/-CBjh1mZ7ANM/V8mQqYtx0KI/AAAAAAAAATA/MnQJQqOJa0g-j296wiw6-fvTHjazvpFEQCK8B/s512/2016-09-02.png"/>
          <p:cNvPicPr/>
          <p:nvPr/>
        </p:nvPicPr>
        <p:blipFill>
          <a:blip r:embed="rId2">
            <a:extLst>
              <a:ext uri="{28A0092B-C50C-407E-A947-70E740481C1C}">
                <a14:useLocalDpi xmlns:a14="http://schemas.microsoft.com/office/drawing/2010/main" val="0"/>
              </a:ext>
            </a:extLst>
          </a:blip>
          <a:srcRect/>
          <a:stretch>
            <a:fillRect/>
          </a:stretch>
        </p:blipFill>
        <p:spPr bwMode="auto">
          <a:xfrm>
            <a:off x="1517014" y="571500"/>
            <a:ext cx="9055735" cy="5867400"/>
          </a:xfrm>
          <a:prstGeom prst="rect">
            <a:avLst/>
          </a:prstGeom>
          <a:noFill/>
          <a:ln>
            <a:noFill/>
          </a:ln>
        </p:spPr>
      </p:pic>
    </p:spTree>
    <p:extLst>
      <p:ext uri="{BB962C8B-B14F-4D97-AF65-F5344CB8AC3E}">
        <p14:creationId xmlns:p14="http://schemas.microsoft.com/office/powerpoint/2010/main" val="702483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https://lh3.googleusercontent.com/-OMXFPlpMzP0/V8mREfsVdqI/AAAAAAAAATE/yol_kKhiuFgrUo3wDW6hilmsU4p0RIHywCK8B/s512/2016-09-02.png"/>
          <p:cNvPicPr/>
          <p:nvPr/>
        </p:nvPicPr>
        <p:blipFill>
          <a:blip r:embed="rId3">
            <a:extLst>
              <a:ext uri="{28A0092B-C50C-407E-A947-70E740481C1C}">
                <a14:useLocalDpi xmlns:a14="http://schemas.microsoft.com/office/drawing/2010/main" val="0"/>
              </a:ext>
            </a:extLst>
          </a:blip>
          <a:srcRect/>
          <a:stretch>
            <a:fillRect/>
          </a:stretch>
        </p:blipFill>
        <p:spPr bwMode="auto">
          <a:xfrm>
            <a:off x="1258887" y="357504"/>
            <a:ext cx="10342563" cy="5986145"/>
          </a:xfrm>
          <a:prstGeom prst="rect">
            <a:avLst/>
          </a:prstGeom>
          <a:noFill/>
          <a:ln>
            <a:noFill/>
          </a:ln>
        </p:spPr>
      </p:pic>
    </p:spTree>
    <p:extLst>
      <p:ext uri="{BB962C8B-B14F-4D97-AF65-F5344CB8AC3E}">
        <p14:creationId xmlns:p14="http://schemas.microsoft.com/office/powerpoint/2010/main" val="20918833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https://lh3.googleusercontent.com/-4TUf6dOc1tc/V8mRwpAOIvI/AAAAAAAAATM/7GnomW18XBQ5zrXZksjiIQPFLh7S36VEACK8B/s512/2016-09-02.png"/>
          <p:cNvPicPr/>
          <p:nvPr/>
        </p:nvPicPr>
        <p:blipFill>
          <a:blip r:embed="rId2">
            <a:extLst>
              <a:ext uri="{28A0092B-C50C-407E-A947-70E740481C1C}">
                <a14:useLocalDpi xmlns:a14="http://schemas.microsoft.com/office/drawing/2010/main" val="0"/>
              </a:ext>
            </a:extLst>
          </a:blip>
          <a:srcRect/>
          <a:stretch>
            <a:fillRect/>
          </a:stretch>
        </p:blipFill>
        <p:spPr bwMode="auto">
          <a:xfrm>
            <a:off x="1487487" y="486727"/>
            <a:ext cx="10323513" cy="5914073"/>
          </a:xfrm>
          <a:prstGeom prst="rect">
            <a:avLst/>
          </a:prstGeom>
          <a:noFill/>
          <a:ln>
            <a:noFill/>
          </a:ln>
        </p:spPr>
      </p:pic>
    </p:spTree>
    <p:extLst>
      <p:ext uri="{BB962C8B-B14F-4D97-AF65-F5344CB8AC3E}">
        <p14:creationId xmlns:p14="http://schemas.microsoft.com/office/powerpoint/2010/main" val="358462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12725"/>
            <a:ext cx="10515600" cy="1325563"/>
          </a:xfrm>
        </p:spPr>
        <p:txBody>
          <a:bodyPr>
            <a:normAutofit/>
          </a:bodyPr>
          <a:lstStyle/>
          <a:p>
            <a:pPr algn="ctr"/>
            <a:r>
              <a:rPr lang="es-CO" sz="7200" b="1" dirty="0" smtClean="0">
                <a:ln w="0"/>
                <a:solidFill>
                  <a:schemeClr val="accent1">
                    <a:lumMod val="75000"/>
                  </a:schemeClr>
                </a:solidFill>
                <a:effectLst>
                  <a:reflection blurRad="6350" stA="53000" endA="300" endPos="35500" dir="5400000" sy="-90000" algn="bl" rotWithShape="0"/>
                </a:effectLst>
                <a:latin typeface="Algerian" panose="04020705040A02060702" pitchFamily="82" charset="0"/>
              </a:rPr>
              <a:t>visión</a:t>
            </a:r>
            <a:endParaRPr lang="es-ES" sz="7200" dirty="0">
              <a:solidFill>
                <a:schemeClr val="accent1">
                  <a:lumMod val="75000"/>
                </a:schemeClr>
              </a:solidFill>
            </a:endParaRPr>
          </a:p>
        </p:txBody>
      </p:sp>
      <p:sp>
        <p:nvSpPr>
          <p:cNvPr id="3" name="Marcador de contenido 2"/>
          <p:cNvSpPr>
            <a:spLocks noGrp="1"/>
          </p:cNvSpPr>
          <p:nvPr>
            <p:ph idx="1"/>
          </p:nvPr>
        </p:nvSpPr>
        <p:spPr/>
        <p:txBody>
          <a:bodyPr>
            <a:normAutofit/>
          </a:bodyPr>
          <a:lstStyle/>
          <a:p>
            <a:r>
              <a:rPr lang="es-ES" dirty="0"/>
              <a:t>Nuestra empresa apuesta firmemente a </a:t>
            </a:r>
            <a:r>
              <a:rPr lang="es-ES"/>
              <a:t>la </a:t>
            </a:r>
            <a:r>
              <a:rPr lang="es-ES" smtClean="0"/>
              <a:t>implementación </a:t>
            </a:r>
            <a:r>
              <a:rPr lang="es-ES" dirty="0"/>
              <a:t>y adaptación de las tecnologías modernas de información, que nos permiten avanzar de forma importante en la forma en la que vendemos productos en el mundo. Nosotros estamos convencidos que atreves de internet, podemos vender productos más confiables, de forma más práctica y sencilla, el cliente tiene acceso no solo a los precios de nuestros productos, sino también a comprar nuestros productos y poder estar  vinculados en nuestra página por medio de una cuenta que pueden crear los clientes al ingresar a la página y poder quedar como un usuario por haber adquirido electrodoméstico de nuestra página y revisar a gran variedad de opciones que tiene a su disposición.</a:t>
            </a:r>
          </a:p>
          <a:p>
            <a:endParaRPr lang="es-ES" dirty="0"/>
          </a:p>
        </p:txBody>
      </p:sp>
    </p:spTree>
    <p:extLst>
      <p:ext uri="{BB962C8B-B14F-4D97-AF65-F5344CB8AC3E}">
        <p14:creationId xmlns:p14="http://schemas.microsoft.com/office/powerpoint/2010/main" val="3860133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0700" y="784895"/>
            <a:ext cx="9239250" cy="1629292"/>
          </a:xfrm>
          <a:prstGeom prst="rect">
            <a:avLst/>
          </a:prstGeom>
        </p:spPr>
        <p:txBody>
          <a:bodyPr wrap="square">
            <a:spAutoFit/>
          </a:bodyPr>
          <a:lstStyle/>
          <a:p>
            <a:pPr>
              <a:lnSpc>
                <a:spcPct val="107000"/>
              </a:lnSpc>
              <a:spcAft>
                <a:spcPts val="800"/>
              </a:spcAft>
            </a:pPr>
            <a:r>
              <a:rPr lang="es-ES" sz="2800" b="1" dirty="0" smtClean="0">
                <a:solidFill>
                  <a:schemeClr val="accent1">
                    <a:lumMod val="75000"/>
                  </a:schemeClr>
                </a:solidFill>
                <a:latin typeface="Algerian" panose="04020705040A02060702" pitchFamily="82" charset="0"/>
              </a:rPr>
              <a:t>SISTEMA </a:t>
            </a:r>
            <a:r>
              <a:rPr lang="es-ES" sz="2800" b="1" dirty="0">
                <a:solidFill>
                  <a:schemeClr val="accent1">
                    <a:lumMod val="75000"/>
                  </a:schemeClr>
                </a:solidFill>
                <a:latin typeface="Algerian" panose="04020705040A02060702" pitchFamily="82" charset="0"/>
              </a:rPr>
              <a:t>DE CONTROL DE VERSIONES EN GITHUB</a:t>
            </a:r>
          </a:p>
          <a:p>
            <a:pPr>
              <a:lnSpc>
                <a:spcPct val="107000"/>
              </a:lnSpc>
              <a:spcBef>
                <a:spcPts val="200"/>
              </a:spcBef>
              <a:spcAft>
                <a:spcPts val="0"/>
              </a:spcAft>
            </a:pPr>
            <a:r>
              <a:rPr lang="es-CO" sz="2800" b="1" dirty="0" smtClean="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CORREO </a:t>
            </a:r>
            <a:r>
              <a:rPr lang="es-CO" sz="28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GITHUB: </a:t>
            </a:r>
            <a:r>
              <a:rPr lang="es-CO" sz="2800" b="1" u="sng"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hlinkClick r:id="rId2"/>
              </a:rPr>
              <a:t>juancamarin99@hotmail.com</a:t>
            </a:r>
            <a:endParaRPr lang="es-ES" sz="28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r>
              <a:rPr lang="es-CO" sz="28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CONTRASEÑA: j</a:t>
            </a:r>
            <a:r>
              <a:rPr lang="es-CO" sz="2800" b="1" u="sng"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eaf123</a:t>
            </a:r>
            <a:endParaRPr lang="es-E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Imagen 2"/>
          <p:cNvPicPr/>
          <p:nvPr/>
        </p:nvPicPr>
        <p:blipFill>
          <a:blip r:embed="rId3"/>
          <a:stretch>
            <a:fillRect/>
          </a:stretch>
        </p:blipFill>
        <p:spPr>
          <a:xfrm>
            <a:off x="1790700" y="2393733"/>
            <a:ext cx="9505950" cy="4121367"/>
          </a:xfrm>
          <a:prstGeom prst="rect">
            <a:avLst/>
          </a:prstGeom>
        </p:spPr>
      </p:pic>
    </p:spTree>
    <p:extLst>
      <p:ext uri="{BB962C8B-B14F-4D97-AF65-F5344CB8AC3E}">
        <p14:creationId xmlns:p14="http://schemas.microsoft.com/office/powerpoint/2010/main" val="5745110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6670" y="365125"/>
            <a:ext cx="10787130" cy="1325563"/>
          </a:xfrm>
        </p:spPr>
        <p:txBody>
          <a:bodyPr>
            <a:noAutofit/>
          </a:bodyPr>
          <a:lstStyle/>
          <a:p>
            <a:r>
              <a:rPr lang="es-CO" dirty="0">
                <a:solidFill>
                  <a:schemeClr val="accent1">
                    <a:lumMod val="75000"/>
                  </a:schemeClr>
                </a:solidFill>
                <a:latin typeface="Algerian" panose="04020705040A02060702" pitchFamily="82" charset="0"/>
              </a:rPr>
              <a:t>MODIFICACION DE LAS PAGINAS CON GIT</a:t>
            </a:r>
          </a:p>
        </p:txBody>
      </p:sp>
      <p:pic>
        <p:nvPicPr>
          <p:cNvPr id="5" name="Imagen 4"/>
          <p:cNvPicPr/>
          <p:nvPr/>
        </p:nvPicPr>
        <p:blipFill>
          <a:blip r:embed="rId2"/>
          <a:stretch>
            <a:fillRect/>
          </a:stretch>
        </p:blipFill>
        <p:spPr>
          <a:xfrm>
            <a:off x="564640" y="365125"/>
            <a:ext cx="10960610" cy="5902325"/>
          </a:xfrm>
          <a:prstGeom prst="rect">
            <a:avLst/>
          </a:prstGeom>
        </p:spPr>
      </p:pic>
    </p:spTree>
    <p:extLst>
      <p:ext uri="{BB962C8B-B14F-4D97-AF65-F5344CB8AC3E}">
        <p14:creationId xmlns:p14="http://schemas.microsoft.com/office/powerpoint/2010/main" val="13154773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38337" y="1095375"/>
            <a:ext cx="8315325" cy="4667250"/>
          </a:xfrm>
          <a:prstGeom prst="rect">
            <a:avLst/>
          </a:prstGeom>
        </p:spPr>
      </p:pic>
    </p:spTree>
    <p:extLst>
      <p:ext uri="{BB962C8B-B14F-4D97-AF65-F5344CB8AC3E}">
        <p14:creationId xmlns:p14="http://schemas.microsoft.com/office/powerpoint/2010/main" val="3712490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363" y="728807"/>
            <a:ext cx="10515600" cy="1325563"/>
          </a:xfrm>
        </p:spPr>
        <p:txBody>
          <a:bodyPr>
            <a:normAutofit/>
          </a:bodyPr>
          <a:lstStyle/>
          <a:p>
            <a:r>
              <a:rPr lang="es-CO" sz="7200" b="1" dirty="0">
                <a:ln w="0"/>
                <a:solidFill>
                  <a:schemeClr val="accent1">
                    <a:lumMod val="75000"/>
                  </a:schemeClr>
                </a:solidFill>
                <a:effectLst>
                  <a:reflection blurRad="6350" stA="53000" endA="300" endPos="35500" dir="5400000" sy="-90000" algn="bl" rotWithShape="0"/>
                </a:effectLst>
                <a:latin typeface="Algerian" panose="04020705040A02060702" pitchFamily="82" charset="0"/>
                <a:ea typeface="+mn-ea"/>
                <a:cs typeface="+mn-cs"/>
              </a:rPr>
              <a:t>Objetivo general </a:t>
            </a:r>
          </a:p>
        </p:txBody>
      </p:sp>
      <p:sp>
        <p:nvSpPr>
          <p:cNvPr id="3" name="Marcador de contenido 2"/>
          <p:cNvSpPr>
            <a:spLocks noGrp="1"/>
          </p:cNvSpPr>
          <p:nvPr>
            <p:ph idx="1"/>
          </p:nvPr>
        </p:nvSpPr>
        <p:spPr>
          <a:xfrm>
            <a:off x="994064" y="3010189"/>
            <a:ext cx="9272155" cy="2081357"/>
          </a:xfrm>
        </p:spPr>
        <p:txBody>
          <a:bodyPr>
            <a:normAutofit/>
          </a:bodyPr>
          <a:lstStyle/>
          <a:p>
            <a:pPr lvl="0"/>
            <a:r>
              <a:rPr lang="es-CO" dirty="0"/>
              <a:t>Diseñar una tienda virtual de electrodomésticos, que realice funciones básicas como CRUD y que sea accesible desde internet, y permita a los usuarios comprar y  visualizar en línea las diferentes marcas y precios de los electrodomésticos.</a:t>
            </a:r>
            <a:endParaRPr lang="es-ES" dirty="0"/>
          </a:p>
        </p:txBody>
      </p:sp>
    </p:spTree>
    <p:extLst>
      <p:ext uri="{BB962C8B-B14F-4D97-AF65-F5344CB8AC3E}">
        <p14:creationId xmlns:p14="http://schemas.microsoft.com/office/powerpoint/2010/main" val="2394741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52600" y="378004"/>
            <a:ext cx="8911107" cy="1325563"/>
          </a:xfrm>
        </p:spPr>
        <p:txBody>
          <a:bodyPr>
            <a:normAutofit/>
          </a:bodyPr>
          <a:lstStyle/>
          <a:p>
            <a:r>
              <a:rPr lang="es-CO" sz="6000" dirty="0">
                <a:solidFill>
                  <a:schemeClr val="accent1">
                    <a:lumMod val="75000"/>
                  </a:schemeClr>
                </a:solidFill>
                <a:latin typeface="Algerian" panose="04020705040A02060702" pitchFamily="82" charset="0"/>
              </a:rPr>
              <a:t>Objetivos </a:t>
            </a:r>
            <a:r>
              <a:rPr lang="es-CO" sz="6000" dirty="0" smtClean="0">
                <a:solidFill>
                  <a:schemeClr val="accent1">
                    <a:lumMod val="75000"/>
                  </a:schemeClr>
                </a:solidFill>
                <a:latin typeface="Algerian" panose="04020705040A02060702" pitchFamily="82" charset="0"/>
              </a:rPr>
              <a:t>específicos</a:t>
            </a:r>
            <a:endParaRPr lang="es-CO" sz="6000" dirty="0">
              <a:solidFill>
                <a:schemeClr val="accent1">
                  <a:lumMod val="75000"/>
                </a:schemeClr>
              </a:solidFill>
              <a:latin typeface="Algerian" panose="04020705040A02060702" pitchFamily="82" charset="0"/>
            </a:endParaRPr>
          </a:p>
        </p:txBody>
      </p:sp>
      <p:sp>
        <p:nvSpPr>
          <p:cNvPr id="3" name="Marcador de contenido 2"/>
          <p:cNvSpPr>
            <a:spLocks noGrp="1"/>
          </p:cNvSpPr>
          <p:nvPr>
            <p:ph idx="1"/>
          </p:nvPr>
        </p:nvSpPr>
        <p:spPr/>
        <p:txBody>
          <a:bodyPr>
            <a:normAutofit/>
          </a:bodyPr>
          <a:lstStyle/>
          <a:p>
            <a:pPr lvl="0"/>
            <a:r>
              <a:rPr lang="es-ES" dirty="0"/>
              <a:t>Mejorar de manera fácil y eficiente la manera de comprar online.</a:t>
            </a:r>
          </a:p>
          <a:p>
            <a:pPr lvl="0"/>
            <a:r>
              <a:rPr lang="es-CO" dirty="0"/>
              <a:t>Informar de manera interactiva sobre la venta de electrodomésticos.</a:t>
            </a:r>
            <a:endParaRPr lang="es-ES" dirty="0"/>
          </a:p>
          <a:p>
            <a:pPr lvl="0"/>
            <a:r>
              <a:rPr lang="es-CO" dirty="0"/>
              <a:t>Facilitar al usuario la compra de un electrodoméstico de manera virtual.</a:t>
            </a:r>
            <a:endParaRPr lang="es-ES" dirty="0"/>
          </a:p>
          <a:p>
            <a:pPr lvl="0"/>
            <a:r>
              <a:rPr lang="es-CO" dirty="0"/>
              <a:t>Innovar mediante el uso de la tecnología, la forma de comprar online.</a:t>
            </a:r>
            <a:endParaRPr lang="es-ES" dirty="0"/>
          </a:p>
          <a:p>
            <a:pPr lvl="0"/>
            <a:r>
              <a:rPr lang="es-CO" dirty="0"/>
              <a:t>Organizar de manera virtual los diferentes electrodomésticos, según la marca y el tipo de electrodoméstico.</a:t>
            </a:r>
            <a:endParaRPr lang="es-ES" dirty="0"/>
          </a:p>
          <a:p>
            <a:pPr lvl="0"/>
            <a:r>
              <a:rPr lang="es-CO" dirty="0"/>
              <a:t>Llamar la atención de los clientes de una manera más interactiva y así motivarlos a comprar sus electrodomésticos de manera virtual.</a:t>
            </a:r>
            <a:endParaRPr lang="es-ES" dirty="0"/>
          </a:p>
          <a:p>
            <a:endParaRPr lang="es-CO" dirty="0"/>
          </a:p>
        </p:txBody>
      </p:sp>
    </p:spTree>
    <p:extLst>
      <p:ext uri="{BB962C8B-B14F-4D97-AF65-F5344CB8AC3E}">
        <p14:creationId xmlns:p14="http://schemas.microsoft.com/office/powerpoint/2010/main" val="647106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27764" y="365125"/>
            <a:ext cx="7426036" cy="1325563"/>
          </a:xfrm>
        </p:spPr>
        <p:txBody>
          <a:bodyPr/>
          <a:lstStyle/>
          <a:p>
            <a:r>
              <a:rPr lang="es-CO" sz="6000" dirty="0">
                <a:solidFill>
                  <a:schemeClr val="accent1">
                    <a:lumMod val="75000"/>
                  </a:schemeClr>
                </a:solidFill>
                <a:latin typeface="Algerian" panose="04020705040A02060702" pitchFamily="82" charset="0"/>
              </a:rPr>
              <a:t>Alcances</a:t>
            </a:r>
            <a:r>
              <a:rPr lang="es-CO" dirty="0" smtClean="0"/>
              <a:t> </a:t>
            </a:r>
            <a:endParaRPr lang="es-CO" dirty="0"/>
          </a:p>
        </p:txBody>
      </p:sp>
      <p:sp>
        <p:nvSpPr>
          <p:cNvPr id="3" name="Marcador de contenido 2"/>
          <p:cNvSpPr>
            <a:spLocks noGrp="1"/>
          </p:cNvSpPr>
          <p:nvPr>
            <p:ph idx="1"/>
          </p:nvPr>
        </p:nvSpPr>
        <p:spPr>
          <a:xfrm>
            <a:off x="992747" y="2495326"/>
            <a:ext cx="10515600" cy="3333974"/>
          </a:xfrm>
        </p:spPr>
        <p:txBody>
          <a:bodyPr>
            <a:normAutofit/>
          </a:bodyPr>
          <a:lstStyle/>
          <a:p>
            <a:pPr lvl="0"/>
            <a:r>
              <a:rPr lang="es-CO" dirty="0"/>
              <a:t>Nuestro proyecto se va a dirigir a la parte de fabricantes y comerciantes de tecnologías en electrodomésticos donde aquellos manejaran una pequeña empresa que deseen manejar de manera organizada la información mediante una bases de datos  que se puede calcular con  mínimo de 10 y máximo de 50 trabajadores los cuales tendrán el requisitos de ser mayores de 18 años y en las cuales abra una mayor participación en hacer surtir la empresa en la capital colombiana.</a:t>
            </a:r>
            <a:endParaRPr lang="es-ES" dirty="0"/>
          </a:p>
        </p:txBody>
      </p:sp>
    </p:spTree>
    <p:extLst>
      <p:ext uri="{BB962C8B-B14F-4D97-AF65-F5344CB8AC3E}">
        <p14:creationId xmlns:p14="http://schemas.microsoft.com/office/powerpoint/2010/main" val="1069393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7464" y="365125"/>
            <a:ext cx="9826336" cy="1325563"/>
          </a:xfrm>
        </p:spPr>
        <p:txBody>
          <a:bodyPr>
            <a:normAutofit/>
          </a:bodyPr>
          <a:lstStyle/>
          <a:p>
            <a:r>
              <a:rPr lang="es-CO" sz="6000" dirty="0">
                <a:solidFill>
                  <a:schemeClr val="accent1">
                    <a:lumMod val="75000"/>
                  </a:schemeClr>
                </a:solidFill>
                <a:latin typeface="Algerian" panose="04020705040A02060702" pitchFamily="82" charset="0"/>
              </a:rPr>
              <a:t>Diagrama de </a:t>
            </a:r>
            <a:r>
              <a:rPr lang="es-CO" sz="6000" dirty="0" smtClean="0">
                <a:solidFill>
                  <a:schemeClr val="accent1">
                    <a:lumMod val="75000"/>
                  </a:schemeClr>
                </a:solidFill>
                <a:latin typeface="Algerian" panose="04020705040A02060702" pitchFamily="82" charset="0"/>
              </a:rPr>
              <a:t>Gantt</a:t>
            </a:r>
            <a:endParaRPr lang="es-CO" sz="6000" dirty="0">
              <a:solidFill>
                <a:schemeClr val="accent1">
                  <a:lumMod val="75000"/>
                </a:schemeClr>
              </a:solidFill>
              <a:latin typeface="Algerian" panose="04020705040A02060702" pitchFamily="82" charset="0"/>
            </a:endParaRPr>
          </a:p>
        </p:txBody>
      </p:sp>
      <p:pic>
        <p:nvPicPr>
          <p:cNvPr id="3" name="Imagen 2"/>
          <p:cNvPicPr/>
          <p:nvPr/>
        </p:nvPicPr>
        <p:blipFill rotWithShape="1">
          <a:blip r:embed="rId2"/>
          <a:srcRect l="4383" t="222" b="1"/>
          <a:stretch/>
        </p:blipFill>
        <p:spPr>
          <a:xfrm>
            <a:off x="270163" y="1309255"/>
            <a:ext cx="6161810" cy="5122718"/>
          </a:xfrm>
          <a:prstGeom prst="rect">
            <a:avLst/>
          </a:prstGeom>
        </p:spPr>
      </p:pic>
      <p:pic>
        <p:nvPicPr>
          <p:cNvPr id="4" name="Imagen 3"/>
          <p:cNvPicPr/>
          <p:nvPr/>
        </p:nvPicPr>
        <p:blipFill>
          <a:blip r:embed="rId3"/>
          <a:stretch>
            <a:fillRect/>
          </a:stretch>
        </p:blipFill>
        <p:spPr>
          <a:xfrm>
            <a:off x="6431973" y="1309255"/>
            <a:ext cx="5400040" cy="2183130"/>
          </a:xfrm>
          <a:prstGeom prst="rect">
            <a:avLst/>
          </a:prstGeom>
        </p:spPr>
      </p:pic>
      <p:pic>
        <p:nvPicPr>
          <p:cNvPr id="5" name="Imagen 4"/>
          <p:cNvPicPr/>
          <p:nvPr/>
        </p:nvPicPr>
        <p:blipFill>
          <a:blip r:embed="rId4"/>
          <a:stretch>
            <a:fillRect/>
          </a:stretch>
        </p:blipFill>
        <p:spPr>
          <a:xfrm>
            <a:off x="6431973" y="3526300"/>
            <a:ext cx="5400040" cy="2871758"/>
          </a:xfrm>
          <a:prstGeom prst="rect">
            <a:avLst/>
          </a:prstGeom>
        </p:spPr>
      </p:pic>
    </p:spTree>
    <p:extLst>
      <p:ext uri="{BB962C8B-B14F-4D97-AF65-F5344CB8AC3E}">
        <p14:creationId xmlns:p14="http://schemas.microsoft.com/office/powerpoint/2010/main" val="1347543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sz="6000" dirty="0">
                <a:solidFill>
                  <a:schemeClr val="accent1">
                    <a:lumMod val="75000"/>
                  </a:schemeClr>
                </a:solidFill>
                <a:latin typeface="Algerian" panose="04020705040A02060702" pitchFamily="82" charset="0"/>
              </a:rPr>
              <a:t>Presupuestos y gastos</a:t>
            </a:r>
          </a:p>
        </p:txBody>
      </p:sp>
      <p:pic>
        <p:nvPicPr>
          <p:cNvPr id="3" name="Imagen 2"/>
          <p:cNvPicPr>
            <a:picLocks noChangeAspect="1"/>
          </p:cNvPicPr>
          <p:nvPr/>
        </p:nvPicPr>
        <p:blipFill>
          <a:blip r:embed="rId2"/>
          <a:stretch>
            <a:fillRect/>
          </a:stretch>
        </p:blipFill>
        <p:spPr>
          <a:xfrm>
            <a:off x="994063" y="2179060"/>
            <a:ext cx="9865415" cy="2912486"/>
          </a:xfrm>
          <a:prstGeom prst="rect">
            <a:avLst/>
          </a:prstGeom>
        </p:spPr>
      </p:pic>
    </p:spTree>
    <p:extLst>
      <p:ext uri="{BB962C8B-B14F-4D97-AF65-F5344CB8AC3E}">
        <p14:creationId xmlns:p14="http://schemas.microsoft.com/office/powerpoint/2010/main" val="3139534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1423</TotalTime>
  <Words>534</Words>
  <Application>Microsoft Office PowerPoint</Application>
  <PresentationFormat>Panorámica</PresentationFormat>
  <Paragraphs>43</Paragraphs>
  <Slides>42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Algerian</vt:lpstr>
      <vt:lpstr>Arial</vt:lpstr>
      <vt:lpstr>Calibri</vt:lpstr>
      <vt:lpstr>Calibri Light</vt:lpstr>
      <vt:lpstr>Times New Roman</vt:lpstr>
      <vt:lpstr>Trebuchet MS</vt:lpstr>
      <vt:lpstr>Wingdings 3</vt:lpstr>
      <vt:lpstr>Faceta</vt:lpstr>
      <vt:lpstr>Presentación de PowerPoint</vt:lpstr>
      <vt:lpstr>Definición del problema</vt:lpstr>
      <vt:lpstr>misión</vt:lpstr>
      <vt:lpstr>visión</vt:lpstr>
      <vt:lpstr>Objetivo general </vt:lpstr>
      <vt:lpstr>Objetivos específicos</vt:lpstr>
      <vt:lpstr>Alcances </vt:lpstr>
      <vt:lpstr>Diagrama de Gantt</vt:lpstr>
      <vt:lpstr>Presupuestos y gastos</vt:lpstr>
      <vt:lpstr>presupuesto de  hardware y software </vt:lpstr>
      <vt:lpstr>ENCUESTAS</vt:lpstr>
      <vt:lpstr>Presentación de PowerPoint</vt:lpstr>
      <vt:lpstr>Presentación de PowerPoint</vt:lpstr>
      <vt:lpstr>Presentación de PowerPoint</vt:lpstr>
      <vt:lpstr>CUADRO DE CASOS DE USO 1 </vt:lpstr>
      <vt:lpstr>CUADRO DE CASOS DE USO 2</vt:lpstr>
      <vt:lpstr>Diagrama de casos de uso</vt:lpstr>
      <vt:lpstr>Diagrama de clases </vt:lpstr>
      <vt:lpstr>Diagrama de estados</vt:lpstr>
      <vt:lpstr>Diagrama de secuencia</vt:lpstr>
      <vt:lpstr>Diagrama entidad–relación </vt:lpstr>
      <vt:lpstr>Base de datos en phpmyadmin  del proyecto</vt:lpstr>
      <vt:lpstr>Diagrama de despliegue</vt:lpstr>
      <vt:lpstr>Normalización</vt:lpstr>
      <vt:lpstr>Diccionario de datos</vt:lpstr>
      <vt:lpstr>Presentación de PowerPoint</vt:lpstr>
      <vt:lpstr>Paginas HTML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MODIFICACION DE LAS PAGINAS CON GIT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SENA</dc:creator>
  <cp:lastModifiedBy>APRENDIZ</cp:lastModifiedBy>
  <cp:revision>74</cp:revision>
  <dcterms:created xsi:type="dcterms:W3CDTF">2016-06-13T13:01:38Z</dcterms:created>
  <dcterms:modified xsi:type="dcterms:W3CDTF">2016-09-09T14:42:42Z</dcterms:modified>
</cp:coreProperties>
</file>