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24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34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16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2619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253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01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0346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858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85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8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76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0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270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631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17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84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9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006F554-0992-43BB-A1CE-8B2FACA2318F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1005233-0BD9-4CDF-BD54-1C7DA76880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6398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6D90D-40C6-40CC-9A89-7724A0D58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066800"/>
            <a:ext cx="8676222" cy="2382983"/>
          </a:xfrm>
        </p:spPr>
        <p:txBody>
          <a:bodyPr/>
          <a:lstStyle/>
          <a:p>
            <a:r>
              <a:rPr lang="es-MX" b="1" dirty="0"/>
              <a:t>Mini proyecto:</a:t>
            </a:r>
            <a:br>
              <a:rPr lang="es-MX" b="1" dirty="0"/>
            </a:br>
            <a:r>
              <a:rPr lang="es-MX" b="1" dirty="0"/>
              <a:t>Sistema de gestión de consultas académicas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1B0EE5-519E-4F1E-B6FA-5929D8919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Integrantes de Equipo: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Ángeles Prado Emiliano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García Manrique Juan Andrés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Vega Juárez Dalton Alán</a:t>
            </a:r>
          </a:p>
        </p:txBody>
      </p:sp>
    </p:spTree>
    <p:extLst>
      <p:ext uri="{BB962C8B-B14F-4D97-AF65-F5344CB8AC3E}">
        <p14:creationId xmlns:p14="http://schemas.microsoft.com/office/powerpoint/2010/main" val="307732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D9C1970-FC03-409D-91E4-4DB48F46495A}"/>
              </a:ext>
            </a:extLst>
          </p:cNvPr>
          <p:cNvSpPr/>
          <p:nvPr/>
        </p:nvSpPr>
        <p:spPr>
          <a:xfrm>
            <a:off x="2867391" y="799668"/>
            <a:ext cx="64572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4000" b="1" cap="none" spc="0" dirty="0">
                <a:ln/>
                <a:solidFill>
                  <a:srgbClr val="00B0F0"/>
                </a:solidFill>
                <a:effectLst/>
              </a:rPr>
              <a:t>Introducción al Proyecto: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0291BC-D6C5-4B64-9518-B7664FB9D9C5}"/>
              </a:ext>
            </a:extLst>
          </p:cNvPr>
          <p:cNvSpPr txBox="1"/>
          <p:nvPr/>
        </p:nvSpPr>
        <p:spPr>
          <a:xfrm>
            <a:off x="637893" y="1674674"/>
            <a:ext cx="1107449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proyecto se centra en el diseño y desarrollo de un prototipo funcional para la gestión de consultas académicas. </a:t>
            </a:r>
          </a:p>
          <a:p>
            <a:endParaRPr lang="es-MX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través de la aplicación de lo aprendido durante el curso de ingeniería de software, como la especificación de requerimientos, la creación de diagramas de casos de uso y la realización de pruebas.</a:t>
            </a:r>
          </a:p>
          <a:p>
            <a:endParaRPr lang="es-MX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través de esta presentación, expondremos los siguientes puntos clave durante el desarrollo de este proyecto:</a:t>
            </a:r>
          </a:p>
          <a:p>
            <a:endParaRPr lang="es-MX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Identificados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Diagramas UML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implementadas</a:t>
            </a:r>
          </a:p>
        </p:txBody>
      </p:sp>
    </p:spTree>
    <p:extLst>
      <p:ext uri="{BB962C8B-B14F-4D97-AF65-F5344CB8AC3E}">
        <p14:creationId xmlns:p14="http://schemas.microsoft.com/office/powerpoint/2010/main" val="279559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158A09C-8DE5-47B1-B188-A84E97CCF4AA}"/>
              </a:ext>
            </a:extLst>
          </p:cNvPr>
          <p:cNvSpPr/>
          <p:nvPr/>
        </p:nvSpPr>
        <p:spPr>
          <a:xfrm>
            <a:off x="2169283" y="517279"/>
            <a:ext cx="78534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1" algn="ctr"/>
            <a:r>
              <a:rPr lang="es-ES" sz="4000" b="1" cap="none" spc="0" dirty="0">
                <a:ln/>
                <a:effectLst/>
              </a:rPr>
              <a:t>Requerimientos Identificados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8B3487-DF8F-4FDE-9789-32DFB6CD3568}"/>
              </a:ext>
            </a:extLst>
          </p:cNvPr>
          <p:cNvSpPr txBox="1"/>
          <p:nvPr/>
        </p:nvSpPr>
        <p:spPr>
          <a:xfrm>
            <a:off x="313763" y="1330929"/>
            <a:ext cx="601980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b="1" dirty="0">
                <a:latin typeface="Arial" panose="020B0604020202020204" pitchFamily="34" charset="0"/>
                <a:cs typeface="Arial" panose="020B0604020202020204" pitchFamily="34" charset="0"/>
              </a:rPr>
              <a:t>REQ_01, Inicio de sesión de Usuarios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a los usuarios acceder al sistema de consultas académicas mediante un sistema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de verificación donde se ingresará la cuenta, ya sea de estudiante o de profesor, a través de los siguientes campos:</a:t>
            </a:r>
          </a:p>
          <a:p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Usuario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Contraseña</a:t>
            </a:r>
          </a:p>
          <a:p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Una vez realizado, el sistema habilitará el acceso al usuario y mostrará en pantalla las siguientes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acciones correspondientes dependiendo de si ingreso como alumno o profesor, además de las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acciones que son las mismas para los dos.</a:t>
            </a:r>
          </a:p>
          <a:p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Para los dos: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  o Revisar Consultas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  o Consultar Horario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  o Cancelar Consultas</a:t>
            </a:r>
          </a:p>
          <a:p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Para Profesores: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  o Confirmar Consulta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  o Ingresar Horario</a:t>
            </a:r>
          </a:p>
          <a:p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Para Alumnos: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  o Programar Consulta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69C003B-8E93-4C85-AE67-C4043B460311}"/>
              </a:ext>
            </a:extLst>
          </p:cNvPr>
          <p:cNvSpPr txBox="1"/>
          <p:nvPr/>
        </p:nvSpPr>
        <p:spPr>
          <a:xfrm>
            <a:off x="6688968" y="2159421"/>
            <a:ext cx="5180479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b="1" dirty="0">
                <a:latin typeface="Arial" panose="020B0604020202020204" pitchFamily="34" charset="0"/>
                <a:cs typeface="Arial" panose="020B0604020202020204" pitchFamily="34" charset="0"/>
              </a:rPr>
              <a:t>REQ_02, Programar Consultas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a los alumnos programar una consulta con un profesor de su selección, a través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de un sistema donde le aparecerá un calendario con la siguiente información:</a:t>
            </a:r>
          </a:p>
          <a:p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Profesores disponibles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Horarios disponibles de dichos profesores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Campo para ingresar notas para la consulta</a:t>
            </a:r>
          </a:p>
          <a:p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Una vez seleccionado ambos, el sistema comprobará que no haya conflictos con los usuarios y pondrá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la consulta en pendiente hasta que el profesor la acepte o rechace.</a:t>
            </a:r>
          </a:p>
        </p:txBody>
      </p:sp>
    </p:spTree>
    <p:extLst>
      <p:ext uri="{BB962C8B-B14F-4D97-AF65-F5344CB8AC3E}">
        <p14:creationId xmlns:p14="http://schemas.microsoft.com/office/powerpoint/2010/main" val="73831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CCD8CFA-7F7D-4727-96A5-E04D16EFFAD2}"/>
              </a:ext>
            </a:extLst>
          </p:cNvPr>
          <p:cNvSpPr txBox="1"/>
          <p:nvPr/>
        </p:nvSpPr>
        <p:spPr>
          <a:xfrm>
            <a:off x="273424" y="251015"/>
            <a:ext cx="5293658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b="1" dirty="0">
                <a:latin typeface="Arial" panose="020B0604020202020204" pitchFamily="34" charset="0"/>
                <a:cs typeface="Arial" panose="020B0604020202020204" pitchFamily="34" charset="0"/>
              </a:rPr>
              <a:t>REQ_03, Visualizar Horarios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a los usuarios visualizar un calendario, en caso de ser alumno mostrará los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horarios disponibles de un profesor seleccionado, el cual tendrá los siguientes campos:</a:t>
            </a:r>
          </a:p>
          <a:p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Profesores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Día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Hora</a:t>
            </a:r>
          </a:p>
          <a:p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En caso de que el usuario sea un profesor, este visualizará los horarios disponibles que este tiene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activos, con los siguientes campos.</a:t>
            </a:r>
          </a:p>
          <a:p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Día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Hora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9E4735-E920-4025-A0C7-6269AE741647}"/>
              </a:ext>
            </a:extLst>
          </p:cNvPr>
          <p:cNvSpPr txBox="1"/>
          <p:nvPr/>
        </p:nvSpPr>
        <p:spPr>
          <a:xfrm>
            <a:off x="273424" y="3743267"/>
            <a:ext cx="5925670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b="1" dirty="0">
                <a:latin typeface="Arial" panose="020B0604020202020204" pitchFamily="34" charset="0"/>
                <a:cs typeface="Arial" panose="020B0604020202020204" pitchFamily="34" charset="0"/>
              </a:rPr>
              <a:t>REQ_04, Recibir notificaciones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a los usuarios saber acerca del estado (Confirmación/Rechazo) de sus consultas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por medio de notificaciones, que este mismo mandará por el medio correspondiente con la siguiente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información:</a:t>
            </a:r>
          </a:p>
          <a:p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Estado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Destinatario</a:t>
            </a:r>
          </a:p>
          <a:p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Una vez enviado, el usuario deberá abrir el medio utilizado para poder visualizar la información.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1D911D-7CC9-4E9A-8964-47122E70DA09}"/>
              </a:ext>
            </a:extLst>
          </p:cNvPr>
          <p:cNvSpPr txBox="1"/>
          <p:nvPr/>
        </p:nvSpPr>
        <p:spPr>
          <a:xfrm>
            <a:off x="5820336" y="768704"/>
            <a:ext cx="609824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b="1" dirty="0">
                <a:latin typeface="Arial" panose="020B0604020202020204" pitchFamily="34" charset="0"/>
                <a:cs typeface="Arial" panose="020B0604020202020204" pitchFamily="34" charset="0"/>
              </a:rPr>
              <a:t>REQ_05, Gestionar Consultas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a los profesores cancelar o confirmar la consulta, que haya hecho un alumno, por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medio de la interfaz del sistema con los siguientes campos:</a:t>
            </a:r>
          </a:p>
          <a:p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Confirmar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Cancelar</a:t>
            </a:r>
          </a:p>
          <a:p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Después de la selección, el sistema mandará una notificación con el resultado a los usuarios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involucrados.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B89EA25-8E24-4106-A28C-5378E34E2EF5}"/>
              </a:ext>
            </a:extLst>
          </p:cNvPr>
          <p:cNvSpPr txBox="1"/>
          <p:nvPr/>
        </p:nvSpPr>
        <p:spPr>
          <a:xfrm>
            <a:off x="5820336" y="3743267"/>
            <a:ext cx="609824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b="1" dirty="0">
                <a:latin typeface="Arial" panose="020B0604020202020204" pitchFamily="34" charset="0"/>
                <a:cs typeface="Arial" panose="020B0604020202020204" pitchFamily="34" charset="0"/>
              </a:rPr>
              <a:t>REQ_06, Actualizar disponibilidad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a los profesores actualizar su horario disponible, ya sea agregando o quitando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horarios, mediante una interfaz con los siguientes campos:</a:t>
            </a:r>
          </a:p>
          <a:p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Día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Hora</a:t>
            </a:r>
          </a:p>
          <a:p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Después de seleccionar y guardar los cambios, el sistema eliminará el anterior horario y lo cambiará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por el nuevo automáticamente para que se vea reflejado con los alumnos.</a:t>
            </a:r>
          </a:p>
        </p:txBody>
      </p:sp>
    </p:spTree>
    <p:extLst>
      <p:ext uri="{BB962C8B-B14F-4D97-AF65-F5344CB8AC3E}">
        <p14:creationId xmlns:p14="http://schemas.microsoft.com/office/powerpoint/2010/main" val="324627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35476A-25FE-422D-832C-F00C7CFE4BAE}"/>
              </a:ext>
            </a:extLst>
          </p:cNvPr>
          <p:cNvSpPr txBox="1"/>
          <p:nvPr/>
        </p:nvSpPr>
        <p:spPr>
          <a:xfrm>
            <a:off x="377638" y="877705"/>
            <a:ext cx="561975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500" b="1" dirty="0">
                <a:latin typeface="Arial" panose="020B0604020202020204" pitchFamily="34" charset="0"/>
                <a:cs typeface="Arial" panose="020B0604020202020204" pitchFamily="34" charset="0"/>
              </a:rPr>
              <a:t>REQ_07, Capacidad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El sistema debe permitir que al menos una capacidad de 100 usuarios pueda iniciar sesión e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interactuar con las funcionalidades del sistema al mismo tiempo, sin importar si son alumnos o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profesores.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En caso de que se supere esta capacidad, el sistema deberá manejar solicitudes adicionales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en una cola de espera o mediante un mensaje de sobrecarga, manteniendo el rendimiento para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los usuarios activos.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FBD632-441A-455F-BA18-FAC024464956}"/>
              </a:ext>
            </a:extLst>
          </p:cNvPr>
          <p:cNvSpPr txBox="1"/>
          <p:nvPr/>
        </p:nvSpPr>
        <p:spPr>
          <a:xfrm>
            <a:off x="377638" y="3429000"/>
            <a:ext cx="5619750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b="1" dirty="0">
                <a:latin typeface="Arial" panose="020B0604020202020204" pitchFamily="34" charset="0"/>
                <a:cs typeface="Arial" panose="020B0604020202020204" pitchFamily="34" charset="0"/>
              </a:rPr>
              <a:t>REQ_08, Rendimiento</a:t>
            </a:r>
          </a:p>
          <a:p>
            <a:r>
              <a:rPr lang="es-MX" sz="1200" b="1" dirty="0"/>
              <a:t>El sistema debe garantizar que los usuarios puedan recibir notificaciones sobre el estado de sus</a:t>
            </a:r>
          </a:p>
          <a:p>
            <a:r>
              <a:rPr lang="es-MX" sz="1200" b="1" dirty="0"/>
              <a:t>consultas en no más de 15 segundos después de que el estado haya sido cambiado por el profesor.</a:t>
            </a:r>
          </a:p>
          <a:p>
            <a:r>
              <a:rPr lang="es-MX" sz="1200" b="1" dirty="0"/>
              <a:t>• En caso de que no se cumpla este tiempo, el sistema deberá generar un log interno de eventos</a:t>
            </a:r>
          </a:p>
          <a:p>
            <a:r>
              <a:rPr lang="es-MX" sz="1200" b="1" dirty="0"/>
              <a:t>para identificar cuellos de botella y garantizar su resolución dentro de un plazo no mayor a 24</a:t>
            </a:r>
          </a:p>
          <a:p>
            <a:r>
              <a:rPr lang="es-MX" sz="1200" b="1" dirty="0"/>
              <a:t>horas.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1344D4-4362-40B5-8CCE-434B40A749B2}"/>
              </a:ext>
            </a:extLst>
          </p:cNvPr>
          <p:cNvSpPr txBox="1"/>
          <p:nvPr/>
        </p:nvSpPr>
        <p:spPr>
          <a:xfrm>
            <a:off x="6194614" y="2147283"/>
            <a:ext cx="5619750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500" b="1" dirty="0">
                <a:latin typeface="Arial" panose="020B0604020202020204" pitchFamily="34" charset="0"/>
                <a:cs typeface="Arial" panose="020B0604020202020204" pitchFamily="34" charset="0"/>
              </a:rPr>
              <a:t>REQ_09, Disponibilidad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El sistema debe garantizar una disponibilidad del 99% durante periodos regulares de operación,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exceptuando días inhábiles o vacaciones largas programadas.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• En caso de que el sistema no esté disponible durante un periodo activo, deberá informar a los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usuarios mediante un mensaje claro y registrar los tiempos de inactividad para realizar las</a:t>
            </a:r>
          </a:p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correcciones necesarias dentro de las 48 horas siguientes.</a:t>
            </a:r>
          </a:p>
        </p:txBody>
      </p:sp>
    </p:spTree>
    <p:extLst>
      <p:ext uri="{BB962C8B-B14F-4D97-AF65-F5344CB8AC3E}">
        <p14:creationId xmlns:p14="http://schemas.microsoft.com/office/powerpoint/2010/main" val="225776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5E1E21D-F2DB-48FB-8C73-38156F45B05A}"/>
              </a:ext>
            </a:extLst>
          </p:cNvPr>
          <p:cNvSpPr/>
          <p:nvPr/>
        </p:nvSpPr>
        <p:spPr>
          <a:xfrm>
            <a:off x="4069643" y="463495"/>
            <a:ext cx="40527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4000" b="1" cap="none" spc="0" dirty="0">
                <a:ln/>
                <a:solidFill>
                  <a:schemeClr val="tx1">
                    <a:lumMod val="65000"/>
                  </a:schemeClr>
                </a:solidFill>
                <a:effectLst/>
              </a:rPr>
              <a:t>Diagramas UML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3BC746-37DA-4D4E-9006-6A6D31A63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71" y="1336265"/>
            <a:ext cx="3955677" cy="5161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022D7AD-5206-4E35-A171-9D16F4AE4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07" y="1439160"/>
            <a:ext cx="6032594" cy="4955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550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617F66-F5E1-482E-84AD-7520DACBA617}"/>
              </a:ext>
            </a:extLst>
          </p:cNvPr>
          <p:cNvSpPr/>
          <p:nvPr/>
        </p:nvSpPr>
        <p:spPr>
          <a:xfrm>
            <a:off x="1913605" y="387886"/>
            <a:ext cx="83647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4000" b="1" cap="none" spc="0" dirty="0">
                <a:ln/>
                <a:solidFill>
                  <a:schemeClr val="bg2">
                    <a:lumMod val="60000"/>
                    <a:lumOff val="40000"/>
                  </a:schemeClr>
                </a:solidFill>
                <a:effectLst/>
              </a:rPr>
              <a:t>Funcionalidades Implementadas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C870E86-C190-4EF7-94FA-2501F13E26DD}"/>
              </a:ext>
            </a:extLst>
          </p:cNvPr>
          <p:cNvGrpSpPr/>
          <p:nvPr/>
        </p:nvGrpSpPr>
        <p:grpSpPr>
          <a:xfrm>
            <a:off x="466263" y="2743508"/>
            <a:ext cx="2529274" cy="2304297"/>
            <a:chOff x="4603376" y="1443841"/>
            <a:chExt cx="2529274" cy="2304297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B4F5317B-B22A-4417-BE2F-9DB17A0FE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376" y="1443841"/>
              <a:ext cx="2529274" cy="18506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1D71D35-DEF5-4C54-A01F-FEBD00711888}"/>
                </a:ext>
              </a:extLst>
            </p:cNvPr>
            <p:cNvSpPr txBox="1"/>
            <p:nvPr/>
          </p:nvSpPr>
          <p:spPr>
            <a:xfrm>
              <a:off x="4682991" y="3378806"/>
              <a:ext cx="23700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Inicio de sesión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410780D9-A804-4CB0-82DB-16311611B681}"/>
              </a:ext>
            </a:extLst>
          </p:cNvPr>
          <p:cNvGrpSpPr/>
          <p:nvPr/>
        </p:nvGrpSpPr>
        <p:grpSpPr>
          <a:xfrm>
            <a:off x="3438080" y="1699126"/>
            <a:ext cx="2472869" cy="3573801"/>
            <a:chOff x="3745545" y="1716637"/>
            <a:chExt cx="2472869" cy="3573801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2284377-C893-496C-8303-49C51E4949E0}"/>
                </a:ext>
              </a:extLst>
            </p:cNvPr>
            <p:cNvSpPr txBox="1"/>
            <p:nvPr/>
          </p:nvSpPr>
          <p:spPr>
            <a:xfrm>
              <a:off x="3745545" y="1716637"/>
              <a:ext cx="24728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Usuario tipo “Profesor”</a:t>
              </a:r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4E5968F0-1793-40FA-8314-0EA6F0A35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697" y="2452548"/>
              <a:ext cx="1656567" cy="283789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29338D70-B7BF-4611-8D0E-0DD623DB8FB0}"/>
              </a:ext>
            </a:extLst>
          </p:cNvPr>
          <p:cNvGrpSpPr/>
          <p:nvPr/>
        </p:nvGrpSpPr>
        <p:grpSpPr>
          <a:xfrm>
            <a:off x="8699234" y="4594196"/>
            <a:ext cx="2401106" cy="1833536"/>
            <a:chOff x="8953496" y="4907636"/>
            <a:chExt cx="2401106" cy="1833536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AF8E6A0E-1CA0-4AAD-AD47-AC755ADCB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504" y="4907636"/>
              <a:ext cx="2199089" cy="135746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4F9E352-314D-4B13-A347-02A54A68CB23}"/>
                </a:ext>
              </a:extLst>
            </p:cNvPr>
            <p:cNvSpPr txBox="1"/>
            <p:nvPr/>
          </p:nvSpPr>
          <p:spPr>
            <a:xfrm>
              <a:off x="8953496" y="6371840"/>
              <a:ext cx="24011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Confirmar consulta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B6335B2-035C-4104-83DB-1DC6BA053601}"/>
              </a:ext>
            </a:extLst>
          </p:cNvPr>
          <p:cNvGrpSpPr/>
          <p:nvPr/>
        </p:nvGrpSpPr>
        <p:grpSpPr>
          <a:xfrm>
            <a:off x="8258474" y="1419000"/>
            <a:ext cx="3387648" cy="2966313"/>
            <a:chOff x="6096000" y="2656775"/>
            <a:chExt cx="3387648" cy="2966313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1E282B8D-7755-4D82-BF86-AAED9BB6C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656775"/>
              <a:ext cx="3387648" cy="25126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DA97A23-444C-41A9-AA38-4D9649D3F7CE}"/>
                </a:ext>
              </a:extLst>
            </p:cNvPr>
            <p:cNvSpPr txBox="1"/>
            <p:nvPr/>
          </p:nvSpPr>
          <p:spPr>
            <a:xfrm>
              <a:off x="6641781" y="5253756"/>
              <a:ext cx="22960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Ingresar horario</a:t>
              </a:r>
              <a:endParaRPr lang="es-MX" b="1" dirty="0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AA53806-7F1C-46BA-87AD-0F6E47ABB03D}"/>
              </a:ext>
            </a:extLst>
          </p:cNvPr>
          <p:cNvGrpSpPr/>
          <p:nvPr/>
        </p:nvGrpSpPr>
        <p:grpSpPr>
          <a:xfrm>
            <a:off x="5582414" y="2596994"/>
            <a:ext cx="2472869" cy="1664012"/>
            <a:chOff x="5466638" y="2461875"/>
            <a:chExt cx="2472869" cy="1664012"/>
          </a:xfrm>
        </p:grpSpPr>
        <p:sp>
          <p:nvSpPr>
            <p:cNvPr id="27" name="Flecha: a la derecha 26">
              <a:extLst>
                <a:ext uri="{FF2B5EF4-FFF2-40B4-BE49-F238E27FC236}">
                  <a16:creationId xmlns:a16="http://schemas.microsoft.com/office/drawing/2014/main" id="{AF668F5E-B1FE-4CDF-A6D2-1DD1355BF629}"/>
                </a:ext>
              </a:extLst>
            </p:cNvPr>
            <p:cNvSpPr/>
            <p:nvPr/>
          </p:nvSpPr>
          <p:spPr>
            <a:xfrm>
              <a:off x="5874788" y="3211817"/>
              <a:ext cx="1656566" cy="9140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F1C6CC9F-040D-4F51-B0F5-C9C7CCC213CC}"/>
                </a:ext>
              </a:extLst>
            </p:cNvPr>
            <p:cNvSpPr txBox="1"/>
            <p:nvPr/>
          </p:nvSpPr>
          <p:spPr>
            <a:xfrm>
              <a:off x="5466638" y="2461875"/>
              <a:ext cx="24728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 usuario tipo “Profesor”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86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F2ADDE81-FBEB-4350-A91E-AB30E3B810FC}"/>
              </a:ext>
            </a:extLst>
          </p:cNvPr>
          <p:cNvGrpSpPr/>
          <p:nvPr/>
        </p:nvGrpSpPr>
        <p:grpSpPr>
          <a:xfrm>
            <a:off x="182811" y="98926"/>
            <a:ext cx="2472869" cy="3101474"/>
            <a:chOff x="3438080" y="1699126"/>
            <a:chExt cx="2472869" cy="3101474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B033224-A64D-422D-AD21-AA01AEC0324D}"/>
                </a:ext>
              </a:extLst>
            </p:cNvPr>
            <p:cNvSpPr txBox="1"/>
            <p:nvPr/>
          </p:nvSpPr>
          <p:spPr>
            <a:xfrm>
              <a:off x="3438080" y="1699126"/>
              <a:ext cx="24728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Usuario tipo “Estudiante”</a:t>
              </a: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AF3C36C-C656-4A64-A4B2-2D25B4F61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860" y="2345457"/>
              <a:ext cx="1949310" cy="245514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0287505-7845-4C98-B4EB-5AD54BBE7198}"/>
              </a:ext>
            </a:extLst>
          </p:cNvPr>
          <p:cNvGrpSpPr/>
          <p:nvPr/>
        </p:nvGrpSpPr>
        <p:grpSpPr>
          <a:xfrm>
            <a:off x="444591" y="3638118"/>
            <a:ext cx="2401106" cy="2997332"/>
            <a:chOff x="3537971" y="3138856"/>
            <a:chExt cx="2401106" cy="2997332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52E92C20-871B-4295-B502-D4DEF2936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100" y="3138856"/>
              <a:ext cx="2344849" cy="2628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282919B-F851-4FD7-9071-205BD4429C20}"/>
                </a:ext>
              </a:extLst>
            </p:cNvPr>
            <p:cNvSpPr txBox="1"/>
            <p:nvPr/>
          </p:nvSpPr>
          <p:spPr>
            <a:xfrm>
              <a:off x="3537971" y="5766856"/>
              <a:ext cx="24011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Consultar Horario</a:t>
              </a:r>
            </a:p>
          </p:txBody>
        </p:sp>
      </p:grpSp>
      <p:pic>
        <p:nvPicPr>
          <p:cNvPr id="18" name="Imagen 17">
            <a:extLst>
              <a:ext uri="{FF2B5EF4-FFF2-40B4-BE49-F238E27FC236}">
                <a16:creationId xmlns:a16="http://schemas.microsoft.com/office/drawing/2014/main" id="{FD243A88-925B-457B-854A-74D0A1978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82" y="422091"/>
            <a:ext cx="1949355" cy="245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66CEB1A-9B44-4F61-B0A2-C0060E376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04" y="422091"/>
            <a:ext cx="2070908" cy="245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7E35940-8BF5-4E77-860C-C71B9D2BAF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579" y="422091"/>
            <a:ext cx="2190667" cy="245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962EC688-A4DF-47A8-AF25-B22936262543}"/>
              </a:ext>
            </a:extLst>
          </p:cNvPr>
          <p:cNvSpPr txBox="1"/>
          <p:nvPr/>
        </p:nvSpPr>
        <p:spPr>
          <a:xfrm>
            <a:off x="7017005" y="2968479"/>
            <a:ext cx="240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Programar Consulta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7FCA6A5-3931-429A-8199-7951F16CA83E}"/>
              </a:ext>
            </a:extLst>
          </p:cNvPr>
          <p:cNvGrpSpPr/>
          <p:nvPr/>
        </p:nvGrpSpPr>
        <p:grpSpPr>
          <a:xfrm>
            <a:off x="2444313" y="1140822"/>
            <a:ext cx="2472869" cy="1664012"/>
            <a:chOff x="5466638" y="2461875"/>
            <a:chExt cx="2472869" cy="1664012"/>
          </a:xfrm>
        </p:grpSpPr>
        <p:sp>
          <p:nvSpPr>
            <p:cNvPr id="25" name="Flecha: a la derecha 24">
              <a:extLst>
                <a:ext uri="{FF2B5EF4-FFF2-40B4-BE49-F238E27FC236}">
                  <a16:creationId xmlns:a16="http://schemas.microsoft.com/office/drawing/2014/main" id="{E652425C-F46E-4D53-ACF4-47BB2AE66C5D}"/>
                </a:ext>
              </a:extLst>
            </p:cNvPr>
            <p:cNvSpPr/>
            <p:nvPr/>
          </p:nvSpPr>
          <p:spPr>
            <a:xfrm>
              <a:off x="5874788" y="3211817"/>
              <a:ext cx="1656566" cy="9140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549F9891-B6A1-4B25-A0E6-FE5CB86AE259}"/>
                </a:ext>
              </a:extLst>
            </p:cNvPr>
            <p:cNvSpPr txBox="1"/>
            <p:nvPr/>
          </p:nvSpPr>
          <p:spPr>
            <a:xfrm>
              <a:off x="5466638" y="2461875"/>
              <a:ext cx="24728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 usuario tipo “Estudiante”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53C50742-74AE-45E3-9732-4D209D8C0798}"/>
              </a:ext>
            </a:extLst>
          </p:cNvPr>
          <p:cNvGrpSpPr/>
          <p:nvPr/>
        </p:nvGrpSpPr>
        <p:grpSpPr>
          <a:xfrm>
            <a:off x="3244571" y="3638118"/>
            <a:ext cx="4979592" cy="2997332"/>
            <a:chOff x="3223118" y="3638118"/>
            <a:chExt cx="4979592" cy="2997332"/>
          </a:xfrm>
        </p:grpSpPr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CBA2B483-3BD6-4F62-8B7B-B01E456B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118" y="3638118"/>
              <a:ext cx="2349517" cy="263323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587158E3-91AE-4FA8-95B8-ED624D050B20}"/>
                </a:ext>
              </a:extLst>
            </p:cNvPr>
            <p:cNvSpPr txBox="1"/>
            <p:nvPr/>
          </p:nvSpPr>
          <p:spPr>
            <a:xfrm>
              <a:off x="4615899" y="6266118"/>
              <a:ext cx="24011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Cancelar Consulta</a:t>
              </a:r>
            </a:p>
          </p:txBody>
        </p:sp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9821F7FE-2826-4059-B0AD-BF176A3E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300" y="4220201"/>
              <a:ext cx="2371410" cy="146383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3E062A72-89A6-4C4C-AAA7-38067DD41A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487" y="3493403"/>
            <a:ext cx="2344849" cy="262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7B9FC552-D623-46EE-B70B-56B7AF449B41}"/>
              </a:ext>
            </a:extLst>
          </p:cNvPr>
          <p:cNvSpPr txBox="1"/>
          <p:nvPr/>
        </p:nvSpPr>
        <p:spPr>
          <a:xfrm>
            <a:off x="9463358" y="6128803"/>
            <a:ext cx="2401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Horarios Disponibles</a:t>
            </a:r>
          </a:p>
        </p:txBody>
      </p:sp>
    </p:spTree>
    <p:extLst>
      <p:ext uri="{BB962C8B-B14F-4D97-AF65-F5344CB8AC3E}">
        <p14:creationId xmlns:p14="http://schemas.microsoft.com/office/powerpoint/2010/main" val="357246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3D5534-CA11-47FE-8936-2413EE77F84E}"/>
              </a:ext>
            </a:extLst>
          </p:cNvPr>
          <p:cNvSpPr/>
          <p:nvPr/>
        </p:nvSpPr>
        <p:spPr>
          <a:xfrm>
            <a:off x="404893" y="840010"/>
            <a:ext cx="113960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4000" b="1" cap="none" spc="0" dirty="0">
                <a:ln/>
                <a:solidFill>
                  <a:schemeClr val="accent5"/>
                </a:solidFill>
                <a:effectLst/>
              </a:rPr>
              <a:t>Conclusiones sobre el proceso de desarrollo: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BC93E5-5806-494C-9BF8-C67A6618B68A}"/>
              </a:ext>
            </a:extLst>
          </p:cNvPr>
          <p:cNvSpPr txBox="1"/>
          <p:nvPr/>
        </p:nvSpPr>
        <p:spPr>
          <a:xfrm>
            <a:off x="561109" y="1846421"/>
            <a:ext cx="11069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desarrollo de este proyecto nos permitió aprovechar las ventajas de las distintas fases de la</a:t>
            </a:r>
          </a:p>
          <a:p>
            <a:r>
              <a:rPr lang="es-MX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ingeniería de software, aplicando metodologías estructuradas que aseguraron un proceso eficiente y bien documentado. </a:t>
            </a:r>
          </a:p>
          <a:p>
            <a:endParaRPr lang="es-MX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través de la especificación de requerimientos, logramos definir claramente los</a:t>
            </a:r>
          </a:p>
          <a:p>
            <a:r>
              <a:rPr lang="es-MX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y necesidades del sistema. Los diagramas de casos y los diagramas de casos de uso</a:t>
            </a:r>
          </a:p>
          <a:p>
            <a:r>
              <a:rPr lang="es-MX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facilitaron la representación visual de las interacciones y funcionalidades clave, mejorando la</a:t>
            </a:r>
          </a:p>
          <a:p>
            <a:r>
              <a:rPr lang="es-MX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comprensión y comunicación. Finalmente, las pruebas realizadas nos permitieron mejorar la calidad del prototipo, validando su funcionamiento y asegurando que cumpliera con los requerimientos. </a:t>
            </a:r>
          </a:p>
          <a:p>
            <a:endParaRPr lang="es-MX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 resultó en un proyecto exitoso, evidenciando la importancia de aplicar las prácticas de ingeniería de software.</a:t>
            </a:r>
          </a:p>
        </p:txBody>
      </p:sp>
    </p:spTree>
    <p:extLst>
      <p:ext uri="{BB962C8B-B14F-4D97-AF65-F5344CB8AC3E}">
        <p14:creationId xmlns:p14="http://schemas.microsoft.com/office/powerpoint/2010/main" val="3099455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226</TotalTime>
  <Words>976</Words>
  <Application>Microsoft Office PowerPoint</Application>
  <PresentationFormat>Panorámica</PresentationFormat>
  <Paragraphs>130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Malla</vt:lpstr>
      <vt:lpstr>Mini proyecto: Sistema de gestión de consultas académicas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Dalton ★</dc:creator>
  <cp:lastModifiedBy>Dalton ★</cp:lastModifiedBy>
  <cp:revision>11</cp:revision>
  <dcterms:created xsi:type="dcterms:W3CDTF">2024-12-02T02:59:35Z</dcterms:created>
  <dcterms:modified xsi:type="dcterms:W3CDTF">2024-12-02T06:46:29Z</dcterms:modified>
</cp:coreProperties>
</file>